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56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63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3.xml" ContentType="application/vnd.openxmlformats-officedocument.presentationml.notes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notesSlides/notesSlide39.xml" ContentType="application/vnd.openxmlformats-officedocument.presentationml.notesSlide+xml"/>
  <Override PartName="/ppt/notesSlides/notesSlide57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46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62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60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58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54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59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s/slide64.xml" ContentType="application/vnd.openxmlformats-officedocument.presentationml.slide+xml"/>
  <Override PartName="/ppt/slideLayouts/slideLayout5.xml" ContentType="application/vnd.openxmlformats-officedocument.presentationml.slideLayout+xml"/>
  <Override PartName="/ppt/notesSlides/notesSlide19.xml" ContentType="application/vnd.openxmlformats-officedocument.presentationml.notesSlide+xml"/>
  <Override PartName="/ppt/notesSlides/notesSlide48.xml" ContentType="application/vnd.openxmlformats-officedocument.presentationml.notesSlide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notesSlides/notesSlide37.xml" ContentType="application/vnd.openxmlformats-officedocument.presentationml.notesSlide+xml"/>
  <Override PartName="/ppt/notesSlides/notesSlide55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7"/>
  </p:notesMasterIdLst>
  <p:sldIdLst>
    <p:sldId id="449" r:id="rId2"/>
    <p:sldId id="451" r:id="rId3"/>
    <p:sldId id="455" r:id="rId4"/>
    <p:sldId id="456" r:id="rId5"/>
    <p:sldId id="465" r:id="rId6"/>
    <p:sldId id="454" r:id="rId7"/>
    <p:sldId id="381" r:id="rId8"/>
    <p:sldId id="382" r:id="rId9"/>
    <p:sldId id="306" r:id="rId10"/>
    <p:sldId id="308" r:id="rId11"/>
    <p:sldId id="309" r:id="rId12"/>
    <p:sldId id="457" r:id="rId13"/>
    <p:sldId id="310" r:id="rId14"/>
    <p:sldId id="296" r:id="rId15"/>
    <p:sldId id="311" r:id="rId16"/>
    <p:sldId id="436" r:id="rId17"/>
    <p:sldId id="442" r:id="rId18"/>
    <p:sldId id="444" r:id="rId19"/>
    <p:sldId id="443" r:id="rId20"/>
    <p:sldId id="402" r:id="rId21"/>
    <p:sldId id="403" r:id="rId22"/>
    <p:sldId id="404" r:id="rId23"/>
    <p:sldId id="406" r:id="rId24"/>
    <p:sldId id="409" r:id="rId25"/>
    <p:sldId id="410" r:id="rId26"/>
    <p:sldId id="411" r:id="rId27"/>
    <p:sldId id="390" r:id="rId28"/>
    <p:sldId id="391" r:id="rId29"/>
    <p:sldId id="392" r:id="rId30"/>
    <p:sldId id="396" r:id="rId31"/>
    <p:sldId id="420" r:id="rId32"/>
    <p:sldId id="458" r:id="rId33"/>
    <p:sldId id="257" r:id="rId34"/>
    <p:sldId id="315" r:id="rId35"/>
    <p:sldId id="448" r:id="rId36"/>
    <p:sldId id="412" r:id="rId37"/>
    <p:sldId id="413" r:id="rId38"/>
    <p:sldId id="323" r:id="rId39"/>
    <p:sldId id="445" r:id="rId40"/>
    <p:sldId id="446" r:id="rId41"/>
    <p:sldId id="459" r:id="rId42"/>
    <p:sldId id="398" r:id="rId43"/>
    <p:sldId id="399" r:id="rId44"/>
    <p:sldId id="400" r:id="rId45"/>
    <p:sldId id="447" r:id="rId46"/>
    <p:sldId id="422" r:id="rId47"/>
    <p:sldId id="423" r:id="rId48"/>
    <p:sldId id="424" r:id="rId49"/>
    <p:sldId id="425" r:id="rId50"/>
    <p:sldId id="401" r:id="rId51"/>
    <p:sldId id="460" r:id="rId52"/>
    <p:sldId id="325" r:id="rId53"/>
    <p:sldId id="314" r:id="rId54"/>
    <p:sldId id="440" r:id="rId55"/>
    <p:sldId id="426" r:id="rId56"/>
    <p:sldId id="427" r:id="rId57"/>
    <p:sldId id="428" r:id="rId58"/>
    <p:sldId id="429" r:id="rId59"/>
    <p:sldId id="430" r:id="rId60"/>
    <p:sldId id="321" r:id="rId61"/>
    <p:sldId id="370" r:id="rId62"/>
    <p:sldId id="462" r:id="rId63"/>
    <p:sldId id="461" r:id="rId64"/>
    <p:sldId id="463" r:id="rId65"/>
    <p:sldId id="464" r:id="rId66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60000"/>
    <a:srgbClr val="CDCDCD"/>
    <a:srgbClr val="FFB7B7"/>
    <a:srgbClr val="E4E4E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14994" autoAdjust="0"/>
    <p:restoredTop sz="94695" autoAdjust="0"/>
  </p:normalViewPr>
  <p:slideViewPr>
    <p:cSldViewPr>
      <p:cViewPr varScale="1">
        <p:scale>
          <a:sx n="99" d="100"/>
          <a:sy n="99" d="100"/>
        </p:scale>
        <p:origin x="-96" y="-6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093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baskin\strasbourg-2010\obernai\Classeur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baskin\strasbourg-2010\obernai\Classeur2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baskin\strasbourg-2010\obernai\Classeur2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baskin\strasbourg-2010\obernai\Classeur2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baskin\strasbourg-2010\obernai\Classeur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plotArea>
      <c:layout>
        <c:manualLayout>
          <c:layoutTarget val="inner"/>
          <c:xMode val="edge"/>
          <c:yMode val="edge"/>
          <c:x val="0.10157181752008734"/>
          <c:y val="4.7313521281858041E-2"/>
          <c:w val="0.68740748031496068"/>
          <c:h val="0.84462251042149861"/>
        </c:manualLayout>
      </c:layout>
      <c:scatterChart>
        <c:scatterStyle val="smoothMarker"/>
        <c:ser>
          <c:idx val="0"/>
          <c:order val="0"/>
          <c:tx>
            <c:v>μ=0.4</c:v>
          </c:tx>
          <c:xVal>
            <c:numRef>
              <c:f>Feuil1!$A$1:$A$9</c:f>
              <c:numCache>
                <c:formatCode>General</c:formatCode>
                <c:ptCount val="9"/>
                <c:pt idx="0">
                  <c:v>1</c:v>
                </c:pt>
                <c:pt idx="1">
                  <c:v>3</c:v>
                </c:pt>
                <c:pt idx="2">
                  <c:v>5</c:v>
                </c:pt>
                <c:pt idx="3">
                  <c:v>7</c:v>
                </c:pt>
                <c:pt idx="4">
                  <c:v>9</c:v>
                </c:pt>
                <c:pt idx="5">
                  <c:v>11</c:v>
                </c:pt>
                <c:pt idx="6">
                  <c:v>13</c:v>
                </c:pt>
                <c:pt idx="7">
                  <c:v>15</c:v>
                </c:pt>
                <c:pt idx="8">
                  <c:v>17</c:v>
                </c:pt>
              </c:numCache>
            </c:numRef>
          </c:xVal>
          <c:yVal>
            <c:numRef>
              <c:f>Feuil1!$B$1:$B$9</c:f>
              <c:numCache>
                <c:formatCode>0.00%</c:formatCode>
                <c:ptCount val="9"/>
                <c:pt idx="0">
                  <c:v>0.4</c:v>
                </c:pt>
                <c:pt idx="1">
                  <c:v>0.35200000000000031</c:v>
                </c:pt>
                <c:pt idx="2">
                  <c:v>0.31700000000000272</c:v>
                </c:pt>
                <c:pt idx="3">
                  <c:v>0.29000000000000031</c:v>
                </c:pt>
                <c:pt idx="4">
                  <c:v>0.26700000000000002</c:v>
                </c:pt>
                <c:pt idx="5">
                  <c:v>0.24700000000000041</c:v>
                </c:pt>
                <c:pt idx="6">
                  <c:v>0.22900000000000117</c:v>
                </c:pt>
                <c:pt idx="7">
                  <c:v>0.21300000000000024</c:v>
                </c:pt>
                <c:pt idx="8">
                  <c:v>0.19900000000000131</c:v>
                </c:pt>
              </c:numCache>
            </c:numRef>
          </c:yVal>
          <c:smooth val="1"/>
        </c:ser>
        <c:ser>
          <c:idx val="1"/>
          <c:order val="1"/>
          <c:tx>
            <c:v>μ=0.3</c:v>
          </c:tx>
          <c:xVal>
            <c:numRef>
              <c:f>Feuil1!$A$1:$A$9</c:f>
              <c:numCache>
                <c:formatCode>General</c:formatCode>
                <c:ptCount val="9"/>
                <c:pt idx="0">
                  <c:v>1</c:v>
                </c:pt>
                <c:pt idx="1">
                  <c:v>3</c:v>
                </c:pt>
                <c:pt idx="2">
                  <c:v>5</c:v>
                </c:pt>
                <c:pt idx="3">
                  <c:v>7</c:v>
                </c:pt>
                <c:pt idx="4">
                  <c:v>9</c:v>
                </c:pt>
                <c:pt idx="5">
                  <c:v>11</c:v>
                </c:pt>
                <c:pt idx="6">
                  <c:v>13</c:v>
                </c:pt>
                <c:pt idx="7">
                  <c:v>15</c:v>
                </c:pt>
                <c:pt idx="8">
                  <c:v>17</c:v>
                </c:pt>
              </c:numCache>
            </c:numRef>
          </c:xVal>
          <c:yVal>
            <c:numRef>
              <c:f>Feuil1!$C$1:$C$9</c:f>
              <c:numCache>
                <c:formatCode>0.00%</c:formatCode>
                <c:ptCount val="9"/>
                <c:pt idx="0">
                  <c:v>0.30000000000000032</c:v>
                </c:pt>
                <c:pt idx="1">
                  <c:v>0.21600000000000041</c:v>
                </c:pt>
                <c:pt idx="2">
                  <c:v>0.16300000000000117</c:v>
                </c:pt>
                <c:pt idx="3">
                  <c:v>0.126</c:v>
                </c:pt>
                <c:pt idx="4">
                  <c:v>9.9000000000000268E-2</c:v>
                </c:pt>
                <c:pt idx="5">
                  <c:v>7.8000000000000194E-2</c:v>
                </c:pt>
                <c:pt idx="6">
                  <c:v>6.2000000000000541E-2</c:v>
                </c:pt>
                <c:pt idx="7">
                  <c:v>5.0000000000000114E-2</c:v>
                </c:pt>
                <c:pt idx="8">
                  <c:v>4.0000000000000112E-2</c:v>
                </c:pt>
              </c:numCache>
            </c:numRef>
          </c:yVal>
          <c:smooth val="1"/>
        </c:ser>
        <c:ser>
          <c:idx val="2"/>
          <c:order val="2"/>
          <c:tx>
            <c:v>μ=0.2</c:v>
          </c:tx>
          <c:spPr>
            <a:ln>
              <a:solidFill>
                <a:srgbClr val="C00000"/>
              </a:solidFill>
            </a:ln>
          </c:spPr>
          <c:marker>
            <c:symbol val="triangle"/>
            <c:size val="7"/>
            <c:spPr>
              <a:solidFill>
                <a:srgbClr val="C00000"/>
              </a:solidFill>
              <a:ln>
                <a:solidFill>
                  <a:srgbClr val="C00000"/>
                </a:solidFill>
              </a:ln>
            </c:spPr>
          </c:marker>
          <c:xVal>
            <c:numRef>
              <c:f>Feuil1!$A$1:$A$9</c:f>
              <c:numCache>
                <c:formatCode>General</c:formatCode>
                <c:ptCount val="9"/>
                <c:pt idx="0">
                  <c:v>1</c:v>
                </c:pt>
                <c:pt idx="1">
                  <c:v>3</c:v>
                </c:pt>
                <c:pt idx="2">
                  <c:v>5</c:v>
                </c:pt>
                <c:pt idx="3">
                  <c:v>7</c:v>
                </c:pt>
                <c:pt idx="4">
                  <c:v>9</c:v>
                </c:pt>
                <c:pt idx="5">
                  <c:v>11</c:v>
                </c:pt>
                <c:pt idx="6">
                  <c:v>13</c:v>
                </c:pt>
                <c:pt idx="7">
                  <c:v>15</c:v>
                </c:pt>
                <c:pt idx="8">
                  <c:v>17</c:v>
                </c:pt>
              </c:numCache>
            </c:numRef>
          </c:xVal>
          <c:yVal>
            <c:numRef>
              <c:f>Feuil1!$D$1:$D$9</c:f>
              <c:numCache>
                <c:formatCode>0%</c:formatCode>
                <c:ptCount val="9"/>
                <c:pt idx="0">
                  <c:v>0.2</c:v>
                </c:pt>
                <c:pt idx="1">
                  <c:v>0.10400000000000002</c:v>
                </c:pt>
                <c:pt idx="2" formatCode="0.00%">
                  <c:v>5.8000000000000114E-2</c:v>
                </c:pt>
                <c:pt idx="3" formatCode="0.00%">
                  <c:v>3.3000000000000002E-2</c:v>
                </c:pt>
                <c:pt idx="4" formatCode="0.00%">
                  <c:v>2.0000000000000052E-2</c:v>
                </c:pt>
                <c:pt idx="5" formatCode="0.00%">
                  <c:v>1.2000000000000021E-2</c:v>
                </c:pt>
                <c:pt idx="6" formatCode="0.00%">
                  <c:v>7.0000000000000617E-3</c:v>
                </c:pt>
                <c:pt idx="7" formatCode="0.00%">
                  <c:v>4.0000000000000114E-3</c:v>
                </c:pt>
                <c:pt idx="8" formatCode="0.00%">
                  <c:v>3.0000000000000352E-3</c:v>
                </c:pt>
              </c:numCache>
            </c:numRef>
          </c:yVal>
          <c:smooth val="1"/>
        </c:ser>
        <c:ser>
          <c:idx val="3"/>
          <c:order val="3"/>
          <c:tx>
            <c:v>μ=0.1</c:v>
          </c:tx>
          <c:xVal>
            <c:numRef>
              <c:f>Feuil1!$A$1:$A$9</c:f>
              <c:numCache>
                <c:formatCode>General</c:formatCode>
                <c:ptCount val="9"/>
                <c:pt idx="0">
                  <c:v>1</c:v>
                </c:pt>
                <c:pt idx="1">
                  <c:v>3</c:v>
                </c:pt>
                <c:pt idx="2">
                  <c:v>5</c:v>
                </c:pt>
                <c:pt idx="3">
                  <c:v>7</c:v>
                </c:pt>
                <c:pt idx="4">
                  <c:v>9</c:v>
                </c:pt>
                <c:pt idx="5">
                  <c:v>11</c:v>
                </c:pt>
                <c:pt idx="6">
                  <c:v>13</c:v>
                </c:pt>
                <c:pt idx="7">
                  <c:v>15</c:v>
                </c:pt>
                <c:pt idx="8">
                  <c:v>17</c:v>
                </c:pt>
              </c:numCache>
            </c:numRef>
          </c:xVal>
          <c:yVal>
            <c:numRef>
              <c:f>Feuil1!$E$1:$E$9</c:f>
              <c:numCache>
                <c:formatCode>0.00%</c:formatCode>
                <c:ptCount val="9"/>
                <c:pt idx="0" formatCode="0%">
                  <c:v>0.1</c:v>
                </c:pt>
                <c:pt idx="1">
                  <c:v>2.8000000000000011E-2</c:v>
                </c:pt>
                <c:pt idx="2">
                  <c:v>9.0000000000000548E-3</c:v>
                </c:pt>
                <c:pt idx="3">
                  <c:v>3.0000000000000352E-3</c:v>
                </c:pt>
                <c:pt idx="4">
                  <c:v>1.0000000000000041E-3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</c:numCache>
            </c:numRef>
          </c:yVal>
          <c:smooth val="1"/>
        </c:ser>
        <c:axId val="52594176"/>
        <c:axId val="52595712"/>
      </c:scatterChart>
      <c:valAx>
        <c:axId val="52594176"/>
        <c:scaling>
          <c:orientation val="minMax"/>
          <c:max val="19"/>
          <c:min val="1"/>
        </c:scaling>
        <c:axPos val="b"/>
        <c:numFmt formatCode="General" sourceLinked="1"/>
        <c:tickLblPos val="nextTo"/>
        <c:crossAx val="52595712"/>
        <c:crosses val="autoZero"/>
        <c:crossBetween val="midCat"/>
        <c:majorUnit val="2"/>
      </c:valAx>
      <c:valAx>
        <c:axId val="52595712"/>
        <c:scaling>
          <c:orientation val="minMax"/>
          <c:min val="0"/>
        </c:scaling>
        <c:axPos val="l"/>
        <c:numFmt formatCode="0%" sourceLinked="0"/>
        <c:tickLblPos val="nextTo"/>
        <c:crossAx val="52594176"/>
        <c:crosses val="autoZero"/>
        <c:crossBetween val="midCat"/>
      </c:valAx>
      <c:spPr>
        <a:noFill/>
      </c:spPr>
    </c:plotArea>
    <c:legend>
      <c:legendPos val="r"/>
      <c:layout/>
      <c:txPr>
        <a:bodyPr/>
        <a:lstStyle/>
        <a:p>
          <a:pPr>
            <a:defRPr>
              <a:latin typeface="Calibri"/>
            </a:defRPr>
          </a:pPr>
          <a:endParaRPr lang="fr-FR"/>
        </a:p>
      </c:txPr>
    </c:legend>
    <c:plotVisOnly val="1"/>
  </c:chart>
  <c:spPr>
    <a:noFill/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plotArea>
      <c:layout>
        <c:manualLayout>
          <c:layoutTarget val="inner"/>
          <c:xMode val="edge"/>
          <c:yMode val="edge"/>
          <c:x val="0.11729121209246436"/>
          <c:y val="5.1837765562323578E-2"/>
          <c:w val="0.82087489063867369"/>
          <c:h val="0.84731452593582957"/>
        </c:manualLayout>
      </c:layout>
      <c:scatterChart>
        <c:scatterStyle val="lineMarker"/>
        <c:ser>
          <c:idx val="0"/>
          <c:order val="0"/>
          <c:spPr>
            <a:ln>
              <a:solidFill>
                <a:srgbClr val="C00000"/>
              </a:solidFill>
            </a:ln>
          </c:spPr>
          <c:marker>
            <c:symbol val="diamond"/>
            <c:size val="7"/>
            <c:spPr>
              <a:solidFill>
                <a:srgbClr val="C00000"/>
              </a:solidFill>
            </c:spPr>
          </c:marker>
          <c:xVal>
            <c:numRef>
              <c:f>'ache-bagging'!$A$1:$A$10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xVal>
          <c:yVal>
            <c:numRef>
              <c:f>'ache-bagging'!$B$1:$B$10</c:f>
              <c:numCache>
                <c:formatCode>General</c:formatCode>
                <c:ptCount val="10"/>
                <c:pt idx="0">
                  <c:v>0.750000000000001</c:v>
                </c:pt>
                <c:pt idx="1">
                  <c:v>0.78900000000000003</c:v>
                </c:pt>
                <c:pt idx="2">
                  <c:v>0.78200000000000003</c:v>
                </c:pt>
                <c:pt idx="3">
                  <c:v>0.86400000000000088</c:v>
                </c:pt>
                <c:pt idx="4">
                  <c:v>0.86000000000000065</c:v>
                </c:pt>
                <c:pt idx="5">
                  <c:v>0.85900000000000065</c:v>
                </c:pt>
                <c:pt idx="6">
                  <c:v>0.86400000000000088</c:v>
                </c:pt>
                <c:pt idx="7">
                  <c:v>0.86400000000000088</c:v>
                </c:pt>
                <c:pt idx="8">
                  <c:v>0.86300000000000088</c:v>
                </c:pt>
                <c:pt idx="9">
                  <c:v>0.86300000000000088</c:v>
                </c:pt>
              </c:numCache>
            </c:numRef>
          </c:yVal>
        </c:ser>
        <c:axId val="52716288"/>
        <c:axId val="52718208"/>
      </c:scatterChart>
      <c:valAx>
        <c:axId val="52716288"/>
        <c:scaling>
          <c:orientation val="minMax"/>
          <c:max val="10"/>
        </c:scaling>
        <c:axPos val="b"/>
        <c:numFmt formatCode="General" sourceLinked="1"/>
        <c:tickLblPos val="nextTo"/>
        <c:txPr>
          <a:bodyPr/>
          <a:lstStyle/>
          <a:p>
            <a:pPr>
              <a:defRPr sz="1400" baseline="0"/>
            </a:pPr>
            <a:endParaRPr lang="fr-FR"/>
          </a:p>
        </c:txPr>
        <c:crossAx val="52718208"/>
        <c:crosses val="autoZero"/>
        <c:crossBetween val="midCat"/>
      </c:valAx>
      <c:valAx>
        <c:axId val="52718208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400" baseline="0"/>
            </a:pPr>
            <a:endParaRPr lang="fr-FR"/>
          </a:p>
        </c:txPr>
        <c:crossAx val="52716288"/>
        <c:crosses val="autoZero"/>
        <c:crossBetween val="midCat"/>
      </c:valAx>
    </c:plotArea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plotArea>
      <c:layout>
        <c:manualLayout>
          <c:layoutTarget val="inner"/>
          <c:xMode val="edge"/>
          <c:yMode val="edge"/>
          <c:x val="0.18575956307100799"/>
          <c:y val="5.965495279091889E-2"/>
          <c:w val="0.77109766096294452"/>
          <c:h val="0.78517160957990961"/>
        </c:manualLayout>
      </c:layout>
      <c:scatterChart>
        <c:scatterStyle val="lineMarker"/>
        <c:ser>
          <c:idx val="0"/>
          <c:order val="0"/>
          <c:spPr>
            <a:ln>
              <a:solidFill>
                <a:srgbClr val="C00000"/>
              </a:solidFill>
            </a:ln>
          </c:spPr>
          <c:marker>
            <c:spPr>
              <a:solidFill>
                <a:srgbClr val="C00000"/>
              </a:solidFill>
            </c:spPr>
          </c:marker>
          <c:xVal>
            <c:numRef>
              <c:f>'ache-boosting'!$A$1:$A$10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xVal>
          <c:yVal>
            <c:numRef>
              <c:f>'ache-boosting'!$C$1:$C$10</c:f>
              <c:numCache>
                <c:formatCode>General</c:formatCode>
                <c:ptCount val="10"/>
                <c:pt idx="0">
                  <c:v>0.77300000000000124</c:v>
                </c:pt>
                <c:pt idx="1">
                  <c:v>0.77000000000000124</c:v>
                </c:pt>
                <c:pt idx="2">
                  <c:v>0.77000000000000124</c:v>
                </c:pt>
                <c:pt idx="3">
                  <c:v>0.82099999999999995</c:v>
                </c:pt>
                <c:pt idx="4">
                  <c:v>0.82299999999999995</c:v>
                </c:pt>
                <c:pt idx="5">
                  <c:v>0.82199999999999995</c:v>
                </c:pt>
                <c:pt idx="6">
                  <c:v>0.80400000000000005</c:v>
                </c:pt>
                <c:pt idx="7">
                  <c:v>0.79800000000000004</c:v>
                </c:pt>
                <c:pt idx="8">
                  <c:v>0.79800000000000004</c:v>
                </c:pt>
                <c:pt idx="9">
                  <c:v>0.79800000000000004</c:v>
                </c:pt>
              </c:numCache>
            </c:numRef>
          </c:yVal>
        </c:ser>
        <c:axId val="52752768"/>
        <c:axId val="52754688"/>
      </c:scatterChart>
      <c:valAx>
        <c:axId val="52752768"/>
        <c:scaling>
          <c:orientation val="minMax"/>
          <c:max val="10"/>
        </c:scaling>
        <c:axPos val="b"/>
        <c:numFmt formatCode="General" sourceLinked="1"/>
        <c:tickLblPos val="nextTo"/>
        <c:crossAx val="52754688"/>
        <c:crosses val="autoZero"/>
        <c:crossBetween val="midCat"/>
      </c:valAx>
      <c:valAx>
        <c:axId val="52754688"/>
        <c:scaling>
          <c:orientation val="minMax"/>
        </c:scaling>
        <c:axPos val="l"/>
        <c:majorGridlines/>
        <c:numFmt formatCode="General" sourceLinked="1"/>
        <c:tickLblPos val="nextTo"/>
        <c:crossAx val="52752768"/>
        <c:crosses val="autoZero"/>
        <c:crossBetween val="midCat"/>
      </c:valAx>
      <c:spPr>
        <a:noFill/>
        <a:ln w="25400">
          <a:noFill/>
        </a:ln>
      </c:spPr>
    </c:plotArea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plotArea>
      <c:layout/>
      <c:scatterChart>
        <c:scatterStyle val="lineMarker"/>
        <c:ser>
          <c:idx val="0"/>
          <c:order val="0"/>
          <c:tx>
            <c:v>Bagging</c:v>
          </c:tx>
          <c:spPr>
            <a:ln>
              <a:solidFill>
                <a:srgbClr val="C00000"/>
              </a:solidFill>
            </a:ln>
          </c:spPr>
          <c:marker>
            <c:spPr>
              <a:solidFill>
                <a:srgbClr val="C00000"/>
              </a:solidFill>
              <a:ln>
                <a:solidFill>
                  <a:srgbClr val="C00000"/>
                </a:solidFill>
              </a:ln>
            </c:spPr>
          </c:marker>
          <c:xVal>
            <c:numRef>
              <c:f>'ache-bagging-stumps'!$A$1:$A$23</c:f>
              <c:numCache>
                <c:formatCode>General</c:formatCode>
                <c:ptCount val="23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20</c:v>
                </c:pt>
                <c:pt idx="11">
                  <c:v>30</c:v>
                </c:pt>
                <c:pt idx="12">
                  <c:v>40</c:v>
                </c:pt>
                <c:pt idx="13">
                  <c:v>50</c:v>
                </c:pt>
                <c:pt idx="14">
                  <c:v>60</c:v>
                </c:pt>
                <c:pt idx="15">
                  <c:v>70</c:v>
                </c:pt>
                <c:pt idx="16">
                  <c:v>80</c:v>
                </c:pt>
                <c:pt idx="17">
                  <c:v>90</c:v>
                </c:pt>
                <c:pt idx="18">
                  <c:v>100</c:v>
                </c:pt>
                <c:pt idx="19">
                  <c:v>200</c:v>
                </c:pt>
                <c:pt idx="20">
                  <c:v>300</c:v>
                </c:pt>
                <c:pt idx="21">
                  <c:v>400</c:v>
                </c:pt>
                <c:pt idx="22">
                  <c:v>500</c:v>
                </c:pt>
              </c:numCache>
            </c:numRef>
          </c:xVal>
          <c:yVal>
            <c:numRef>
              <c:f>'ache-bagging-stumps'!$B$1:$B$23</c:f>
              <c:numCache>
                <c:formatCode>General</c:formatCode>
                <c:ptCount val="23"/>
                <c:pt idx="0">
                  <c:v>0.73400000000000065</c:v>
                </c:pt>
                <c:pt idx="1">
                  <c:v>0.73100000000000065</c:v>
                </c:pt>
                <c:pt idx="2">
                  <c:v>0.73100000000000065</c:v>
                </c:pt>
                <c:pt idx="3">
                  <c:v>0.81799999999999995</c:v>
                </c:pt>
                <c:pt idx="4">
                  <c:v>0.81299999999999994</c:v>
                </c:pt>
                <c:pt idx="5">
                  <c:v>0.81299999999999994</c:v>
                </c:pt>
                <c:pt idx="6">
                  <c:v>0.81299999999999994</c:v>
                </c:pt>
                <c:pt idx="7">
                  <c:v>0.81699999999999995</c:v>
                </c:pt>
                <c:pt idx="8">
                  <c:v>0.81699999999999995</c:v>
                </c:pt>
                <c:pt idx="9">
                  <c:v>0.85700000000000065</c:v>
                </c:pt>
                <c:pt idx="10">
                  <c:v>0.85600000000000065</c:v>
                </c:pt>
                <c:pt idx="11">
                  <c:v>0.85400000000000065</c:v>
                </c:pt>
                <c:pt idx="12">
                  <c:v>0.85400000000000065</c:v>
                </c:pt>
                <c:pt idx="13">
                  <c:v>0.85400000000000065</c:v>
                </c:pt>
                <c:pt idx="14">
                  <c:v>0.85400000000000065</c:v>
                </c:pt>
                <c:pt idx="15">
                  <c:v>0.85400000000000065</c:v>
                </c:pt>
                <c:pt idx="16">
                  <c:v>0.85400000000000065</c:v>
                </c:pt>
                <c:pt idx="17">
                  <c:v>0.85400000000000065</c:v>
                </c:pt>
                <c:pt idx="18">
                  <c:v>0.85400000000000065</c:v>
                </c:pt>
                <c:pt idx="19">
                  <c:v>0.85400000000000065</c:v>
                </c:pt>
                <c:pt idx="20">
                  <c:v>0.85400000000000065</c:v>
                </c:pt>
                <c:pt idx="21">
                  <c:v>0.85400000000000065</c:v>
                </c:pt>
                <c:pt idx="22">
                  <c:v>0.85400000000000065</c:v>
                </c:pt>
              </c:numCache>
            </c:numRef>
          </c:yVal>
        </c:ser>
        <c:ser>
          <c:idx val="1"/>
          <c:order val="1"/>
          <c:tx>
            <c:v>Boosting</c:v>
          </c:tx>
          <c:xVal>
            <c:numRef>
              <c:f>'ache-bagging-stumps'!$A$1:$A$23</c:f>
              <c:numCache>
                <c:formatCode>General</c:formatCode>
                <c:ptCount val="23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20</c:v>
                </c:pt>
                <c:pt idx="11">
                  <c:v>30</c:v>
                </c:pt>
                <c:pt idx="12">
                  <c:v>40</c:v>
                </c:pt>
                <c:pt idx="13">
                  <c:v>50</c:v>
                </c:pt>
                <c:pt idx="14">
                  <c:v>60</c:v>
                </c:pt>
                <c:pt idx="15">
                  <c:v>70</c:v>
                </c:pt>
                <c:pt idx="16">
                  <c:v>80</c:v>
                </c:pt>
                <c:pt idx="17">
                  <c:v>90</c:v>
                </c:pt>
                <c:pt idx="18">
                  <c:v>100</c:v>
                </c:pt>
                <c:pt idx="19">
                  <c:v>200</c:v>
                </c:pt>
                <c:pt idx="20">
                  <c:v>300</c:v>
                </c:pt>
                <c:pt idx="21">
                  <c:v>400</c:v>
                </c:pt>
                <c:pt idx="22">
                  <c:v>500</c:v>
                </c:pt>
              </c:numCache>
            </c:numRef>
          </c:xVal>
          <c:yVal>
            <c:numRef>
              <c:f>'ache-bagging-stumps'!$C$1:$C$23</c:f>
              <c:numCache>
                <c:formatCode>General</c:formatCode>
                <c:ptCount val="23"/>
                <c:pt idx="0">
                  <c:v>0.73400000000000065</c:v>
                </c:pt>
                <c:pt idx="1">
                  <c:v>0.77300000000000102</c:v>
                </c:pt>
                <c:pt idx="2">
                  <c:v>0.79500000000000004</c:v>
                </c:pt>
                <c:pt idx="3">
                  <c:v>0.79500000000000004</c:v>
                </c:pt>
                <c:pt idx="4">
                  <c:v>0.82199999999999995</c:v>
                </c:pt>
                <c:pt idx="5">
                  <c:v>0.82199999999999995</c:v>
                </c:pt>
                <c:pt idx="6">
                  <c:v>0.82199999999999995</c:v>
                </c:pt>
                <c:pt idx="7">
                  <c:v>0.82199999999999995</c:v>
                </c:pt>
                <c:pt idx="8">
                  <c:v>0.83900000000000063</c:v>
                </c:pt>
                <c:pt idx="9">
                  <c:v>0.83900000000000063</c:v>
                </c:pt>
                <c:pt idx="10">
                  <c:v>0.91300000000000003</c:v>
                </c:pt>
                <c:pt idx="11">
                  <c:v>0.92200000000000004</c:v>
                </c:pt>
                <c:pt idx="12">
                  <c:v>0.90100000000000002</c:v>
                </c:pt>
                <c:pt idx="13">
                  <c:v>0.91500000000000004</c:v>
                </c:pt>
                <c:pt idx="14">
                  <c:v>0.91600000000000004</c:v>
                </c:pt>
                <c:pt idx="15">
                  <c:v>0.92100000000000004</c:v>
                </c:pt>
                <c:pt idx="16">
                  <c:v>0.93500000000000005</c:v>
                </c:pt>
                <c:pt idx="17">
                  <c:v>0.93600000000000005</c:v>
                </c:pt>
                <c:pt idx="18">
                  <c:v>0.95000000000000062</c:v>
                </c:pt>
                <c:pt idx="19">
                  <c:v>0.97200000000000064</c:v>
                </c:pt>
                <c:pt idx="20">
                  <c:v>0.96200000000000063</c:v>
                </c:pt>
                <c:pt idx="21">
                  <c:v>0.96400000000000063</c:v>
                </c:pt>
                <c:pt idx="22">
                  <c:v>0.96800000000000064</c:v>
                </c:pt>
              </c:numCache>
            </c:numRef>
          </c:yVal>
        </c:ser>
        <c:axId val="53331072"/>
        <c:axId val="53332608"/>
      </c:scatterChart>
      <c:valAx>
        <c:axId val="53331072"/>
        <c:scaling>
          <c:logBase val="10"/>
          <c:orientation val="minMax"/>
        </c:scaling>
        <c:axPos val="b"/>
        <c:numFmt formatCode="General" sourceLinked="1"/>
        <c:tickLblPos val="nextTo"/>
        <c:crossAx val="53332608"/>
        <c:crosses val="autoZero"/>
        <c:crossBetween val="midCat"/>
      </c:valAx>
      <c:valAx>
        <c:axId val="53332608"/>
        <c:scaling>
          <c:orientation val="minMax"/>
          <c:max val="1"/>
          <c:min val="0.70000000000000062"/>
        </c:scaling>
        <c:axPos val="l"/>
        <c:majorGridlines/>
        <c:numFmt formatCode="General" sourceLinked="1"/>
        <c:tickLblPos val="nextTo"/>
        <c:crossAx val="53331072"/>
        <c:crosses val="autoZero"/>
        <c:crossBetween val="midCat"/>
      </c:valAx>
    </c:plotArea>
    <c:legend>
      <c:legendPos val="r"/>
      <c:layout/>
    </c:legend>
    <c:plotVisOnly val="1"/>
  </c:chart>
  <c:txPr>
    <a:bodyPr/>
    <a:lstStyle/>
    <a:p>
      <a:pPr>
        <a:defRPr sz="1400" baseline="0"/>
      </a:pPr>
      <a:endParaRPr lang="fr-FR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plotArea>
      <c:layout/>
      <c:scatterChart>
        <c:scatterStyle val="lineMarker"/>
        <c:ser>
          <c:idx val="0"/>
          <c:order val="0"/>
          <c:spPr>
            <a:ln>
              <a:solidFill>
                <a:srgbClr val="C00000"/>
              </a:solidFill>
            </a:ln>
          </c:spPr>
          <c:marker>
            <c:spPr>
              <a:solidFill>
                <a:srgbClr val="C00000"/>
              </a:solidFill>
              <a:ln>
                <a:solidFill>
                  <a:srgbClr val="C00000"/>
                </a:solidFill>
              </a:ln>
            </c:spPr>
          </c:marker>
          <c:xVal>
            <c:numRef>
              <c:f>'ache-boosting'!$A$1:$A$20</c:f>
              <c:numCache>
                <c:formatCode>General</c:formatCode>
                <c:ptCount val="2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20</c:v>
                </c:pt>
                <c:pt idx="11">
                  <c:v>30</c:v>
                </c:pt>
                <c:pt idx="12">
                  <c:v>35</c:v>
                </c:pt>
                <c:pt idx="13">
                  <c:v>37</c:v>
                </c:pt>
                <c:pt idx="14">
                  <c:v>40</c:v>
                </c:pt>
                <c:pt idx="15">
                  <c:v>50</c:v>
                </c:pt>
                <c:pt idx="16">
                  <c:v>60</c:v>
                </c:pt>
                <c:pt idx="17">
                  <c:v>65</c:v>
                </c:pt>
                <c:pt idx="18">
                  <c:v>67</c:v>
                </c:pt>
                <c:pt idx="19">
                  <c:v>70</c:v>
                </c:pt>
              </c:numCache>
            </c:numRef>
          </c:xVal>
          <c:yVal>
            <c:numRef>
              <c:f>'ache-boosting'!$B$1:$B$20</c:f>
              <c:numCache>
                <c:formatCode>General</c:formatCode>
                <c:ptCount val="20"/>
                <c:pt idx="0">
                  <c:v>0.75000000000000089</c:v>
                </c:pt>
                <c:pt idx="1">
                  <c:v>0.78900000000000003</c:v>
                </c:pt>
                <c:pt idx="2">
                  <c:v>0.78200000000000003</c:v>
                </c:pt>
                <c:pt idx="3">
                  <c:v>0.86400000000000077</c:v>
                </c:pt>
                <c:pt idx="4">
                  <c:v>0.86000000000000065</c:v>
                </c:pt>
                <c:pt idx="5">
                  <c:v>0.85900000000000065</c:v>
                </c:pt>
                <c:pt idx="6">
                  <c:v>0.86400000000000077</c:v>
                </c:pt>
                <c:pt idx="7">
                  <c:v>0.86400000000000077</c:v>
                </c:pt>
                <c:pt idx="8">
                  <c:v>0.86300000000000077</c:v>
                </c:pt>
                <c:pt idx="9">
                  <c:v>0.86300000000000077</c:v>
                </c:pt>
                <c:pt idx="10">
                  <c:v>0.86100000000000065</c:v>
                </c:pt>
                <c:pt idx="11">
                  <c:v>0.86100000000000065</c:v>
                </c:pt>
                <c:pt idx="12">
                  <c:v>0.85900000000000065</c:v>
                </c:pt>
                <c:pt idx="13">
                  <c:v>0.85900000000000065</c:v>
                </c:pt>
                <c:pt idx="14">
                  <c:v>0.93799999999999994</c:v>
                </c:pt>
                <c:pt idx="15">
                  <c:v>0.94000000000000061</c:v>
                </c:pt>
                <c:pt idx="16">
                  <c:v>0.94000000000000061</c:v>
                </c:pt>
                <c:pt idx="17">
                  <c:v>0.94000000000000061</c:v>
                </c:pt>
                <c:pt idx="18">
                  <c:v>0.98</c:v>
                </c:pt>
                <c:pt idx="19">
                  <c:v>0.98099999999999998</c:v>
                </c:pt>
              </c:numCache>
            </c:numRef>
          </c:yVal>
        </c:ser>
        <c:ser>
          <c:idx val="1"/>
          <c:order val="1"/>
          <c:xVal>
            <c:numRef>
              <c:f>'ache-boosting'!$A$1:$A$20</c:f>
              <c:numCache>
                <c:formatCode>General</c:formatCode>
                <c:ptCount val="2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20</c:v>
                </c:pt>
                <c:pt idx="11">
                  <c:v>30</c:v>
                </c:pt>
                <c:pt idx="12">
                  <c:v>35</c:v>
                </c:pt>
                <c:pt idx="13">
                  <c:v>37</c:v>
                </c:pt>
                <c:pt idx="14">
                  <c:v>40</c:v>
                </c:pt>
                <c:pt idx="15">
                  <c:v>50</c:v>
                </c:pt>
                <c:pt idx="16">
                  <c:v>60</c:v>
                </c:pt>
                <c:pt idx="17">
                  <c:v>65</c:v>
                </c:pt>
                <c:pt idx="18">
                  <c:v>67</c:v>
                </c:pt>
                <c:pt idx="19">
                  <c:v>70</c:v>
                </c:pt>
              </c:numCache>
            </c:numRef>
          </c:xVal>
          <c:yVal>
            <c:numRef>
              <c:f>'ache-boosting'!$C$1:$C$20</c:f>
              <c:numCache>
                <c:formatCode>General</c:formatCode>
                <c:ptCount val="20"/>
                <c:pt idx="0">
                  <c:v>0.77300000000000091</c:v>
                </c:pt>
                <c:pt idx="1">
                  <c:v>0.77000000000000091</c:v>
                </c:pt>
                <c:pt idx="2">
                  <c:v>0.77000000000000091</c:v>
                </c:pt>
                <c:pt idx="3">
                  <c:v>0.82099999999999995</c:v>
                </c:pt>
                <c:pt idx="4">
                  <c:v>0.82299999999999995</c:v>
                </c:pt>
                <c:pt idx="5">
                  <c:v>0.82199999999999995</c:v>
                </c:pt>
                <c:pt idx="6">
                  <c:v>0.80400000000000005</c:v>
                </c:pt>
                <c:pt idx="7">
                  <c:v>0.79800000000000004</c:v>
                </c:pt>
                <c:pt idx="8">
                  <c:v>0.79800000000000004</c:v>
                </c:pt>
                <c:pt idx="9">
                  <c:v>0.79800000000000004</c:v>
                </c:pt>
                <c:pt idx="10">
                  <c:v>0.79800000000000004</c:v>
                </c:pt>
                <c:pt idx="11">
                  <c:v>0.79800000000000004</c:v>
                </c:pt>
                <c:pt idx="12">
                  <c:v>0.79800000000000004</c:v>
                </c:pt>
                <c:pt idx="13">
                  <c:v>0.79800000000000004</c:v>
                </c:pt>
                <c:pt idx="14">
                  <c:v>0.79800000000000004</c:v>
                </c:pt>
                <c:pt idx="15">
                  <c:v>0.79800000000000004</c:v>
                </c:pt>
                <c:pt idx="16">
                  <c:v>0.79800000000000004</c:v>
                </c:pt>
                <c:pt idx="17">
                  <c:v>0.79800000000000004</c:v>
                </c:pt>
                <c:pt idx="18">
                  <c:v>0.79800000000000004</c:v>
                </c:pt>
                <c:pt idx="19">
                  <c:v>0.79800000000000004</c:v>
                </c:pt>
              </c:numCache>
            </c:numRef>
          </c:yVal>
        </c:ser>
        <c:axId val="53560448"/>
        <c:axId val="53561984"/>
      </c:scatterChart>
      <c:valAx>
        <c:axId val="53560448"/>
        <c:scaling>
          <c:logBase val="10"/>
          <c:orientation val="minMax"/>
          <c:max val="100"/>
        </c:scaling>
        <c:axPos val="b"/>
        <c:numFmt formatCode="General" sourceLinked="1"/>
        <c:tickLblPos val="nextTo"/>
        <c:crossAx val="53561984"/>
        <c:crosses val="autoZero"/>
        <c:crossBetween val="midCat"/>
      </c:valAx>
      <c:valAx>
        <c:axId val="53561984"/>
        <c:scaling>
          <c:orientation val="minMax"/>
          <c:max val="1"/>
          <c:min val="0.70000000000000062"/>
        </c:scaling>
        <c:axPos val="l"/>
        <c:majorGridlines/>
        <c:numFmt formatCode="General" sourceLinked="1"/>
        <c:tickLblPos val="nextTo"/>
        <c:crossAx val="53560448"/>
        <c:crosses val="autoZero"/>
        <c:crossBetween val="midCat"/>
      </c:valAx>
    </c:plotArea>
    <c:plotVisOnly val="1"/>
  </c:chart>
  <c:txPr>
    <a:bodyPr/>
    <a:lstStyle/>
    <a:p>
      <a:pPr>
        <a:defRPr sz="1400" baseline="0"/>
      </a:pPr>
      <a:endParaRPr lang="fr-FR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27CA60E-2428-464B-A2E0-21E56893D6FE}" type="datetimeFigureOut">
              <a:rPr lang="fr-FR"/>
              <a:pPr>
                <a:defRPr/>
              </a:pPr>
              <a:t>18/06/2010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DE01EA5-F38D-4268-BAE8-9FF05EC5AB8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E01EA5-F38D-4268-BAE8-9FF05EC5AB8A}" type="slidenum">
              <a:rPr lang="fr-FR" smtClean="0"/>
              <a:pPr>
                <a:defRPr/>
              </a:pPr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E01EA5-F38D-4268-BAE8-9FF05EC5AB8A}" type="slidenum">
              <a:rPr lang="fr-FR" smtClean="0"/>
              <a:pPr>
                <a:defRPr/>
              </a:pPr>
              <a:t>11</a:t>
            </a:fld>
            <a:endParaRPr 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E01EA5-F38D-4268-BAE8-9FF05EC5AB8A}" type="slidenum">
              <a:rPr lang="fr-FR" smtClean="0"/>
              <a:pPr>
                <a:defRPr/>
              </a:pPr>
              <a:t>12</a:t>
            </a:fld>
            <a:endParaRPr 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E01EA5-F38D-4268-BAE8-9FF05EC5AB8A}" type="slidenum">
              <a:rPr lang="fr-FR" smtClean="0"/>
              <a:pPr>
                <a:defRPr/>
              </a:pPr>
              <a:t>13</a:t>
            </a:fld>
            <a:endParaRPr lang="fr-F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E01EA5-F38D-4268-BAE8-9FF05EC5AB8A}" type="slidenum">
              <a:rPr lang="fr-FR" smtClean="0"/>
              <a:pPr>
                <a:defRPr/>
              </a:pPr>
              <a:t>14</a:t>
            </a:fld>
            <a:endParaRPr lang="fr-F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E01EA5-F38D-4268-BAE8-9FF05EC5AB8A}" type="slidenum">
              <a:rPr lang="fr-FR" smtClean="0"/>
              <a:pPr>
                <a:defRPr/>
              </a:pPr>
              <a:t>15</a:t>
            </a:fld>
            <a:endParaRPr lang="fr-F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E01EA5-F38D-4268-BAE8-9FF05EC5AB8A}" type="slidenum">
              <a:rPr lang="fr-FR" smtClean="0"/>
              <a:pPr>
                <a:defRPr/>
              </a:pPr>
              <a:t>16</a:t>
            </a:fld>
            <a:endParaRPr lang="fr-F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E01EA5-F38D-4268-BAE8-9FF05EC5AB8A}" type="slidenum">
              <a:rPr lang="fr-FR" smtClean="0"/>
              <a:pPr>
                <a:defRPr/>
              </a:pPr>
              <a:t>17</a:t>
            </a:fld>
            <a:endParaRPr lang="fr-F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E01EA5-F38D-4268-BAE8-9FF05EC5AB8A}" type="slidenum">
              <a:rPr lang="fr-FR" smtClean="0"/>
              <a:pPr>
                <a:defRPr/>
              </a:pPr>
              <a:t>18</a:t>
            </a:fld>
            <a:endParaRPr lang="fr-F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E01EA5-F38D-4268-BAE8-9FF05EC5AB8A}" type="slidenum">
              <a:rPr lang="fr-FR" smtClean="0"/>
              <a:pPr>
                <a:defRPr/>
              </a:pPr>
              <a:t>19</a:t>
            </a:fld>
            <a:endParaRPr lang="fr-F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E01EA5-F38D-4268-BAE8-9FF05EC5AB8A}" type="slidenum">
              <a:rPr lang="fr-FR" smtClean="0"/>
              <a:pPr>
                <a:defRPr/>
              </a:pPr>
              <a:t>20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5C26EF-0800-49FB-9A7F-E7991A642365}" type="slidenum">
              <a:rPr lang="en-GB"/>
              <a:pPr/>
              <a:t>2</a:t>
            </a:fld>
            <a:endParaRPr lang="en-GB"/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E01EA5-F38D-4268-BAE8-9FF05EC5AB8A}" type="slidenum">
              <a:rPr lang="fr-FR" smtClean="0"/>
              <a:pPr>
                <a:defRPr/>
              </a:pPr>
              <a:t>21</a:t>
            </a:fld>
            <a:endParaRPr lang="fr-F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E01EA5-F38D-4268-BAE8-9FF05EC5AB8A}" type="slidenum">
              <a:rPr lang="fr-FR" smtClean="0"/>
              <a:pPr>
                <a:defRPr/>
              </a:pPr>
              <a:t>22</a:t>
            </a:fld>
            <a:endParaRPr lang="fr-F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E01EA5-F38D-4268-BAE8-9FF05EC5AB8A}" type="slidenum">
              <a:rPr lang="fr-FR" smtClean="0"/>
              <a:pPr>
                <a:defRPr/>
              </a:pPr>
              <a:t>23</a:t>
            </a:fld>
            <a:endParaRPr lang="fr-F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E01EA5-F38D-4268-BAE8-9FF05EC5AB8A}" type="slidenum">
              <a:rPr lang="fr-FR" smtClean="0"/>
              <a:pPr>
                <a:defRPr/>
              </a:pPr>
              <a:t>24</a:t>
            </a:fld>
            <a:endParaRPr lang="fr-F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E01EA5-F38D-4268-BAE8-9FF05EC5AB8A}" type="slidenum">
              <a:rPr lang="fr-FR" smtClean="0"/>
              <a:pPr>
                <a:defRPr/>
              </a:pPr>
              <a:t>25</a:t>
            </a:fld>
            <a:endParaRPr lang="fr-F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E01EA5-F38D-4268-BAE8-9FF05EC5AB8A}" type="slidenum">
              <a:rPr lang="fr-FR" smtClean="0"/>
              <a:pPr>
                <a:defRPr/>
              </a:pPr>
              <a:t>26</a:t>
            </a:fld>
            <a:endParaRPr lang="fr-F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E01EA5-F38D-4268-BAE8-9FF05EC5AB8A}" type="slidenum">
              <a:rPr lang="fr-FR" smtClean="0"/>
              <a:pPr>
                <a:defRPr/>
              </a:pPr>
              <a:t>27</a:t>
            </a:fld>
            <a:endParaRPr lang="fr-F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E01EA5-F38D-4268-BAE8-9FF05EC5AB8A}" type="slidenum">
              <a:rPr lang="fr-FR" smtClean="0"/>
              <a:pPr>
                <a:defRPr/>
              </a:pPr>
              <a:t>28</a:t>
            </a:fld>
            <a:endParaRPr lang="fr-F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E01EA5-F38D-4268-BAE8-9FF05EC5AB8A}" type="slidenum">
              <a:rPr lang="fr-FR" smtClean="0"/>
              <a:pPr>
                <a:defRPr/>
              </a:pPr>
              <a:t>29</a:t>
            </a:fld>
            <a:endParaRPr lang="fr-FR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E01EA5-F38D-4268-BAE8-9FF05EC5AB8A}" type="slidenum">
              <a:rPr lang="fr-FR" smtClean="0"/>
              <a:pPr>
                <a:defRPr/>
              </a:pPr>
              <a:t>30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E01EA5-F38D-4268-BAE8-9FF05EC5AB8A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E01EA5-F38D-4268-BAE8-9FF05EC5AB8A}" type="slidenum">
              <a:rPr lang="fr-FR" smtClean="0"/>
              <a:pPr>
                <a:defRPr/>
              </a:pPr>
              <a:t>31</a:t>
            </a:fld>
            <a:endParaRPr lang="fr-FR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E01EA5-F38D-4268-BAE8-9FF05EC5AB8A}" type="slidenum">
              <a:rPr lang="fr-FR" smtClean="0"/>
              <a:pPr>
                <a:defRPr/>
              </a:pPr>
              <a:t>32</a:t>
            </a:fld>
            <a:endParaRPr lang="fr-FR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E01EA5-F38D-4268-BAE8-9FF05EC5AB8A}" type="slidenum">
              <a:rPr lang="fr-FR" smtClean="0"/>
              <a:pPr>
                <a:defRPr/>
              </a:pPr>
              <a:t>33</a:t>
            </a:fld>
            <a:endParaRPr lang="fr-FR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E01EA5-F38D-4268-BAE8-9FF05EC5AB8A}" type="slidenum">
              <a:rPr lang="fr-FR" smtClean="0"/>
              <a:pPr>
                <a:defRPr/>
              </a:pPr>
              <a:t>34</a:t>
            </a:fld>
            <a:endParaRPr lang="fr-FR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E01EA5-F38D-4268-BAE8-9FF05EC5AB8A}" type="slidenum">
              <a:rPr lang="fr-FR" smtClean="0"/>
              <a:pPr>
                <a:defRPr/>
              </a:pPr>
              <a:t>35</a:t>
            </a:fld>
            <a:endParaRPr lang="fr-FR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E01EA5-F38D-4268-BAE8-9FF05EC5AB8A}" type="slidenum">
              <a:rPr lang="fr-FR" smtClean="0"/>
              <a:pPr>
                <a:defRPr/>
              </a:pPr>
              <a:t>36</a:t>
            </a:fld>
            <a:endParaRPr lang="fr-FR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E01EA5-F38D-4268-BAE8-9FF05EC5AB8A}" type="slidenum">
              <a:rPr lang="fr-FR" smtClean="0"/>
              <a:pPr>
                <a:defRPr/>
              </a:pPr>
              <a:t>37</a:t>
            </a:fld>
            <a:endParaRPr lang="fr-FR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E01EA5-F38D-4268-BAE8-9FF05EC5AB8A}" type="slidenum">
              <a:rPr lang="fr-FR" smtClean="0"/>
              <a:pPr>
                <a:defRPr/>
              </a:pPr>
              <a:t>38</a:t>
            </a:fld>
            <a:endParaRPr lang="fr-FR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E01EA5-F38D-4268-BAE8-9FF05EC5AB8A}" type="slidenum">
              <a:rPr lang="fr-FR" smtClean="0"/>
              <a:pPr>
                <a:defRPr/>
              </a:pPr>
              <a:t>39</a:t>
            </a:fld>
            <a:endParaRPr lang="fr-FR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E01EA5-F38D-4268-BAE8-9FF05EC5AB8A}" type="slidenum">
              <a:rPr lang="fr-FR" smtClean="0"/>
              <a:pPr>
                <a:defRPr/>
              </a:pPr>
              <a:t>40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E01EA5-F38D-4268-BAE8-9FF05EC5AB8A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E01EA5-F38D-4268-BAE8-9FF05EC5AB8A}" type="slidenum">
              <a:rPr lang="fr-FR" smtClean="0"/>
              <a:pPr>
                <a:defRPr/>
              </a:pPr>
              <a:t>41</a:t>
            </a:fld>
            <a:endParaRPr lang="fr-FR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E4887A2-5F83-452D-8E97-766A0BE463A1}" type="slidenum">
              <a:rPr lang="sl-SI" smtClean="0"/>
              <a:pPr/>
              <a:t>42</a:t>
            </a:fld>
            <a:endParaRPr lang="sl-SI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E4887A2-5F83-452D-8E97-766A0BE463A1}" type="slidenum">
              <a:rPr lang="sl-SI" smtClean="0"/>
              <a:pPr/>
              <a:t>43</a:t>
            </a:fld>
            <a:endParaRPr lang="sl-SI" smtClean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E01EA5-F38D-4268-BAE8-9FF05EC5AB8A}" type="slidenum">
              <a:rPr lang="fr-FR" smtClean="0"/>
              <a:pPr>
                <a:defRPr/>
              </a:pPr>
              <a:t>44</a:t>
            </a:fld>
            <a:endParaRPr lang="fr-FR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E01EA5-F38D-4268-BAE8-9FF05EC5AB8A}" type="slidenum">
              <a:rPr lang="fr-FR" smtClean="0"/>
              <a:pPr>
                <a:defRPr/>
              </a:pPr>
              <a:t>45</a:t>
            </a:fld>
            <a:endParaRPr lang="fr-FR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E01EA5-F38D-4268-BAE8-9FF05EC5AB8A}" type="slidenum">
              <a:rPr lang="fr-FR" smtClean="0"/>
              <a:pPr>
                <a:defRPr/>
              </a:pPr>
              <a:t>46</a:t>
            </a:fld>
            <a:endParaRPr lang="fr-FR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E01EA5-F38D-4268-BAE8-9FF05EC5AB8A}" type="slidenum">
              <a:rPr lang="fr-FR" smtClean="0"/>
              <a:pPr>
                <a:defRPr/>
              </a:pPr>
              <a:t>47</a:t>
            </a:fld>
            <a:endParaRPr lang="fr-FR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E01EA5-F38D-4268-BAE8-9FF05EC5AB8A}" type="slidenum">
              <a:rPr lang="fr-FR" smtClean="0"/>
              <a:pPr>
                <a:defRPr/>
              </a:pPr>
              <a:t>48</a:t>
            </a:fld>
            <a:endParaRPr lang="fr-FR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E01EA5-F38D-4268-BAE8-9FF05EC5AB8A}" type="slidenum">
              <a:rPr lang="fr-FR" smtClean="0"/>
              <a:pPr>
                <a:defRPr/>
              </a:pPr>
              <a:t>49</a:t>
            </a:fld>
            <a:endParaRPr lang="fr-FR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E01EA5-F38D-4268-BAE8-9FF05EC5AB8A}" type="slidenum">
              <a:rPr lang="fr-FR" smtClean="0"/>
              <a:pPr>
                <a:defRPr/>
              </a:pPr>
              <a:t>50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E01EA5-F38D-4268-BAE8-9FF05EC5AB8A}" type="slidenum">
              <a:rPr lang="fr-FR" smtClean="0"/>
              <a:pPr>
                <a:defRPr/>
              </a:pPr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E01EA5-F38D-4268-BAE8-9FF05EC5AB8A}" type="slidenum">
              <a:rPr lang="fr-FR" smtClean="0"/>
              <a:pPr>
                <a:defRPr/>
              </a:pPr>
              <a:t>51</a:t>
            </a:fld>
            <a:endParaRPr lang="fr-FR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E01EA5-F38D-4268-BAE8-9FF05EC5AB8A}" type="slidenum">
              <a:rPr lang="fr-FR" smtClean="0"/>
              <a:pPr>
                <a:defRPr/>
              </a:pPr>
              <a:t>52</a:t>
            </a:fld>
            <a:endParaRPr lang="fr-FR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E01EA5-F38D-4268-BAE8-9FF05EC5AB8A}" type="slidenum">
              <a:rPr lang="fr-FR" smtClean="0"/>
              <a:pPr>
                <a:defRPr/>
              </a:pPr>
              <a:t>53</a:t>
            </a:fld>
            <a:endParaRPr lang="fr-FR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E01EA5-F38D-4268-BAE8-9FF05EC5AB8A}" type="slidenum">
              <a:rPr lang="fr-FR" smtClean="0"/>
              <a:pPr>
                <a:defRPr/>
              </a:pPr>
              <a:t>54</a:t>
            </a:fld>
            <a:endParaRPr lang="fr-FR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E01EA5-F38D-4268-BAE8-9FF05EC5AB8A}" type="slidenum">
              <a:rPr lang="fr-FR" smtClean="0"/>
              <a:pPr>
                <a:defRPr/>
              </a:pPr>
              <a:t>55</a:t>
            </a:fld>
            <a:endParaRPr lang="fr-FR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E01EA5-F38D-4268-BAE8-9FF05EC5AB8A}" type="slidenum">
              <a:rPr lang="fr-FR" smtClean="0"/>
              <a:pPr>
                <a:defRPr/>
              </a:pPr>
              <a:t>56</a:t>
            </a:fld>
            <a:endParaRPr lang="fr-FR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E01EA5-F38D-4268-BAE8-9FF05EC5AB8A}" type="slidenum">
              <a:rPr lang="fr-FR" smtClean="0"/>
              <a:pPr>
                <a:defRPr/>
              </a:pPr>
              <a:t>57</a:t>
            </a:fld>
            <a:endParaRPr lang="fr-FR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E01EA5-F38D-4268-BAE8-9FF05EC5AB8A}" type="slidenum">
              <a:rPr lang="fr-FR" smtClean="0"/>
              <a:pPr>
                <a:defRPr/>
              </a:pPr>
              <a:t>58</a:t>
            </a:fld>
            <a:endParaRPr lang="fr-FR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E01EA5-F38D-4268-BAE8-9FF05EC5AB8A}" type="slidenum">
              <a:rPr lang="fr-FR" smtClean="0"/>
              <a:pPr>
                <a:defRPr/>
              </a:pPr>
              <a:t>59</a:t>
            </a:fld>
            <a:endParaRPr lang="fr-FR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E01EA5-F38D-4268-BAE8-9FF05EC5AB8A}" type="slidenum">
              <a:rPr lang="fr-FR" smtClean="0"/>
              <a:pPr>
                <a:defRPr/>
              </a:pPr>
              <a:t>60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237AAF-BBDB-40E4-8ECD-9949D8983F70}" type="slidenum">
              <a:rPr lang="fr-FR" smtClean="0"/>
              <a:pPr/>
              <a:t>7</a:t>
            </a:fld>
            <a:endParaRPr lang="fr-FR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E01EA5-F38D-4268-BAE8-9FF05EC5AB8A}" type="slidenum">
              <a:rPr lang="fr-FR" smtClean="0"/>
              <a:pPr>
                <a:defRPr/>
              </a:pPr>
              <a:t>61</a:t>
            </a:fld>
            <a:endParaRPr lang="fr-FR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E01EA5-F38D-4268-BAE8-9FF05EC5AB8A}" type="slidenum">
              <a:rPr lang="fr-FR" smtClean="0"/>
              <a:pPr>
                <a:defRPr/>
              </a:pPr>
              <a:t>63</a:t>
            </a:fld>
            <a:endParaRPr lang="fr-FR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237AAF-BBDB-40E4-8ECD-9949D8983F70}" type="slidenum">
              <a:rPr lang="fr-FR" smtClean="0"/>
              <a:pPr/>
              <a:t>64</a:t>
            </a:fld>
            <a:endParaRPr lang="fr-FR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237AAF-BBDB-40E4-8ECD-9949D8983F70}" type="slidenum">
              <a:rPr lang="fr-FR" smtClean="0"/>
              <a:pPr/>
              <a:t>65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237AAF-BBDB-40E4-8ECD-9949D8983F70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E01EA5-F38D-4268-BAE8-9FF05EC5AB8A}" type="slidenum">
              <a:rPr lang="fr-FR" smtClean="0"/>
              <a:pPr>
                <a:defRPr/>
              </a:pPr>
              <a:t>9</a:t>
            </a:fld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E01EA5-F38D-4268-BAE8-9FF05EC5AB8A}" type="slidenum">
              <a:rPr lang="fr-FR" smtClean="0"/>
              <a:pPr>
                <a:defRPr/>
              </a:pPr>
              <a:t>10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8424863" y="6497638"/>
            <a:ext cx="719137" cy="360362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0D531B96-5454-47A1-872E-B24D8D4EDB3D}" type="slidenum">
              <a:rPr lang="fr-FR" sz="1400">
                <a:solidFill>
                  <a:schemeClr val="bg1"/>
                </a:solidFill>
              </a:rPr>
              <a:pPr algn="r">
                <a:defRPr/>
              </a:pPr>
              <a:t>‹N°›</a:t>
            </a:fld>
            <a:endParaRPr lang="fr-FR" sz="1400">
              <a:solidFill>
                <a:schemeClr val="bg1"/>
              </a:solidFill>
            </a:endParaRPr>
          </a:p>
        </p:txBody>
      </p:sp>
      <p:pic>
        <p:nvPicPr>
          <p:cNvPr id="5" name="Picture 9" descr="logo-uds-quadr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4875" y="5013325"/>
            <a:ext cx="1957388" cy="90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08050"/>
            <a:ext cx="7772400" cy="1470025"/>
          </a:xfrm>
          <a:solidFill>
            <a:schemeClr val="bg1"/>
          </a:solidFill>
        </p:spPr>
        <p:txBody>
          <a:bodyPr/>
          <a:lstStyle>
            <a:lvl1pPr>
              <a:defRPr>
                <a:solidFill>
                  <a:srgbClr val="A50021"/>
                </a:solidFill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131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b="0">
                <a:solidFill>
                  <a:schemeClr val="accent2"/>
                </a:solidFill>
                <a:latin typeface="Berlin Sans FB" pitchFamily="34" charset="0"/>
              </a:defRPr>
            </a:lvl1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022725" y="2636838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rgbClr val="009999"/>
                </a:solidFill>
                <a:latin typeface="Bell MT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A2678E-A1AD-494C-895E-B67F5A3EC526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5246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5246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EFA0BF-D4AE-43B5-ABFE-7A9BCB6E6155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503718-F545-4FF1-9D25-78E51F277979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DE6423-0965-470A-A328-2099A5603C27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0" y="1196975"/>
            <a:ext cx="4495800" cy="5327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196975"/>
            <a:ext cx="4495800" cy="5327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F2E9D3-9AD2-4467-84B9-AE6D96AEBD17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2968FB-B90A-465B-AD68-706EEF799CDC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4BFECA-2A3C-471D-A3F6-5A19F0A87556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9EC05C-3D4E-4C14-BE23-4EF3945CC4CD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5852F9-C1BB-4B5B-A29A-1342AEBEADCF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B08A29-DA86-4D0E-AAA3-2319057AF1FB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196975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196975"/>
            <a:ext cx="9144000" cy="532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24863" y="6497638"/>
            <a:ext cx="719137" cy="360362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5F884EDF-EDA5-4958-84A0-40632698808D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  <p:pic>
        <p:nvPicPr>
          <p:cNvPr id="1029" name="Picture 7" descr="logo-uds-quadri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2863" y="6453188"/>
            <a:ext cx="784225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Berlin Sans FB Dem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Berlin Sans FB Dem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Berlin Sans FB Dem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Berlin Sans FB Dem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Berlin Sans FB Dem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Berlin Sans FB Dem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Berlin Sans FB Dem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Berlin Sans FB Dem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Webdings" pitchFamily="18" charset="2"/>
        <a:buChar char="a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b="1">
          <a:solidFill>
            <a:schemeClr val="accent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009999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8000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8000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8000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8000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8000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pn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pn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6.png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8.png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0.png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jpeg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2.png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785786" y="2071678"/>
            <a:ext cx="7772400" cy="1470025"/>
          </a:xfrm>
        </p:spPr>
        <p:txBody>
          <a:bodyPr/>
          <a:lstStyle/>
          <a:p>
            <a:pPr eaLnBrk="1" hangingPunct="1"/>
            <a:r>
              <a:rPr lang="fr-FR" dirty="0" smtClean="0"/>
              <a:t>Short </a:t>
            </a:r>
            <a:r>
              <a:rPr lang="fr-FR" dirty="0" err="1" smtClean="0"/>
              <a:t>overview</a:t>
            </a:r>
            <a:r>
              <a:rPr lang="fr-FR" dirty="0" smtClean="0"/>
              <a:t> of </a:t>
            </a:r>
            <a:r>
              <a:rPr lang="fr-FR" dirty="0" err="1" smtClean="0"/>
              <a:t>Weka</a:t>
            </a: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The Goal of Ensemble Learning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1569356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Combine base-level models which are  </a:t>
            </a: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diverse in their decisions, and</a:t>
            </a: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complementary each other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503718-F545-4FF1-9D25-78E51F277979}" type="slidenum">
              <a:rPr lang="fr-FR" smtClean="0"/>
              <a:pPr>
                <a:defRPr/>
              </a:pPr>
              <a:t>10</a:t>
            </a:fld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251520" y="4145012"/>
            <a:ext cx="482453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400" b="1" dirty="0" smtClean="0"/>
              <a:t> Compounds</a:t>
            </a: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400" b="1" dirty="0" smtClean="0"/>
              <a:t> </a:t>
            </a:r>
            <a:r>
              <a:rPr lang="fr-FR" sz="2400" b="1" dirty="0" err="1" smtClean="0"/>
              <a:t>Descriptors</a:t>
            </a:r>
            <a:endParaRPr lang="fr-FR" sz="2400" b="1" dirty="0" smtClean="0"/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400" b="1" dirty="0" smtClean="0"/>
              <a:t> Machine Learning </a:t>
            </a:r>
            <a:r>
              <a:rPr lang="fr-FR" sz="2400" b="1" dirty="0" err="1" smtClean="0"/>
              <a:t>Methods</a:t>
            </a:r>
            <a:endParaRPr lang="fr-FR" sz="2400" b="1" dirty="0" smtClean="0"/>
          </a:p>
        </p:txBody>
      </p:sp>
      <p:sp>
        <p:nvSpPr>
          <p:cNvPr id="6" name="Rectangle 5"/>
          <p:cNvSpPr/>
          <p:nvPr/>
        </p:nvSpPr>
        <p:spPr>
          <a:xfrm>
            <a:off x="4572000" y="4118878"/>
            <a:ext cx="453650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  <a:buFontTx/>
              <a:buChar char="-"/>
            </a:pPr>
            <a:r>
              <a:rPr lang="fr-FR" sz="2400" b="1" i="1" dirty="0" smtClean="0">
                <a:solidFill>
                  <a:srgbClr val="C00000"/>
                </a:solidFill>
              </a:rPr>
              <a:t>    </a:t>
            </a:r>
            <a:r>
              <a:rPr lang="fr-FR" sz="2400" b="1" i="1" dirty="0" err="1" smtClean="0">
                <a:solidFill>
                  <a:srgbClr val="C00000"/>
                </a:solidFill>
              </a:rPr>
              <a:t>Bagging</a:t>
            </a:r>
            <a:r>
              <a:rPr lang="fr-FR" sz="2400" b="1" i="1" dirty="0" smtClean="0">
                <a:solidFill>
                  <a:srgbClr val="C00000"/>
                </a:solidFill>
              </a:rPr>
              <a:t> and </a:t>
            </a:r>
            <a:r>
              <a:rPr lang="fr-FR" sz="2400" b="1" i="1" dirty="0" err="1" smtClean="0">
                <a:solidFill>
                  <a:srgbClr val="C00000"/>
                </a:solidFill>
              </a:rPr>
              <a:t>Boosting</a:t>
            </a:r>
            <a:endParaRPr lang="fr-FR" sz="2400" b="1" i="1" dirty="0" smtClean="0">
              <a:solidFill>
                <a:srgbClr val="C00000"/>
              </a:solidFill>
            </a:endParaRPr>
          </a:p>
          <a:p>
            <a:pPr lvl="1">
              <a:lnSpc>
                <a:spcPct val="150000"/>
              </a:lnSpc>
              <a:buFontTx/>
              <a:buChar char="-"/>
            </a:pPr>
            <a:r>
              <a:rPr lang="fr-FR" sz="2400" b="1" i="1" dirty="0" smtClean="0">
                <a:solidFill>
                  <a:srgbClr val="C00000"/>
                </a:solidFill>
              </a:rPr>
              <a:t>    </a:t>
            </a:r>
            <a:r>
              <a:rPr lang="fr-FR" sz="2400" b="1" i="1" dirty="0" err="1" smtClean="0">
                <a:solidFill>
                  <a:srgbClr val="C00000"/>
                </a:solidFill>
              </a:rPr>
              <a:t>Random</a:t>
            </a:r>
            <a:r>
              <a:rPr lang="fr-FR" sz="2400" b="1" i="1" dirty="0" smtClean="0">
                <a:solidFill>
                  <a:srgbClr val="C00000"/>
                </a:solidFill>
              </a:rPr>
              <a:t> </a:t>
            </a:r>
            <a:r>
              <a:rPr lang="fr-FR" sz="2400" b="1" i="1" dirty="0" err="1" smtClean="0">
                <a:solidFill>
                  <a:srgbClr val="C00000"/>
                </a:solidFill>
              </a:rPr>
              <a:t>Subspace</a:t>
            </a:r>
            <a:r>
              <a:rPr lang="fr-FR" sz="2400" b="1" i="1" dirty="0" smtClean="0">
                <a:solidFill>
                  <a:srgbClr val="C00000"/>
                </a:solidFill>
              </a:rPr>
              <a:t> </a:t>
            </a:r>
          </a:p>
          <a:p>
            <a:pPr lvl="1">
              <a:lnSpc>
                <a:spcPct val="150000"/>
              </a:lnSpc>
              <a:buFontTx/>
              <a:buChar char="-"/>
            </a:pPr>
            <a:r>
              <a:rPr lang="fr-FR" sz="2400" b="1" i="1" dirty="0" smtClean="0">
                <a:solidFill>
                  <a:srgbClr val="C00000"/>
                </a:solidFill>
              </a:rPr>
              <a:t>    </a:t>
            </a:r>
            <a:r>
              <a:rPr lang="fr-FR" sz="2400" b="1" i="1" dirty="0" err="1" smtClean="0">
                <a:solidFill>
                  <a:srgbClr val="C00000"/>
                </a:solidFill>
              </a:rPr>
              <a:t>Stacking</a:t>
            </a:r>
            <a:endParaRPr lang="fr-FR" sz="2400" b="1" i="1" dirty="0" smtClean="0">
              <a:solidFill>
                <a:srgbClr val="C00000"/>
              </a:solidFill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 bwMode="auto">
          <a:xfrm>
            <a:off x="0" y="2924944"/>
            <a:ext cx="9144000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Different possibilities to generate ensemble of models on one </a:t>
            </a:r>
            <a:r>
              <a:rPr kumimoji="0" lang="en-US" sz="32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same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initial data set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ebdings" pitchFamily="18" charset="2"/>
              <a:buNone/>
              <a:tabLst/>
              <a:defRPr/>
            </a:pPr>
            <a:endParaRPr kumimoji="0" lang="fr-FR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Principle</a:t>
            </a:r>
            <a:r>
              <a:rPr lang="fr-FR" dirty="0" smtClean="0"/>
              <a:t> of Ensemble Learning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503718-F545-4FF1-9D25-78E51F277979}" type="slidenum">
              <a:rPr lang="fr-FR" smtClean="0"/>
              <a:pPr>
                <a:defRPr/>
              </a:pPr>
              <a:t>11</a:t>
            </a:fld>
            <a:endParaRPr lang="fr-FR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573928" y="2773916"/>
            <a:ext cx="128342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>
                <a:latin typeface="Calibri" pitchFamily="34" charset="0"/>
              </a:rPr>
              <a:t>Training </a:t>
            </a:r>
            <a:r>
              <a:rPr lang="en-US" b="1" dirty="0" smtClean="0">
                <a:latin typeface="Calibri" pitchFamily="34" charset="0"/>
              </a:rPr>
              <a:t>set</a:t>
            </a:r>
            <a:endParaRPr lang="en-US" b="1" dirty="0">
              <a:latin typeface="Calibri" pitchFamily="34" charset="0"/>
            </a:endParaRPr>
          </a:p>
        </p:txBody>
      </p:sp>
      <p:cxnSp>
        <p:nvCxnSpPr>
          <p:cNvPr id="19" name="Straight Arrow Connector 20"/>
          <p:cNvCxnSpPr>
            <a:stCxn id="71" idx="3"/>
          </p:cNvCxnSpPr>
          <p:nvPr/>
        </p:nvCxnSpPr>
        <p:spPr>
          <a:xfrm flipV="1">
            <a:off x="1614347" y="2852936"/>
            <a:ext cx="797413" cy="1292492"/>
          </a:xfrm>
          <a:prstGeom prst="straightConnector1">
            <a:avLst/>
          </a:prstGeom>
          <a:ln w="25400">
            <a:tailEnd type="stealth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21"/>
          <p:cNvCxnSpPr>
            <a:stCxn id="71" idx="3"/>
            <a:endCxn id="23" idx="1"/>
          </p:cNvCxnSpPr>
          <p:nvPr/>
        </p:nvCxnSpPr>
        <p:spPr>
          <a:xfrm flipV="1">
            <a:off x="1614347" y="4130438"/>
            <a:ext cx="795540" cy="14990"/>
          </a:xfrm>
          <a:prstGeom prst="straightConnector1">
            <a:avLst/>
          </a:prstGeom>
          <a:ln w="25400">
            <a:tailEnd type="stealth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2"/>
          <p:cNvCxnSpPr>
            <a:stCxn id="71" idx="3"/>
          </p:cNvCxnSpPr>
          <p:nvPr/>
        </p:nvCxnSpPr>
        <p:spPr>
          <a:xfrm>
            <a:off x="1614347" y="4145428"/>
            <a:ext cx="814515" cy="1212400"/>
          </a:xfrm>
          <a:prstGeom prst="straightConnector1">
            <a:avLst/>
          </a:prstGeom>
          <a:ln w="25400">
            <a:tailEnd type="stealth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Rectangle 6"/>
          <p:cNvSpPr>
            <a:spLocks noChangeArrowheads="1"/>
          </p:cNvSpPr>
          <p:nvPr/>
        </p:nvSpPr>
        <p:spPr bwMode="auto">
          <a:xfrm>
            <a:off x="2428860" y="1643051"/>
            <a:ext cx="900000" cy="1260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 smtClean="0">
                <a:latin typeface="Calibri" pitchFamily="34" charset="0"/>
              </a:rPr>
              <a:t>Matrix 1</a:t>
            </a:r>
          </a:p>
        </p:txBody>
      </p:sp>
      <p:sp>
        <p:nvSpPr>
          <p:cNvPr id="23" name="Rectangle 6"/>
          <p:cNvSpPr>
            <a:spLocks noChangeArrowheads="1"/>
          </p:cNvSpPr>
          <p:nvPr/>
        </p:nvSpPr>
        <p:spPr bwMode="auto">
          <a:xfrm>
            <a:off x="2409887" y="3500438"/>
            <a:ext cx="900000" cy="1260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 smtClean="0">
                <a:latin typeface="Calibri" pitchFamily="34" charset="0"/>
              </a:rPr>
              <a:t>Matrix 2</a:t>
            </a:r>
          </a:p>
        </p:txBody>
      </p:sp>
      <p:sp>
        <p:nvSpPr>
          <p:cNvPr id="37" name="Rectangle 6"/>
          <p:cNvSpPr>
            <a:spLocks noChangeArrowheads="1"/>
          </p:cNvSpPr>
          <p:nvPr/>
        </p:nvSpPr>
        <p:spPr bwMode="auto">
          <a:xfrm>
            <a:off x="2428860" y="5286388"/>
            <a:ext cx="900000" cy="1260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 smtClean="0">
                <a:latin typeface="Calibri" pitchFamily="34" charset="0"/>
              </a:rPr>
              <a:t>Matrix 3</a:t>
            </a:r>
          </a:p>
        </p:txBody>
      </p:sp>
      <p:sp>
        <p:nvSpPr>
          <p:cNvPr id="46" name="Rectangle 59"/>
          <p:cNvSpPr>
            <a:spLocks noChangeArrowheads="1"/>
          </p:cNvSpPr>
          <p:nvPr/>
        </p:nvSpPr>
        <p:spPr bwMode="auto">
          <a:xfrm>
            <a:off x="3957190" y="2001438"/>
            <a:ext cx="972000" cy="648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l-SI" dirty="0">
                <a:latin typeface="Calibri" pitchFamily="34" charset="0"/>
              </a:rPr>
              <a:t>Learning</a:t>
            </a:r>
          </a:p>
          <a:p>
            <a:pPr algn="ctr"/>
            <a:r>
              <a:rPr lang="sl-SI" dirty="0">
                <a:latin typeface="Calibri" pitchFamily="34" charset="0"/>
              </a:rPr>
              <a:t>algorithm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47" name="Rectangle 65"/>
          <p:cNvSpPr>
            <a:spLocks noChangeArrowheads="1"/>
          </p:cNvSpPr>
          <p:nvPr/>
        </p:nvSpPr>
        <p:spPr bwMode="auto">
          <a:xfrm>
            <a:off x="5377202" y="2001438"/>
            <a:ext cx="972000" cy="648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r-FR" dirty="0" smtClean="0">
                <a:latin typeface="Calibri" pitchFamily="34" charset="0"/>
              </a:rPr>
              <a:t>Model</a:t>
            </a:r>
            <a:r>
              <a:rPr lang="sl-SI" dirty="0" smtClean="0">
                <a:latin typeface="Calibri" pitchFamily="34" charset="0"/>
              </a:rPr>
              <a:t> </a:t>
            </a:r>
            <a:endParaRPr lang="sl-SI" dirty="0">
              <a:latin typeface="Calibri" pitchFamily="34" charset="0"/>
            </a:endParaRPr>
          </a:p>
          <a:p>
            <a:pPr algn="ctr"/>
            <a:r>
              <a:rPr lang="fr-FR" dirty="0" smtClean="0">
                <a:latin typeface="Calibri" pitchFamily="34" charset="0"/>
              </a:rPr>
              <a:t>M</a:t>
            </a:r>
            <a:r>
              <a:rPr lang="sl-SI" sz="1200" dirty="0" smtClean="0">
                <a:latin typeface="Calibri" pitchFamily="34" charset="0"/>
              </a:rPr>
              <a:t>1</a:t>
            </a:r>
            <a:endParaRPr lang="en-US" sz="1100" dirty="0">
              <a:latin typeface="Calibri" pitchFamily="34" charset="0"/>
            </a:endParaRPr>
          </a:p>
        </p:txBody>
      </p:sp>
      <p:cxnSp>
        <p:nvCxnSpPr>
          <p:cNvPr id="48" name="Straight Arrow Connector 102"/>
          <p:cNvCxnSpPr/>
          <p:nvPr/>
        </p:nvCxnSpPr>
        <p:spPr>
          <a:xfrm flipV="1">
            <a:off x="3333783" y="2325438"/>
            <a:ext cx="595275" cy="0"/>
          </a:xfrm>
          <a:prstGeom prst="straightConnector1">
            <a:avLst/>
          </a:prstGeom>
          <a:ln w="25400">
            <a:tailEnd type="stealth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0" name="Rectangle 59"/>
          <p:cNvSpPr>
            <a:spLocks noChangeArrowheads="1"/>
          </p:cNvSpPr>
          <p:nvPr/>
        </p:nvSpPr>
        <p:spPr bwMode="auto">
          <a:xfrm>
            <a:off x="3929058" y="3857628"/>
            <a:ext cx="972000" cy="648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l-SI" dirty="0">
                <a:latin typeface="Calibri" pitchFamily="34" charset="0"/>
              </a:rPr>
              <a:t>Learning</a:t>
            </a:r>
          </a:p>
          <a:p>
            <a:pPr algn="ctr"/>
            <a:r>
              <a:rPr lang="sl-SI" dirty="0">
                <a:latin typeface="Calibri" pitchFamily="34" charset="0"/>
              </a:rPr>
              <a:t>algorithm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51" name="Rectangle 65"/>
          <p:cNvSpPr>
            <a:spLocks noChangeArrowheads="1"/>
          </p:cNvSpPr>
          <p:nvPr/>
        </p:nvSpPr>
        <p:spPr bwMode="auto">
          <a:xfrm>
            <a:off x="5377202" y="3859491"/>
            <a:ext cx="972000" cy="648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r-FR" dirty="0" smtClean="0">
                <a:latin typeface="Calibri" pitchFamily="34" charset="0"/>
              </a:rPr>
              <a:t>Model</a:t>
            </a:r>
            <a:endParaRPr lang="sl-SI" dirty="0">
              <a:latin typeface="Calibri" pitchFamily="34" charset="0"/>
            </a:endParaRPr>
          </a:p>
          <a:p>
            <a:pPr algn="ctr"/>
            <a:r>
              <a:rPr lang="fr-FR" dirty="0" smtClean="0">
                <a:latin typeface="Calibri" pitchFamily="34" charset="0"/>
              </a:rPr>
              <a:t>M</a:t>
            </a:r>
            <a:r>
              <a:rPr lang="fr-FR" sz="1200" dirty="0" smtClean="0">
                <a:latin typeface="Calibri" pitchFamily="34" charset="0"/>
              </a:rPr>
              <a:t>2</a:t>
            </a:r>
            <a:endParaRPr lang="en-US" dirty="0">
              <a:latin typeface="Calibri" pitchFamily="34" charset="0"/>
            </a:endParaRPr>
          </a:p>
        </p:txBody>
      </p:sp>
      <p:cxnSp>
        <p:nvCxnSpPr>
          <p:cNvPr id="52" name="Straight Arrow Connector 110"/>
          <p:cNvCxnSpPr/>
          <p:nvPr/>
        </p:nvCxnSpPr>
        <p:spPr>
          <a:xfrm>
            <a:off x="3312000" y="4166336"/>
            <a:ext cx="594000" cy="1588"/>
          </a:xfrm>
          <a:prstGeom prst="straightConnector1">
            <a:avLst/>
          </a:prstGeom>
          <a:ln w="25400">
            <a:tailEnd type="stealth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Arrow Connector 111"/>
          <p:cNvCxnSpPr>
            <a:stCxn id="50" idx="3"/>
            <a:endCxn id="51" idx="1"/>
          </p:cNvCxnSpPr>
          <p:nvPr/>
        </p:nvCxnSpPr>
        <p:spPr>
          <a:xfrm>
            <a:off x="4901058" y="4181628"/>
            <a:ext cx="476144" cy="1863"/>
          </a:xfrm>
          <a:prstGeom prst="straightConnector1">
            <a:avLst/>
          </a:prstGeom>
          <a:ln w="25400">
            <a:tailEnd type="stealth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4" name="Rectangle 59"/>
          <p:cNvSpPr>
            <a:spLocks noChangeArrowheads="1"/>
          </p:cNvSpPr>
          <p:nvPr/>
        </p:nvSpPr>
        <p:spPr bwMode="auto">
          <a:xfrm>
            <a:off x="3929058" y="5637763"/>
            <a:ext cx="972000" cy="648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l-SI" dirty="0">
                <a:latin typeface="Calibri" pitchFamily="34" charset="0"/>
              </a:rPr>
              <a:t>Learning</a:t>
            </a:r>
          </a:p>
          <a:p>
            <a:pPr algn="ctr"/>
            <a:r>
              <a:rPr lang="sl-SI" dirty="0">
                <a:latin typeface="Calibri" pitchFamily="34" charset="0"/>
              </a:rPr>
              <a:t>algorithm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55" name="Rectangle 65"/>
          <p:cNvSpPr>
            <a:spLocks noChangeArrowheads="1"/>
          </p:cNvSpPr>
          <p:nvPr/>
        </p:nvSpPr>
        <p:spPr bwMode="auto">
          <a:xfrm>
            <a:off x="5377202" y="5637763"/>
            <a:ext cx="972000" cy="648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r-FR" dirty="0" smtClean="0">
                <a:latin typeface="Calibri" pitchFamily="34" charset="0"/>
              </a:rPr>
              <a:t>Model</a:t>
            </a:r>
            <a:endParaRPr lang="sl-SI" dirty="0">
              <a:latin typeface="Calibri" pitchFamily="34" charset="0"/>
            </a:endParaRPr>
          </a:p>
          <a:p>
            <a:pPr algn="ctr"/>
            <a:r>
              <a:rPr lang="fr-FR" dirty="0" smtClean="0">
                <a:latin typeface="Calibri" pitchFamily="34" charset="0"/>
              </a:rPr>
              <a:t>M</a:t>
            </a:r>
            <a:r>
              <a:rPr lang="fr-FR" sz="1200" dirty="0" smtClean="0">
                <a:latin typeface="Calibri" pitchFamily="34" charset="0"/>
              </a:rPr>
              <a:t>e</a:t>
            </a:r>
            <a:endParaRPr lang="en-US" dirty="0">
              <a:latin typeface="Calibri" pitchFamily="34" charset="0"/>
            </a:endParaRPr>
          </a:p>
        </p:txBody>
      </p:sp>
      <p:cxnSp>
        <p:nvCxnSpPr>
          <p:cNvPr id="56" name="Straight Arrow Connector 114"/>
          <p:cNvCxnSpPr/>
          <p:nvPr/>
        </p:nvCxnSpPr>
        <p:spPr>
          <a:xfrm flipV="1">
            <a:off x="3312000" y="5961763"/>
            <a:ext cx="594000" cy="1"/>
          </a:xfrm>
          <a:prstGeom prst="straightConnector1">
            <a:avLst/>
          </a:prstGeom>
          <a:ln w="25400">
            <a:tailEnd type="stealth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Arrow Connector 115"/>
          <p:cNvCxnSpPr>
            <a:stCxn id="54" idx="3"/>
            <a:endCxn id="55" idx="1"/>
          </p:cNvCxnSpPr>
          <p:nvPr/>
        </p:nvCxnSpPr>
        <p:spPr>
          <a:xfrm>
            <a:off x="4901058" y="5961763"/>
            <a:ext cx="476144" cy="1588"/>
          </a:xfrm>
          <a:prstGeom prst="straightConnector1">
            <a:avLst/>
          </a:prstGeom>
          <a:ln w="25400">
            <a:tailEnd type="stealth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Straight Arrow Connector 117"/>
          <p:cNvCxnSpPr>
            <a:stCxn id="46" idx="3"/>
            <a:endCxn id="47" idx="1"/>
          </p:cNvCxnSpPr>
          <p:nvPr/>
        </p:nvCxnSpPr>
        <p:spPr>
          <a:xfrm>
            <a:off x="4929190" y="2325438"/>
            <a:ext cx="448012" cy="1588"/>
          </a:xfrm>
          <a:prstGeom prst="straightConnector1">
            <a:avLst/>
          </a:prstGeom>
          <a:ln w="25400">
            <a:tailEnd type="stealth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9" name="Rectangle 58"/>
          <p:cNvSpPr/>
          <p:nvPr/>
        </p:nvSpPr>
        <p:spPr>
          <a:xfrm>
            <a:off x="5265998" y="1858276"/>
            <a:ext cx="1194408" cy="46529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l-SI" dirty="0"/>
          </a:p>
        </p:txBody>
      </p:sp>
      <p:sp>
        <p:nvSpPr>
          <p:cNvPr id="60" name="TextBox 87"/>
          <p:cNvSpPr txBox="1">
            <a:spLocks noChangeArrowheads="1"/>
          </p:cNvSpPr>
          <p:nvPr/>
        </p:nvSpPr>
        <p:spPr bwMode="auto">
          <a:xfrm>
            <a:off x="5179884" y="1466638"/>
            <a:ext cx="136663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  <a:latin typeface="Calibri" pitchFamily="34" charset="0"/>
              </a:rPr>
              <a:t>ENSEMBLE</a:t>
            </a:r>
          </a:p>
        </p:txBody>
      </p:sp>
      <p:sp>
        <p:nvSpPr>
          <p:cNvPr id="61" name="Flèche droite 60"/>
          <p:cNvSpPr/>
          <p:nvPr/>
        </p:nvSpPr>
        <p:spPr>
          <a:xfrm>
            <a:off x="6572264" y="3863601"/>
            <a:ext cx="1046914" cy="639781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5"/>
          <p:cNvSpPr>
            <a:spLocks noChangeArrowheads="1"/>
          </p:cNvSpPr>
          <p:nvPr/>
        </p:nvSpPr>
        <p:spPr bwMode="auto">
          <a:xfrm>
            <a:off x="7786710" y="3859491"/>
            <a:ext cx="1214446" cy="648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r-FR" dirty="0" smtClean="0">
                <a:latin typeface="Calibri" pitchFamily="34" charset="0"/>
              </a:rPr>
              <a:t>Consensus </a:t>
            </a:r>
          </a:p>
          <a:p>
            <a:pPr algn="ctr"/>
            <a:r>
              <a:rPr lang="fr-FR" dirty="0" smtClean="0">
                <a:latin typeface="Calibri" pitchFamily="34" charset="0"/>
              </a:rPr>
              <a:t>Model</a:t>
            </a:r>
            <a:r>
              <a:rPr lang="sl-SI" dirty="0" smtClean="0">
                <a:latin typeface="Calibri" pitchFamily="34" charset="0"/>
              </a:rPr>
              <a:t> </a:t>
            </a:r>
            <a:endParaRPr lang="sl-SI" dirty="0">
              <a:latin typeface="Calibri" pitchFamily="34" charset="0"/>
            </a:endParaRPr>
          </a:p>
        </p:txBody>
      </p:sp>
      <p:sp>
        <p:nvSpPr>
          <p:cNvPr id="63" name="ZoneTexte 62"/>
          <p:cNvSpPr txBox="1"/>
          <p:nvPr/>
        </p:nvSpPr>
        <p:spPr>
          <a:xfrm>
            <a:off x="2357422" y="1285860"/>
            <a:ext cx="12144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err="1" smtClean="0"/>
              <a:t>Perturbed</a:t>
            </a:r>
            <a:r>
              <a:rPr lang="fr-FR" sz="1200" dirty="0" smtClean="0"/>
              <a:t> sets</a:t>
            </a:r>
            <a:endParaRPr lang="fr-FR" sz="1200" dirty="0"/>
          </a:p>
        </p:txBody>
      </p:sp>
      <p:sp>
        <p:nvSpPr>
          <p:cNvPr id="71" name="Rectangle 6"/>
          <p:cNvSpPr>
            <a:spLocks noChangeArrowheads="1"/>
          </p:cNvSpPr>
          <p:nvPr/>
        </p:nvSpPr>
        <p:spPr bwMode="auto">
          <a:xfrm>
            <a:off x="714347" y="3515428"/>
            <a:ext cx="900000" cy="1260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Calibri" pitchFamily="34" charset="0"/>
            </a:endParaRPr>
          </a:p>
        </p:txBody>
      </p:sp>
      <p:sp>
        <p:nvSpPr>
          <p:cNvPr id="80" name="ZoneTexte 79"/>
          <p:cNvSpPr txBox="1"/>
          <p:nvPr/>
        </p:nvSpPr>
        <p:spPr>
          <a:xfrm>
            <a:off x="357158" y="3431848"/>
            <a:ext cx="41069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C</a:t>
            </a:r>
            <a:r>
              <a:rPr lang="fr-FR" sz="1100" dirty="0" smtClean="0"/>
              <a:t>1</a:t>
            </a:r>
            <a:endParaRPr lang="fr-FR" dirty="0"/>
          </a:p>
        </p:txBody>
      </p:sp>
      <p:sp>
        <p:nvSpPr>
          <p:cNvPr id="81" name="ZoneTexte 80"/>
          <p:cNvSpPr txBox="1"/>
          <p:nvPr/>
        </p:nvSpPr>
        <p:spPr>
          <a:xfrm>
            <a:off x="357158" y="4503418"/>
            <a:ext cx="41069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err="1" smtClean="0"/>
              <a:t>C</a:t>
            </a:r>
            <a:r>
              <a:rPr lang="fr-FR" sz="1100" dirty="0" err="1" smtClean="0"/>
              <a:t>n</a:t>
            </a:r>
            <a:endParaRPr lang="fr-FR" dirty="0"/>
          </a:p>
        </p:txBody>
      </p:sp>
      <p:sp>
        <p:nvSpPr>
          <p:cNvPr id="82" name="ZoneTexte 81"/>
          <p:cNvSpPr txBox="1"/>
          <p:nvPr/>
        </p:nvSpPr>
        <p:spPr>
          <a:xfrm>
            <a:off x="597940" y="3214686"/>
            <a:ext cx="41069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D</a:t>
            </a:r>
            <a:r>
              <a:rPr lang="fr-FR" sz="1100" dirty="0" smtClean="0"/>
              <a:t>1</a:t>
            </a:r>
            <a:endParaRPr lang="fr-FR" dirty="0"/>
          </a:p>
        </p:txBody>
      </p:sp>
      <p:sp>
        <p:nvSpPr>
          <p:cNvPr id="83" name="ZoneTexte 82"/>
          <p:cNvSpPr txBox="1"/>
          <p:nvPr/>
        </p:nvSpPr>
        <p:spPr>
          <a:xfrm>
            <a:off x="1336756" y="3218198"/>
            <a:ext cx="4491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D</a:t>
            </a:r>
            <a:r>
              <a:rPr lang="fr-FR" sz="1100" dirty="0" smtClean="0"/>
              <a:t>m</a:t>
            </a:r>
            <a:endParaRPr lang="fr-FR" dirty="0"/>
          </a:p>
        </p:txBody>
      </p:sp>
      <p:sp>
        <p:nvSpPr>
          <p:cNvPr id="34" name="Text Box 4"/>
          <p:cNvSpPr txBox="1">
            <a:spLocks noChangeArrowheads="1"/>
          </p:cNvSpPr>
          <p:nvPr/>
        </p:nvSpPr>
        <p:spPr bwMode="auto">
          <a:xfrm>
            <a:off x="323528" y="5301208"/>
            <a:ext cx="1425390" cy="923330"/>
          </a:xfrm>
          <a:prstGeom prst="rect">
            <a:avLst/>
          </a:prstGeom>
          <a:noFill/>
          <a:ln w="9525">
            <a:solidFill>
              <a:schemeClr val="accent1">
                <a:shade val="95000"/>
                <a:satMod val="105000"/>
              </a:schemeClr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i="1" dirty="0" smtClean="0">
                <a:solidFill>
                  <a:srgbClr val="C00000"/>
                </a:solidFill>
                <a:latin typeface="Calibri" pitchFamily="34" charset="0"/>
              </a:rPr>
              <a:t>Compounds/</a:t>
            </a:r>
          </a:p>
          <a:p>
            <a:r>
              <a:rPr lang="en-US" b="1" i="1" dirty="0" smtClean="0">
                <a:solidFill>
                  <a:srgbClr val="C00000"/>
                </a:solidFill>
                <a:latin typeface="Calibri" pitchFamily="34" charset="0"/>
              </a:rPr>
              <a:t>Descriptor</a:t>
            </a:r>
          </a:p>
          <a:p>
            <a:r>
              <a:rPr lang="en-US" b="1" i="1" dirty="0" smtClean="0">
                <a:solidFill>
                  <a:srgbClr val="C00000"/>
                </a:solidFill>
                <a:latin typeface="Calibri" pitchFamily="34" charset="0"/>
              </a:rPr>
              <a:t>Matrix </a:t>
            </a:r>
            <a:endParaRPr lang="en-US" b="1" i="1" dirty="0">
              <a:solidFill>
                <a:srgbClr val="C00000"/>
              </a:solidFill>
              <a:latin typeface="Calibri" pitchFamily="34" charset="0"/>
            </a:endParaRPr>
          </a:p>
        </p:txBody>
      </p:sp>
      <p:cxnSp>
        <p:nvCxnSpPr>
          <p:cNvPr id="42" name="Connecteur droit 41"/>
          <p:cNvCxnSpPr/>
          <p:nvPr/>
        </p:nvCxnSpPr>
        <p:spPr>
          <a:xfrm rot="5400000">
            <a:off x="84348" y="4130438"/>
            <a:ext cx="1260000" cy="0"/>
          </a:xfrm>
          <a:prstGeom prst="line">
            <a:avLst/>
          </a:prstGeom>
          <a:ln w="3810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42"/>
          <p:cNvCxnSpPr/>
          <p:nvPr/>
        </p:nvCxnSpPr>
        <p:spPr>
          <a:xfrm flipV="1">
            <a:off x="714348" y="3990814"/>
            <a:ext cx="900000" cy="0"/>
          </a:xfrm>
          <a:prstGeom prst="line">
            <a:avLst/>
          </a:prstGeom>
          <a:ln w="38100" cmpd="sng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necteur droit 72"/>
          <p:cNvCxnSpPr/>
          <p:nvPr/>
        </p:nvCxnSpPr>
        <p:spPr>
          <a:xfrm rot="5400000">
            <a:off x="236748" y="4130438"/>
            <a:ext cx="1260000" cy="0"/>
          </a:xfrm>
          <a:prstGeom prst="line">
            <a:avLst/>
          </a:prstGeom>
          <a:ln w="38100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necteur droit 73"/>
          <p:cNvCxnSpPr/>
          <p:nvPr/>
        </p:nvCxnSpPr>
        <p:spPr>
          <a:xfrm rot="5400000">
            <a:off x="370100" y="4130438"/>
            <a:ext cx="1260000" cy="0"/>
          </a:xfrm>
          <a:prstGeom prst="line">
            <a:avLst/>
          </a:prstGeom>
          <a:ln w="38100" cmpd="sng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necteur droit 74"/>
          <p:cNvCxnSpPr/>
          <p:nvPr/>
        </p:nvCxnSpPr>
        <p:spPr>
          <a:xfrm rot="5400000">
            <a:off x="512976" y="4130438"/>
            <a:ext cx="1260000" cy="0"/>
          </a:xfrm>
          <a:prstGeom prst="line">
            <a:avLst/>
          </a:prstGeom>
          <a:ln w="38100" cmpd="sng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necteur droit 75"/>
          <p:cNvCxnSpPr/>
          <p:nvPr/>
        </p:nvCxnSpPr>
        <p:spPr>
          <a:xfrm rot="5400000">
            <a:off x="655852" y="4130438"/>
            <a:ext cx="1260000" cy="0"/>
          </a:xfrm>
          <a:prstGeom prst="line">
            <a:avLst/>
          </a:prstGeom>
          <a:ln w="38100" cmpd="sng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necteur droit 76"/>
          <p:cNvCxnSpPr/>
          <p:nvPr/>
        </p:nvCxnSpPr>
        <p:spPr>
          <a:xfrm rot="5400000">
            <a:off x="798728" y="4130438"/>
            <a:ext cx="1260000" cy="0"/>
          </a:xfrm>
          <a:prstGeom prst="line">
            <a:avLst/>
          </a:prstGeom>
          <a:ln w="38100" cmpd="sng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cteur droit 77"/>
          <p:cNvCxnSpPr/>
          <p:nvPr/>
        </p:nvCxnSpPr>
        <p:spPr>
          <a:xfrm rot="5400000">
            <a:off x="941604" y="4130438"/>
            <a:ext cx="1260000" cy="0"/>
          </a:xfrm>
          <a:prstGeom prst="line">
            <a:avLst/>
          </a:prstGeom>
          <a:ln w="38100" cmpd="sng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necteur droit 83"/>
          <p:cNvCxnSpPr/>
          <p:nvPr/>
        </p:nvCxnSpPr>
        <p:spPr>
          <a:xfrm rot="5400000">
            <a:off x="1951260" y="2273050"/>
            <a:ext cx="1260000" cy="0"/>
          </a:xfrm>
          <a:prstGeom prst="line">
            <a:avLst/>
          </a:prstGeom>
          <a:ln w="38100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necteur droit 86"/>
          <p:cNvCxnSpPr/>
          <p:nvPr/>
        </p:nvCxnSpPr>
        <p:spPr>
          <a:xfrm rot="5400000">
            <a:off x="2227488" y="2273050"/>
            <a:ext cx="1260000" cy="0"/>
          </a:xfrm>
          <a:prstGeom prst="line">
            <a:avLst/>
          </a:prstGeom>
          <a:ln w="38100" cmpd="sng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Connecteur droit 88"/>
          <p:cNvCxnSpPr/>
          <p:nvPr/>
        </p:nvCxnSpPr>
        <p:spPr>
          <a:xfrm rot="5400000">
            <a:off x="2513240" y="2273050"/>
            <a:ext cx="1260000" cy="0"/>
          </a:xfrm>
          <a:prstGeom prst="line">
            <a:avLst/>
          </a:prstGeom>
          <a:ln w="3810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Connecteur droit 91"/>
          <p:cNvCxnSpPr/>
          <p:nvPr/>
        </p:nvCxnSpPr>
        <p:spPr>
          <a:xfrm rot="5400000">
            <a:off x="1951260" y="4156322"/>
            <a:ext cx="1260000" cy="0"/>
          </a:xfrm>
          <a:prstGeom prst="line">
            <a:avLst/>
          </a:prstGeom>
          <a:ln w="38100" cmpd="sng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necteur droit 93"/>
          <p:cNvCxnSpPr/>
          <p:nvPr/>
        </p:nvCxnSpPr>
        <p:spPr>
          <a:xfrm rot="5400000">
            <a:off x="2227488" y="4156322"/>
            <a:ext cx="1260000" cy="0"/>
          </a:xfrm>
          <a:prstGeom prst="line">
            <a:avLst/>
          </a:prstGeom>
          <a:ln w="38100" cmpd="sng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Connecteur droit 95"/>
          <p:cNvCxnSpPr/>
          <p:nvPr/>
        </p:nvCxnSpPr>
        <p:spPr>
          <a:xfrm rot="5400000">
            <a:off x="2513240" y="4156322"/>
            <a:ext cx="1260000" cy="0"/>
          </a:xfrm>
          <a:prstGeom prst="line">
            <a:avLst/>
          </a:prstGeom>
          <a:ln w="38100" cmpd="sng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Connecteur droit 98"/>
          <p:cNvCxnSpPr/>
          <p:nvPr/>
        </p:nvCxnSpPr>
        <p:spPr>
          <a:xfrm rot="5400000">
            <a:off x="1951260" y="5919787"/>
            <a:ext cx="1260000" cy="0"/>
          </a:xfrm>
          <a:prstGeom prst="line">
            <a:avLst/>
          </a:prstGeom>
          <a:ln w="38100" cmpd="sng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Connecteur droit 100"/>
          <p:cNvCxnSpPr/>
          <p:nvPr/>
        </p:nvCxnSpPr>
        <p:spPr>
          <a:xfrm rot="5400000">
            <a:off x="2227488" y="5919787"/>
            <a:ext cx="1260000" cy="0"/>
          </a:xfrm>
          <a:prstGeom prst="line">
            <a:avLst/>
          </a:prstGeom>
          <a:ln w="38100" cmpd="sng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Connecteur droit 102"/>
          <p:cNvCxnSpPr/>
          <p:nvPr/>
        </p:nvCxnSpPr>
        <p:spPr>
          <a:xfrm rot="5400000">
            <a:off x="2513240" y="5919787"/>
            <a:ext cx="1260000" cy="0"/>
          </a:xfrm>
          <a:prstGeom prst="line">
            <a:avLst/>
          </a:prstGeom>
          <a:ln w="38100" cmpd="sng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Connecteur droit 104"/>
          <p:cNvCxnSpPr/>
          <p:nvPr/>
        </p:nvCxnSpPr>
        <p:spPr>
          <a:xfrm flipV="1">
            <a:off x="714348" y="4143214"/>
            <a:ext cx="900000" cy="0"/>
          </a:xfrm>
          <a:prstGeom prst="line">
            <a:avLst/>
          </a:prstGeom>
          <a:ln w="38100" cmpd="sng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Connecteur droit 105"/>
          <p:cNvCxnSpPr/>
          <p:nvPr/>
        </p:nvCxnSpPr>
        <p:spPr>
          <a:xfrm flipV="1">
            <a:off x="714348" y="4286256"/>
            <a:ext cx="900000" cy="0"/>
          </a:xfrm>
          <a:prstGeom prst="line">
            <a:avLst/>
          </a:prstGeom>
          <a:ln w="38100" cmpd="sng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Connecteur droit 106"/>
          <p:cNvCxnSpPr/>
          <p:nvPr/>
        </p:nvCxnSpPr>
        <p:spPr>
          <a:xfrm flipV="1">
            <a:off x="714348" y="4429132"/>
            <a:ext cx="900000" cy="0"/>
          </a:xfrm>
          <a:prstGeom prst="line">
            <a:avLst/>
          </a:prstGeom>
          <a:ln w="38100" cmpd="sng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Connecteur droit 107"/>
          <p:cNvCxnSpPr/>
          <p:nvPr/>
        </p:nvCxnSpPr>
        <p:spPr>
          <a:xfrm flipV="1">
            <a:off x="714348" y="3857628"/>
            <a:ext cx="900000" cy="0"/>
          </a:xfrm>
          <a:prstGeom prst="line">
            <a:avLst/>
          </a:prstGeom>
          <a:ln w="38100" cmpd="sng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Connecteur droit 108"/>
          <p:cNvCxnSpPr/>
          <p:nvPr/>
        </p:nvCxnSpPr>
        <p:spPr>
          <a:xfrm flipV="1">
            <a:off x="714348" y="3714752"/>
            <a:ext cx="900000" cy="0"/>
          </a:xfrm>
          <a:prstGeom prst="line">
            <a:avLst/>
          </a:prstGeom>
          <a:ln w="38100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Connecteur droit 109"/>
          <p:cNvCxnSpPr/>
          <p:nvPr/>
        </p:nvCxnSpPr>
        <p:spPr>
          <a:xfrm flipV="1">
            <a:off x="714348" y="3571876"/>
            <a:ext cx="900000" cy="0"/>
          </a:xfrm>
          <a:prstGeom prst="line">
            <a:avLst/>
          </a:prstGeom>
          <a:ln w="3810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Connecteur droit 110"/>
          <p:cNvCxnSpPr/>
          <p:nvPr/>
        </p:nvCxnSpPr>
        <p:spPr>
          <a:xfrm flipV="1">
            <a:off x="714348" y="4581532"/>
            <a:ext cx="900000" cy="0"/>
          </a:xfrm>
          <a:prstGeom prst="line">
            <a:avLst/>
          </a:prstGeom>
          <a:ln w="381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necteur droit 111"/>
          <p:cNvCxnSpPr/>
          <p:nvPr/>
        </p:nvCxnSpPr>
        <p:spPr>
          <a:xfrm flipV="1">
            <a:off x="714348" y="4714884"/>
            <a:ext cx="900000" cy="0"/>
          </a:xfrm>
          <a:prstGeom prst="line">
            <a:avLst/>
          </a:prstGeom>
          <a:ln w="38100" cmpd="sng">
            <a:solidFill>
              <a:srgbClr val="86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Connecteur droit 112"/>
          <p:cNvCxnSpPr/>
          <p:nvPr/>
        </p:nvCxnSpPr>
        <p:spPr>
          <a:xfrm flipV="1">
            <a:off x="2428860" y="2133426"/>
            <a:ext cx="900000" cy="0"/>
          </a:xfrm>
          <a:prstGeom prst="line">
            <a:avLst/>
          </a:prstGeom>
          <a:ln w="38100" cmpd="sng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necteur droit 113"/>
          <p:cNvCxnSpPr/>
          <p:nvPr/>
        </p:nvCxnSpPr>
        <p:spPr>
          <a:xfrm flipV="1">
            <a:off x="2428860" y="2285826"/>
            <a:ext cx="900000" cy="0"/>
          </a:xfrm>
          <a:prstGeom prst="line">
            <a:avLst/>
          </a:prstGeom>
          <a:ln w="381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Connecteur droit 114"/>
          <p:cNvCxnSpPr/>
          <p:nvPr/>
        </p:nvCxnSpPr>
        <p:spPr>
          <a:xfrm flipV="1">
            <a:off x="2428860" y="2428868"/>
            <a:ext cx="900000" cy="0"/>
          </a:xfrm>
          <a:prstGeom prst="line">
            <a:avLst/>
          </a:prstGeom>
          <a:ln w="3810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Connecteur droit 115"/>
          <p:cNvCxnSpPr/>
          <p:nvPr/>
        </p:nvCxnSpPr>
        <p:spPr>
          <a:xfrm flipV="1">
            <a:off x="2428860" y="2571744"/>
            <a:ext cx="900000" cy="0"/>
          </a:xfrm>
          <a:prstGeom prst="line">
            <a:avLst/>
          </a:prstGeom>
          <a:ln w="38100" cmpd="sng">
            <a:solidFill>
              <a:srgbClr val="86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Connecteur droit 116"/>
          <p:cNvCxnSpPr/>
          <p:nvPr/>
        </p:nvCxnSpPr>
        <p:spPr>
          <a:xfrm flipV="1">
            <a:off x="2428860" y="2000240"/>
            <a:ext cx="900000" cy="0"/>
          </a:xfrm>
          <a:prstGeom prst="line">
            <a:avLst/>
          </a:prstGeom>
          <a:ln w="38100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Connecteur droit 117"/>
          <p:cNvCxnSpPr/>
          <p:nvPr/>
        </p:nvCxnSpPr>
        <p:spPr>
          <a:xfrm flipV="1">
            <a:off x="2428860" y="1857364"/>
            <a:ext cx="900000" cy="0"/>
          </a:xfrm>
          <a:prstGeom prst="line">
            <a:avLst/>
          </a:prstGeom>
          <a:ln w="38100" cmpd="sng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Connecteur droit 118"/>
          <p:cNvCxnSpPr/>
          <p:nvPr/>
        </p:nvCxnSpPr>
        <p:spPr>
          <a:xfrm flipV="1">
            <a:off x="2428860" y="1714488"/>
            <a:ext cx="900000" cy="0"/>
          </a:xfrm>
          <a:prstGeom prst="line">
            <a:avLst/>
          </a:prstGeom>
          <a:ln w="38100" cmpd="sng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Connecteur droit 119"/>
          <p:cNvCxnSpPr/>
          <p:nvPr/>
        </p:nvCxnSpPr>
        <p:spPr>
          <a:xfrm flipV="1">
            <a:off x="2428860" y="2724144"/>
            <a:ext cx="900000" cy="0"/>
          </a:xfrm>
          <a:prstGeom prst="line">
            <a:avLst/>
          </a:prstGeom>
          <a:ln w="38100" cmpd="sng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Connecteur droit 120"/>
          <p:cNvCxnSpPr/>
          <p:nvPr/>
        </p:nvCxnSpPr>
        <p:spPr>
          <a:xfrm flipV="1">
            <a:off x="2428860" y="2857496"/>
            <a:ext cx="900000" cy="0"/>
          </a:xfrm>
          <a:prstGeom prst="line">
            <a:avLst/>
          </a:prstGeom>
          <a:ln w="38100" cmpd="sng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Connecteur droit 121"/>
          <p:cNvCxnSpPr/>
          <p:nvPr/>
        </p:nvCxnSpPr>
        <p:spPr>
          <a:xfrm flipV="1">
            <a:off x="2428860" y="3990814"/>
            <a:ext cx="900000" cy="0"/>
          </a:xfrm>
          <a:prstGeom prst="line">
            <a:avLst/>
          </a:prstGeom>
          <a:ln w="38100" cmpd="sng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Connecteur droit 122"/>
          <p:cNvCxnSpPr/>
          <p:nvPr/>
        </p:nvCxnSpPr>
        <p:spPr>
          <a:xfrm flipV="1">
            <a:off x="2428860" y="4143214"/>
            <a:ext cx="900000" cy="0"/>
          </a:xfrm>
          <a:prstGeom prst="line">
            <a:avLst/>
          </a:prstGeom>
          <a:ln w="38100" cmpd="sng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Connecteur droit 123"/>
          <p:cNvCxnSpPr/>
          <p:nvPr/>
        </p:nvCxnSpPr>
        <p:spPr>
          <a:xfrm flipV="1">
            <a:off x="2428860" y="4286256"/>
            <a:ext cx="900000" cy="0"/>
          </a:xfrm>
          <a:prstGeom prst="line">
            <a:avLst/>
          </a:prstGeom>
          <a:ln w="381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Connecteur droit 124"/>
          <p:cNvCxnSpPr/>
          <p:nvPr/>
        </p:nvCxnSpPr>
        <p:spPr>
          <a:xfrm flipV="1">
            <a:off x="2428860" y="4429132"/>
            <a:ext cx="900000" cy="0"/>
          </a:xfrm>
          <a:prstGeom prst="line">
            <a:avLst/>
          </a:prstGeom>
          <a:ln w="38100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Connecteur droit 125"/>
          <p:cNvCxnSpPr/>
          <p:nvPr/>
        </p:nvCxnSpPr>
        <p:spPr>
          <a:xfrm flipV="1">
            <a:off x="2428860" y="3857628"/>
            <a:ext cx="900000" cy="0"/>
          </a:xfrm>
          <a:prstGeom prst="line">
            <a:avLst/>
          </a:prstGeom>
          <a:ln w="38100" cmpd="sng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Connecteur droit 126"/>
          <p:cNvCxnSpPr/>
          <p:nvPr/>
        </p:nvCxnSpPr>
        <p:spPr>
          <a:xfrm flipV="1">
            <a:off x="2428860" y="3714752"/>
            <a:ext cx="900000" cy="0"/>
          </a:xfrm>
          <a:prstGeom prst="line">
            <a:avLst/>
          </a:prstGeom>
          <a:ln w="3810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Connecteur droit 127"/>
          <p:cNvCxnSpPr/>
          <p:nvPr/>
        </p:nvCxnSpPr>
        <p:spPr>
          <a:xfrm flipV="1">
            <a:off x="2428860" y="3571876"/>
            <a:ext cx="900000" cy="0"/>
          </a:xfrm>
          <a:prstGeom prst="line">
            <a:avLst/>
          </a:prstGeom>
          <a:ln w="38100" cmpd="sng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Connecteur droit 128"/>
          <p:cNvCxnSpPr/>
          <p:nvPr/>
        </p:nvCxnSpPr>
        <p:spPr>
          <a:xfrm flipV="1">
            <a:off x="2428860" y="4581532"/>
            <a:ext cx="900000" cy="0"/>
          </a:xfrm>
          <a:prstGeom prst="line">
            <a:avLst/>
          </a:prstGeom>
          <a:ln w="38100" cmpd="sng">
            <a:solidFill>
              <a:srgbClr val="86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Connecteur droit 129"/>
          <p:cNvCxnSpPr/>
          <p:nvPr/>
        </p:nvCxnSpPr>
        <p:spPr>
          <a:xfrm flipV="1">
            <a:off x="2428860" y="4714884"/>
            <a:ext cx="900000" cy="0"/>
          </a:xfrm>
          <a:prstGeom prst="line">
            <a:avLst/>
          </a:prstGeom>
          <a:ln w="38100" cmpd="sng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Connecteur droit 130"/>
          <p:cNvCxnSpPr/>
          <p:nvPr/>
        </p:nvCxnSpPr>
        <p:spPr>
          <a:xfrm flipV="1">
            <a:off x="2428860" y="5776764"/>
            <a:ext cx="900000" cy="0"/>
          </a:xfrm>
          <a:prstGeom prst="line">
            <a:avLst/>
          </a:prstGeom>
          <a:ln w="38100" cmpd="sng">
            <a:solidFill>
              <a:srgbClr val="86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Connecteur droit 131"/>
          <p:cNvCxnSpPr/>
          <p:nvPr/>
        </p:nvCxnSpPr>
        <p:spPr>
          <a:xfrm flipV="1">
            <a:off x="2428860" y="5929164"/>
            <a:ext cx="900000" cy="0"/>
          </a:xfrm>
          <a:prstGeom prst="line">
            <a:avLst/>
          </a:prstGeom>
          <a:ln w="38100" cmpd="sng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Connecteur droit 132"/>
          <p:cNvCxnSpPr/>
          <p:nvPr/>
        </p:nvCxnSpPr>
        <p:spPr>
          <a:xfrm flipV="1">
            <a:off x="2428860" y="6072206"/>
            <a:ext cx="900000" cy="0"/>
          </a:xfrm>
          <a:prstGeom prst="line">
            <a:avLst/>
          </a:prstGeom>
          <a:ln w="38100" cmpd="sng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Connecteur droit 133"/>
          <p:cNvCxnSpPr/>
          <p:nvPr/>
        </p:nvCxnSpPr>
        <p:spPr>
          <a:xfrm flipV="1">
            <a:off x="2428860" y="6215082"/>
            <a:ext cx="900000" cy="0"/>
          </a:xfrm>
          <a:prstGeom prst="line">
            <a:avLst/>
          </a:prstGeom>
          <a:ln w="3810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Connecteur droit 134"/>
          <p:cNvCxnSpPr/>
          <p:nvPr/>
        </p:nvCxnSpPr>
        <p:spPr>
          <a:xfrm flipV="1">
            <a:off x="2428860" y="5643578"/>
            <a:ext cx="900000" cy="0"/>
          </a:xfrm>
          <a:prstGeom prst="line">
            <a:avLst/>
          </a:prstGeom>
          <a:ln w="381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Connecteur droit 135"/>
          <p:cNvCxnSpPr/>
          <p:nvPr/>
        </p:nvCxnSpPr>
        <p:spPr>
          <a:xfrm flipV="1">
            <a:off x="2428860" y="5500702"/>
            <a:ext cx="900000" cy="0"/>
          </a:xfrm>
          <a:prstGeom prst="line">
            <a:avLst/>
          </a:prstGeom>
          <a:ln w="38100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Connecteur droit 136"/>
          <p:cNvCxnSpPr/>
          <p:nvPr/>
        </p:nvCxnSpPr>
        <p:spPr>
          <a:xfrm flipV="1">
            <a:off x="2428860" y="5357826"/>
            <a:ext cx="900000" cy="0"/>
          </a:xfrm>
          <a:prstGeom prst="line">
            <a:avLst/>
          </a:prstGeom>
          <a:ln w="38100" cmpd="sng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Connecteur droit 137"/>
          <p:cNvCxnSpPr/>
          <p:nvPr/>
        </p:nvCxnSpPr>
        <p:spPr>
          <a:xfrm flipV="1">
            <a:off x="2428860" y="6367482"/>
            <a:ext cx="900000" cy="0"/>
          </a:xfrm>
          <a:prstGeom prst="line">
            <a:avLst/>
          </a:prstGeom>
          <a:ln w="38100" cmpd="sng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Connecteur droit 138"/>
          <p:cNvCxnSpPr/>
          <p:nvPr/>
        </p:nvCxnSpPr>
        <p:spPr>
          <a:xfrm flipV="1">
            <a:off x="2428860" y="6500834"/>
            <a:ext cx="900000" cy="0"/>
          </a:xfrm>
          <a:prstGeom prst="line">
            <a:avLst/>
          </a:prstGeom>
          <a:ln w="38100" cmpd="sng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Connecteur droit 87"/>
          <p:cNvCxnSpPr/>
          <p:nvPr/>
        </p:nvCxnSpPr>
        <p:spPr>
          <a:xfrm>
            <a:off x="3957752" y="2643182"/>
            <a:ext cx="971438" cy="1588"/>
          </a:xfrm>
          <a:prstGeom prst="line">
            <a:avLst/>
          </a:prstGeom>
          <a:ln w="3810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necteur droit 90"/>
          <p:cNvCxnSpPr/>
          <p:nvPr/>
        </p:nvCxnSpPr>
        <p:spPr>
          <a:xfrm>
            <a:off x="3957752" y="2000240"/>
            <a:ext cx="971438" cy="1588"/>
          </a:xfrm>
          <a:prstGeom prst="line">
            <a:avLst/>
          </a:prstGeom>
          <a:ln w="3810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necteur droit 92"/>
          <p:cNvCxnSpPr/>
          <p:nvPr/>
        </p:nvCxnSpPr>
        <p:spPr>
          <a:xfrm>
            <a:off x="3929058" y="4498982"/>
            <a:ext cx="971438" cy="1588"/>
          </a:xfrm>
          <a:prstGeom prst="line">
            <a:avLst/>
          </a:prstGeom>
          <a:ln w="38100" cmpd="sng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Connecteur droit 94"/>
          <p:cNvCxnSpPr/>
          <p:nvPr/>
        </p:nvCxnSpPr>
        <p:spPr>
          <a:xfrm>
            <a:off x="3929058" y="3856040"/>
            <a:ext cx="971438" cy="1588"/>
          </a:xfrm>
          <a:prstGeom prst="line">
            <a:avLst/>
          </a:prstGeom>
          <a:ln w="38100" cmpd="sng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Connecteur droit 96"/>
          <p:cNvCxnSpPr/>
          <p:nvPr/>
        </p:nvCxnSpPr>
        <p:spPr>
          <a:xfrm>
            <a:off x="3929058" y="6284932"/>
            <a:ext cx="971438" cy="1588"/>
          </a:xfrm>
          <a:prstGeom prst="line">
            <a:avLst/>
          </a:prstGeom>
          <a:ln w="38100" cmpd="sng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Connecteur droit 97"/>
          <p:cNvCxnSpPr/>
          <p:nvPr/>
        </p:nvCxnSpPr>
        <p:spPr>
          <a:xfrm>
            <a:off x="3929058" y="5641990"/>
            <a:ext cx="971438" cy="1588"/>
          </a:xfrm>
          <a:prstGeom prst="line">
            <a:avLst/>
          </a:prstGeom>
          <a:ln w="38100" cmpd="sng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3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6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9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2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5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8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1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4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7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0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3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6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9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2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5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3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4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45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48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51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54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5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0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3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6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9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72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75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78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81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84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87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90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93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96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99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02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05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08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1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4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7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20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23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26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29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32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35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38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41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44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1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4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3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6" fill="hold">
                      <p:stCondLst>
                        <p:cond delay="indefinite"/>
                      </p:stCondLst>
                      <p:childTnLst>
                        <p:par>
                          <p:cTn id="297" fill="hold">
                            <p:stCondLst>
                              <p:cond delay="0"/>
                            </p:stCondLst>
                            <p:childTnLst>
                              <p:par>
                                <p:cTn id="298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9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1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0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4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0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7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0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0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3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6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9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20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2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23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5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26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8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29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1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3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4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35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7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38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0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41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3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4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6" fill="hold">
                      <p:stCondLst>
                        <p:cond delay="indefinite"/>
                      </p:stCondLst>
                      <p:childTnLst>
                        <p:par>
                          <p:cTn id="347" fill="hold">
                            <p:stCondLst>
                              <p:cond delay="0"/>
                            </p:stCondLst>
                            <p:childTnLst>
                              <p:par>
                                <p:cTn id="34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4" fill="hold">
                      <p:stCondLst>
                        <p:cond delay="indefinite"/>
                      </p:stCondLst>
                      <p:childTnLst>
                        <p:par>
                          <p:cTn id="385" fill="hold">
                            <p:stCondLst>
                              <p:cond delay="0"/>
                            </p:stCondLst>
                            <p:childTnLst>
                              <p:par>
                                <p:cTn id="38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8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1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3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4" fill="hold">
                      <p:stCondLst>
                        <p:cond delay="indefinite"/>
                      </p:stCondLst>
                      <p:childTnLst>
                        <p:par>
                          <p:cTn id="405" fill="hold">
                            <p:stCondLst>
                              <p:cond delay="0"/>
                            </p:stCondLst>
                            <p:childTnLst>
                              <p:par>
                                <p:cTn id="406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0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9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1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2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13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5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16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8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19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1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2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4" fill="hold">
                      <p:stCondLst>
                        <p:cond delay="indefinite"/>
                      </p:stCondLst>
                      <p:childTnLst>
                        <p:par>
                          <p:cTn id="425" fill="hold">
                            <p:stCondLst>
                              <p:cond delay="0"/>
                            </p:stCondLst>
                            <p:childTnLst>
                              <p:par>
                                <p:cTn id="4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1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4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6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7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4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3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54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8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9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6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4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5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6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1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7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23" grpId="0" animBg="1"/>
      <p:bldP spid="37" grpId="0" animBg="1"/>
      <p:bldP spid="46" grpId="0" animBg="1"/>
      <p:bldP spid="47" grpId="0" animBg="1"/>
      <p:bldP spid="50" grpId="0" animBg="1"/>
      <p:bldP spid="51" grpId="0" animBg="1"/>
      <p:bldP spid="54" grpId="0" animBg="1"/>
      <p:bldP spid="55" grpId="0" animBg="1"/>
      <p:bldP spid="59" grpId="0" animBg="1"/>
      <p:bldP spid="60" grpId="0"/>
      <p:bldP spid="61" grpId="0" animBg="1"/>
      <p:bldP spid="62" grpId="0" animBg="1"/>
      <p:bldP spid="6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Ensembles Generation:     </a:t>
            </a:r>
            <a:r>
              <a:rPr lang="en-US" sz="3600" i="1" dirty="0" smtClean="0"/>
              <a:t>Bagging</a:t>
            </a:r>
            <a:endParaRPr lang="fr-FR" sz="3600" i="1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503718-F545-4FF1-9D25-78E51F277979}" type="slidenum">
              <a:rPr lang="fr-FR" smtClean="0"/>
              <a:pPr>
                <a:defRPr/>
              </a:pPr>
              <a:t>12</a:t>
            </a:fld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251520" y="2560836"/>
            <a:ext cx="4824536" cy="16858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400" b="1" dirty="0" smtClean="0"/>
              <a:t> Compounds</a:t>
            </a:r>
            <a:endParaRPr lang="fr-FR" sz="2400" b="1" dirty="0" smtClean="0">
              <a:solidFill>
                <a:srgbClr val="CDCDCD"/>
              </a:solidFill>
            </a:endParaRP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400" b="1" dirty="0" smtClean="0">
                <a:solidFill>
                  <a:srgbClr val="CDCDCD"/>
                </a:solidFill>
              </a:rPr>
              <a:t> </a:t>
            </a:r>
            <a:r>
              <a:rPr lang="fr-FR" sz="2400" b="1" dirty="0" err="1" smtClean="0">
                <a:solidFill>
                  <a:srgbClr val="CDCDCD"/>
                </a:solidFill>
              </a:rPr>
              <a:t>Descriptors</a:t>
            </a:r>
            <a:endParaRPr lang="fr-FR" sz="2400" b="1" dirty="0" smtClean="0">
              <a:solidFill>
                <a:srgbClr val="CDCDCD"/>
              </a:solidFill>
            </a:endParaRP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400" b="1" dirty="0" smtClean="0">
                <a:solidFill>
                  <a:srgbClr val="CDCDCD"/>
                </a:solidFill>
              </a:rPr>
              <a:t> Machine Learning </a:t>
            </a:r>
            <a:r>
              <a:rPr lang="fr-FR" sz="2400" b="1" dirty="0" err="1" smtClean="0">
                <a:solidFill>
                  <a:srgbClr val="CDCDCD"/>
                </a:solidFill>
              </a:rPr>
              <a:t>Methods</a:t>
            </a:r>
            <a:endParaRPr lang="fr-FR" sz="2400" b="1" dirty="0" smtClean="0">
              <a:solidFill>
                <a:srgbClr val="CDCDCD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0" y="2534702"/>
            <a:ext cx="453650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  <a:buFontTx/>
              <a:buChar char="-"/>
            </a:pPr>
            <a:r>
              <a:rPr lang="fr-FR" sz="2400" b="1" i="1" dirty="0" smtClean="0">
                <a:solidFill>
                  <a:srgbClr val="C00000"/>
                </a:solidFill>
              </a:rPr>
              <a:t>    </a:t>
            </a:r>
            <a:r>
              <a:rPr lang="fr-FR" sz="2400" b="1" i="1" dirty="0" err="1" smtClean="0">
                <a:solidFill>
                  <a:srgbClr val="C00000"/>
                </a:solidFill>
              </a:rPr>
              <a:t>Bagging</a:t>
            </a:r>
            <a:r>
              <a:rPr lang="fr-FR" sz="2400" b="1" i="1" dirty="0" smtClean="0">
                <a:solidFill>
                  <a:srgbClr val="C00000"/>
                </a:solidFill>
              </a:rPr>
              <a:t> </a:t>
            </a:r>
            <a:r>
              <a:rPr lang="fr-FR" sz="2400" b="1" i="1" dirty="0" smtClean="0">
                <a:solidFill>
                  <a:srgbClr val="FFB7B7"/>
                </a:solidFill>
              </a:rPr>
              <a:t>and </a:t>
            </a:r>
            <a:r>
              <a:rPr lang="fr-FR" sz="2400" b="1" i="1" dirty="0" err="1" smtClean="0">
                <a:solidFill>
                  <a:srgbClr val="FFB7B7"/>
                </a:solidFill>
              </a:rPr>
              <a:t>Boosting</a:t>
            </a:r>
            <a:endParaRPr lang="fr-FR" sz="2400" b="1" i="1" dirty="0" smtClean="0">
              <a:solidFill>
                <a:srgbClr val="FFB7B7"/>
              </a:solidFill>
            </a:endParaRPr>
          </a:p>
          <a:p>
            <a:pPr lvl="1">
              <a:lnSpc>
                <a:spcPct val="150000"/>
              </a:lnSpc>
              <a:buFontTx/>
              <a:buChar char="-"/>
            </a:pPr>
            <a:r>
              <a:rPr lang="fr-FR" sz="2400" b="1" i="1" dirty="0" smtClean="0">
                <a:solidFill>
                  <a:srgbClr val="FFB7B7"/>
                </a:solidFill>
              </a:rPr>
              <a:t>    </a:t>
            </a:r>
            <a:r>
              <a:rPr lang="fr-FR" sz="2400" b="1" i="1" dirty="0" err="1" smtClean="0">
                <a:solidFill>
                  <a:srgbClr val="FFB7B7"/>
                </a:solidFill>
              </a:rPr>
              <a:t>Random</a:t>
            </a:r>
            <a:r>
              <a:rPr lang="fr-FR" sz="2400" b="1" i="1" dirty="0" smtClean="0">
                <a:solidFill>
                  <a:srgbClr val="FFB7B7"/>
                </a:solidFill>
              </a:rPr>
              <a:t> </a:t>
            </a:r>
            <a:r>
              <a:rPr lang="fr-FR" sz="2400" b="1" i="1" dirty="0" err="1" smtClean="0">
                <a:solidFill>
                  <a:srgbClr val="FFB7B7"/>
                </a:solidFill>
              </a:rPr>
              <a:t>Subspace</a:t>
            </a:r>
            <a:endParaRPr lang="fr-FR" sz="2400" b="1" i="1" dirty="0" smtClean="0">
              <a:solidFill>
                <a:srgbClr val="FFB7B7"/>
              </a:solidFill>
            </a:endParaRPr>
          </a:p>
          <a:p>
            <a:pPr lvl="1">
              <a:lnSpc>
                <a:spcPct val="150000"/>
              </a:lnSpc>
              <a:buFontTx/>
              <a:buChar char="-"/>
            </a:pPr>
            <a:r>
              <a:rPr lang="fr-FR" sz="2400" b="1" i="1" dirty="0" smtClean="0">
                <a:solidFill>
                  <a:srgbClr val="FFB7B7"/>
                </a:solidFill>
              </a:rPr>
              <a:t>    </a:t>
            </a:r>
            <a:r>
              <a:rPr lang="fr-FR" sz="2400" b="1" i="1" dirty="0" err="1" smtClean="0">
                <a:solidFill>
                  <a:srgbClr val="FFB7B7"/>
                </a:solidFill>
              </a:rPr>
              <a:t>Stacking</a:t>
            </a:r>
            <a:endParaRPr lang="fr-FR" sz="2400" b="1" i="1" dirty="0" smtClean="0">
              <a:solidFill>
                <a:srgbClr val="FFB7B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Bagging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86050" y="2857496"/>
            <a:ext cx="6000760" cy="1589083"/>
          </a:xfrm>
        </p:spPr>
        <p:txBody>
          <a:bodyPr/>
          <a:lstStyle/>
          <a:p>
            <a:r>
              <a:rPr lang="sl-SI" sz="2000" dirty="0" smtClean="0"/>
              <a:t>Introduced by Breiman in 1996</a:t>
            </a:r>
          </a:p>
          <a:p>
            <a:r>
              <a:rPr lang="sl-SI" sz="2000" dirty="0" smtClean="0"/>
              <a:t>Based on bootstraping with replacement</a:t>
            </a:r>
          </a:p>
          <a:p>
            <a:r>
              <a:rPr lang="sl-SI" sz="2000" dirty="0" smtClean="0"/>
              <a:t>Usefull </a:t>
            </a:r>
            <a:r>
              <a:rPr lang="fr-FR" sz="2000" dirty="0" smtClean="0"/>
              <a:t>for </a:t>
            </a:r>
            <a:r>
              <a:rPr lang="sl-SI" sz="2000" dirty="0" smtClean="0"/>
              <a:t>unstable algorithms (e.g. decision trees)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503718-F545-4FF1-9D25-78E51F277979}" type="slidenum">
              <a:rPr lang="fr-FR" smtClean="0"/>
              <a:pPr>
                <a:defRPr/>
              </a:pPr>
              <a:t>13</a:t>
            </a:fld>
            <a:endParaRPr lang="fr-FR"/>
          </a:p>
        </p:txBody>
      </p:sp>
      <p:pic>
        <p:nvPicPr>
          <p:cNvPr id="5" name="Picture 76" descr="http://upload.wikimedia.org/wikipedia/en/4/4d/Leo_Breima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2420" y="2214554"/>
            <a:ext cx="1690688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ZoneTexte 76"/>
          <p:cNvSpPr txBox="1">
            <a:spLocks noChangeArrowheads="1"/>
          </p:cNvSpPr>
          <p:nvPr/>
        </p:nvSpPr>
        <p:spPr bwMode="auto">
          <a:xfrm>
            <a:off x="595295" y="4571991"/>
            <a:ext cx="14922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dirty="0"/>
              <a:t>Leo </a:t>
            </a:r>
            <a:r>
              <a:rPr lang="fr-FR" dirty="0" err="1"/>
              <a:t>Breiman</a:t>
            </a:r>
            <a:endParaRPr lang="fr-FR" dirty="0"/>
          </a:p>
        </p:txBody>
      </p:sp>
      <p:sp>
        <p:nvSpPr>
          <p:cNvPr id="7" name="ZoneTexte 77"/>
          <p:cNvSpPr txBox="1">
            <a:spLocks noChangeArrowheads="1"/>
          </p:cNvSpPr>
          <p:nvPr/>
        </p:nvSpPr>
        <p:spPr bwMode="auto">
          <a:xfrm>
            <a:off x="666733" y="4857741"/>
            <a:ext cx="115728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 dirty="0"/>
              <a:t>(1928-2005)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142976" y="5857892"/>
            <a:ext cx="70008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 smtClean="0"/>
              <a:t>Leo </a:t>
            </a:r>
            <a:r>
              <a:rPr lang="en-US" sz="1600" dirty="0" err="1" smtClean="0"/>
              <a:t>Breiman</a:t>
            </a:r>
            <a:r>
              <a:rPr lang="en-US" sz="1600" dirty="0" smtClean="0"/>
              <a:t> (1996). </a:t>
            </a:r>
            <a:r>
              <a:rPr lang="en-US" sz="1600" i="1" dirty="0" smtClean="0"/>
              <a:t>Bagging predictors</a:t>
            </a:r>
            <a:r>
              <a:rPr lang="en-US" sz="1600" dirty="0" smtClean="0"/>
              <a:t>. Machine Learning. 24(2):123-140</a:t>
            </a:r>
            <a:r>
              <a:rPr lang="en-US" dirty="0" smtClean="0"/>
              <a:t>.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2123728" y="1412776"/>
            <a:ext cx="59341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B</a:t>
            </a:r>
            <a:r>
              <a:rPr lang="en-US" sz="2800" b="1" dirty="0" smtClean="0">
                <a:solidFill>
                  <a:srgbClr val="0070C0"/>
                </a:solidFill>
              </a:rPr>
              <a:t>agg</a:t>
            </a:r>
            <a:r>
              <a:rPr lang="en-US" sz="2800" b="1" dirty="0" smtClean="0"/>
              <a:t>ing = </a:t>
            </a:r>
            <a:r>
              <a:rPr lang="en-US" sz="2800" b="1" dirty="0" smtClean="0">
                <a:solidFill>
                  <a:srgbClr val="C00000"/>
                </a:solidFill>
              </a:rPr>
              <a:t>B</a:t>
            </a:r>
            <a:r>
              <a:rPr lang="en-US" sz="2800" b="1" dirty="0" smtClean="0"/>
              <a:t>ootstrap </a:t>
            </a:r>
            <a:r>
              <a:rPr lang="en-US" sz="2800" b="1" dirty="0" smtClean="0">
                <a:solidFill>
                  <a:srgbClr val="0070C0"/>
                </a:solidFill>
              </a:rPr>
              <a:t>Agg</a:t>
            </a:r>
            <a:r>
              <a:rPr lang="en-US" sz="2800" b="1" dirty="0" smtClean="0"/>
              <a:t>regation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857224" y="1171572"/>
            <a:ext cx="14192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latin typeface="Calibri" pitchFamily="34" charset="0"/>
              </a:rPr>
              <a:t>Training set </a:t>
            </a:r>
            <a:r>
              <a:rPr lang="sl-SI" dirty="0">
                <a:latin typeface="Calibri" pitchFamily="34" charset="0"/>
              </a:rPr>
              <a:t>S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9282" name="Rectangle 6"/>
          <p:cNvSpPr>
            <a:spLocks noChangeArrowheads="1"/>
          </p:cNvSpPr>
          <p:nvPr/>
        </p:nvSpPr>
        <p:spPr bwMode="auto">
          <a:xfrm>
            <a:off x="1085824" y="1843086"/>
            <a:ext cx="914400" cy="3733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Calibri" pitchFamily="34" charset="0"/>
            </a:endParaRPr>
          </a:p>
        </p:txBody>
      </p:sp>
      <p:sp>
        <p:nvSpPr>
          <p:cNvPr id="9283" name="Line 7"/>
          <p:cNvSpPr>
            <a:spLocks noChangeShapeType="1"/>
          </p:cNvSpPr>
          <p:nvPr/>
        </p:nvSpPr>
        <p:spPr bwMode="auto">
          <a:xfrm>
            <a:off x="1085824" y="2376486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84" name="Line 8"/>
          <p:cNvSpPr>
            <a:spLocks noChangeShapeType="1"/>
          </p:cNvSpPr>
          <p:nvPr/>
        </p:nvSpPr>
        <p:spPr bwMode="auto">
          <a:xfrm>
            <a:off x="1085824" y="2909886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85" name="Line 9"/>
          <p:cNvSpPr>
            <a:spLocks noChangeShapeType="1"/>
          </p:cNvSpPr>
          <p:nvPr/>
        </p:nvSpPr>
        <p:spPr bwMode="auto">
          <a:xfrm>
            <a:off x="1085824" y="3443286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86" name="Line 10"/>
          <p:cNvSpPr>
            <a:spLocks noChangeShapeType="1"/>
          </p:cNvSpPr>
          <p:nvPr/>
        </p:nvSpPr>
        <p:spPr bwMode="auto">
          <a:xfrm>
            <a:off x="1085824" y="3976686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87" name="Text Box 11"/>
          <p:cNvSpPr txBox="1">
            <a:spLocks noChangeArrowheads="1"/>
          </p:cNvSpPr>
          <p:nvPr/>
        </p:nvSpPr>
        <p:spPr bwMode="auto">
          <a:xfrm>
            <a:off x="1471953" y="4052886"/>
            <a:ext cx="142142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.</a:t>
            </a:r>
          </a:p>
          <a:p>
            <a:r>
              <a:rPr lang="en-US">
                <a:latin typeface="Calibri" pitchFamily="34" charset="0"/>
              </a:rPr>
              <a:t>.</a:t>
            </a:r>
          </a:p>
          <a:p>
            <a:r>
              <a:rPr lang="en-US">
                <a:latin typeface="Calibri" pitchFamily="34" charset="0"/>
              </a:rPr>
              <a:t>.</a:t>
            </a:r>
          </a:p>
        </p:txBody>
      </p:sp>
      <p:sp>
        <p:nvSpPr>
          <p:cNvPr id="9288" name="Line 12"/>
          <p:cNvSpPr>
            <a:spLocks noChangeShapeType="1"/>
          </p:cNvSpPr>
          <p:nvPr/>
        </p:nvSpPr>
        <p:spPr bwMode="auto">
          <a:xfrm>
            <a:off x="1085824" y="5043486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89" name="Text Box 13"/>
          <p:cNvSpPr txBox="1">
            <a:spLocks noChangeArrowheads="1"/>
          </p:cNvSpPr>
          <p:nvPr/>
        </p:nvSpPr>
        <p:spPr bwMode="auto">
          <a:xfrm>
            <a:off x="1437516" y="1919286"/>
            <a:ext cx="37382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C</a:t>
            </a:r>
            <a:r>
              <a:rPr lang="en-US" sz="1050" dirty="0" smtClean="0">
                <a:latin typeface="Calibri" pitchFamily="34" charset="0"/>
              </a:rPr>
              <a:t>1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9290" name="Text Box 14"/>
          <p:cNvSpPr txBox="1">
            <a:spLocks noChangeArrowheads="1"/>
          </p:cNvSpPr>
          <p:nvPr/>
        </p:nvSpPr>
        <p:spPr bwMode="auto">
          <a:xfrm>
            <a:off x="1437516" y="2452686"/>
            <a:ext cx="37382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C</a:t>
            </a:r>
            <a:r>
              <a:rPr lang="en-US" sz="1050" dirty="0" smtClean="0">
                <a:latin typeface="Calibri" pitchFamily="34" charset="0"/>
              </a:rPr>
              <a:t>2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9291" name="Text Box 15"/>
          <p:cNvSpPr txBox="1">
            <a:spLocks noChangeArrowheads="1"/>
          </p:cNvSpPr>
          <p:nvPr/>
        </p:nvSpPr>
        <p:spPr bwMode="auto">
          <a:xfrm>
            <a:off x="1437516" y="2986086"/>
            <a:ext cx="37382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C</a:t>
            </a:r>
            <a:r>
              <a:rPr lang="en-US" sz="1050" dirty="0" smtClean="0">
                <a:latin typeface="Calibri" pitchFamily="34" charset="0"/>
              </a:rPr>
              <a:t>3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9292" name="Text Box 16"/>
          <p:cNvSpPr txBox="1">
            <a:spLocks noChangeArrowheads="1"/>
          </p:cNvSpPr>
          <p:nvPr/>
        </p:nvSpPr>
        <p:spPr bwMode="auto">
          <a:xfrm>
            <a:off x="1437516" y="3519486"/>
            <a:ext cx="37382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C</a:t>
            </a:r>
            <a:r>
              <a:rPr lang="en-US" sz="1050" dirty="0" smtClean="0">
                <a:latin typeface="Calibri" pitchFamily="34" charset="0"/>
              </a:rPr>
              <a:t>4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9293" name="Text Box 17"/>
          <p:cNvSpPr txBox="1">
            <a:spLocks noChangeArrowheads="1"/>
          </p:cNvSpPr>
          <p:nvPr/>
        </p:nvSpPr>
        <p:spPr bwMode="auto">
          <a:xfrm>
            <a:off x="1437516" y="5119686"/>
            <a:ext cx="38183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err="1" smtClean="0">
                <a:latin typeface="Calibri" pitchFamily="34" charset="0"/>
              </a:rPr>
              <a:t>C</a:t>
            </a:r>
            <a:r>
              <a:rPr lang="en-US" sz="1100" dirty="0" err="1" smtClean="0">
                <a:latin typeface="Calibri" pitchFamily="34" charset="0"/>
              </a:rPr>
              <a:t>n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9220" name="Title 15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00108"/>
          </a:xfrm>
        </p:spPr>
        <p:txBody>
          <a:bodyPr/>
          <a:lstStyle/>
          <a:p>
            <a:r>
              <a:rPr lang="sl-SI" dirty="0" smtClean="0"/>
              <a:t>B</a:t>
            </a:r>
            <a:r>
              <a:rPr lang="fr-FR" dirty="0" err="1" smtClean="0"/>
              <a:t>ootstrap</a:t>
            </a:r>
            <a:endParaRPr lang="sl-SI" dirty="0" smtClean="0"/>
          </a:p>
        </p:txBody>
      </p:sp>
      <p:sp>
        <p:nvSpPr>
          <p:cNvPr id="83" name="Rectangle 6"/>
          <p:cNvSpPr>
            <a:spLocks noChangeArrowheads="1"/>
          </p:cNvSpPr>
          <p:nvPr/>
        </p:nvSpPr>
        <p:spPr bwMode="auto">
          <a:xfrm>
            <a:off x="3760003" y="1838340"/>
            <a:ext cx="914400" cy="3733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Calibri" pitchFamily="34" charset="0"/>
            </a:endParaRPr>
          </a:p>
        </p:txBody>
      </p:sp>
      <p:sp>
        <p:nvSpPr>
          <p:cNvPr id="84" name="Line 7"/>
          <p:cNvSpPr>
            <a:spLocks noChangeShapeType="1"/>
          </p:cNvSpPr>
          <p:nvPr/>
        </p:nvSpPr>
        <p:spPr bwMode="auto">
          <a:xfrm>
            <a:off x="3760003" y="237174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5" name="Line 8"/>
          <p:cNvSpPr>
            <a:spLocks noChangeShapeType="1"/>
          </p:cNvSpPr>
          <p:nvPr/>
        </p:nvSpPr>
        <p:spPr bwMode="auto">
          <a:xfrm>
            <a:off x="3760003" y="290514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6" name="Line 9"/>
          <p:cNvSpPr>
            <a:spLocks noChangeShapeType="1"/>
          </p:cNvSpPr>
          <p:nvPr/>
        </p:nvSpPr>
        <p:spPr bwMode="auto">
          <a:xfrm>
            <a:off x="3760003" y="343854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7" name="Line 10"/>
          <p:cNvSpPr>
            <a:spLocks noChangeShapeType="1"/>
          </p:cNvSpPr>
          <p:nvPr/>
        </p:nvSpPr>
        <p:spPr bwMode="auto">
          <a:xfrm>
            <a:off x="3760003" y="397194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" name="Text Box 11"/>
          <p:cNvSpPr txBox="1">
            <a:spLocks noChangeArrowheads="1"/>
          </p:cNvSpPr>
          <p:nvPr/>
        </p:nvSpPr>
        <p:spPr bwMode="auto">
          <a:xfrm>
            <a:off x="4106371" y="4048140"/>
            <a:ext cx="142142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latin typeface="Calibri" pitchFamily="34" charset="0"/>
              </a:rPr>
              <a:t>.</a:t>
            </a:r>
          </a:p>
          <a:p>
            <a:r>
              <a:rPr lang="en-US" dirty="0">
                <a:latin typeface="Calibri" pitchFamily="34" charset="0"/>
              </a:rPr>
              <a:t>.</a:t>
            </a:r>
          </a:p>
          <a:p>
            <a:r>
              <a:rPr lang="en-US" dirty="0">
                <a:latin typeface="Calibri" pitchFamily="34" charset="0"/>
              </a:rPr>
              <a:t>.</a:t>
            </a:r>
          </a:p>
        </p:txBody>
      </p:sp>
      <p:sp>
        <p:nvSpPr>
          <p:cNvPr id="89" name="Line 12"/>
          <p:cNvSpPr>
            <a:spLocks noChangeShapeType="1"/>
          </p:cNvSpPr>
          <p:nvPr/>
        </p:nvSpPr>
        <p:spPr bwMode="auto">
          <a:xfrm>
            <a:off x="3760003" y="503874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0" name="Text Box 13"/>
          <p:cNvSpPr txBox="1">
            <a:spLocks noChangeArrowheads="1"/>
          </p:cNvSpPr>
          <p:nvPr/>
        </p:nvSpPr>
        <p:spPr bwMode="auto">
          <a:xfrm>
            <a:off x="4071934" y="1914540"/>
            <a:ext cx="3978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C</a:t>
            </a:r>
            <a:r>
              <a:rPr lang="en-US" sz="1200" dirty="0" smtClean="0">
                <a:latin typeface="Calibri" pitchFamily="34" charset="0"/>
              </a:rPr>
              <a:t>3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91" name="Text Box 14"/>
          <p:cNvSpPr txBox="1">
            <a:spLocks noChangeArrowheads="1"/>
          </p:cNvSpPr>
          <p:nvPr/>
        </p:nvSpPr>
        <p:spPr bwMode="auto">
          <a:xfrm>
            <a:off x="4071934" y="2447940"/>
            <a:ext cx="36580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C</a:t>
            </a:r>
            <a:r>
              <a:rPr lang="en-US" sz="900" dirty="0" smtClean="0">
                <a:latin typeface="Calibri" pitchFamily="34" charset="0"/>
              </a:rPr>
              <a:t>2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92" name="Text Box 15"/>
          <p:cNvSpPr txBox="1">
            <a:spLocks noChangeArrowheads="1"/>
          </p:cNvSpPr>
          <p:nvPr/>
        </p:nvSpPr>
        <p:spPr bwMode="auto">
          <a:xfrm>
            <a:off x="4071934" y="2981340"/>
            <a:ext cx="38664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C</a:t>
            </a:r>
            <a:r>
              <a:rPr lang="en-US" sz="1200" dirty="0" smtClean="0">
                <a:latin typeface="Calibri" pitchFamily="34" charset="0"/>
              </a:rPr>
              <a:t>2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93" name="Text Box 16"/>
          <p:cNvSpPr txBox="1">
            <a:spLocks noChangeArrowheads="1"/>
          </p:cNvSpPr>
          <p:nvPr/>
        </p:nvSpPr>
        <p:spPr bwMode="auto">
          <a:xfrm>
            <a:off x="4071934" y="3514740"/>
            <a:ext cx="36580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C</a:t>
            </a:r>
            <a:r>
              <a:rPr lang="en-US" sz="900" dirty="0" smtClean="0">
                <a:latin typeface="Calibri" pitchFamily="34" charset="0"/>
              </a:rPr>
              <a:t>4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94" name="Text Box 17"/>
          <p:cNvSpPr txBox="1">
            <a:spLocks noChangeArrowheads="1"/>
          </p:cNvSpPr>
          <p:nvPr/>
        </p:nvSpPr>
        <p:spPr bwMode="auto">
          <a:xfrm>
            <a:off x="4071934" y="5114940"/>
            <a:ext cx="38023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C</a:t>
            </a:r>
            <a:r>
              <a:rPr lang="en-US" sz="1100" dirty="0" smtClean="0">
                <a:latin typeface="Calibri" pitchFamily="34" charset="0"/>
              </a:rPr>
              <a:t>4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32" name="Text Box 4"/>
          <p:cNvSpPr txBox="1">
            <a:spLocks noChangeArrowheads="1"/>
          </p:cNvSpPr>
          <p:nvPr/>
        </p:nvSpPr>
        <p:spPr bwMode="auto">
          <a:xfrm>
            <a:off x="2974185" y="1142984"/>
            <a:ext cx="286001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Sample S</a:t>
            </a:r>
            <a:r>
              <a:rPr lang="en-US" sz="1400" dirty="0" smtClean="0">
                <a:latin typeface="Calibri" pitchFamily="34" charset="0"/>
              </a:rPr>
              <a:t>i</a:t>
            </a:r>
            <a:r>
              <a:rPr lang="en-US" dirty="0" smtClean="0">
                <a:latin typeface="Calibri" pitchFamily="34" charset="0"/>
              </a:rPr>
              <a:t> from training </a:t>
            </a:r>
            <a:r>
              <a:rPr lang="en-US" dirty="0">
                <a:latin typeface="Calibri" pitchFamily="34" charset="0"/>
              </a:rPr>
              <a:t>set </a:t>
            </a:r>
            <a:r>
              <a:rPr lang="sl-SI" dirty="0">
                <a:latin typeface="Calibri" pitchFamily="34" charset="0"/>
              </a:rPr>
              <a:t>S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33" name="Flèche droite 32"/>
          <p:cNvSpPr/>
          <p:nvPr/>
        </p:nvSpPr>
        <p:spPr>
          <a:xfrm>
            <a:off x="2357422" y="3429000"/>
            <a:ext cx="1143008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ZoneTexte 33"/>
          <p:cNvSpPr txBox="1"/>
          <p:nvPr/>
        </p:nvSpPr>
        <p:spPr>
          <a:xfrm>
            <a:off x="5357818" y="2357430"/>
            <a:ext cx="31432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dirty="0" smtClean="0"/>
              <a:t> All compounds have the </a:t>
            </a:r>
            <a:r>
              <a:rPr lang="fr-FR" dirty="0" err="1" smtClean="0"/>
              <a:t>same</a:t>
            </a:r>
            <a:r>
              <a:rPr lang="fr-FR" dirty="0" smtClean="0"/>
              <a:t> </a:t>
            </a:r>
            <a:r>
              <a:rPr lang="fr-FR" dirty="0" err="1" smtClean="0"/>
              <a:t>probability</a:t>
            </a:r>
            <a:r>
              <a:rPr lang="fr-FR" dirty="0" smtClean="0"/>
              <a:t> to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selected</a:t>
            </a:r>
            <a:endParaRPr lang="fr-FR" dirty="0" smtClean="0"/>
          </a:p>
          <a:p>
            <a:pPr>
              <a:buFont typeface="Arial" pitchFamily="34" charset="0"/>
              <a:buChar char="•"/>
            </a:pPr>
            <a:r>
              <a:rPr lang="fr-FR" dirty="0" smtClean="0"/>
              <a:t> </a:t>
            </a:r>
            <a:r>
              <a:rPr lang="fr-FR" dirty="0" err="1" smtClean="0"/>
              <a:t>Each</a:t>
            </a:r>
            <a:r>
              <a:rPr lang="fr-FR" dirty="0" smtClean="0"/>
              <a:t> compound </a:t>
            </a:r>
            <a:r>
              <a:rPr lang="fr-FR" dirty="0" err="1" smtClean="0"/>
              <a:t>can</a:t>
            </a:r>
            <a:r>
              <a:rPr lang="fr-FR" dirty="0" smtClean="0"/>
              <a:t>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selected</a:t>
            </a:r>
            <a:r>
              <a:rPr lang="fr-FR" dirty="0" smtClean="0"/>
              <a:t> </a:t>
            </a:r>
            <a:r>
              <a:rPr lang="fr-FR" dirty="0" err="1" smtClean="0"/>
              <a:t>several</a:t>
            </a:r>
            <a:r>
              <a:rPr lang="fr-FR" dirty="0" smtClean="0"/>
              <a:t> times or </a:t>
            </a:r>
            <a:r>
              <a:rPr lang="fr-FR" dirty="0" err="1" smtClean="0"/>
              <a:t>even</a:t>
            </a:r>
            <a:r>
              <a:rPr lang="fr-FR" dirty="0" smtClean="0"/>
              <a:t> not </a:t>
            </a:r>
            <a:r>
              <a:rPr lang="fr-FR" dirty="0" err="1" smtClean="0"/>
              <a:t>selected</a:t>
            </a:r>
            <a:r>
              <a:rPr lang="fr-FR" dirty="0" smtClean="0"/>
              <a:t> </a:t>
            </a:r>
            <a:r>
              <a:rPr lang="fr-FR" dirty="0" err="1" smtClean="0"/>
              <a:t>at</a:t>
            </a:r>
            <a:r>
              <a:rPr lang="fr-FR" dirty="0" smtClean="0"/>
              <a:t> all (i.e. compounds are </a:t>
            </a:r>
            <a:r>
              <a:rPr lang="fr-FR" dirty="0" err="1" smtClean="0"/>
              <a:t>sampled</a:t>
            </a:r>
            <a:r>
              <a:rPr lang="fr-FR" dirty="0" smtClean="0"/>
              <a:t> </a:t>
            </a:r>
            <a:r>
              <a:rPr lang="fr-FR" dirty="0" err="1" smtClean="0"/>
              <a:t>randomly</a:t>
            </a:r>
            <a:r>
              <a:rPr lang="fr-FR" smtClean="0"/>
              <a:t> with</a:t>
            </a:r>
            <a:r>
              <a:rPr lang="fr-FR" dirty="0" smtClean="0"/>
              <a:t> replacement)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57158" y="6000768"/>
            <a:ext cx="857256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err="1" smtClean="0"/>
              <a:t>Efron</a:t>
            </a:r>
            <a:r>
              <a:rPr lang="en-US" sz="1400" dirty="0" smtClean="0"/>
              <a:t>, B., &amp; </a:t>
            </a:r>
            <a:r>
              <a:rPr lang="en-US" sz="1400" dirty="0" err="1" smtClean="0"/>
              <a:t>Tibshirani</a:t>
            </a:r>
            <a:r>
              <a:rPr lang="en-US" sz="1400" dirty="0" smtClean="0"/>
              <a:t>, R. J. (1993). "An introduction to the bootstrap". New York: Chapman &amp; Hall</a:t>
            </a:r>
            <a:endParaRPr lang="fr-FR" sz="1400" dirty="0"/>
          </a:p>
        </p:txBody>
      </p:sp>
      <p:sp>
        <p:nvSpPr>
          <p:cNvPr id="36" name="Espace réservé du numéro de diapositive 3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F2E9D3-9AD2-4467-84B9-AE6D96AEBD17}" type="slidenum">
              <a:rPr lang="fr-FR" smtClean="0"/>
              <a:pPr>
                <a:defRPr/>
              </a:pPr>
              <a:t>14</a:t>
            </a:fld>
            <a:endParaRPr lang="fr-FR"/>
          </a:p>
        </p:txBody>
      </p:sp>
      <p:sp>
        <p:nvSpPr>
          <p:cNvPr id="37" name="Text Box 15"/>
          <p:cNvSpPr txBox="1">
            <a:spLocks noChangeArrowheads="1"/>
          </p:cNvSpPr>
          <p:nvPr/>
        </p:nvSpPr>
        <p:spPr bwMode="auto">
          <a:xfrm>
            <a:off x="2714612" y="3057105"/>
            <a:ext cx="33214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S</a:t>
            </a:r>
            <a:r>
              <a:rPr lang="en-US" sz="1400" dirty="0" smtClean="0">
                <a:latin typeface="Calibri" pitchFamily="34" charset="0"/>
              </a:rPr>
              <a:t>i</a:t>
            </a:r>
            <a:endParaRPr lang="en-US" dirty="0">
              <a:latin typeface="Calibri" pitchFamily="34" charset="0"/>
            </a:endParaRPr>
          </a:p>
        </p:txBody>
      </p:sp>
      <p:cxnSp>
        <p:nvCxnSpPr>
          <p:cNvPr id="41" name="Connecteur droit avec flèche 40"/>
          <p:cNvCxnSpPr/>
          <p:nvPr/>
        </p:nvCxnSpPr>
        <p:spPr>
          <a:xfrm flipV="1">
            <a:off x="2000232" y="2143116"/>
            <a:ext cx="1785950" cy="10001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3" name="Connecteur droit avec flèche 42"/>
          <p:cNvCxnSpPr/>
          <p:nvPr/>
        </p:nvCxnSpPr>
        <p:spPr>
          <a:xfrm>
            <a:off x="2000232" y="2643182"/>
            <a:ext cx="178595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Connecteur droit avec flèche 44"/>
          <p:cNvCxnSpPr/>
          <p:nvPr/>
        </p:nvCxnSpPr>
        <p:spPr>
          <a:xfrm>
            <a:off x="2000232" y="3713164"/>
            <a:ext cx="178595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9" name="Connecteur droit avec flèche 48"/>
          <p:cNvCxnSpPr/>
          <p:nvPr/>
        </p:nvCxnSpPr>
        <p:spPr>
          <a:xfrm>
            <a:off x="2000232" y="2643182"/>
            <a:ext cx="1785950" cy="5715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1" name="Connecteur droit avec flèche 50"/>
          <p:cNvCxnSpPr>
            <a:stCxn id="9282" idx="3"/>
          </p:cNvCxnSpPr>
          <p:nvPr/>
        </p:nvCxnSpPr>
        <p:spPr>
          <a:xfrm>
            <a:off x="2000224" y="3709986"/>
            <a:ext cx="1785958" cy="157640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2" name="ZoneTexte 51"/>
          <p:cNvSpPr txBox="1"/>
          <p:nvPr/>
        </p:nvSpPr>
        <p:spPr>
          <a:xfrm>
            <a:off x="969852" y="1579850"/>
            <a:ext cx="4171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D</a:t>
            </a:r>
            <a:r>
              <a:rPr lang="fr-FR" sz="1100" dirty="0" smtClean="0"/>
              <a:t>1</a:t>
            </a:r>
            <a:endParaRPr lang="fr-FR" dirty="0"/>
          </a:p>
        </p:txBody>
      </p:sp>
      <p:sp>
        <p:nvSpPr>
          <p:cNvPr id="53" name="ZoneTexte 52"/>
          <p:cNvSpPr txBox="1"/>
          <p:nvPr/>
        </p:nvSpPr>
        <p:spPr>
          <a:xfrm>
            <a:off x="1739194" y="1577146"/>
            <a:ext cx="4491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D</a:t>
            </a:r>
            <a:r>
              <a:rPr lang="fr-FR" sz="1100" dirty="0" smtClean="0"/>
              <a:t>m</a:t>
            </a:r>
            <a:endParaRPr lang="fr-FR" dirty="0"/>
          </a:p>
        </p:txBody>
      </p:sp>
      <p:sp>
        <p:nvSpPr>
          <p:cNvPr id="54" name="ZoneTexte 53"/>
          <p:cNvSpPr txBox="1"/>
          <p:nvPr/>
        </p:nvSpPr>
        <p:spPr>
          <a:xfrm>
            <a:off x="3639248" y="1574316"/>
            <a:ext cx="4171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D</a:t>
            </a:r>
            <a:r>
              <a:rPr lang="fr-FR" sz="1100" dirty="0" smtClean="0"/>
              <a:t>1</a:t>
            </a:r>
            <a:endParaRPr lang="fr-FR" dirty="0"/>
          </a:p>
        </p:txBody>
      </p:sp>
      <p:sp>
        <p:nvSpPr>
          <p:cNvPr id="55" name="ZoneTexte 54"/>
          <p:cNvSpPr txBox="1"/>
          <p:nvPr/>
        </p:nvSpPr>
        <p:spPr>
          <a:xfrm>
            <a:off x="4408590" y="1571612"/>
            <a:ext cx="4491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D</a:t>
            </a:r>
            <a:r>
              <a:rPr lang="fr-FR" sz="1100" dirty="0" smtClean="0"/>
              <a:t>m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" grpId="0"/>
      <p:bldP spid="90" grpId="0"/>
      <p:bldP spid="91" grpId="0"/>
      <p:bldP spid="92" grpId="0"/>
      <p:bldP spid="93" grpId="0"/>
      <p:bldP spid="9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e 76"/>
          <p:cNvGrpSpPr/>
          <p:nvPr/>
        </p:nvGrpSpPr>
        <p:grpSpPr>
          <a:xfrm>
            <a:off x="2673551" y="5200710"/>
            <a:ext cx="620389" cy="1506769"/>
            <a:chOff x="2602081" y="5296937"/>
            <a:chExt cx="620389" cy="1506769"/>
          </a:xfrm>
        </p:grpSpPr>
        <p:sp>
          <p:nvSpPr>
            <p:cNvPr id="37" name="Rectangle 6"/>
            <p:cNvSpPr>
              <a:spLocks noChangeArrowheads="1"/>
            </p:cNvSpPr>
            <p:nvPr/>
          </p:nvSpPr>
          <p:spPr bwMode="auto">
            <a:xfrm>
              <a:off x="2602081" y="5296937"/>
              <a:ext cx="620389" cy="150676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Calibri" pitchFamily="34" charset="0"/>
              </a:endParaRPr>
            </a:p>
          </p:txBody>
        </p:sp>
        <p:sp>
          <p:nvSpPr>
            <p:cNvPr id="38" name="Line 7"/>
            <p:cNvSpPr>
              <a:spLocks noChangeShapeType="1"/>
            </p:cNvSpPr>
            <p:nvPr/>
          </p:nvSpPr>
          <p:spPr bwMode="auto">
            <a:xfrm>
              <a:off x="2602081" y="5512189"/>
              <a:ext cx="6203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Line 8"/>
            <p:cNvSpPr>
              <a:spLocks noChangeShapeType="1"/>
            </p:cNvSpPr>
            <p:nvPr/>
          </p:nvSpPr>
          <p:spPr bwMode="auto">
            <a:xfrm>
              <a:off x="2602081" y="5727442"/>
              <a:ext cx="6203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Line 9"/>
            <p:cNvSpPr>
              <a:spLocks noChangeShapeType="1"/>
            </p:cNvSpPr>
            <p:nvPr/>
          </p:nvSpPr>
          <p:spPr bwMode="auto">
            <a:xfrm>
              <a:off x="2602081" y="5942695"/>
              <a:ext cx="6203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Line 10"/>
            <p:cNvSpPr>
              <a:spLocks noChangeShapeType="1"/>
            </p:cNvSpPr>
            <p:nvPr/>
          </p:nvSpPr>
          <p:spPr bwMode="auto">
            <a:xfrm>
              <a:off x="2602081" y="6157948"/>
              <a:ext cx="6203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Line 12"/>
            <p:cNvSpPr>
              <a:spLocks noChangeShapeType="1"/>
            </p:cNvSpPr>
            <p:nvPr/>
          </p:nvSpPr>
          <p:spPr bwMode="auto">
            <a:xfrm>
              <a:off x="2602081" y="6588453"/>
              <a:ext cx="6203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Bagging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xfrm>
            <a:off x="8424895" y="6497662"/>
            <a:ext cx="719137" cy="360362"/>
          </a:xfrm>
        </p:spPr>
        <p:txBody>
          <a:bodyPr/>
          <a:lstStyle/>
          <a:p>
            <a:pPr>
              <a:defRPr/>
            </a:pPr>
            <a:fld id="{38503718-F545-4FF1-9D25-78E51F277979}" type="slidenum">
              <a:rPr lang="fr-FR" smtClean="0"/>
              <a:pPr>
                <a:defRPr/>
              </a:pPr>
              <a:t>15</a:t>
            </a:fld>
            <a:endParaRPr lang="fr-FR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0" y="2214554"/>
            <a:ext cx="126085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latin typeface="Calibri" pitchFamily="34" charset="0"/>
              </a:rPr>
              <a:t>Training </a:t>
            </a:r>
            <a:r>
              <a:rPr lang="en-US" dirty="0" smtClean="0">
                <a:latin typeface="Calibri" pitchFamily="34" charset="0"/>
              </a:rPr>
              <a:t>set</a:t>
            </a:r>
            <a:endParaRPr lang="en-US" dirty="0">
              <a:latin typeface="Calibri" pitchFamily="34" charset="0"/>
            </a:endParaRPr>
          </a:p>
        </p:txBody>
      </p:sp>
      <p:grpSp>
        <p:nvGrpSpPr>
          <p:cNvPr id="3" name="Groupe 66"/>
          <p:cNvGrpSpPr/>
          <p:nvPr/>
        </p:nvGrpSpPr>
        <p:grpSpPr>
          <a:xfrm>
            <a:off x="411409" y="2655868"/>
            <a:ext cx="375424" cy="3039908"/>
            <a:chOff x="1377546" y="2786058"/>
            <a:chExt cx="375424" cy="3039908"/>
          </a:xfrm>
        </p:grpSpPr>
        <p:grpSp>
          <p:nvGrpSpPr>
            <p:cNvPr id="6" name="Groupe 64"/>
            <p:cNvGrpSpPr/>
            <p:nvPr/>
          </p:nvGrpSpPr>
          <p:grpSpPr>
            <a:xfrm>
              <a:off x="1394765" y="2786058"/>
              <a:ext cx="285752" cy="3039908"/>
              <a:chOff x="928663" y="2939457"/>
              <a:chExt cx="859146" cy="3039908"/>
            </a:xfrm>
          </p:grpSpPr>
          <p:sp>
            <p:nvSpPr>
              <p:cNvPr id="7" name="Rectangle 6"/>
              <p:cNvSpPr>
                <a:spLocks noChangeArrowheads="1"/>
              </p:cNvSpPr>
              <p:nvPr/>
            </p:nvSpPr>
            <p:spPr bwMode="auto">
              <a:xfrm>
                <a:off x="928663" y="2939457"/>
                <a:ext cx="859146" cy="303990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b="1">
                  <a:latin typeface="Calibri" pitchFamily="34" charset="0"/>
                </a:endParaRPr>
              </a:p>
            </p:txBody>
          </p:sp>
          <p:sp>
            <p:nvSpPr>
              <p:cNvPr id="8" name="Line 7"/>
              <p:cNvSpPr>
                <a:spLocks noChangeShapeType="1"/>
              </p:cNvSpPr>
              <p:nvPr/>
            </p:nvSpPr>
            <p:spPr bwMode="auto">
              <a:xfrm>
                <a:off x="928663" y="3373730"/>
                <a:ext cx="85914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b="1"/>
              </a:p>
            </p:txBody>
          </p:sp>
          <p:sp>
            <p:nvSpPr>
              <p:cNvPr id="9" name="Line 8"/>
              <p:cNvSpPr>
                <a:spLocks noChangeShapeType="1"/>
              </p:cNvSpPr>
              <p:nvPr/>
            </p:nvSpPr>
            <p:spPr bwMode="auto">
              <a:xfrm>
                <a:off x="928663" y="3808002"/>
                <a:ext cx="85914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b="1"/>
              </a:p>
            </p:txBody>
          </p:sp>
          <p:sp>
            <p:nvSpPr>
              <p:cNvPr id="10" name="Line 9"/>
              <p:cNvSpPr>
                <a:spLocks noChangeShapeType="1"/>
              </p:cNvSpPr>
              <p:nvPr/>
            </p:nvSpPr>
            <p:spPr bwMode="auto">
              <a:xfrm>
                <a:off x="928663" y="4242275"/>
                <a:ext cx="85914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b="1"/>
              </a:p>
            </p:txBody>
          </p:sp>
          <p:sp>
            <p:nvSpPr>
              <p:cNvPr id="11" name="Line 10"/>
              <p:cNvSpPr>
                <a:spLocks noChangeShapeType="1"/>
              </p:cNvSpPr>
              <p:nvPr/>
            </p:nvSpPr>
            <p:spPr bwMode="auto">
              <a:xfrm>
                <a:off x="928663" y="4676547"/>
                <a:ext cx="85914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b="1"/>
              </a:p>
            </p:txBody>
          </p:sp>
          <p:sp>
            <p:nvSpPr>
              <p:cNvPr id="13" name="Line 12"/>
              <p:cNvSpPr>
                <a:spLocks noChangeShapeType="1"/>
              </p:cNvSpPr>
              <p:nvPr/>
            </p:nvSpPr>
            <p:spPr bwMode="auto">
              <a:xfrm>
                <a:off x="928663" y="5545092"/>
                <a:ext cx="85914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b="1"/>
              </a:p>
            </p:txBody>
          </p:sp>
        </p:grpSp>
        <p:grpSp>
          <p:nvGrpSpPr>
            <p:cNvPr id="22" name="Groupe 65"/>
            <p:cNvGrpSpPr/>
            <p:nvPr/>
          </p:nvGrpSpPr>
          <p:grpSpPr>
            <a:xfrm>
              <a:off x="1377546" y="2857496"/>
              <a:ext cx="375424" cy="2921587"/>
              <a:chOff x="1356817" y="2857496"/>
              <a:chExt cx="375424" cy="2921587"/>
            </a:xfrm>
          </p:grpSpPr>
          <p:sp>
            <p:nvSpPr>
              <p:cNvPr id="12" name="Text Box 11"/>
              <p:cNvSpPr txBox="1">
                <a:spLocks noChangeArrowheads="1"/>
              </p:cNvSpPr>
              <p:nvPr/>
            </p:nvSpPr>
            <p:spPr bwMode="auto">
              <a:xfrm>
                <a:off x="1395576" y="4399484"/>
                <a:ext cx="137269" cy="923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dirty="0">
                    <a:latin typeface="Calibri" pitchFamily="34" charset="0"/>
                  </a:rPr>
                  <a:t>.</a:t>
                </a:r>
              </a:p>
              <a:p>
                <a:r>
                  <a:rPr lang="en-US" dirty="0">
                    <a:latin typeface="Calibri" pitchFamily="34" charset="0"/>
                  </a:rPr>
                  <a:t>.</a:t>
                </a:r>
              </a:p>
              <a:p>
                <a:r>
                  <a:rPr lang="en-US" dirty="0">
                    <a:latin typeface="Calibri" pitchFamily="34" charset="0"/>
                  </a:rPr>
                  <a:t>.</a:t>
                </a:r>
              </a:p>
            </p:txBody>
          </p:sp>
          <p:sp>
            <p:nvSpPr>
              <p:cNvPr id="14" name="Text Box 13"/>
              <p:cNvSpPr txBox="1">
                <a:spLocks noChangeArrowheads="1"/>
              </p:cNvSpPr>
              <p:nvPr/>
            </p:nvSpPr>
            <p:spPr bwMode="auto">
              <a:xfrm>
                <a:off x="1356817" y="2857496"/>
                <a:ext cx="37382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latin typeface="Calibri" pitchFamily="34" charset="0"/>
                  </a:rPr>
                  <a:t>C</a:t>
                </a:r>
                <a:r>
                  <a:rPr lang="en-US" sz="1050" dirty="0" smtClean="0">
                    <a:latin typeface="Calibri" pitchFamily="34" charset="0"/>
                  </a:rPr>
                  <a:t>1</a:t>
                </a:r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15" name="Text Box 14"/>
              <p:cNvSpPr txBox="1">
                <a:spLocks noChangeArrowheads="1"/>
              </p:cNvSpPr>
              <p:nvPr/>
            </p:nvSpPr>
            <p:spPr bwMode="auto">
              <a:xfrm>
                <a:off x="1356817" y="3242993"/>
                <a:ext cx="37382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latin typeface="Calibri" pitchFamily="34" charset="0"/>
                  </a:rPr>
                  <a:t>C</a:t>
                </a:r>
                <a:r>
                  <a:rPr lang="en-US" sz="1050" dirty="0" smtClean="0">
                    <a:latin typeface="Calibri" pitchFamily="34" charset="0"/>
                  </a:rPr>
                  <a:t>2</a:t>
                </a:r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16" name="Text Box 15"/>
              <p:cNvSpPr txBox="1">
                <a:spLocks noChangeArrowheads="1"/>
              </p:cNvSpPr>
              <p:nvPr/>
            </p:nvSpPr>
            <p:spPr bwMode="auto">
              <a:xfrm>
                <a:off x="1356817" y="3628490"/>
                <a:ext cx="37382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latin typeface="Calibri" pitchFamily="34" charset="0"/>
                  </a:rPr>
                  <a:t>C</a:t>
                </a:r>
                <a:r>
                  <a:rPr lang="en-US" sz="1050" dirty="0" smtClean="0">
                    <a:latin typeface="Calibri" pitchFamily="34" charset="0"/>
                  </a:rPr>
                  <a:t>3</a:t>
                </a:r>
                <a:endParaRPr lang="en-US" sz="2400" dirty="0">
                  <a:latin typeface="Calibri" pitchFamily="34" charset="0"/>
                </a:endParaRPr>
              </a:p>
            </p:txBody>
          </p:sp>
          <p:sp>
            <p:nvSpPr>
              <p:cNvPr id="17" name="Text Box 16"/>
              <p:cNvSpPr txBox="1">
                <a:spLocks noChangeArrowheads="1"/>
              </p:cNvSpPr>
              <p:nvPr/>
            </p:nvSpPr>
            <p:spPr bwMode="auto">
              <a:xfrm>
                <a:off x="1357374" y="4118552"/>
                <a:ext cx="37382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latin typeface="Calibri" pitchFamily="34" charset="0"/>
                  </a:rPr>
                  <a:t>C</a:t>
                </a:r>
                <a:r>
                  <a:rPr lang="en-US" sz="1050" dirty="0" smtClean="0">
                    <a:latin typeface="Calibri" pitchFamily="34" charset="0"/>
                  </a:rPr>
                  <a:t>4</a:t>
                </a:r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18" name="Text Box 17"/>
              <p:cNvSpPr txBox="1">
                <a:spLocks noChangeArrowheads="1"/>
              </p:cNvSpPr>
              <p:nvPr/>
            </p:nvSpPr>
            <p:spPr bwMode="auto">
              <a:xfrm>
                <a:off x="1356817" y="5409751"/>
                <a:ext cx="375424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err="1" smtClean="0">
                    <a:latin typeface="Calibri" pitchFamily="34" charset="0"/>
                  </a:rPr>
                  <a:t>C</a:t>
                </a:r>
                <a:r>
                  <a:rPr lang="en-US" sz="1050" dirty="0" err="1" smtClean="0">
                    <a:latin typeface="Calibri" pitchFamily="34" charset="0"/>
                  </a:rPr>
                  <a:t>n</a:t>
                </a:r>
                <a:endParaRPr lang="en-US" dirty="0">
                  <a:latin typeface="Calibri" pitchFamily="34" charset="0"/>
                </a:endParaRPr>
              </a:p>
            </p:txBody>
          </p:sp>
        </p:grpSp>
      </p:grpSp>
      <p:cxnSp>
        <p:nvCxnSpPr>
          <p:cNvPr id="19" name="Straight Arrow Connector 20"/>
          <p:cNvCxnSpPr/>
          <p:nvPr/>
        </p:nvCxnSpPr>
        <p:spPr>
          <a:xfrm flipV="1">
            <a:off x="714380" y="2317770"/>
            <a:ext cx="1951404" cy="1858052"/>
          </a:xfrm>
          <a:prstGeom prst="straightConnector1">
            <a:avLst/>
          </a:prstGeom>
          <a:ln w="25400">
            <a:tailEnd type="stealth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21"/>
          <p:cNvCxnSpPr/>
          <p:nvPr/>
        </p:nvCxnSpPr>
        <p:spPr>
          <a:xfrm>
            <a:off x="714380" y="4175822"/>
            <a:ext cx="1951404" cy="1"/>
          </a:xfrm>
          <a:prstGeom prst="straightConnector1">
            <a:avLst/>
          </a:prstGeom>
          <a:ln w="25400">
            <a:tailEnd type="stealth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2"/>
          <p:cNvCxnSpPr/>
          <p:nvPr/>
        </p:nvCxnSpPr>
        <p:spPr>
          <a:xfrm>
            <a:off x="714380" y="4175822"/>
            <a:ext cx="1959171" cy="1778273"/>
          </a:xfrm>
          <a:prstGeom prst="straightConnector1">
            <a:avLst/>
          </a:prstGeom>
          <a:ln w="25400">
            <a:tailEnd type="stealth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65" name="Group 5"/>
          <p:cNvGrpSpPr>
            <a:grpSpLocks/>
          </p:cNvGrpSpPr>
          <p:nvPr/>
        </p:nvGrpSpPr>
        <p:grpSpPr bwMode="auto">
          <a:xfrm>
            <a:off x="2665784" y="3336426"/>
            <a:ext cx="620389" cy="1678793"/>
            <a:chOff x="864" y="1296"/>
            <a:chExt cx="1248" cy="2352"/>
          </a:xfrm>
        </p:grpSpPr>
        <p:sp>
          <p:nvSpPr>
            <p:cNvPr id="23" name="Rectangle 6"/>
            <p:cNvSpPr>
              <a:spLocks noChangeArrowheads="1"/>
            </p:cNvSpPr>
            <p:nvPr/>
          </p:nvSpPr>
          <p:spPr bwMode="auto">
            <a:xfrm>
              <a:off x="864" y="1296"/>
              <a:ext cx="1248" cy="235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Calibri" pitchFamily="34" charset="0"/>
              </a:endParaRPr>
            </a:p>
          </p:txBody>
        </p:sp>
        <p:sp>
          <p:nvSpPr>
            <p:cNvPr id="24" name="Line 7"/>
            <p:cNvSpPr>
              <a:spLocks noChangeShapeType="1"/>
            </p:cNvSpPr>
            <p:nvPr/>
          </p:nvSpPr>
          <p:spPr bwMode="auto">
            <a:xfrm>
              <a:off x="864" y="1632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Line 8"/>
            <p:cNvSpPr>
              <a:spLocks noChangeShapeType="1"/>
            </p:cNvSpPr>
            <p:nvPr/>
          </p:nvSpPr>
          <p:spPr bwMode="auto">
            <a:xfrm>
              <a:off x="864" y="1968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9"/>
            <p:cNvSpPr>
              <a:spLocks noChangeShapeType="1"/>
            </p:cNvSpPr>
            <p:nvPr/>
          </p:nvSpPr>
          <p:spPr bwMode="auto">
            <a:xfrm>
              <a:off x="864" y="2304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Line 10"/>
            <p:cNvSpPr>
              <a:spLocks noChangeShapeType="1"/>
            </p:cNvSpPr>
            <p:nvPr/>
          </p:nvSpPr>
          <p:spPr bwMode="auto">
            <a:xfrm>
              <a:off x="864" y="2640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Line 12"/>
            <p:cNvSpPr>
              <a:spLocks noChangeShapeType="1"/>
            </p:cNvSpPr>
            <p:nvPr/>
          </p:nvSpPr>
          <p:spPr bwMode="auto">
            <a:xfrm>
              <a:off x="864" y="3312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6" name="Rectangle 59"/>
          <p:cNvSpPr>
            <a:spLocks noChangeArrowheads="1"/>
          </p:cNvSpPr>
          <p:nvPr/>
        </p:nvSpPr>
        <p:spPr bwMode="auto">
          <a:xfrm>
            <a:off x="3738547" y="1993769"/>
            <a:ext cx="972000" cy="648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l-SI" dirty="0">
                <a:latin typeface="Calibri" pitchFamily="34" charset="0"/>
              </a:rPr>
              <a:t>Learning</a:t>
            </a:r>
          </a:p>
          <a:p>
            <a:pPr algn="ctr"/>
            <a:r>
              <a:rPr lang="sl-SI" dirty="0">
                <a:latin typeface="Calibri" pitchFamily="34" charset="0"/>
              </a:rPr>
              <a:t>algorithm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47" name="Rectangle 65"/>
          <p:cNvSpPr>
            <a:spLocks noChangeArrowheads="1"/>
          </p:cNvSpPr>
          <p:nvPr/>
        </p:nvSpPr>
        <p:spPr bwMode="auto">
          <a:xfrm>
            <a:off x="5162920" y="1993769"/>
            <a:ext cx="972000" cy="648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r-FR" dirty="0" smtClean="0">
                <a:latin typeface="Calibri" pitchFamily="34" charset="0"/>
              </a:rPr>
              <a:t>Model</a:t>
            </a:r>
            <a:r>
              <a:rPr lang="sl-SI" dirty="0" smtClean="0">
                <a:latin typeface="Calibri" pitchFamily="34" charset="0"/>
              </a:rPr>
              <a:t> </a:t>
            </a:r>
            <a:endParaRPr lang="sl-SI" dirty="0">
              <a:latin typeface="Calibri" pitchFamily="34" charset="0"/>
            </a:endParaRPr>
          </a:p>
          <a:p>
            <a:pPr algn="ctr"/>
            <a:r>
              <a:rPr lang="fr-FR" dirty="0" smtClean="0">
                <a:latin typeface="Calibri" pitchFamily="34" charset="0"/>
              </a:rPr>
              <a:t>M</a:t>
            </a:r>
            <a:r>
              <a:rPr lang="sl-SI" sz="1050" dirty="0" smtClean="0">
                <a:latin typeface="Calibri" pitchFamily="34" charset="0"/>
              </a:rPr>
              <a:t>1</a:t>
            </a:r>
            <a:endParaRPr lang="en-US" dirty="0">
              <a:latin typeface="Calibri" pitchFamily="34" charset="0"/>
            </a:endParaRPr>
          </a:p>
        </p:txBody>
      </p:sp>
      <p:cxnSp>
        <p:nvCxnSpPr>
          <p:cNvPr id="48" name="Straight Arrow Connector 102"/>
          <p:cNvCxnSpPr>
            <a:endCxn id="46" idx="1"/>
          </p:cNvCxnSpPr>
          <p:nvPr/>
        </p:nvCxnSpPr>
        <p:spPr>
          <a:xfrm flipV="1">
            <a:off x="3286173" y="2317769"/>
            <a:ext cx="452374" cy="1"/>
          </a:xfrm>
          <a:prstGeom prst="straightConnector1">
            <a:avLst/>
          </a:prstGeom>
          <a:ln w="25400">
            <a:tailEnd type="stealth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0" name="Rectangle 59"/>
          <p:cNvSpPr>
            <a:spLocks noChangeArrowheads="1"/>
          </p:cNvSpPr>
          <p:nvPr/>
        </p:nvSpPr>
        <p:spPr bwMode="auto">
          <a:xfrm>
            <a:off x="3738547" y="3857628"/>
            <a:ext cx="972000" cy="648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l-SI" dirty="0">
                <a:latin typeface="Calibri" pitchFamily="34" charset="0"/>
              </a:rPr>
              <a:t>Learning</a:t>
            </a:r>
          </a:p>
          <a:p>
            <a:pPr algn="ctr"/>
            <a:r>
              <a:rPr lang="sl-SI" dirty="0">
                <a:latin typeface="Calibri" pitchFamily="34" charset="0"/>
              </a:rPr>
              <a:t>algorithm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51" name="Rectangle 65"/>
          <p:cNvSpPr>
            <a:spLocks noChangeArrowheads="1"/>
          </p:cNvSpPr>
          <p:nvPr/>
        </p:nvSpPr>
        <p:spPr bwMode="auto">
          <a:xfrm>
            <a:off x="5162920" y="3851822"/>
            <a:ext cx="972000" cy="648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r-FR" dirty="0" smtClean="0">
                <a:latin typeface="Calibri" pitchFamily="34" charset="0"/>
              </a:rPr>
              <a:t>Model</a:t>
            </a:r>
            <a:r>
              <a:rPr lang="sl-SI" dirty="0" smtClean="0">
                <a:latin typeface="Calibri" pitchFamily="34" charset="0"/>
              </a:rPr>
              <a:t> </a:t>
            </a:r>
            <a:endParaRPr lang="sl-SI" dirty="0">
              <a:latin typeface="Calibri" pitchFamily="34" charset="0"/>
            </a:endParaRPr>
          </a:p>
          <a:p>
            <a:pPr algn="ctr"/>
            <a:r>
              <a:rPr lang="fr-FR" dirty="0" smtClean="0">
                <a:latin typeface="Calibri" pitchFamily="34" charset="0"/>
              </a:rPr>
              <a:t>M</a:t>
            </a:r>
            <a:r>
              <a:rPr lang="sl-SI" sz="1050" dirty="0" smtClean="0">
                <a:latin typeface="Calibri" pitchFamily="34" charset="0"/>
              </a:rPr>
              <a:t>2</a:t>
            </a:r>
            <a:endParaRPr lang="en-US" dirty="0">
              <a:latin typeface="Calibri" pitchFamily="34" charset="0"/>
            </a:endParaRPr>
          </a:p>
        </p:txBody>
      </p:sp>
      <p:cxnSp>
        <p:nvCxnSpPr>
          <p:cNvPr id="52" name="Straight Arrow Connector 110"/>
          <p:cNvCxnSpPr>
            <a:endCxn id="50" idx="1"/>
          </p:cNvCxnSpPr>
          <p:nvPr/>
        </p:nvCxnSpPr>
        <p:spPr>
          <a:xfrm flipV="1">
            <a:off x="3286173" y="4181628"/>
            <a:ext cx="452374" cy="1"/>
          </a:xfrm>
          <a:prstGeom prst="straightConnector1">
            <a:avLst/>
          </a:prstGeom>
          <a:ln w="25400">
            <a:tailEnd type="stealth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Arrow Connector 111"/>
          <p:cNvCxnSpPr>
            <a:stCxn id="50" idx="3"/>
            <a:endCxn id="51" idx="1"/>
          </p:cNvCxnSpPr>
          <p:nvPr/>
        </p:nvCxnSpPr>
        <p:spPr>
          <a:xfrm flipV="1">
            <a:off x="4710547" y="4175822"/>
            <a:ext cx="452373" cy="5806"/>
          </a:xfrm>
          <a:prstGeom prst="straightConnector1">
            <a:avLst/>
          </a:prstGeom>
          <a:ln w="25400">
            <a:tailEnd type="stealth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4" name="Rectangle 59"/>
          <p:cNvSpPr>
            <a:spLocks noChangeArrowheads="1"/>
          </p:cNvSpPr>
          <p:nvPr/>
        </p:nvSpPr>
        <p:spPr bwMode="auto">
          <a:xfrm>
            <a:off x="3742430" y="5630094"/>
            <a:ext cx="972000" cy="648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l-SI" dirty="0">
                <a:latin typeface="Calibri" pitchFamily="34" charset="0"/>
              </a:rPr>
              <a:t>Learning</a:t>
            </a:r>
          </a:p>
          <a:p>
            <a:pPr algn="ctr"/>
            <a:r>
              <a:rPr lang="sl-SI" dirty="0">
                <a:latin typeface="Calibri" pitchFamily="34" charset="0"/>
              </a:rPr>
              <a:t>algorithm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55" name="Rectangle 65"/>
          <p:cNvSpPr>
            <a:spLocks noChangeArrowheads="1"/>
          </p:cNvSpPr>
          <p:nvPr/>
        </p:nvSpPr>
        <p:spPr bwMode="auto">
          <a:xfrm>
            <a:off x="5162920" y="5630094"/>
            <a:ext cx="972000" cy="648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r-FR" dirty="0" smtClean="0">
                <a:latin typeface="Calibri" pitchFamily="34" charset="0"/>
              </a:rPr>
              <a:t>Model</a:t>
            </a:r>
            <a:r>
              <a:rPr lang="sl-SI" dirty="0" smtClean="0">
                <a:latin typeface="Calibri" pitchFamily="34" charset="0"/>
              </a:rPr>
              <a:t> </a:t>
            </a:r>
            <a:endParaRPr lang="sl-SI" dirty="0">
              <a:latin typeface="Calibri" pitchFamily="34" charset="0"/>
            </a:endParaRPr>
          </a:p>
          <a:p>
            <a:pPr algn="ctr"/>
            <a:r>
              <a:rPr lang="fr-FR" dirty="0" smtClean="0">
                <a:latin typeface="Calibri" pitchFamily="34" charset="0"/>
              </a:rPr>
              <a:t>M</a:t>
            </a:r>
            <a:r>
              <a:rPr lang="fr-FR" sz="1050" dirty="0" smtClean="0">
                <a:latin typeface="Calibri" pitchFamily="34" charset="0"/>
              </a:rPr>
              <a:t>e</a:t>
            </a:r>
            <a:endParaRPr lang="en-US" dirty="0">
              <a:latin typeface="Calibri" pitchFamily="34" charset="0"/>
            </a:endParaRPr>
          </a:p>
        </p:txBody>
      </p:sp>
      <p:cxnSp>
        <p:nvCxnSpPr>
          <p:cNvPr id="56" name="Straight Arrow Connector 114"/>
          <p:cNvCxnSpPr>
            <a:endCxn id="54" idx="1"/>
          </p:cNvCxnSpPr>
          <p:nvPr/>
        </p:nvCxnSpPr>
        <p:spPr>
          <a:xfrm flipV="1">
            <a:off x="3293940" y="5954094"/>
            <a:ext cx="448490" cy="1"/>
          </a:xfrm>
          <a:prstGeom prst="straightConnector1">
            <a:avLst/>
          </a:prstGeom>
          <a:ln w="25400">
            <a:tailEnd type="stealth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Arrow Connector 115"/>
          <p:cNvCxnSpPr>
            <a:stCxn id="54" idx="3"/>
            <a:endCxn id="55" idx="1"/>
          </p:cNvCxnSpPr>
          <p:nvPr/>
        </p:nvCxnSpPr>
        <p:spPr>
          <a:xfrm>
            <a:off x="4714430" y="5954094"/>
            <a:ext cx="448490" cy="1588"/>
          </a:xfrm>
          <a:prstGeom prst="straightConnector1">
            <a:avLst/>
          </a:prstGeom>
          <a:ln w="25400">
            <a:tailEnd type="stealth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Straight Arrow Connector 117"/>
          <p:cNvCxnSpPr>
            <a:stCxn id="46" idx="3"/>
            <a:endCxn id="47" idx="1"/>
          </p:cNvCxnSpPr>
          <p:nvPr/>
        </p:nvCxnSpPr>
        <p:spPr>
          <a:xfrm>
            <a:off x="4710547" y="2317769"/>
            <a:ext cx="452373" cy="1588"/>
          </a:xfrm>
          <a:prstGeom prst="straightConnector1">
            <a:avLst/>
          </a:prstGeom>
          <a:ln w="25400">
            <a:tailEnd type="stealth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9" name="Rectangle 58"/>
          <p:cNvSpPr/>
          <p:nvPr/>
        </p:nvSpPr>
        <p:spPr>
          <a:xfrm>
            <a:off x="5051716" y="1850607"/>
            <a:ext cx="1194408" cy="46529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l-SI" dirty="0"/>
          </a:p>
        </p:txBody>
      </p:sp>
      <p:sp>
        <p:nvSpPr>
          <p:cNvPr id="60" name="TextBox 87"/>
          <p:cNvSpPr txBox="1">
            <a:spLocks noChangeArrowheads="1"/>
          </p:cNvSpPr>
          <p:nvPr/>
        </p:nvSpPr>
        <p:spPr bwMode="auto">
          <a:xfrm>
            <a:off x="4965602" y="1458969"/>
            <a:ext cx="136663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  <a:latin typeface="Calibri" pitchFamily="34" charset="0"/>
              </a:rPr>
              <a:t>ENSEMBLE</a:t>
            </a:r>
          </a:p>
        </p:txBody>
      </p:sp>
      <p:sp>
        <p:nvSpPr>
          <p:cNvPr id="61" name="Flèche droite 60"/>
          <p:cNvSpPr/>
          <p:nvPr/>
        </p:nvSpPr>
        <p:spPr>
          <a:xfrm>
            <a:off x="6357982" y="3855932"/>
            <a:ext cx="1046914" cy="639781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5"/>
          <p:cNvSpPr>
            <a:spLocks noChangeArrowheads="1"/>
          </p:cNvSpPr>
          <p:nvPr/>
        </p:nvSpPr>
        <p:spPr bwMode="auto">
          <a:xfrm>
            <a:off x="7572428" y="3851822"/>
            <a:ext cx="1214446" cy="648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r-FR" dirty="0" smtClean="0">
                <a:latin typeface="Calibri" pitchFamily="34" charset="0"/>
              </a:rPr>
              <a:t>Consensus </a:t>
            </a:r>
          </a:p>
          <a:p>
            <a:pPr algn="ctr"/>
            <a:r>
              <a:rPr lang="fr-FR" dirty="0" smtClean="0">
                <a:latin typeface="Calibri" pitchFamily="34" charset="0"/>
              </a:rPr>
              <a:t>Model</a:t>
            </a:r>
            <a:r>
              <a:rPr lang="sl-SI" dirty="0" smtClean="0">
                <a:latin typeface="Calibri" pitchFamily="34" charset="0"/>
              </a:rPr>
              <a:t> </a:t>
            </a:r>
            <a:endParaRPr lang="sl-SI" dirty="0">
              <a:latin typeface="Calibri" pitchFamily="34" charset="0"/>
            </a:endParaRPr>
          </a:p>
        </p:txBody>
      </p:sp>
      <p:sp>
        <p:nvSpPr>
          <p:cNvPr id="67" name="Text Box 16"/>
          <p:cNvSpPr txBox="1">
            <a:spLocks noChangeArrowheads="1"/>
          </p:cNvSpPr>
          <p:nvPr/>
        </p:nvSpPr>
        <p:spPr bwMode="auto">
          <a:xfrm>
            <a:off x="2357422" y="2071678"/>
            <a:ext cx="3561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latin typeface="Calibri" pitchFamily="34" charset="0"/>
              </a:rPr>
              <a:t>S</a:t>
            </a:r>
            <a:r>
              <a:rPr lang="en-US" sz="1050" dirty="0">
                <a:latin typeface="Calibri" pitchFamily="34" charset="0"/>
              </a:rPr>
              <a:t>1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68" name="Text Box 57"/>
          <p:cNvSpPr txBox="1">
            <a:spLocks noChangeArrowheads="1"/>
          </p:cNvSpPr>
          <p:nvPr/>
        </p:nvSpPr>
        <p:spPr bwMode="auto">
          <a:xfrm>
            <a:off x="2357422" y="3786190"/>
            <a:ext cx="35939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l-SI" dirty="0" smtClean="0">
                <a:latin typeface="Calibri" pitchFamily="34" charset="0"/>
              </a:rPr>
              <a:t>S</a:t>
            </a:r>
            <a:r>
              <a:rPr lang="fr-FR" sz="1050" dirty="0" smtClean="0">
                <a:latin typeface="Calibri" pitchFamily="34" charset="0"/>
              </a:rPr>
              <a:t>2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69" name="Text Box 58"/>
          <p:cNvSpPr txBox="1">
            <a:spLocks noChangeArrowheads="1"/>
          </p:cNvSpPr>
          <p:nvPr/>
        </p:nvSpPr>
        <p:spPr bwMode="auto">
          <a:xfrm>
            <a:off x="2357422" y="5357826"/>
            <a:ext cx="3545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l-SI" dirty="0" smtClean="0">
                <a:latin typeface="Calibri" pitchFamily="34" charset="0"/>
              </a:rPr>
              <a:t>S</a:t>
            </a:r>
            <a:r>
              <a:rPr lang="fr-FR" sz="1050" dirty="0" smtClean="0">
                <a:latin typeface="Calibri" pitchFamily="34" charset="0"/>
              </a:rPr>
              <a:t>e</a:t>
            </a:r>
            <a:endParaRPr lang="en-US" dirty="0">
              <a:latin typeface="Calibri" pitchFamily="34" charset="0"/>
            </a:endParaRPr>
          </a:p>
        </p:txBody>
      </p:sp>
      <p:grpSp>
        <p:nvGrpSpPr>
          <p:cNvPr id="88" name="Groupe 87"/>
          <p:cNvGrpSpPr/>
          <p:nvPr/>
        </p:nvGrpSpPr>
        <p:grpSpPr>
          <a:xfrm>
            <a:off x="2665784" y="1403947"/>
            <a:ext cx="620389" cy="1810739"/>
            <a:chOff x="2665784" y="1403947"/>
            <a:chExt cx="620389" cy="1810739"/>
          </a:xfrm>
        </p:grpSpPr>
        <p:grpSp>
          <p:nvGrpSpPr>
            <p:cNvPr id="36" name="Group 5"/>
            <p:cNvGrpSpPr>
              <a:grpSpLocks/>
            </p:cNvGrpSpPr>
            <p:nvPr/>
          </p:nvGrpSpPr>
          <p:grpSpPr bwMode="auto">
            <a:xfrm>
              <a:off x="2665784" y="1478373"/>
              <a:ext cx="620389" cy="1678793"/>
              <a:chOff x="864" y="1296"/>
              <a:chExt cx="1248" cy="2352"/>
            </a:xfrm>
          </p:grpSpPr>
          <p:sp>
            <p:nvSpPr>
              <p:cNvPr id="30" name="Rectangle 6"/>
              <p:cNvSpPr>
                <a:spLocks noChangeArrowheads="1"/>
              </p:cNvSpPr>
              <p:nvPr/>
            </p:nvSpPr>
            <p:spPr bwMode="auto">
              <a:xfrm>
                <a:off x="864" y="1296"/>
                <a:ext cx="1248" cy="235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31" name="Line 7"/>
              <p:cNvSpPr>
                <a:spLocks noChangeShapeType="1"/>
              </p:cNvSpPr>
              <p:nvPr/>
            </p:nvSpPr>
            <p:spPr bwMode="auto">
              <a:xfrm>
                <a:off x="864" y="1632"/>
                <a:ext cx="124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Line 8"/>
              <p:cNvSpPr>
                <a:spLocks noChangeShapeType="1"/>
              </p:cNvSpPr>
              <p:nvPr/>
            </p:nvSpPr>
            <p:spPr bwMode="auto">
              <a:xfrm>
                <a:off x="864" y="1968"/>
                <a:ext cx="124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Line 9"/>
              <p:cNvSpPr>
                <a:spLocks noChangeShapeType="1"/>
              </p:cNvSpPr>
              <p:nvPr/>
            </p:nvSpPr>
            <p:spPr bwMode="auto">
              <a:xfrm>
                <a:off x="864" y="2304"/>
                <a:ext cx="124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Line 10"/>
              <p:cNvSpPr>
                <a:spLocks noChangeShapeType="1"/>
              </p:cNvSpPr>
              <p:nvPr/>
            </p:nvSpPr>
            <p:spPr bwMode="auto">
              <a:xfrm>
                <a:off x="864" y="2640"/>
                <a:ext cx="124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Line 12"/>
              <p:cNvSpPr>
                <a:spLocks noChangeShapeType="1"/>
              </p:cNvSpPr>
              <p:nvPr/>
            </p:nvSpPr>
            <p:spPr bwMode="auto">
              <a:xfrm>
                <a:off x="864" y="3312"/>
                <a:ext cx="124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0" name="Text Box 13"/>
            <p:cNvSpPr txBox="1">
              <a:spLocks noChangeArrowheads="1"/>
            </p:cNvSpPr>
            <p:nvPr/>
          </p:nvSpPr>
          <p:spPr bwMode="auto">
            <a:xfrm>
              <a:off x="2786082" y="1403947"/>
              <a:ext cx="37702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latin typeface="Calibri" pitchFamily="34" charset="0"/>
                </a:rPr>
                <a:t>C</a:t>
              </a:r>
              <a:r>
                <a:rPr lang="en-US" sz="1050" dirty="0" smtClean="0">
                  <a:latin typeface="Calibri" pitchFamily="34" charset="0"/>
                </a:rPr>
                <a:t>4</a:t>
              </a:r>
              <a:endParaRPr lang="en-US" dirty="0">
                <a:latin typeface="Calibri" pitchFamily="34" charset="0"/>
              </a:endParaRPr>
            </a:p>
          </p:txBody>
        </p:sp>
        <p:sp>
          <p:nvSpPr>
            <p:cNvPr id="71" name="Text Box 14"/>
            <p:cNvSpPr txBox="1">
              <a:spLocks noChangeArrowheads="1"/>
            </p:cNvSpPr>
            <p:nvPr/>
          </p:nvSpPr>
          <p:spPr bwMode="auto">
            <a:xfrm>
              <a:off x="2786082" y="1630908"/>
              <a:ext cx="37702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latin typeface="Calibri" pitchFamily="34" charset="0"/>
                </a:rPr>
                <a:t>C</a:t>
              </a:r>
              <a:r>
                <a:rPr lang="fr-FR" sz="1050" dirty="0" smtClean="0">
                  <a:latin typeface="Calibri" pitchFamily="34" charset="0"/>
                </a:rPr>
                <a:t>2</a:t>
              </a:r>
              <a:endParaRPr lang="en-US" dirty="0">
                <a:latin typeface="Calibri" pitchFamily="34" charset="0"/>
              </a:endParaRPr>
            </a:p>
          </p:txBody>
        </p:sp>
        <p:sp>
          <p:nvSpPr>
            <p:cNvPr id="72" name="Text Box 15"/>
            <p:cNvSpPr txBox="1">
              <a:spLocks noChangeArrowheads="1"/>
            </p:cNvSpPr>
            <p:nvPr/>
          </p:nvSpPr>
          <p:spPr bwMode="auto">
            <a:xfrm>
              <a:off x="2786082" y="1904013"/>
              <a:ext cx="37702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latin typeface="Calibri" pitchFamily="34" charset="0"/>
                </a:rPr>
                <a:t>C</a:t>
              </a:r>
              <a:r>
                <a:rPr lang="fr-FR" sz="1050" dirty="0" smtClean="0">
                  <a:latin typeface="Calibri" pitchFamily="34" charset="0"/>
                </a:rPr>
                <a:t>8</a:t>
              </a:r>
              <a:endParaRPr lang="en-US" dirty="0">
                <a:latin typeface="Calibri" pitchFamily="34" charset="0"/>
              </a:endParaRPr>
            </a:p>
          </p:txBody>
        </p:sp>
        <p:sp>
          <p:nvSpPr>
            <p:cNvPr id="73" name="Text Box 16"/>
            <p:cNvSpPr txBox="1">
              <a:spLocks noChangeArrowheads="1"/>
            </p:cNvSpPr>
            <p:nvPr/>
          </p:nvSpPr>
          <p:spPr bwMode="auto">
            <a:xfrm>
              <a:off x="2786082" y="2118327"/>
              <a:ext cx="37702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latin typeface="Calibri" pitchFamily="34" charset="0"/>
                </a:rPr>
                <a:t>C</a:t>
              </a:r>
              <a:r>
                <a:rPr lang="fr-FR" sz="1050" dirty="0" smtClean="0">
                  <a:latin typeface="Calibri" pitchFamily="34" charset="0"/>
                </a:rPr>
                <a:t>2</a:t>
              </a:r>
              <a:endParaRPr lang="en-US" dirty="0">
                <a:latin typeface="Calibri" pitchFamily="34" charset="0"/>
              </a:endParaRPr>
            </a:p>
          </p:txBody>
        </p:sp>
        <p:sp>
          <p:nvSpPr>
            <p:cNvPr id="74" name="Text Box 17"/>
            <p:cNvSpPr txBox="1">
              <a:spLocks noChangeArrowheads="1"/>
            </p:cNvSpPr>
            <p:nvPr/>
          </p:nvSpPr>
          <p:spPr bwMode="auto">
            <a:xfrm>
              <a:off x="2786082" y="2845354"/>
              <a:ext cx="37702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latin typeface="Calibri" pitchFamily="34" charset="0"/>
                </a:rPr>
                <a:t>C</a:t>
              </a:r>
              <a:r>
                <a:rPr lang="sl-SI" sz="1050" dirty="0" smtClean="0">
                  <a:latin typeface="Calibri" pitchFamily="34" charset="0"/>
                </a:rPr>
                <a:t>1</a:t>
              </a:r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" name="Text Box 13"/>
          <p:cNvSpPr txBox="1">
            <a:spLocks noChangeArrowheads="1"/>
          </p:cNvSpPr>
          <p:nvPr/>
        </p:nvSpPr>
        <p:spPr bwMode="auto">
          <a:xfrm>
            <a:off x="2786082" y="3261335"/>
            <a:ext cx="37702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C</a:t>
            </a:r>
            <a:r>
              <a:rPr lang="en-US" sz="1050" dirty="0" smtClean="0">
                <a:latin typeface="Calibri" pitchFamily="34" charset="0"/>
              </a:rPr>
              <a:t>9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76" name="Text Box 14"/>
          <p:cNvSpPr txBox="1">
            <a:spLocks noChangeArrowheads="1"/>
          </p:cNvSpPr>
          <p:nvPr/>
        </p:nvSpPr>
        <p:spPr bwMode="auto">
          <a:xfrm>
            <a:off x="2786082" y="3488296"/>
            <a:ext cx="37702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C</a:t>
            </a:r>
            <a:r>
              <a:rPr lang="en-US" sz="1050" dirty="0" smtClean="0">
                <a:latin typeface="Calibri" pitchFamily="34" charset="0"/>
              </a:rPr>
              <a:t>7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77" name="Text Box 15"/>
          <p:cNvSpPr txBox="1">
            <a:spLocks noChangeArrowheads="1"/>
          </p:cNvSpPr>
          <p:nvPr/>
        </p:nvSpPr>
        <p:spPr bwMode="auto">
          <a:xfrm>
            <a:off x="2786082" y="3761401"/>
            <a:ext cx="37702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C</a:t>
            </a:r>
            <a:r>
              <a:rPr lang="en-US" sz="1050" dirty="0" smtClean="0">
                <a:latin typeface="Calibri" pitchFamily="34" charset="0"/>
              </a:rPr>
              <a:t>2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78" name="Text Box 16"/>
          <p:cNvSpPr txBox="1">
            <a:spLocks noChangeArrowheads="1"/>
          </p:cNvSpPr>
          <p:nvPr/>
        </p:nvSpPr>
        <p:spPr bwMode="auto">
          <a:xfrm>
            <a:off x="2786082" y="3975715"/>
            <a:ext cx="37702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C</a:t>
            </a:r>
            <a:r>
              <a:rPr lang="en-US" sz="1050" dirty="0" smtClean="0">
                <a:latin typeface="Calibri" pitchFamily="34" charset="0"/>
              </a:rPr>
              <a:t>2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79" name="Text Box 17"/>
          <p:cNvSpPr txBox="1">
            <a:spLocks noChangeArrowheads="1"/>
          </p:cNvSpPr>
          <p:nvPr/>
        </p:nvSpPr>
        <p:spPr bwMode="auto">
          <a:xfrm>
            <a:off x="2786082" y="4702742"/>
            <a:ext cx="37702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C</a:t>
            </a:r>
            <a:r>
              <a:rPr lang="en-US" sz="1050" dirty="0" smtClean="0">
                <a:latin typeface="Calibri" pitchFamily="34" charset="0"/>
              </a:rPr>
              <a:t>1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80" name="Text Box 13"/>
          <p:cNvSpPr txBox="1">
            <a:spLocks noChangeArrowheads="1"/>
          </p:cNvSpPr>
          <p:nvPr/>
        </p:nvSpPr>
        <p:spPr bwMode="auto">
          <a:xfrm>
            <a:off x="2786082" y="5118723"/>
            <a:ext cx="37702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C</a:t>
            </a:r>
            <a:r>
              <a:rPr lang="fr-FR" sz="1050" dirty="0" smtClean="0">
                <a:latin typeface="Calibri" pitchFamily="34" charset="0"/>
              </a:rPr>
              <a:t>4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82" name="Text Box 15"/>
          <p:cNvSpPr txBox="1">
            <a:spLocks noChangeArrowheads="1"/>
          </p:cNvSpPr>
          <p:nvPr/>
        </p:nvSpPr>
        <p:spPr bwMode="auto">
          <a:xfrm>
            <a:off x="2786082" y="5547351"/>
            <a:ext cx="37702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C</a:t>
            </a:r>
            <a:r>
              <a:rPr lang="sl-SI" sz="1050" dirty="0" smtClean="0">
                <a:latin typeface="Calibri" pitchFamily="34" charset="0"/>
              </a:rPr>
              <a:t>3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83" name="Text Box 16"/>
          <p:cNvSpPr txBox="1">
            <a:spLocks noChangeArrowheads="1"/>
          </p:cNvSpPr>
          <p:nvPr/>
        </p:nvSpPr>
        <p:spPr bwMode="auto">
          <a:xfrm>
            <a:off x="2794633" y="5761665"/>
            <a:ext cx="37702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C</a:t>
            </a:r>
            <a:r>
              <a:rPr lang="sl-SI" sz="1050" dirty="0" smtClean="0">
                <a:latin typeface="Calibri" pitchFamily="34" charset="0"/>
              </a:rPr>
              <a:t>4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84" name="Text Box 17"/>
          <p:cNvSpPr txBox="1">
            <a:spLocks noChangeArrowheads="1"/>
          </p:cNvSpPr>
          <p:nvPr/>
        </p:nvSpPr>
        <p:spPr bwMode="auto">
          <a:xfrm>
            <a:off x="2786082" y="6417254"/>
            <a:ext cx="37702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C</a:t>
            </a:r>
            <a:r>
              <a:rPr lang="fr-FR" sz="1050" dirty="0" smtClean="0">
                <a:latin typeface="Calibri" pitchFamily="34" charset="0"/>
              </a:rPr>
              <a:t>8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85" name="ZoneTexte 84"/>
          <p:cNvSpPr txBox="1"/>
          <p:nvPr/>
        </p:nvSpPr>
        <p:spPr>
          <a:xfrm>
            <a:off x="6500858" y="3189897"/>
            <a:ext cx="2351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Voting (</a:t>
            </a:r>
            <a:r>
              <a:rPr lang="en-US" i="1" dirty="0" smtClean="0"/>
              <a:t>classification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86" name="ZoneTexte 85"/>
          <p:cNvSpPr txBox="1"/>
          <p:nvPr/>
        </p:nvSpPr>
        <p:spPr>
          <a:xfrm>
            <a:off x="6500858" y="4761533"/>
            <a:ext cx="2578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Averaging (</a:t>
            </a:r>
            <a:r>
              <a:rPr lang="en-US" i="1" dirty="0" smtClean="0"/>
              <a:t>regression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87" name="ZoneTexte 86"/>
          <p:cNvSpPr txBox="1"/>
          <p:nvPr/>
        </p:nvSpPr>
        <p:spPr>
          <a:xfrm>
            <a:off x="1385447" y="1357298"/>
            <a:ext cx="12522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200" b="1" dirty="0" smtClean="0"/>
              <a:t>Data </a:t>
            </a:r>
            <a:r>
              <a:rPr lang="fr-FR" sz="1200" b="1" dirty="0" err="1" smtClean="0"/>
              <a:t>with</a:t>
            </a:r>
            <a:endParaRPr lang="fr-FR" sz="1200" b="1" dirty="0" smtClean="0"/>
          </a:p>
          <a:p>
            <a:pPr algn="ctr"/>
            <a:r>
              <a:rPr lang="fr-FR" sz="1200" b="1" dirty="0" err="1" smtClean="0"/>
              <a:t>perturbed</a:t>
            </a:r>
            <a:r>
              <a:rPr lang="fr-FR" sz="1200" b="1" dirty="0" smtClean="0"/>
              <a:t> sets</a:t>
            </a:r>
          </a:p>
          <a:p>
            <a:pPr algn="ctr"/>
            <a:r>
              <a:rPr lang="fr-FR" sz="1200" b="1" dirty="0" smtClean="0"/>
              <a:t>of compounds</a:t>
            </a:r>
            <a:endParaRPr lang="fr-FR" sz="1200" b="1" dirty="0"/>
          </a:p>
        </p:txBody>
      </p:sp>
      <p:sp>
        <p:nvSpPr>
          <p:cNvPr id="89" name="Text Box 17"/>
          <p:cNvSpPr txBox="1">
            <a:spLocks noChangeArrowheads="1"/>
          </p:cNvSpPr>
          <p:nvPr/>
        </p:nvSpPr>
        <p:spPr bwMode="auto">
          <a:xfrm>
            <a:off x="2786050" y="5345684"/>
            <a:ext cx="37702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C</a:t>
            </a:r>
            <a:r>
              <a:rPr lang="en-US" sz="1050" dirty="0" smtClean="0">
                <a:latin typeface="Calibri" pitchFamily="34" charset="0"/>
              </a:rPr>
              <a:t>1</a:t>
            </a:r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8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4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6" grpId="1" animBg="1"/>
      <p:bldP spid="47" grpId="0" animBg="1"/>
      <p:bldP spid="47" grpId="1" animBg="1"/>
      <p:bldP spid="50" grpId="0" animBg="1"/>
      <p:bldP spid="50" grpId="1" animBg="1"/>
      <p:bldP spid="51" grpId="0" animBg="1"/>
      <p:bldP spid="51" grpId="1" animBg="1"/>
      <p:bldP spid="54" grpId="0" animBg="1"/>
      <p:bldP spid="54" grpId="1" animBg="1"/>
      <p:bldP spid="55" grpId="0" animBg="1"/>
      <p:bldP spid="55" grpId="1" animBg="1"/>
      <p:bldP spid="59" grpId="0" animBg="1"/>
      <p:bldP spid="59" grpId="1" animBg="1"/>
      <p:bldP spid="60" grpId="0"/>
      <p:bldP spid="60" grpId="1"/>
      <p:bldP spid="61" grpId="0" animBg="1"/>
      <p:bldP spid="62" grpId="0" animBg="1"/>
      <p:bldP spid="67" grpId="0"/>
      <p:bldP spid="68" grpId="0"/>
      <p:bldP spid="69" grpId="0"/>
      <p:bldP spid="75" grpId="0"/>
      <p:bldP spid="76" grpId="0"/>
      <p:bldP spid="77" grpId="0"/>
      <p:bldP spid="78" grpId="0"/>
      <p:bldP spid="79" grpId="0"/>
      <p:bldP spid="80" grpId="0"/>
      <p:bldP spid="82" grpId="0"/>
      <p:bldP spid="83" grpId="0"/>
      <p:bldP spid="84" grpId="0"/>
      <p:bldP spid="85" grpId="0"/>
      <p:bldP spid="86" grpId="0"/>
      <p:bldP spid="87" grpId="0"/>
      <p:bldP spid="8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3"/>
          </a:xfrm>
        </p:spPr>
        <p:txBody>
          <a:bodyPr/>
          <a:lstStyle/>
          <a:p>
            <a:r>
              <a:rPr lang="fr-FR" dirty="0" smtClean="0"/>
              <a:t>Classification - </a:t>
            </a:r>
            <a:r>
              <a:rPr lang="fr-FR" dirty="0" err="1" smtClean="0"/>
              <a:t>Descriptors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4032225"/>
          </a:xfrm>
        </p:spPr>
        <p:txBody>
          <a:bodyPr/>
          <a:lstStyle/>
          <a:p>
            <a:r>
              <a:rPr lang="en-US" dirty="0" smtClean="0"/>
              <a:t>ISIDA </a:t>
            </a:r>
            <a:r>
              <a:rPr lang="en-US" dirty="0" err="1" smtClean="0"/>
              <a:t>descritpors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Sequences</a:t>
            </a:r>
          </a:p>
          <a:p>
            <a:pPr lvl="1"/>
            <a:r>
              <a:rPr lang="en-US" dirty="0" smtClean="0"/>
              <a:t>Unlimited/Restricted Augmented Atoms</a:t>
            </a:r>
          </a:p>
          <a:p>
            <a:r>
              <a:rPr lang="en-US" dirty="0" smtClean="0"/>
              <a:t>Nomenclature:</a:t>
            </a:r>
          </a:p>
          <a:p>
            <a:pPr lvl="1"/>
            <a:r>
              <a:rPr lang="en-US" b="1" dirty="0" err="1" smtClean="0"/>
              <a:t>t</a:t>
            </a:r>
            <a:r>
              <a:rPr lang="en-US" i="1" dirty="0" err="1" smtClean="0"/>
              <a:t>xYY</a:t>
            </a:r>
            <a:r>
              <a:rPr lang="en-US" b="1" dirty="0" err="1" smtClean="0"/>
              <a:t>l</a:t>
            </a:r>
            <a:r>
              <a:rPr lang="en-US" i="1" dirty="0" err="1" smtClean="0"/>
              <a:t>l</a:t>
            </a:r>
            <a:r>
              <a:rPr lang="en-US" b="1" dirty="0" err="1" smtClean="0"/>
              <a:t>u</a:t>
            </a:r>
            <a:r>
              <a:rPr lang="en-US" i="1" dirty="0" err="1" smtClean="0"/>
              <a:t>u</a:t>
            </a:r>
            <a:r>
              <a:rPr lang="en-US" i="1" dirty="0" smtClean="0"/>
              <a:t>.</a:t>
            </a:r>
          </a:p>
          <a:p>
            <a:pPr lvl="2"/>
            <a:r>
              <a:rPr lang="en-US" i="1" dirty="0" smtClean="0"/>
              <a:t>x: type of the fragmentation</a:t>
            </a:r>
          </a:p>
          <a:p>
            <a:pPr lvl="2"/>
            <a:r>
              <a:rPr lang="en-US" i="1" dirty="0" smtClean="0"/>
              <a:t>YY: fragments content</a:t>
            </a:r>
          </a:p>
          <a:p>
            <a:pPr lvl="2"/>
            <a:r>
              <a:rPr lang="en-US" i="1" dirty="0" err="1" smtClean="0"/>
              <a:t>l,u</a:t>
            </a:r>
            <a:r>
              <a:rPr lang="en-US" i="1" dirty="0" smtClean="0"/>
              <a:t>: minimum and maximum number of constituent atoms</a:t>
            </a:r>
            <a:endParaRPr lang="en-US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503718-F545-4FF1-9D25-78E51F277979}" type="slidenum">
              <a:rPr lang="fr-FR" smtClean="0"/>
              <a:pPr>
                <a:defRPr/>
              </a:pPr>
              <a:t>16</a:t>
            </a:fld>
            <a:endParaRPr lang="fr-FR"/>
          </a:p>
        </p:txBody>
      </p:sp>
      <p:sp>
        <p:nvSpPr>
          <p:cNvPr id="5" name="Titre 1"/>
          <p:cNvSpPr txBox="1">
            <a:spLocks/>
          </p:cNvSpPr>
          <p:nvPr/>
        </p:nvSpPr>
        <p:spPr bwMode="auto">
          <a:xfrm>
            <a:off x="0" y="4869160"/>
            <a:ext cx="9144000" cy="76470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Classification - Data</a:t>
            </a:r>
            <a:endParaRPr kumimoji="0" lang="fr-FR" sz="44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 bwMode="auto">
          <a:xfrm>
            <a:off x="0" y="5733256"/>
            <a:ext cx="9144000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Acetylcholine</a:t>
            </a:r>
            <a:r>
              <a:rPr kumimoji="0" lang="en-US" sz="32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Esterase inhibitors  </a:t>
            </a: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3200" b="1" kern="0" dirty="0" smtClean="0">
                <a:latin typeface="+mn-lt"/>
              </a:rPr>
              <a:t>    </a:t>
            </a:r>
            <a:r>
              <a:rPr lang="en-US" sz="2000" b="1" kern="0" dirty="0" smtClean="0">
                <a:latin typeface="+mn-lt"/>
              </a:rPr>
              <a:t> </a:t>
            </a:r>
            <a:r>
              <a:rPr kumimoji="0" lang="en-US" sz="20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( 27 actives, 1000 </a:t>
            </a:r>
            <a:r>
              <a:rPr kumimoji="0" lang="en-US" sz="2000" b="1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inactives</a:t>
            </a:r>
            <a:r>
              <a:rPr kumimoji="0" lang="en-US" sz="20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Classification - Files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train-ache.sdf/test-ache.sdf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Molecular files for training/test set </a:t>
            </a:r>
          </a:p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train-ache-t3ABl2u3.arff/test-ache-t3ABl2u3.arff</a:t>
            </a:r>
          </a:p>
          <a:p>
            <a:pPr lvl="1"/>
            <a:r>
              <a:rPr lang="en-US" dirty="0" smtClean="0"/>
              <a:t>descriptor and property values for the training/test set </a:t>
            </a:r>
          </a:p>
          <a:p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ache-t3ABl2u3.hdr</a:t>
            </a:r>
          </a:p>
          <a:p>
            <a:pPr lvl="1"/>
            <a:r>
              <a:rPr lang="fr-FR" dirty="0" err="1" smtClean="0"/>
              <a:t>descriptors</a:t>
            </a:r>
            <a:r>
              <a:rPr lang="fr-FR" dirty="0" smtClean="0"/>
              <a:t>' </a:t>
            </a:r>
            <a:r>
              <a:rPr lang="fr-FR" dirty="0" err="1" smtClean="0"/>
              <a:t>identifiers</a:t>
            </a:r>
            <a:endParaRPr lang="fr-FR" dirty="0" smtClean="0"/>
          </a:p>
          <a:p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AllSVM.txt</a:t>
            </a:r>
          </a:p>
          <a:p>
            <a:pPr lvl="1"/>
            <a:r>
              <a:rPr lang="fr-FR" dirty="0" smtClean="0"/>
              <a:t>SVM </a:t>
            </a:r>
            <a:r>
              <a:rPr lang="fr-FR" dirty="0" err="1" smtClean="0"/>
              <a:t>predictions</a:t>
            </a:r>
            <a:r>
              <a:rPr lang="fr-FR" dirty="0" smtClean="0"/>
              <a:t> on the test set </a:t>
            </a:r>
            <a:r>
              <a:rPr lang="fr-FR" dirty="0" err="1" smtClean="0"/>
              <a:t>using</a:t>
            </a:r>
            <a:r>
              <a:rPr lang="fr-FR" dirty="0" smtClean="0"/>
              <a:t> multiple fragmentations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503718-F545-4FF1-9D25-78E51F277979}" type="slidenum">
              <a:rPr lang="fr-FR" smtClean="0"/>
              <a:pPr>
                <a:defRPr/>
              </a:pPr>
              <a:t>17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3"/>
          </a:xfrm>
        </p:spPr>
        <p:txBody>
          <a:bodyPr/>
          <a:lstStyle/>
          <a:p>
            <a:r>
              <a:rPr lang="fr-FR" dirty="0" err="1" smtClean="0"/>
              <a:t>Regression</a:t>
            </a:r>
            <a:r>
              <a:rPr lang="fr-FR" dirty="0" smtClean="0"/>
              <a:t> - </a:t>
            </a:r>
            <a:r>
              <a:rPr lang="fr-FR" dirty="0" err="1" smtClean="0"/>
              <a:t>Descriptors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4032225"/>
          </a:xfrm>
        </p:spPr>
        <p:txBody>
          <a:bodyPr/>
          <a:lstStyle/>
          <a:p>
            <a:r>
              <a:rPr lang="en-US" dirty="0" smtClean="0"/>
              <a:t>ISIDA </a:t>
            </a:r>
            <a:r>
              <a:rPr lang="en-US" dirty="0" err="1" smtClean="0"/>
              <a:t>descritpors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Sequences</a:t>
            </a:r>
          </a:p>
          <a:p>
            <a:pPr lvl="1"/>
            <a:r>
              <a:rPr lang="en-US" dirty="0" smtClean="0"/>
              <a:t>Unlimited/Restricted Augmented Atoms</a:t>
            </a:r>
          </a:p>
          <a:p>
            <a:r>
              <a:rPr lang="en-US" dirty="0" smtClean="0"/>
              <a:t>Nomenclature:</a:t>
            </a:r>
          </a:p>
          <a:p>
            <a:pPr lvl="1"/>
            <a:r>
              <a:rPr lang="en-US" b="1" dirty="0" err="1" smtClean="0"/>
              <a:t>t</a:t>
            </a:r>
            <a:r>
              <a:rPr lang="en-US" i="1" dirty="0" err="1" smtClean="0"/>
              <a:t>xYY</a:t>
            </a:r>
            <a:r>
              <a:rPr lang="en-US" b="1" dirty="0" err="1" smtClean="0"/>
              <a:t>l</a:t>
            </a:r>
            <a:r>
              <a:rPr lang="en-US" i="1" dirty="0" err="1" smtClean="0"/>
              <a:t>l</a:t>
            </a:r>
            <a:r>
              <a:rPr lang="en-US" b="1" dirty="0" err="1" smtClean="0"/>
              <a:t>u</a:t>
            </a:r>
            <a:r>
              <a:rPr lang="en-US" i="1" dirty="0" err="1" smtClean="0"/>
              <a:t>u</a:t>
            </a:r>
            <a:r>
              <a:rPr lang="en-US" i="1" dirty="0" smtClean="0"/>
              <a:t>.</a:t>
            </a:r>
          </a:p>
          <a:p>
            <a:pPr lvl="2"/>
            <a:r>
              <a:rPr lang="en-US" i="1" dirty="0" smtClean="0"/>
              <a:t>x: type of the fragmentation</a:t>
            </a:r>
          </a:p>
          <a:p>
            <a:pPr lvl="2"/>
            <a:r>
              <a:rPr lang="en-US" i="1" dirty="0" smtClean="0"/>
              <a:t>YY: fragments content</a:t>
            </a:r>
          </a:p>
          <a:p>
            <a:pPr lvl="2"/>
            <a:r>
              <a:rPr lang="en-US" i="1" dirty="0" err="1" smtClean="0"/>
              <a:t>l,u</a:t>
            </a:r>
            <a:r>
              <a:rPr lang="en-US" i="1" dirty="0" smtClean="0"/>
              <a:t>: minimum and maximum number of constituent atoms</a:t>
            </a:r>
            <a:endParaRPr lang="en-US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503718-F545-4FF1-9D25-78E51F277979}" type="slidenum">
              <a:rPr lang="fr-FR" smtClean="0"/>
              <a:pPr>
                <a:defRPr/>
              </a:pPr>
              <a:t>18</a:t>
            </a:fld>
            <a:endParaRPr lang="fr-FR"/>
          </a:p>
        </p:txBody>
      </p:sp>
      <p:sp>
        <p:nvSpPr>
          <p:cNvPr id="5" name="Titre 1"/>
          <p:cNvSpPr txBox="1">
            <a:spLocks/>
          </p:cNvSpPr>
          <p:nvPr/>
        </p:nvSpPr>
        <p:spPr bwMode="auto">
          <a:xfrm>
            <a:off x="0" y="4869160"/>
            <a:ext cx="9144000" cy="76470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Regression</a:t>
            </a:r>
            <a:r>
              <a:rPr kumimoji="0" lang="fr-FR" sz="4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- Data</a:t>
            </a:r>
            <a:endParaRPr kumimoji="0" lang="fr-FR" sz="44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 bwMode="auto">
          <a:xfrm>
            <a:off x="0" y="5733256"/>
            <a:ext cx="9144000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Log of solubility</a:t>
            </a:r>
            <a:endParaRPr kumimoji="0" lang="en-US" sz="3200" b="1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3200" b="1" kern="0" dirty="0" smtClean="0">
                <a:latin typeface="+mn-lt"/>
              </a:rPr>
              <a:t>    </a:t>
            </a:r>
            <a:r>
              <a:rPr lang="en-US" sz="2000" b="1" kern="0" dirty="0" smtClean="0">
                <a:latin typeface="+mn-lt"/>
              </a:rPr>
              <a:t> </a:t>
            </a:r>
            <a:r>
              <a:rPr kumimoji="0" lang="en-US" sz="20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 </a:t>
            </a:r>
            <a:r>
              <a:rPr lang="en-US" sz="2000" b="1" kern="0" dirty="0" smtClean="0">
                <a:latin typeface="+mn-lt"/>
              </a:rPr>
              <a:t>818 in the training set</a:t>
            </a:r>
            <a:r>
              <a:rPr kumimoji="0" lang="en-US" sz="20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817 in the test set)</a:t>
            </a: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Regression</a:t>
            </a:r>
            <a:r>
              <a:rPr lang="fr-FR" dirty="0" smtClean="0"/>
              <a:t> - Files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train-logs.sdf/test-logs.sdf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Molecular files for training/test set </a:t>
            </a:r>
          </a:p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train-logs-t1ABl2u4.arff/test-logs-t1ABl2u4.arff</a:t>
            </a:r>
          </a:p>
          <a:p>
            <a:pPr lvl="1"/>
            <a:r>
              <a:rPr lang="en-US" dirty="0" smtClean="0"/>
              <a:t>descriptor and property values for the training/test set </a:t>
            </a:r>
          </a:p>
          <a:p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logs-t1ABl2u4.hdr</a:t>
            </a:r>
          </a:p>
          <a:p>
            <a:pPr lvl="1"/>
            <a:r>
              <a:rPr lang="fr-FR" dirty="0" err="1" smtClean="0"/>
              <a:t>descriptors</a:t>
            </a:r>
            <a:r>
              <a:rPr lang="fr-FR" dirty="0" smtClean="0"/>
              <a:t>' </a:t>
            </a:r>
            <a:r>
              <a:rPr lang="fr-FR" dirty="0" err="1" smtClean="0"/>
              <a:t>identifiers</a:t>
            </a:r>
            <a:endParaRPr lang="fr-FR" dirty="0" smtClean="0"/>
          </a:p>
          <a:p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AllSVM.txt</a:t>
            </a:r>
          </a:p>
          <a:p>
            <a:pPr lvl="1"/>
            <a:r>
              <a:rPr lang="fr-FR" dirty="0" smtClean="0"/>
              <a:t>SVM </a:t>
            </a:r>
            <a:r>
              <a:rPr lang="fr-FR" dirty="0" err="1" smtClean="0"/>
              <a:t>prodictions</a:t>
            </a:r>
            <a:r>
              <a:rPr lang="fr-FR" dirty="0" smtClean="0"/>
              <a:t> on the test set </a:t>
            </a:r>
            <a:r>
              <a:rPr lang="fr-FR" dirty="0" err="1" smtClean="0"/>
              <a:t>using</a:t>
            </a:r>
            <a:r>
              <a:rPr lang="fr-FR" dirty="0" smtClean="0"/>
              <a:t> multiple fragmentations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503718-F545-4FF1-9D25-78E51F277979}" type="slidenum">
              <a:rPr lang="fr-FR" smtClean="0"/>
              <a:pPr>
                <a:defRPr/>
              </a:pPr>
              <a:t>19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5" name="Picture 3" descr="Capture-Weka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1413" y="1196975"/>
            <a:ext cx="6859587" cy="5487988"/>
          </a:xfrm>
          <a:prstGeom prst="rect">
            <a:avLst/>
          </a:prstGeom>
          <a:noFill/>
        </p:spPr>
      </p:pic>
      <p:sp>
        <p:nvSpPr>
          <p:cNvPr id="38916" name="AutoShape 4"/>
          <p:cNvSpPr>
            <a:spLocks/>
          </p:cNvSpPr>
          <p:nvPr/>
        </p:nvSpPr>
        <p:spPr bwMode="auto">
          <a:xfrm>
            <a:off x="2344738" y="6092825"/>
            <a:ext cx="4387850" cy="352425"/>
          </a:xfrm>
          <a:prstGeom prst="callout2">
            <a:avLst>
              <a:gd name="adj1" fmla="val 32431"/>
              <a:gd name="adj2" fmla="val -1736"/>
              <a:gd name="adj3" fmla="val 32431"/>
              <a:gd name="adj4" fmla="val -4162"/>
              <a:gd name="adj5" fmla="val -1205407"/>
              <a:gd name="adj6" fmla="val -6694"/>
            </a:avLst>
          </a:prstGeom>
          <a:solidFill>
            <a:srgbClr val="CCFFFF">
              <a:alpha val="60001"/>
            </a:srgb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GB" sz="2400"/>
              <a:t>Classifications</a:t>
            </a:r>
          </a:p>
        </p:txBody>
      </p:sp>
      <p:sp>
        <p:nvSpPr>
          <p:cNvPr id="38917" name="AutoShape 5"/>
          <p:cNvSpPr>
            <a:spLocks/>
          </p:cNvSpPr>
          <p:nvPr/>
        </p:nvSpPr>
        <p:spPr bwMode="auto">
          <a:xfrm>
            <a:off x="3059113" y="5597525"/>
            <a:ext cx="4387850" cy="352425"/>
          </a:xfrm>
          <a:prstGeom prst="callout2">
            <a:avLst>
              <a:gd name="adj1" fmla="val 32431"/>
              <a:gd name="adj2" fmla="val -1736"/>
              <a:gd name="adj3" fmla="val 32431"/>
              <a:gd name="adj4" fmla="val -6838"/>
              <a:gd name="adj5" fmla="val -1059458"/>
              <a:gd name="adj6" fmla="val -11940"/>
            </a:avLst>
          </a:prstGeom>
          <a:solidFill>
            <a:srgbClr val="CCFFFF">
              <a:alpha val="60001"/>
            </a:srgb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GB" sz="2400"/>
              <a:t>Clusters</a:t>
            </a:r>
          </a:p>
        </p:txBody>
      </p:sp>
      <p:sp>
        <p:nvSpPr>
          <p:cNvPr id="38918" name="AutoShape 6"/>
          <p:cNvSpPr>
            <a:spLocks/>
          </p:cNvSpPr>
          <p:nvPr/>
        </p:nvSpPr>
        <p:spPr bwMode="auto">
          <a:xfrm>
            <a:off x="4211638" y="5013325"/>
            <a:ext cx="4387850" cy="352425"/>
          </a:xfrm>
          <a:prstGeom prst="callout2">
            <a:avLst>
              <a:gd name="adj1" fmla="val 32431"/>
              <a:gd name="adj2" fmla="val -1736"/>
              <a:gd name="adj3" fmla="val 32431"/>
              <a:gd name="adj4" fmla="val -14690"/>
              <a:gd name="adj5" fmla="val -895944"/>
              <a:gd name="adj6" fmla="val -28148"/>
            </a:avLst>
          </a:prstGeom>
          <a:solidFill>
            <a:srgbClr val="CCFFFF">
              <a:alpha val="60001"/>
            </a:srgb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GB" sz="2400"/>
              <a:t>Association rules</a:t>
            </a:r>
          </a:p>
        </p:txBody>
      </p:sp>
      <p:sp>
        <p:nvSpPr>
          <p:cNvPr id="38919" name="AutoShape 7"/>
          <p:cNvSpPr>
            <a:spLocks/>
          </p:cNvSpPr>
          <p:nvPr/>
        </p:nvSpPr>
        <p:spPr bwMode="auto">
          <a:xfrm>
            <a:off x="4257675" y="4349750"/>
            <a:ext cx="4387850" cy="352425"/>
          </a:xfrm>
          <a:prstGeom prst="callout2">
            <a:avLst>
              <a:gd name="adj1" fmla="val 32431"/>
              <a:gd name="adj2" fmla="val -1736"/>
              <a:gd name="adj3" fmla="val 32431"/>
              <a:gd name="adj4" fmla="val -6185"/>
              <a:gd name="adj5" fmla="val -712162"/>
              <a:gd name="adj6" fmla="val -15917"/>
            </a:avLst>
          </a:prstGeom>
          <a:solidFill>
            <a:srgbClr val="CCFFFF">
              <a:alpha val="60001"/>
            </a:srgb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GB" sz="2400"/>
              <a:t>Attribute selections</a:t>
            </a:r>
          </a:p>
        </p:txBody>
      </p:sp>
      <p:sp>
        <p:nvSpPr>
          <p:cNvPr id="38920" name="AutoShape 8"/>
          <p:cNvSpPr>
            <a:spLocks/>
          </p:cNvSpPr>
          <p:nvPr/>
        </p:nvSpPr>
        <p:spPr bwMode="auto">
          <a:xfrm>
            <a:off x="5080000" y="3789363"/>
            <a:ext cx="3740150" cy="352425"/>
          </a:xfrm>
          <a:prstGeom prst="callout2">
            <a:avLst>
              <a:gd name="adj1" fmla="val 32431"/>
              <a:gd name="adj2" fmla="val -2037"/>
              <a:gd name="adj3" fmla="val 32431"/>
              <a:gd name="adj4" fmla="val -9593"/>
              <a:gd name="adj5" fmla="val -553153"/>
              <a:gd name="adj6" fmla="val -17486"/>
            </a:avLst>
          </a:prstGeom>
          <a:solidFill>
            <a:srgbClr val="CCFFFF">
              <a:alpha val="60001"/>
            </a:srgb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GB" sz="2400"/>
              <a:t>Visualisation</a:t>
            </a:r>
          </a:p>
        </p:txBody>
      </p:sp>
      <p:sp>
        <p:nvSpPr>
          <p:cNvPr id="10" name="Titr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Weka</a:t>
            </a:r>
            <a:r>
              <a:rPr lang="fr-FR" dirty="0" smtClean="0"/>
              <a:t>: Explorer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8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8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8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8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8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6" grpId="0" animBg="1"/>
      <p:bldP spid="38917" grpId="0" animBg="1"/>
      <p:bldP spid="38918" grpId="0" animBg="1"/>
      <p:bldP spid="38919" grpId="0" animBg="1"/>
      <p:bldP spid="3892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1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503718-F545-4FF1-9D25-78E51F277979}" type="slidenum">
              <a:rPr lang="fr-FR" smtClean="0"/>
              <a:pPr>
                <a:defRPr/>
              </a:pPr>
              <a:t>20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370444" y="2636912"/>
            <a:ext cx="8773556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Development of one individual rules-based model </a:t>
            </a:r>
          </a:p>
          <a:p>
            <a:pPr algn="ctr"/>
            <a:r>
              <a:rPr lang="en-US" sz="2400" dirty="0" smtClean="0"/>
              <a:t> (</a:t>
            </a:r>
            <a:r>
              <a:rPr lang="en-US" sz="2400" dirty="0" err="1" smtClean="0"/>
              <a:t>JRip</a:t>
            </a:r>
            <a:r>
              <a:rPr lang="en-US" sz="2400" dirty="0" smtClean="0"/>
              <a:t> method in WEKA)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1</a:t>
            </a:r>
            <a:endParaRPr lang="en-US" dirty="0"/>
          </a:p>
        </p:txBody>
      </p:sp>
      <p:pic>
        <p:nvPicPr>
          <p:cNvPr id="5" name="Espace réservé du contenu 4" descr="LoadACHE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323452" y="3143248"/>
            <a:ext cx="6497097" cy="958287"/>
          </a:xfrm>
        </p:spPr>
      </p:pic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503718-F545-4FF1-9D25-78E51F277979}" type="slidenum">
              <a:rPr lang="fr-FR" smtClean="0"/>
              <a:pPr>
                <a:defRPr/>
              </a:pPr>
              <a:t>21</a:t>
            </a:fld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1464447" y="1714488"/>
            <a:ext cx="62151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err="1" smtClean="0">
                <a:latin typeface="+mn-lt"/>
              </a:rPr>
              <a:t>Load</a:t>
            </a:r>
            <a:r>
              <a:rPr lang="fr-FR" sz="3600" dirty="0" smtClean="0">
                <a:latin typeface="+mn-lt"/>
              </a:rPr>
              <a:t> </a:t>
            </a:r>
            <a:r>
              <a:rPr lang="fr-FR" sz="36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train-ache-t3ABl2u3.</a:t>
            </a:r>
            <a:r>
              <a:rPr lang="fr-FR" sz="3600" dirty="0" err="1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arff</a:t>
            </a:r>
            <a:endParaRPr lang="fr-FR" sz="36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Exercise</a:t>
            </a:r>
            <a:r>
              <a:rPr lang="fr-FR" dirty="0" smtClean="0"/>
              <a:t> 1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503718-F545-4FF1-9D25-78E51F277979}" type="slidenum">
              <a:rPr lang="fr-FR" smtClean="0"/>
              <a:pPr>
                <a:defRPr/>
              </a:pPr>
              <a:t>22</a:t>
            </a:fld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1464447" y="1714488"/>
            <a:ext cx="62151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err="1" smtClean="0">
                <a:latin typeface="+mn-lt"/>
              </a:rPr>
              <a:t>Load</a:t>
            </a:r>
            <a:r>
              <a:rPr lang="fr-FR" sz="3600" dirty="0" smtClean="0">
                <a:latin typeface="+mn-lt"/>
              </a:rPr>
              <a:t> </a:t>
            </a:r>
            <a:r>
              <a:rPr lang="fr-FR" sz="36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test-ache-t3ABl2u3.</a:t>
            </a:r>
            <a:r>
              <a:rPr lang="fr-FR" sz="3600" dirty="0" err="1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arff</a:t>
            </a:r>
            <a:endParaRPr lang="fr-FR" sz="36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7" name="Image 6" descr="ClassifierOption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034" y="2714620"/>
            <a:ext cx="2869841" cy="2044445"/>
          </a:xfrm>
          <a:prstGeom prst="rect">
            <a:avLst/>
          </a:prstGeom>
        </p:spPr>
      </p:pic>
      <p:pic>
        <p:nvPicPr>
          <p:cNvPr id="8" name="Image 7" descr="LoadTestACHE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786314" y="4143380"/>
            <a:ext cx="3250794" cy="1625397"/>
          </a:xfrm>
          <a:prstGeom prst="rect">
            <a:avLst/>
          </a:prstGeom>
        </p:spPr>
      </p:pic>
      <p:sp>
        <p:nvSpPr>
          <p:cNvPr id="9" name="Ellipse 8"/>
          <p:cNvSpPr/>
          <p:nvPr/>
        </p:nvSpPr>
        <p:spPr>
          <a:xfrm>
            <a:off x="1857356" y="3143248"/>
            <a:ext cx="1785950" cy="71438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1" name="Connecteur droit avec flèche 10"/>
          <p:cNvCxnSpPr>
            <a:stCxn id="9" idx="5"/>
          </p:cNvCxnSpPr>
          <p:nvPr/>
        </p:nvCxnSpPr>
        <p:spPr>
          <a:xfrm rot="16200000" flipH="1">
            <a:off x="3674537" y="3460231"/>
            <a:ext cx="961876" cy="1547433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Exercise</a:t>
            </a:r>
            <a:r>
              <a:rPr lang="fr-FR" dirty="0" smtClean="0"/>
              <a:t> 1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503718-F545-4FF1-9D25-78E51F277979}" type="slidenum">
              <a:rPr lang="fr-FR" smtClean="0"/>
              <a:pPr>
                <a:defRPr/>
              </a:pPr>
              <a:t>23</a:t>
            </a:fld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3929058" y="3071810"/>
            <a:ext cx="45363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smtClean="0">
                <a:latin typeface="+mn-lt"/>
              </a:rPr>
              <a:t>Setup one </a:t>
            </a:r>
            <a:r>
              <a:rPr lang="fr-FR" sz="3600" dirty="0" err="1" smtClean="0">
                <a:latin typeface="+mn-lt"/>
              </a:rPr>
              <a:t>JRip</a:t>
            </a:r>
            <a:r>
              <a:rPr lang="fr-FR" sz="3600" dirty="0" smtClean="0">
                <a:latin typeface="+mn-lt"/>
              </a:rPr>
              <a:t> model</a:t>
            </a:r>
            <a:endParaRPr lang="fr-FR" sz="36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6" name="Image 5" descr="MenuRule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2000240"/>
            <a:ext cx="2571768" cy="3473557"/>
          </a:xfrm>
          <a:prstGeom prst="rect">
            <a:avLst/>
          </a:prstGeom>
        </p:spPr>
      </p:pic>
      <p:pic>
        <p:nvPicPr>
          <p:cNvPr id="7" name="Image 6" descr="JRip1Setup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357290" y="5715016"/>
            <a:ext cx="7476325" cy="551688"/>
          </a:xfrm>
          <a:prstGeom prst="rect">
            <a:avLst/>
          </a:prstGeom>
        </p:spPr>
      </p:pic>
      <p:sp>
        <p:nvSpPr>
          <p:cNvPr id="8" name="Ellipse 7"/>
          <p:cNvSpPr/>
          <p:nvPr/>
        </p:nvSpPr>
        <p:spPr>
          <a:xfrm>
            <a:off x="642910" y="3714752"/>
            <a:ext cx="571504" cy="35719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9" name="Connecteur droit avec flèche 8"/>
          <p:cNvCxnSpPr>
            <a:stCxn id="8" idx="5"/>
          </p:cNvCxnSpPr>
          <p:nvPr/>
        </p:nvCxnSpPr>
        <p:spPr>
          <a:xfrm rot="16200000" flipH="1">
            <a:off x="1396445" y="3753906"/>
            <a:ext cx="1766823" cy="2298275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Exercise</a:t>
            </a:r>
            <a:r>
              <a:rPr lang="fr-FR" dirty="0" smtClean="0"/>
              <a:t> 1:</a:t>
            </a:r>
            <a:r>
              <a:rPr lang="en-US" dirty="0" smtClean="0"/>
              <a:t> rules interpretation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503718-F545-4FF1-9D25-78E51F277979}" type="slidenum">
              <a:rPr lang="fr-FR" smtClean="0"/>
              <a:pPr>
                <a:defRPr/>
              </a:pPr>
              <a:t>24</a:t>
            </a:fld>
            <a:endParaRPr lang="fr-FR"/>
          </a:p>
        </p:txBody>
      </p:sp>
      <p:pic>
        <p:nvPicPr>
          <p:cNvPr id="5" name="Image 4" descr="JRip1rule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2844" y="2000240"/>
            <a:ext cx="4584127" cy="2044445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357158" y="4857760"/>
            <a:ext cx="659667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 startAt="187"/>
            </a:pPr>
            <a:r>
              <a:rPr lang="pt-BR" dirty="0" smtClean="0"/>
              <a:t>   </a:t>
            </a:r>
            <a:r>
              <a:rPr lang="pt-BR" dirty="0" smtClean="0">
                <a:solidFill>
                  <a:srgbClr val="FF0000"/>
                </a:solidFill>
              </a:rPr>
              <a:t>(C*C),(C*C*C),(C*C-C),(C*N),(C*N*C),(C-C),(C-C-C),xC*</a:t>
            </a:r>
          </a:p>
          <a:p>
            <a:pPr marL="342900" indent="-342900">
              <a:buAutoNum type="arabicPeriod" startAt="81"/>
            </a:pPr>
            <a:r>
              <a:rPr lang="pt-BR" dirty="0" smtClean="0"/>
              <a:t>    (C-N),(C-N-C),(C-N-C),(C-N-C),xC</a:t>
            </a:r>
          </a:p>
          <a:p>
            <a:pPr marL="342900" indent="-342900">
              <a:buAutoNum type="arabicPeriod" startAt="12"/>
            </a:pPr>
            <a:r>
              <a:rPr lang="pt-BR" dirty="0" smtClean="0"/>
              <a:t>    (C*C),(C*C),(C*C*C),(C*C*C),(C*C*N),xC</a:t>
            </a:r>
          </a:p>
        </p:txBody>
      </p:sp>
      <p:pic>
        <p:nvPicPr>
          <p:cNvPr id="12" name="Image 11" descr="ACHE_2cmf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57818" y="3214686"/>
            <a:ext cx="3464860" cy="1473328"/>
          </a:xfrm>
          <a:prstGeom prst="rect">
            <a:avLst/>
          </a:prstGeom>
        </p:spPr>
      </p:pic>
      <p:cxnSp>
        <p:nvCxnSpPr>
          <p:cNvPr id="14" name="Connecteur droit avec flèche 13"/>
          <p:cNvCxnSpPr>
            <a:stCxn id="6" idx="0"/>
            <a:endCxn id="12" idx="1"/>
          </p:cNvCxnSpPr>
          <p:nvPr/>
        </p:nvCxnSpPr>
        <p:spPr>
          <a:xfrm rot="5400000" flipH="1" flipV="1">
            <a:off x="4053452" y="3553395"/>
            <a:ext cx="906410" cy="1702321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Exercise</a:t>
            </a:r>
            <a:r>
              <a:rPr lang="fr-FR" dirty="0" smtClean="0"/>
              <a:t> 1: </a:t>
            </a:r>
            <a:r>
              <a:rPr lang="fr-FR" dirty="0" err="1" smtClean="0"/>
              <a:t>randomization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503718-F545-4FF1-9D25-78E51F277979}" type="slidenum">
              <a:rPr lang="fr-FR" smtClean="0"/>
              <a:pPr>
                <a:defRPr/>
              </a:pPr>
              <a:t>25</a:t>
            </a:fld>
            <a:endParaRPr lang="fr-FR"/>
          </a:p>
        </p:txBody>
      </p:sp>
      <p:pic>
        <p:nvPicPr>
          <p:cNvPr id="5" name="Image 4" descr="ChooseRandomiz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28662" y="2643182"/>
            <a:ext cx="2528451" cy="3357586"/>
          </a:xfrm>
          <a:prstGeom prst="rect">
            <a:avLst/>
          </a:prstGeom>
        </p:spPr>
      </p:pic>
      <p:pic>
        <p:nvPicPr>
          <p:cNvPr id="6" name="Image 5" descr="Randomize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1500174"/>
            <a:ext cx="9144000" cy="1080415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4000496" y="3714752"/>
            <a:ext cx="42862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err="1" smtClean="0"/>
              <a:t>What</a:t>
            </a:r>
            <a:r>
              <a:rPr lang="fr-FR" sz="2400" b="1" dirty="0" smtClean="0"/>
              <a:t> </a:t>
            </a:r>
            <a:r>
              <a:rPr lang="fr-FR" sz="2400" b="1" dirty="0" err="1" smtClean="0"/>
              <a:t>happens</a:t>
            </a:r>
            <a:r>
              <a:rPr lang="fr-FR" sz="2400" b="1" dirty="0" smtClean="0"/>
              <a:t> if </a:t>
            </a:r>
            <a:r>
              <a:rPr lang="fr-FR" sz="2400" b="1" dirty="0" err="1" smtClean="0"/>
              <a:t>we</a:t>
            </a:r>
            <a:r>
              <a:rPr lang="fr-FR" sz="2400" b="1" dirty="0" smtClean="0"/>
              <a:t> </a:t>
            </a:r>
            <a:r>
              <a:rPr lang="fr-FR" sz="2400" b="1" dirty="0" err="1" smtClean="0"/>
              <a:t>randomize</a:t>
            </a:r>
            <a:r>
              <a:rPr lang="fr-FR" sz="2400" b="1" dirty="0" smtClean="0"/>
              <a:t> the data </a:t>
            </a:r>
          </a:p>
          <a:p>
            <a:r>
              <a:rPr lang="fr-FR" sz="2400" b="1" dirty="0" smtClean="0"/>
              <a:t>and </a:t>
            </a:r>
            <a:r>
              <a:rPr lang="fr-FR" sz="2400" b="1" dirty="0" err="1" smtClean="0"/>
              <a:t>rebuild</a:t>
            </a:r>
            <a:r>
              <a:rPr lang="fr-FR" sz="2400" b="1" dirty="0" smtClean="0"/>
              <a:t> a </a:t>
            </a:r>
            <a:r>
              <a:rPr lang="fr-FR" sz="2400" b="1" dirty="0" err="1" smtClean="0"/>
              <a:t>JRip</a:t>
            </a:r>
            <a:r>
              <a:rPr lang="fr-FR" sz="2400" b="1" dirty="0" smtClean="0"/>
              <a:t> model ?</a:t>
            </a:r>
            <a:endParaRPr lang="fr-FR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Exercise</a:t>
            </a:r>
            <a:r>
              <a:rPr lang="fr-FR" dirty="0" smtClean="0"/>
              <a:t> 1: </a:t>
            </a:r>
            <a:r>
              <a:rPr lang="fr-FR" dirty="0" err="1" smtClean="0"/>
              <a:t>surprizing</a:t>
            </a:r>
            <a:r>
              <a:rPr lang="fr-FR" dirty="0" smtClean="0"/>
              <a:t> </a:t>
            </a:r>
            <a:r>
              <a:rPr lang="fr-FR" dirty="0" err="1" smtClean="0"/>
              <a:t>result</a:t>
            </a:r>
            <a:r>
              <a:rPr lang="fr-FR" dirty="0" smtClean="0"/>
              <a:t> !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503718-F545-4FF1-9D25-78E51F277979}" type="slidenum">
              <a:rPr lang="fr-FR" smtClean="0"/>
              <a:pPr>
                <a:defRPr/>
              </a:pPr>
              <a:t>26</a:t>
            </a:fld>
            <a:endParaRPr lang="fr-FR"/>
          </a:p>
        </p:txBody>
      </p:sp>
      <p:pic>
        <p:nvPicPr>
          <p:cNvPr id="5" name="Image 4" descr="JRip1rule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5720" y="1571612"/>
            <a:ext cx="4584127" cy="2044445"/>
          </a:xfrm>
          <a:prstGeom prst="rect">
            <a:avLst/>
          </a:prstGeom>
        </p:spPr>
      </p:pic>
      <p:pic>
        <p:nvPicPr>
          <p:cNvPr id="6" name="Image 5" descr="JRip1rules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57818" y="1679548"/>
            <a:ext cx="3161905" cy="1828572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1500166" y="4500570"/>
            <a:ext cx="56641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C00000"/>
                </a:solidFill>
              </a:rPr>
              <a:t>Changing the data ordering induces the  rules changes</a:t>
            </a:r>
            <a:endParaRPr lang="en-US" sz="2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Exercise</a:t>
            </a:r>
            <a:r>
              <a:rPr lang="fr-FR" dirty="0" smtClean="0"/>
              <a:t> 2a: </a:t>
            </a:r>
            <a:r>
              <a:rPr lang="fr-FR" dirty="0" err="1" smtClean="0"/>
              <a:t>Bagging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503718-F545-4FF1-9D25-78E51F277979}" type="slidenum">
              <a:rPr lang="fr-FR" smtClean="0"/>
              <a:pPr>
                <a:defRPr/>
              </a:pPr>
              <a:t>27</a:t>
            </a:fld>
            <a:endParaRPr lang="fr-FR"/>
          </a:p>
        </p:txBody>
      </p:sp>
      <p:pic>
        <p:nvPicPr>
          <p:cNvPr id="5" name="Image 4" descr="ChooseBagging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8596" y="1285860"/>
            <a:ext cx="3834921" cy="5028572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4429124" y="2071678"/>
            <a:ext cx="457203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sz="2400" b="1" dirty="0" err="1" smtClean="0">
                <a:latin typeface="+mn-lt"/>
              </a:rPr>
              <a:t>Reinitialize</a:t>
            </a:r>
            <a:r>
              <a:rPr lang="fr-FR" sz="2400" b="1" dirty="0" smtClean="0">
                <a:latin typeface="+mn-lt"/>
              </a:rPr>
              <a:t> the </a:t>
            </a:r>
            <a:r>
              <a:rPr lang="fr-FR" sz="2400" b="1" dirty="0" err="1" smtClean="0">
                <a:latin typeface="+mn-lt"/>
              </a:rPr>
              <a:t>dataset</a:t>
            </a:r>
            <a:endParaRPr lang="fr-FR" sz="2400" b="1" dirty="0" smtClean="0">
              <a:latin typeface="+mn-lt"/>
            </a:endParaRPr>
          </a:p>
          <a:p>
            <a:pPr>
              <a:buFont typeface="Arial" pitchFamily="34" charset="0"/>
              <a:buChar char="•"/>
            </a:pPr>
            <a:r>
              <a:rPr lang="fr-FR" sz="2000" dirty="0" smtClean="0">
                <a:latin typeface="+mn-lt"/>
              </a:rPr>
              <a:t>In the classifier tab, </a:t>
            </a:r>
            <a:r>
              <a:rPr lang="fr-FR" sz="2000" dirty="0" err="1" smtClean="0">
                <a:latin typeface="+mn-lt"/>
              </a:rPr>
              <a:t>choose</a:t>
            </a:r>
            <a:r>
              <a:rPr lang="fr-FR" sz="2000" dirty="0" smtClean="0">
                <a:latin typeface="+mn-lt"/>
              </a:rPr>
              <a:t> the </a:t>
            </a:r>
            <a:r>
              <a:rPr lang="fr-FR" sz="2000" dirty="0" err="1" smtClean="0">
                <a:solidFill>
                  <a:srgbClr val="00B0F0"/>
                </a:solidFill>
                <a:latin typeface="+mn-lt"/>
              </a:rPr>
              <a:t>meta</a:t>
            </a:r>
            <a:r>
              <a:rPr lang="fr-FR" sz="2000" dirty="0" smtClean="0">
                <a:latin typeface="+mn-lt"/>
              </a:rPr>
              <a:t> classifier </a:t>
            </a:r>
            <a:r>
              <a:rPr lang="fr-FR" sz="2000" dirty="0" err="1" smtClean="0">
                <a:solidFill>
                  <a:srgbClr val="00B0F0"/>
                </a:solidFill>
                <a:latin typeface="+mn-lt"/>
              </a:rPr>
              <a:t>Bagging</a:t>
            </a:r>
            <a:endParaRPr lang="fr-FR" sz="2000" dirty="0">
              <a:solidFill>
                <a:srgbClr val="00B0F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Exercise</a:t>
            </a:r>
            <a:r>
              <a:rPr lang="fr-FR" dirty="0" smtClean="0"/>
              <a:t> 2a: </a:t>
            </a:r>
            <a:r>
              <a:rPr lang="fr-FR" dirty="0" err="1" smtClean="0"/>
              <a:t>Bagging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503718-F545-4FF1-9D25-78E51F277979}" type="slidenum">
              <a:rPr lang="fr-FR" smtClean="0"/>
              <a:pPr>
                <a:defRPr/>
              </a:pPr>
              <a:t>28</a:t>
            </a:fld>
            <a:endParaRPr lang="fr-FR"/>
          </a:p>
        </p:txBody>
      </p:sp>
      <p:pic>
        <p:nvPicPr>
          <p:cNvPr id="5" name="Image 4" descr="BaggingSetup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5720" y="1643050"/>
            <a:ext cx="4572032" cy="3969954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5000628" y="1857364"/>
            <a:ext cx="371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Set the base classifier as </a:t>
            </a:r>
            <a:r>
              <a:rPr lang="fr-FR" dirty="0" err="1" smtClean="0">
                <a:solidFill>
                  <a:srgbClr val="00B0F0"/>
                </a:solidFill>
              </a:rPr>
              <a:t>JRip</a:t>
            </a:r>
            <a:endParaRPr lang="fr-FR" dirty="0" smtClean="0">
              <a:solidFill>
                <a:srgbClr val="00B0F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000628" y="4214818"/>
            <a:ext cx="371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/>
              <a:t>Build</a:t>
            </a:r>
            <a:r>
              <a:rPr lang="fr-FR" dirty="0" smtClean="0"/>
              <a:t> an ensemble of 1 model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Exercise</a:t>
            </a:r>
            <a:r>
              <a:rPr lang="fr-FR" dirty="0" smtClean="0"/>
              <a:t> 2a: </a:t>
            </a:r>
            <a:r>
              <a:rPr lang="fr-FR" dirty="0" err="1" smtClean="0"/>
              <a:t>Bagging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2214554"/>
            <a:ext cx="9144000" cy="2874967"/>
          </a:xfrm>
        </p:spPr>
        <p:txBody>
          <a:bodyPr>
            <a:normAutofit fontScale="92500"/>
          </a:bodyPr>
          <a:lstStyle/>
          <a:p>
            <a:r>
              <a:rPr lang="fr-FR" dirty="0" smtClean="0"/>
              <a:t>Save the </a:t>
            </a:r>
            <a:r>
              <a:rPr lang="fr-FR" dirty="0" err="1" smtClean="0"/>
              <a:t>Result</a:t>
            </a:r>
            <a:r>
              <a:rPr lang="fr-FR" dirty="0" smtClean="0"/>
              <a:t> buffer as </a:t>
            </a:r>
            <a:r>
              <a:rPr lang="fr-FR" dirty="0" smtClean="0">
                <a:solidFill>
                  <a:srgbClr val="00B0F0"/>
                </a:solidFill>
              </a:rPr>
              <a:t>JRipBag1.out</a:t>
            </a:r>
          </a:p>
          <a:p>
            <a:r>
              <a:rPr lang="fr-FR" dirty="0" err="1" smtClean="0"/>
              <a:t>Re</a:t>
            </a:r>
            <a:r>
              <a:rPr lang="fr-FR" dirty="0" smtClean="0"/>
              <a:t>-</a:t>
            </a:r>
            <a:r>
              <a:rPr lang="fr-FR" dirty="0" err="1" smtClean="0"/>
              <a:t>build</a:t>
            </a:r>
            <a:r>
              <a:rPr lang="fr-FR" dirty="0" smtClean="0"/>
              <a:t> the </a:t>
            </a:r>
            <a:r>
              <a:rPr lang="fr-FR" dirty="0" err="1" smtClean="0"/>
              <a:t>bagging</a:t>
            </a:r>
            <a:r>
              <a:rPr lang="fr-FR" dirty="0" smtClean="0"/>
              <a:t> model </a:t>
            </a:r>
            <a:r>
              <a:rPr lang="fr-FR" dirty="0" err="1" smtClean="0"/>
              <a:t>using</a:t>
            </a:r>
            <a:r>
              <a:rPr lang="fr-FR" dirty="0" smtClean="0"/>
              <a:t> 3 and 8 </a:t>
            </a:r>
            <a:r>
              <a:rPr lang="fr-FR" dirty="0" err="1" smtClean="0"/>
              <a:t>iterations</a:t>
            </a:r>
            <a:endParaRPr lang="fr-FR" dirty="0" smtClean="0"/>
          </a:p>
          <a:p>
            <a:r>
              <a:rPr lang="fr-FR" dirty="0" smtClean="0"/>
              <a:t>Save the </a:t>
            </a:r>
            <a:r>
              <a:rPr lang="fr-FR" dirty="0" err="1" smtClean="0"/>
              <a:t>corresponding</a:t>
            </a:r>
            <a:r>
              <a:rPr lang="fr-FR" dirty="0" smtClean="0"/>
              <a:t> </a:t>
            </a:r>
            <a:r>
              <a:rPr lang="fr-FR" dirty="0" err="1" smtClean="0"/>
              <a:t>Result</a:t>
            </a:r>
            <a:r>
              <a:rPr lang="fr-FR" dirty="0" smtClean="0"/>
              <a:t> buffers as </a:t>
            </a:r>
            <a:r>
              <a:rPr lang="fr-FR" dirty="0" smtClean="0">
                <a:solidFill>
                  <a:srgbClr val="00B0F0"/>
                </a:solidFill>
              </a:rPr>
              <a:t>JRipBag3.out </a:t>
            </a:r>
            <a:r>
              <a:rPr lang="fr-FR" dirty="0" smtClean="0"/>
              <a:t>and </a:t>
            </a:r>
            <a:r>
              <a:rPr lang="fr-FR" dirty="0" smtClean="0">
                <a:solidFill>
                  <a:srgbClr val="00B0F0"/>
                </a:solidFill>
              </a:rPr>
              <a:t>JRipBag8.out</a:t>
            </a:r>
          </a:p>
          <a:p>
            <a:r>
              <a:rPr lang="fr-FR" dirty="0" err="1" smtClean="0"/>
              <a:t>Build</a:t>
            </a:r>
            <a:r>
              <a:rPr lang="fr-FR" dirty="0" smtClean="0"/>
              <a:t> </a:t>
            </a:r>
            <a:r>
              <a:rPr lang="fr-FR" dirty="0" err="1" smtClean="0"/>
              <a:t>models</a:t>
            </a:r>
            <a:r>
              <a:rPr lang="fr-FR" dirty="0" smtClean="0"/>
              <a:t> </a:t>
            </a:r>
            <a:r>
              <a:rPr lang="fr-FR" dirty="0" err="1" smtClean="0"/>
              <a:t>using</a:t>
            </a:r>
            <a:r>
              <a:rPr lang="fr-FR" dirty="0" smtClean="0"/>
              <a:t> </a:t>
            </a:r>
            <a:r>
              <a:rPr lang="fr-FR" dirty="0" err="1" smtClean="0"/>
              <a:t>from</a:t>
            </a:r>
            <a:r>
              <a:rPr lang="fr-FR" dirty="0" smtClean="0"/>
              <a:t> 1 to 10 </a:t>
            </a:r>
            <a:r>
              <a:rPr lang="fr-FR" dirty="0" err="1" smtClean="0"/>
              <a:t>iterations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503718-F545-4FF1-9D25-78E51F277979}" type="slidenum">
              <a:rPr lang="fr-FR" smtClean="0"/>
              <a:pPr>
                <a:defRPr/>
              </a:pPr>
              <a:t>29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Weka</a:t>
            </a:r>
            <a:r>
              <a:rPr lang="fr-FR" dirty="0" smtClean="0"/>
              <a:t>: Memory issues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428735"/>
            <a:ext cx="9144000" cy="5095889"/>
          </a:xfrm>
        </p:spPr>
        <p:txBody>
          <a:bodyPr/>
          <a:lstStyle/>
          <a:p>
            <a:r>
              <a:rPr lang="fr-FR" dirty="0" smtClean="0"/>
              <a:t>Windows</a:t>
            </a:r>
          </a:p>
          <a:p>
            <a:pPr lvl="1"/>
            <a:r>
              <a:rPr lang="fr-FR" dirty="0" smtClean="0"/>
              <a:t>Edit the </a:t>
            </a:r>
            <a:r>
              <a:rPr lang="fr-FR" dirty="0" smtClean="0">
                <a:solidFill>
                  <a:srgbClr val="00B0F0"/>
                </a:solidFill>
              </a:rPr>
              <a:t>RunWeka.ini</a:t>
            </a:r>
            <a:r>
              <a:rPr lang="fr-FR" dirty="0" smtClean="0"/>
              <a:t> file in the directory of installation of </a:t>
            </a:r>
            <a:r>
              <a:rPr lang="fr-FR" dirty="0" err="1" smtClean="0"/>
              <a:t>Weka</a:t>
            </a:r>
            <a:endParaRPr lang="fr-FR" dirty="0" smtClean="0"/>
          </a:p>
          <a:p>
            <a:pPr lvl="1"/>
            <a:r>
              <a:rPr lang="fr-FR" dirty="0" err="1" smtClean="0"/>
              <a:t>maxheap</a:t>
            </a:r>
            <a:r>
              <a:rPr lang="fr-FR" dirty="0" smtClean="0"/>
              <a:t>=128m -&gt; </a:t>
            </a:r>
            <a:r>
              <a:rPr lang="fr-FR" dirty="0" err="1" smtClean="0"/>
              <a:t>maxheap</a:t>
            </a:r>
            <a:r>
              <a:rPr lang="fr-FR" dirty="0" smtClean="0"/>
              <a:t>=1280m</a:t>
            </a:r>
          </a:p>
          <a:p>
            <a:r>
              <a:rPr lang="fr-FR" dirty="0" smtClean="0"/>
              <a:t>Linux</a:t>
            </a:r>
          </a:p>
          <a:p>
            <a:pPr lvl="1"/>
            <a:r>
              <a:rPr lang="fr-FR" dirty="0" err="1" smtClean="0"/>
              <a:t>Launch</a:t>
            </a:r>
            <a:r>
              <a:rPr lang="fr-FR" dirty="0" smtClean="0"/>
              <a:t> </a:t>
            </a:r>
            <a:r>
              <a:rPr lang="fr-FR" dirty="0" err="1" smtClean="0"/>
              <a:t>Weka</a:t>
            </a:r>
            <a:r>
              <a:rPr lang="fr-FR" dirty="0" smtClean="0"/>
              <a:t> </a:t>
            </a:r>
            <a:r>
              <a:rPr lang="fr-FR" dirty="0" err="1" smtClean="0"/>
              <a:t>using</a:t>
            </a:r>
            <a:r>
              <a:rPr lang="fr-FR" dirty="0" smtClean="0"/>
              <a:t> the command ($WEKAHOME </a:t>
            </a:r>
            <a:r>
              <a:rPr lang="fr-FR" dirty="0" err="1" smtClean="0"/>
              <a:t>is</a:t>
            </a:r>
            <a:r>
              <a:rPr lang="fr-FR" dirty="0" smtClean="0"/>
              <a:t> the installation directory of </a:t>
            </a:r>
            <a:r>
              <a:rPr lang="fr-FR" dirty="0" err="1" smtClean="0"/>
              <a:t>Weka</a:t>
            </a:r>
            <a:r>
              <a:rPr lang="fr-FR" dirty="0" smtClean="0"/>
              <a:t>)</a:t>
            </a:r>
          </a:p>
          <a:p>
            <a:pPr lvl="1">
              <a:buNone/>
            </a:pPr>
            <a:r>
              <a:rPr lang="fr-FR" dirty="0" smtClean="0"/>
              <a:t>Java -jar -Xmx1280m $WEKAHOME/weka.jar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503718-F545-4FF1-9D25-78E51F277979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Bagging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xfrm>
            <a:off x="8424895" y="6497662"/>
            <a:ext cx="719137" cy="360362"/>
          </a:xfrm>
        </p:spPr>
        <p:txBody>
          <a:bodyPr/>
          <a:lstStyle/>
          <a:p>
            <a:pPr>
              <a:defRPr/>
            </a:pPr>
            <a:fld id="{38503718-F545-4FF1-9D25-78E51F277979}" type="slidenum">
              <a:rPr lang="fr-FR" smtClean="0"/>
              <a:pPr>
                <a:defRPr/>
              </a:pPr>
              <a:t>30</a:t>
            </a:fld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6286512" y="3929066"/>
            <a:ext cx="264320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 smtClean="0"/>
              <a:t>ROC AUC of the consensus model as a function of the number of bagging iterations</a:t>
            </a: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6786578" y="2500306"/>
            <a:ext cx="1544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Classification</a:t>
            </a:r>
            <a:endParaRPr lang="fr-FR" dirty="0"/>
          </a:p>
        </p:txBody>
      </p:sp>
      <p:sp>
        <p:nvSpPr>
          <p:cNvPr id="13" name="ZoneTexte 12"/>
          <p:cNvSpPr txBox="1"/>
          <p:nvPr/>
        </p:nvSpPr>
        <p:spPr>
          <a:xfrm>
            <a:off x="7072330" y="3214686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/>
              <a:t>AChE</a:t>
            </a:r>
            <a:endParaRPr lang="fr-FR" dirty="0"/>
          </a:p>
        </p:txBody>
      </p:sp>
      <p:graphicFrame>
        <p:nvGraphicFramePr>
          <p:cNvPr id="8" name="Graphique 7"/>
          <p:cNvGraphicFramePr/>
          <p:nvPr/>
        </p:nvGraphicFramePr>
        <p:xfrm>
          <a:off x="1357290" y="1500174"/>
          <a:ext cx="4743450" cy="4543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ZoneTexte 8"/>
          <p:cNvSpPr txBox="1"/>
          <p:nvPr/>
        </p:nvSpPr>
        <p:spPr>
          <a:xfrm>
            <a:off x="2428860" y="6072206"/>
            <a:ext cx="28184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err="1" smtClean="0"/>
              <a:t>Number</a:t>
            </a:r>
            <a:r>
              <a:rPr lang="fr-FR" sz="1600" dirty="0" smtClean="0"/>
              <a:t> of </a:t>
            </a:r>
            <a:r>
              <a:rPr lang="fr-FR" sz="1600" dirty="0" err="1" smtClean="0"/>
              <a:t>bagging</a:t>
            </a:r>
            <a:r>
              <a:rPr lang="fr-FR" sz="1600" dirty="0" smtClean="0"/>
              <a:t> </a:t>
            </a:r>
            <a:r>
              <a:rPr lang="fr-FR" sz="1600" dirty="0" err="1" smtClean="0"/>
              <a:t>iterations</a:t>
            </a:r>
            <a:endParaRPr lang="fr-FR" sz="1600" dirty="0"/>
          </a:p>
        </p:txBody>
      </p:sp>
      <p:sp>
        <p:nvSpPr>
          <p:cNvPr id="10" name="ZoneTexte 9"/>
          <p:cNvSpPr txBox="1"/>
          <p:nvPr/>
        </p:nvSpPr>
        <p:spPr>
          <a:xfrm rot="16200000">
            <a:off x="338612" y="3447546"/>
            <a:ext cx="12329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ROC   AUC</a:t>
            </a:r>
            <a:endParaRPr lang="fr-F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071546"/>
          </a:xfrm>
        </p:spPr>
        <p:txBody>
          <a:bodyPr/>
          <a:lstStyle/>
          <a:p>
            <a:r>
              <a:rPr lang="en-US" dirty="0" smtClean="0"/>
              <a:t>Bagging Of Regression Models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503718-F545-4FF1-9D25-78E51F277979}" type="slidenum">
              <a:rPr lang="fr-FR" smtClean="0"/>
              <a:pPr>
                <a:defRPr/>
              </a:pPr>
              <a:t>31</a:t>
            </a:fld>
            <a:endParaRPr lang="fr-FR"/>
          </a:p>
        </p:txBody>
      </p:sp>
      <p:pic>
        <p:nvPicPr>
          <p:cNvPr id="8194" name="Image 2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85852" y="1643050"/>
            <a:ext cx="6569162" cy="4643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Ensembles Generation:     </a:t>
            </a:r>
            <a:r>
              <a:rPr lang="en-US" sz="3600" i="1" dirty="0" smtClean="0"/>
              <a:t>Boosting</a:t>
            </a:r>
            <a:endParaRPr lang="fr-FR" sz="3600" i="1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503718-F545-4FF1-9D25-78E51F277979}" type="slidenum">
              <a:rPr lang="fr-FR" smtClean="0"/>
              <a:pPr>
                <a:defRPr/>
              </a:pPr>
              <a:t>32</a:t>
            </a:fld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251520" y="2746244"/>
            <a:ext cx="482453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400" b="1" dirty="0" smtClean="0"/>
              <a:t> Compounds</a:t>
            </a:r>
            <a:endParaRPr lang="fr-FR" sz="2400" b="1" dirty="0" smtClean="0">
              <a:solidFill>
                <a:srgbClr val="CDCDCD"/>
              </a:solidFill>
            </a:endParaRP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400" b="1" dirty="0" smtClean="0">
                <a:solidFill>
                  <a:srgbClr val="CDCDCD"/>
                </a:solidFill>
              </a:rPr>
              <a:t> </a:t>
            </a:r>
            <a:r>
              <a:rPr lang="fr-FR" sz="2400" b="1" dirty="0" err="1" smtClean="0">
                <a:solidFill>
                  <a:srgbClr val="CDCDCD"/>
                </a:solidFill>
              </a:rPr>
              <a:t>Descriptors</a:t>
            </a:r>
            <a:endParaRPr lang="fr-FR" sz="2400" b="1" dirty="0" smtClean="0">
              <a:solidFill>
                <a:srgbClr val="CDCDCD"/>
              </a:solidFill>
            </a:endParaRP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400" b="1" dirty="0" smtClean="0">
                <a:solidFill>
                  <a:srgbClr val="CDCDCD"/>
                </a:solidFill>
              </a:rPr>
              <a:t> Machine Learning </a:t>
            </a:r>
            <a:r>
              <a:rPr lang="fr-FR" sz="2400" b="1" dirty="0" err="1" smtClean="0">
                <a:solidFill>
                  <a:srgbClr val="CDCDCD"/>
                </a:solidFill>
              </a:rPr>
              <a:t>Methods</a:t>
            </a:r>
            <a:endParaRPr lang="fr-FR" sz="2400" b="1" dirty="0" smtClean="0">
              <a:solidFill>
                <a:srgbClr val="CDCDCD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0" y="2720110"/>
            <a:ext cx="4536504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  <a:buFontTx/>
              <a:buChar char="-"/>
            </a:pPr>
            <a:r>
              <a:rPr lang="fr-FR" sz="2400" b="1" i="1" dirty="0" smtClean="0">
                <a:solidFill>
                  <a:srgbClr val="FFB7B7"/>
                </a:solidFill>
              </a:rPr>
              <a:t>   </a:t>
            </a:r>
            <a:r>
              <a:rPr lang="fr-FR" sz="2400" b="1" i="1" dirty="0" err="1" smtClean="0">
                <a:solidFill>
                  <a:srgbClr val="FFB7B7"/>
                </a:solidFill>
              </a:rPr>
              <a:t>Bagging</a:t>
            </a:r>
            <a:r>
              <a:rPr lang="fr-FR" sz="2400" b="1" i="1" dirty="0" smtClean="0">
                <a:solidFill>
                  <a:srgbClr val="FFB7B7"/>
                </a:solidFill>
              </a:rPr>
              <a:t> and </a:t>
            </a:r>
            <a:r>
              <a:rPr lang="fr-FR" sz="2800" b="1" i="1" dirty="0" err="1" smtClean="0">
                <a:solidFill>
                  <a:srgbClr val="C00000"/>
                </a:solidFill>
              </a:rPr>
              <a:t>Boosting</a:t>
            </a:r>
            <a:endParaRPr lang="fr-FR" sz="2400" b="1" i="1" dirty="0" smtClean="0">
              <a:solidFill>
                <a:srgbClr val="C00000"/>
              </a:solidFill>
            </a:endParaRPr>
          </a:p>
          <a:p>
            <a:pPr lvl="1">
              <a:lnSpc>
                <a:spcPct val="150000"/>
              </a:lnSpc>
              <a:buFontTx/>
              <a:buChar char="-"/>
            </a:pPr>
            <a:r>
              <a:rPr lang="fr-FR" sz="2400" b="1" i="1" dirty="0" smtClean="0">
                <a:solidFill>
                  <a:srgbClr val="FFB7B7"/>
                </a:solidFill>
              </a:rPr>
              <a:t>   </a:t>
            </a:r>
            <a:r>
              <a:rPr lang="fr-FR" sz="2400" b="1" i="1" dirty="0" err="1" smtClean="0">
                <a:solidFill>
                  <a:srgbClr val="FFB7B7"/>
                </a:solidFill>
              </a:rPr>
              <a:t>Random</a:t>
            </a:r>
            <a:r>
              <a:rPr lang="fr-FR" sz="2400" b="1" i="1" dirty="0" smtClean="0">
                <a:solidFill>
                  <a:srgbClr val="FFB7B7"/>
                </a:solidFill>
              </a:rPr>
              <a:t> </a:t>
            </a:r>
            <a:r>
              <a:rPr lang="fr-FR" sz="2400" b="1" i="1" dirty="0" err="1" smtClean="0">
                <a:solidFill>
                  <a:srgbClr val="FFB7B7"/>
                </a:solidFill>
              </a:rPr>
              <a:t>Subspace</a:t>
            </a:r>
            <a:endParaRPr lang="fr-FR" sz="2400" b="1" i="1" dirty="0" smtClean="0">
              <a:solidFill>
                <a:srgbClr val="FFB7B7"/>
              </a:solidFill>
            </a:endParaRPr>
          </a:p>
          <a:p>
            <a:pPr lvl="1">
              <a:lnSpc>
                <a:spcPct val="150000"/>
              </a:lnSpc>
              <a:buFontTx/>
              <a:buChar char="-"/>
            </a:pPr>
            <a:r>
              <a:rPr lang="fr-FR" sz="2400" b="1" i="1" dirty="0" smtClean="0">
                <a:solidFill>
                  <a:srgbClr val="FFB7B7"/>
                </a:solidFill>
              </a:rPr>
              <a:t>   </a:t>
            </a:r>
            <a:r>
              <a:rPr lang="fr-FR" sz="2400" b="1" i="1" dirty="0" err="1" smtClean="0">
                <a:solidFill>
                  <a:srgbClr val="FFB7B7"/>
                </a:solidFill>
              </a:rPr>
              <a:t>Stacking</a:t>
            </a:r>
            <a:endParaRPr lang="fr-FR" sz="2400" b="1" i="1" dirty="0" smtClean="0">
              <a:solidFill>
                <a:srgbClr val="FFB7B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28670"/>
          </a:xfrm>
        </p:spPr>
        <p:txBody>
          <a:bodyPr/>
          <a:lstStyle/>
          <a:p>
            <a:pPr eaLnBrk="1" hangingPunct="1"/>
            <a:r>
              <a:rPr lang="fr-FR" dirty="0" err="1" smtClean="0"/>
              <a:t>Boosting</a:t>
            </a:r>
            <a:endParaRPr lang="fr-FR" sz="3100" dirty="0" smtClean="0"/>
          </a:p>
        </p:txBody>
      </p:sp>
      <p:sp>
        <p:nvSpPr>
          <p:cNvPr id="5" name="ZoneTexte 4"/>
          <p:cNvSpPr txBox="1"/>
          <p:nvPr/>
        </p:nvSpPr>
        <p:spPr>
          <a:xfrm>
            <a:off x="785786" y="1214422"/>
            <a:ext cx="7858180" cy="92333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 extrusionH="76200" contourW="12700">
            <a:extrusionClr>
              <a:schemeClr val="accent6">
                <a:lumMod val="40000"/>
                <a:lumOff val="60000"/>
              </a:schemeClr>
            </a:extrusionClr>
          </a:sp3d>
        </p:spPr>
        <p:txBody>
          <a:bodyPr>
            <a:spAutoFit/>
          </a:bodyPr>
          <a:lstStyle/>
          <a:p>
            <a:pPr>
              <a:defRPr/>
            </a:pPr>
            <a:r>
              <a:rPr lang="en-US" dirty="0" smtClean="0"/>
              <a:t>Boosting works by training a set of classifiers sequentially by combining them for prediction, where each latter classifier focuses on the mistakes of the earlier classifiers.</a:t>
            </a:r>
            <a:endParaRPr lang="en-US" dirty="0"/>
          </a:p>
        </p:txBody>
      </p:sp>
      <p:pic>
        <p:nvPicPr>
          <p:cNvPr id="6" name="Picture 5" descr="http://cseweb.ucsd.edu/~yfreund/portraitsmal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0100" y="2714624"/>
            <a:ext cx="1081806" cy="15001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ZoneTexte 4"/>
          <p:cNvSpPr txBox="1">
            <a:spLocks noChangeArrowheads="1"/>
          </p:cNvSpPr>
          <p:nvPr/>
        </p:nvSpPr>
        <p:spPr bwMode="auto">
          <a:xfrm>
            <a:off x="857224" y="4286256"/>
            <a:ext cx="13398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600" dirty="0" err="1"/>
              <a:t>Yoav</a:t>
            </a:r>
            <a:r>
              <a:rPr lang="fr-FR" sz="1600" dirty="0"/>
              <a:t> Freund</a:t>
            </a:r>
          </a:p>
        </p:txBody>
      </p:sp>
      <p:pic>
        <p:nvPicPr>
          <p:cNvPr id="8" name="Picture 7" descr="http://www.cs.princeton.edu/images/thumb.php?id=2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28991" y="2643182"/>
            <a:ext cx="1071562" cy="160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ZoneTexte 6"/>
          <p:cNvSpPr txBox="1">
            <a:spLocks noChangeArrowheads="1"/>
          </p:cNvSpPr>
          <p:nvPr/>
        </p:nvSpPr>
        <p:spPr bwMode="auto">
          <a:xfrm>
            <a:off x="3214678" y="4286245"/>
            <a:ext cx="156368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600" dirty="0"/>
              <a:t>Robert </a:t>
            </a:r>
            <a:r>
              <a:rPr lang="fr-FR" sz="1600" dirty="0" err="1"/>
              <a:t>Shapire</a:t>
            </a:r>
            <a:endParaRPr lang="fr-FR" sz="1600" dirty="0"/>
          </a:p>
        </p:txBody>
      </p:sp>
      <p:pic>
        <p:nvPicPr>
          <p:cNvPr id="4098" name="Picture 2" descr="http://www-stat.stanford.edu/~jhf/photo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72198" y="2631040"/>
            <a:ext cx="1303594" cy="1571636"/>
          </a:xfrm>
          <a:prstGeom prst="rect">
            <a:avLst/>
          </a:prstGeom>
          <a:noFill/>
        </p:spPr>
      </p:pic>
      <p:sp>
        <p:nvSpPr>
          <p:cNvPr id="10" name="ZoneTexte 9"/>
          <p:cNvSpPr txBox="1"/>
          <p:nvPr/>
        </p:nvSpPr>
        <p:spPr>
          <a:xfrm>
            <a:off x="5786446" y="4274114"/>
            <a:ext cx="19928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/>
              <a:t>Jerome</a:t>
            </a:r>
            <a:r>
              <a:rPr lang="fr-FR" dirty="0" smtClean="0"/>
              <a:t> Friedman</a:t>
            </a:r>
            <a:endParaRPr lang="fr-FR" dirty="0"/>
          </a:p>
        </p:txBody>
      </p:sp>
      <p:sp>
        <p:nvSpPr>
          <p:cNvPr id="11" name="Rectangle 10"/>
          <p:cNvSpPr/>
          <p:nvPr/>
        </p:nvSpPr>
        <p:spPr>
          <a:xfrm>
            <a:off x="285720" y="5072074"/>
            <a:ext cx="85725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err="1" smtClean="0"/>
              <a:t>Yoav</a:t>
            </a:r>
            <a:r>
              <a:rPr lang="en-US" sz="1400" dirty="0" smtClean="0"/>
              <a:t> Freund, Robert E. </a:t>
            </a:r>
            <a:r>
              <a:rPr lang="en-US" sz="1400" dirty="0" err="1" smtClean="0"/>
              <a:t>Schapire</a:t>
            </a:r>
            <a:r>
              <a:rPr lang="en-US" sz="1400" dirty="0" smtClean="0"/>
              <a:t>: </a:t>
            </a:r>
            <a:r>
              <a:rPr lang="en-US" sz="1400" i="1" dirty="0" smtClean="0"/>
              <a:t>Experiments with a new boosting algorithm</a:t>
            </a:r>
            <a:r>
              <a:rPr lang="en-US" sz="1400" dirty="0" smtClean="0"/>
              <a:t>. In: Thirteenth International Conference on Machine Learning, San Francisco, 148-156, 1996.</a:t>
            </a:r>
            <a:endParaRPr lang="fr-FR" sz="1400" dirty="0"/>
          </a:p>
        </p:txBody>
      </p:sp>
      <p:sp>
        <p:nvSpPr>
          <p:cNvPr id="12" name="Rectangle 11"/>
          <p:cNvSpPr/>
          <p:nvPr/>
        </p:nvSpPr>
        <p:spPr>
          <a:xfrm>
            <a:off x="285720" y="5786454"/>
            <a:ext cx="83582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J.H. Friedman (1999). </a:t>
            </a:r>
            <a:r>
              <a:rPr lang="en-US" sz="1400" i="1" dirty="0" smtClean="0"/>
              <a:t>Stochastic Gradient Boosting</a:t>
            </a:r>
            <a:r>
              <a:rPr lang="en-US" sz="1400" dirty="0" smtClean="0"/>
              <a:t>. Computational Statistics and Data Analysis. 38:367-378.</a:t>
            </a:r>
            <a:endParaRPr lang="fr-FR" sz="1400" dirty="0"/>
          </a:p>
        </p:txBody>
      </p:sp>
      <p:sp>
        <p:nvSpPr>
          <p:cNvPr id="13" name="ZoneTexte 12"/>
          <p:cNvSpPr txBox="1"/>
          <p:nvPr/>
        </p:nvSpPr>
        <p:spPr>
          <a:xfrm>
            <a:off x="2143108" y="3143248"/>
            <a:ext cx="1214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 err="1" smtClean="0"/>
              <a:t>AdaBoost</a:t>
            </a:r>
            <a:r>
              <a:rPr lang="fr-FR" sz="1400" dirty="0" smtClean="0"/>
              <a:t> - classification</a:t>
            </a:r>
            <a:endParaRPr lang="fr-FR" sz="1400" dirty="0"/>
          </a:p>
        </p:txBody>
      </p:sp>
      <p:sp>
        <p:nvSpPr>
          <p:cNvPr id="14" name="ZoneTexte 13"/>
          <p:cNvSpPr txBox="1"/>
          <p:nvPr/>
        </p:nvSpPr>
        <p:spPr>
          <a:xfrm>
            <a:off x="7429520" y="3143248"/>
            <a:ext cx="1142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 err="1" smtClean="0"/>
              <a:t>Regression</a:t>
            </a:r>
            <a:r>
              <a:rPr lang="fr-FR" sz="1400" dirty="0" smtClean="0"/>
              <a:t> </a:t>
            </a:r>
            <a:r>
              <a:rPr lang="fr-FR" sz="1400" dirty="0" err="1" smtClean="0"/>
              <a:t>boosting</a:t>
            </a:r>
            <a:endParaRPr lang="fr-FR" sz="1400" dirty="0"/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503718-F545-4FF1-9D25-78E51F277979}" type="slidenum">
              <a:rPr lang="fr-FR" smtClean="0"/>
              <a:pPr>
                <a:defRPr/>
              </a:pPr>
              <a:t>33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4" name="Straight Arrow Connector 102"/>
          <p:cNvCxnSpPr/>
          <p:nvPr/>
        </p:nvCxnSpPr>
        <p:spPr>
          <a:xfrm rot="5400000">
            <a:off x="2822563" y="5035561"/>
            <a:ext cx="357190" cy="1588"/>
          </a:xfrm>
          <a:prstGeom prst="straightConnector1">
            <a:avLst/>
          </a:prstGeom>
          <a:ln w="25400">
            <a:tailEnd type="stealth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Boosting</a:t>
            </a:r>
            <a:r>
              <a:rPr lang="fr-FR" dirty="0" smtClean="0"/>
              <a:t> for Classification. </a:t>
            </a:r>
            <a:r>
              <a:rPr lang="fr-FR" dirty="0" err="1" smtClean="0"/>
              <a:t>AdaBoost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xfrm>
            <a:off x="8424895" y="6497662"/>
            <a:ext cx="719137" cy="360362"/>
          </a:xfrm>
        </p:spPr>
        <p:txBody>
          <a:bodyPr/>
          <a:lstStyle/>
          <a:p>
            <a:pPr>
              <a:defRPr/>
            </a:pPr>
            <a:fld id="{38503718-F545-4FF1-9D25-78E51F277979}" type="slidenum">
              <a:rPr lang="fr-FR" smtClean="0"/>
              <a:pPr>
                <a:defRPr/>
              </a:pPr>
              <a:t>34</a:t>
            </a:fld>
            <a:endParaRPr lang="fr-FR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0" y="2214554"/>
            <a:ext cx="126085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latin typeface="Calibri" pitchFamily="34" charset="0"/>
              </a:rPr>
              <a:t>Training </a:t>
            </a:r>
            <a:r>
              <a:rPr lang="en-US" dirty="0" smtClean="0">
                <a:latin typeface="Calibri" pitchFamily="34" charset="0"/>
              </a:rPr>
              <a:t>set</a:t>
            </a:r>
            <a:endParaRPr lang="en-US" dirty="0">
              <a:latin typeface="Calibri" pitchFamily="34" charset="0"/>
            </a:endParaRPr>
          </a:p>
        </p:txBody>
      </p:sp>
      <p:grpSp>
        <p:nvGrpSpPr>
          <p:cNvPr id="3" name="Groupe 66"/>
          <p:cNvGrpSpPr/>
          <p:nvPr/>
        </p:nvGrpSpPr>
        <p:grpSpPr>
          <a:xfrm>
            <a:off x="411409" y="2655868"/>
            <a:ext cx="375424" cy="3039908"/>
            <a:chOff x="1377546" y="2786058"/>
            <a:chExt cx="375424" cy="3039908"/>
          </a:xfrm>
        </p:grpSpPr>
        <p:grpSp>
          <p:nvGrpSpPr>
            <p:cNvPr id="6" name="Groupe 64"/>
            <p:cNvGrpSpPr/>
            <p:nvPr/>
          </p:nvGrpSpPr>
          <p:grpSpPr>
            <a:xfrm>
              <a:off x="1394765" y="2786058"/>
              <a:ext cx="285752" cy="3039908"/>
              <a:chOff x="928663" y="2939457"/>
              <a:chExt cx="859146" cy="3039908"/>
            </a:xfrm>
          </p:grpSpPr>
          <p:sp>
            <p:nvSpPr>
              <p:cNvPr id="7" name="Rectangle 6"/>
              <p:cNvSpPr>
                <a:spLocks noChangeArrowheads="1"/>
              </p:cNvSpPr>
              <p:nvPr/>
            </p:nvSpPr>
            <p:spPr bwMode="auto">
              <a:xfrm>
                <a:off x="928663" y="2939457"/>
                <a:ext cx="859146" cy="303990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b="1">
                  <a:latin typeface="Calibri" pitchFamily="34" charset="0"/>
                </a:endParaRPr>
              </a:p>
            </p:txBody>
          </p:sp>
          <p:sp>
            <p:nvSpPr>
              <p:cNvPr id="8" name="Line 7"/>
              <p:cNvSpPr>
                <a:spLocks noChangeShapeType="1"/>
              </p:cNvSpPr>
              <p:nvPr/>
            </p:nvSpPr>
            <p:spPr bwMode="auto">
              <a:xfrm>
                <a:off x="928663" y="3373730"/>
                <a:ext cx="85914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b="1"/>
              </a:p>
            </p:txBody>
          </p:sp>
          <p:sp>
            <p:nvSpPr>
              <p:cNvPr id="9" name="Line 8"/>
              <p:cNvSpPr>
                <a:spLocks noChangeShapeType="1"/>
              </p:cNvSpPr>
              <p:nvPr/>
            </p:nvSpPr>
            <p:spPr bwMode="auto">
              <a:xfrm>
                <a:off x="928663" y="3808002"/>
                <a:ext cx="85914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b="1"/>
              </a:p>
            </p:txBody>
          </p:sp>
          <p:sp>
            <p:nvSpPr>
              <p:cNvPr id="10" name="Line 9"/>
              <p:cNvSpPr>
                <a:spLocks noChangeShapeType="1"/>
              </p:cNvSpPr>
              <p:nvPr/>
            </p:nvSpPr>
            <p:spPr bwMode="auto">
              <a:xfrm>
                <a:off x="928663" y="4242275"/>
                <a:ext cx="85914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b="1"/>
              </a:p>
            </p:txBody>
          </p:sp>
          <p:sp>
            <p:nvSpPr>
              <p:cNvPr id="11" name="Line 10"/>
              <p:cNvSpPr>
                <a:spLocks noChangeShapeType="1"/>
              </p:cNvSpPr>
              <p:nvPr/>
            </p:nvSpPr>
            <p:spPr bwMode="auto">
              <a:xfrm>
                <a:off x="928663" y="4676547"/>
                <a:ext cx="85914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b="1"/>
              </a:p>
            </p:txBody>
          </p:sp>
          <p:sp>
            <p:nvSpPr>
              <p:cNvPr id="13" name="Line 12"/>
              <p:cNvSpPr>
                <a:spLocks noChangeShapeType="1"/>
              </p:cNvSpPr>
              <p:nvPr/>
            </p:nvSpPr>
            <p:spPr bwMode="auto">
              <a:xfrm>
                <a:off x="928663" y="5545092"/>
                <a:ext cx="85914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b="1"/>
              </a:p>
            </p:txBody>
          </p:sp>
        </p:grpSp>
        <p:grpSp>
          <p:nvGrpSpPr>
            <p:cNvPr id="22" name="Groupe 65"/>
            <p:cNvGrpSpPr/>
            <p:nvPr/>
          </p:nvGrpSpPr>
          <p:grpSpPr>
            <a:xfrm>
              <a:off x="1377546" y="2857496"/>
              <a:ext cx="375424" cy="2921587"/>
              <a:chOff x="1356817" y="2857496"/>
              <a:chExt cx="375424" cy="2921587"/>
            </a:xfrm>
          </p:grpSpPr>
          <p:sp>
            <p:nvSpPr>
              <p:cNvPr id="12" name="Text Box 11"/>
              <p:cNvSpPr txBox="1">
                <a:spLocks noChangeArrowheads="1"/>
              </p:cNvSpPr>
              <p:nvPr/>
            </p:nvSpPr>
            <p:spPr bwMode="auto">
              <a:xfrm>
                <a:off x="1395576" y="4399484"/>
                <a:ext cx="137269" cy="923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dirty="0">
                    <a:latin typeface="Calibri" pitchFamily="34" charset="0"/>
                  </a:rPr>
                  <a:t>.</a:t>
                </a:r>
              </a:p>
              <a:p>
                <a:r>
                  <a:rPr lang="en-US" dirty="0">
                    <a:latin typeface="Calibri" pitchFamily="34" charset="0"/>
                  </a:rPr>
                  <a:t>.</a:t>
                </a:r>
              </a:p>
              <a:p>
                <a:r>
                  <a:rPr lang="en-US" dirty="0">
                    <a:latin typeface="Calibri" pitchFamily="34" charset="0"/>
                  </a:rPr>
                  <a:t>.</a:t>
                </a:r>
              </a:p>
            </p:txBody>
          </p:sp>
          <p:sp>
            <p:nvSpPr>
              <p:cNvPr id="14" name="Text Box 13"/>
              <p:cNvSpPr txBox="1">
                <a:spLocks noChangeArrowheads="1"/>
              </p:cNvSpPr>
              <p:nvPr/>
            </p:nvSpPr>
            <p:spPr bwMode="auto">
              <a:xfrm>
                <a:off x="1356817" y="2857496"/>
                <a:ext cx="37382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latin typeface="Calibri" pitchFamily="34" charset="0"/>
                  </a:rPr>
                  <a:t>C</a:t>
                </a:r>
                <a:r>
                  <a:rPr lang="en-US" sz="1050" dirty="0" smtClean="0">
                    <a:latin typeface="Calibri" pitchFamily="34" charset="0"/>
                  </a:rPr>
                  <a:t>1</a:t>
                </a:r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15" name="Text Box 14"/>
              <p:cNvSpPr txBox="1">
                <a:spLocks noChangeArrowheads="1"/>
              </p:cNvSpPr>
              <p:nvPr/>
            </p:nvSpPr>
            <p:spPr bwMode="auto">
              <a:xfrm>
                <a:off x="1356817" y="3242993"/>
                <a:ext cx="37382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latin typeface="Calibri" pitchFamily="34" charset="0"/>
                  </a:rPr>
                  <a:t>C</a:t>
                </a:r>
                <a:r>
                  <a:rPr lang="en-US" sz="1050" dirty="0" smtClean="0">
                    <a:latin typeface="Calibri" pitchFamily="34" charset="0"/>
                  </a:rPr>
                  <a:t>2</a:t>
                </a:r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16" name="Text Box 15"/>
              <p:cNvSpPr txBox="1">
                <a:spLocks noChangeArrowheads="1"/>
              </p:cNvSpPr>
              <p:nvPr/>
            </p:nvSpPr>
            <p:spPr bwMode="auto">
              <a:xfrm>
                <a:off x="1356817" y="3628490"/>
                <a:ext cx="37382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latin typeface="Calibri" pitchFamily="34" charset="0"/>
                  </a:rPr>
                  <a:t>C</a:t>
                </a:r>
                <a:r>
                  <a:rPr lang="en-US" sz="1050" dirty="0" smtClean="0">
                    <a:latin typeface="Calibri" pitchFamily="34" charset="0"/>
                  </a:rPr>
                  <a:t>3</a:t>
                </a:r>
                <a:endParaRPr lang="en-US" sz="2400" dirty="0">
                  <a:latin typeface="Calibri" pitchFamily="34" charset="0"/>
                </a:endParaRPr>
              </a:p>
            </p:txBody>
          </p:sp>
          <p:sp>
            <p:nvSpPr>
              <p:cNvPr id="17" name="Text Box 16"/>
              <p:cNvSpPr txBox="1">
                <a:spLocks noChangeArrowheads="1"/>
              </p:cNvSpPr>
              <p:nvPr/>
            </p:nvSpPr>
            <p:spPr bwMode="auto">
              <a:xfrm>
                <a:off x="1357374" y="4118552"/>
                <a:ext cx="37382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latin typeface="Calibri" pitchFamily="34" charset="0"/>
                  </a:rPr>
                  <a:t>C</a:t>
                </a:r>
                <a:r>
                  <a:rPr lang="en-US" sz="1050" dirty="0" smtClean="0">
                    <a:latin typeface="Calibri" pitchFamily="34" charset="0"/>
                  </a:rPr>
                  <a:t>4</a:t>
                </a:r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18" name="Text Box 17"/>
              <p:cNvSpPr txBox="1">
                <a:spLocks noChangeArrowheads="1"/>
              </p:cNvSpPr>
              <p:nvPr/>
            </p:nvSpPr>
            <p:spPr bwMode="auto">
              <a:xfrm>
                <a:off x="1356817" y="5409751"/>
                <a:ext cx="375424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err="1" smtClean="0">
                    <a:latin typeface="Calibri" pitchFamily="34" charset="0"/>
                  </a:rPr>
                  <a:t>C</a:t>
                </a:r>
                <a:r>
                  <a:rPr lang="en-US" sz="1050" dirty="0" err="1" smtClean="0">
                    <a:latin typeface="Calibri" pitchFamily="34" charset="0"/>
                  </a:rPr>
                  <a:t>n</a:t>
                </a:r>
                <a:endParaRPr lang="en-US" dirty="0">
                  <a:latin typeface="Calibri" pitchFamily="34" charset="0"/>
                </a:endParaRPr>
              </a:p>
            </p:txBody>
          </p:sp>
        </p:grpSp>
      </p:grpSp>
      <p:cxnSp>
        <p:nvCxnSpPr>
          <p:cNvPr id="19" name="Straight Arrow Connector 20"/>
          <p:cNvCxnSpPr/>
          <p:nvPr/>
        </p:nvCxnSpPr>
        <p:spPr>
          <a:xfrm flipV="1">
            <a:off x="714380" y="2317770"/>
            <a:ext cx="1951404" cy="1858052"/>
          </a:xfrm>
          <a:prstGeom prst="straightConnector1">
            <a:avLst/>
          </a:prstGeom>
          <a:ln w="25400">
            <a:tailEnd type="stealth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6" name="Rectangle 59"/>
          <p:cNvSpPr>
            <a:spLocks noChangeArrowheads="1"/>
          </p:cNvSpPr>
          <p:nvPr/>
        </p:nvSpPr>
        <p:spPr bwMode="auto">
          <a:xfrm>
            <a:off x="3738547" y="1993769"/>
            <a:ext cx="972000" cy="648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l-SI" dirty="0">
                <a:latin typeface="Calibri" pitchFamily="34" charset="0"/>
              </a:rPr>
              <a:t>Learning</a:t>
            </a:r>
          </a:p>
          <a:p>
            <a:pPr algn="ctr"/>
            <a:r>
              <a:rPr lang="sl-SI" dirty="0">
                <a:latin typeface="Calibri" pitchFamily="34" charset="0"/>
              </a:rPr>
              <a:t>algorithm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47" name="Rectangle 65"/>
          <p:cNvSpPr>
            <a:spLocks noChangeArrowheads="1"/>
          </p:cNvSpPr>
          <p:nvPr/>
        </p:nvSpPr>
        <p:spPr bwMode="auto">
          <a:xfrm>
            <a:off x="5162920" y="1993769"/>
            <a:ext cx="972000" cy="648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r-FR" dirty="0" smtClean="0">
                <a:latin typeface="Calibri" pitchFamily="34" charset="0"/>
              </a:rPr>
              <a:t>Model</a:t>
            </a:r>
            <a:r>
              <a:rPr lang="sl-SI" dirty="0" smtClean="0">
                <a:latin typeface="Calibri" pitchFamily="34" charset="0"/>
              </a:rPr>
              <a:t> </a:t>
            </a:r>
            <a:endParaRPr lang="sl-SI" dirty="0">
              <a:latin typeface="Calibri" pitchFamily="34" charset="0"/>
            </a:endParaRPr>
          </a:p>
          <a:p>
            <a:pPr algn="ctr"/>
            <a:r>
              <a:rPr lang="fr-FR" dirty="0" smtClean="0">
                <a:latin typeface="Calibri" pitchFamily="34" charset="0"/>
              </a:rPr>
              <a:t>M</a:t>
            </a:r>
            <a:r>
              <a:rPr lang="sl-SI" sz="1050" dirty="0" smtClean="0">
                <a:latin typeface="Calibri" pitchFamily="34" charset="0"/>
              </a:rPr>
              <a:t>1</a:t>
            </a:r>
            <a:endParaRPr lang="en-US" dirty="0">
              <a:latin typeface="Calibri" pitchFamily="34" charset="0"/>
            </a:endParaRPr>
          </a:p>
        </p:txBody>
      </p:sp>
      <p:cxnSp>
        <p:nvCxnSpPr>
          <p:cNvPr id="48" name="Straight Arrow Connector 102"/>
          <p:cNvCxnSpPr>
            <a:endCxn id="46" idx="1"/>
          </p:cNvCxnSpPr>
          <p:nvPr/>
        </p:nvCxnSpPr>
        <p:spPr>
          <a:xfrm flipV="1">
            <a:off x="3286173" y="2317769"/>
            <a:ext cx="452374" cy="1"/>
          </a:xfrm>
          <a:prstGeom prst="straightConnector1">
            <a:avLst/>
          </a:prstGeom>
          <a:ln w="25400">
            <a:tailEnd type="stealth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0" name="Rectangle 59"/>
          <p:cNvSpPr>
            <a:spLocks noChangeArrowheads="1"/>
          </p:cNvSpPr>
          <p:nvPr/>
        </p:nvSpPr>
        <p:spPr bwMode="auto">
          <a:xfrm>
            <a:off x="3738547" y="3857628"/>
            <a:ext cx="972000" cy="648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l-SI" dirty="0">
                <a:latin typeface="Calibri" pitchFamily="34" charset="0"/>
              </a:rPr>
              <a:t>Learning</a:t>
            </a:r>
          </a:p>
          <a:p>
            <a:pPr algn="ctr"/>
            <a:r>
              <a:rPr lang="sl-SI" dirty="0">
                <a:latin typeface="Calibri" pitchFamily="34" charset="0"/>
              </a:rPr>
              <a:t>algorithm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51" name="Rectangle 65"/>
          <p:cNvSpPr>
            <a:spLocks noChangeArrowheads="1"/>
          </p:cNvSpPr>
          <p:nvPr/>
        </p:nvSpPr>
        <p:spPr bwMode="auto">
          <a:xfrm>
            <a:off x="5162920" y="3851822"/>
            <a:ext cx="972000" cy="648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r-FR" dirty="0" smtClean="0">
                <a:latin typeface="Calibri" pitchFamily="34" charset="0"/>
              </a:rPr>
              <a:t>Model</a:t>
            </a:r>
            <a:r>
              <a:rPr lang="sl-SI" dirty="0" smtClean="0">
                <a:latin typeface="Calibri" pitchFamily="34" charset="0"/>
              </a:rPr>
              <a:t> </a:t>
            </a:r>
            <a:endParaRPr lang="sl-SI" dirty="0">
              <a:latin typeface="Calibri" pitchFamily="34" charset="0"/>
            </a:endParaRPr>
          </a:p>
          <a:p>
            <a:pPr algn="ctr"/>
            <a:r>
              <a:rPr lang="fr-FR" dirty="0" smtClean="0">
                <a:latin typeface="Calibri" pitchFamily="34" charset="0"/>
              </a:rPr>
              <a:t>M</a:t>
            </a:r>
            <a:r>
              <a:rPr lang="sl-SI" sz="1050" dirty="0" smtClean="0">
                <a:latin typeface="Calibri" pitchFamily="34" charset="0"/>
              </a:rPr>
              <a:t>2</a:t>
            </a:r>
            <a:endParaRPr lang="en-US" dirty="0">
              <a:latin typeface="Calibri" pitchFamily="34" charset="0"/>
            </a:endParaRPr>
          </a:p>
        </p:txBody>
      </p:sp>
      <p:cxnSp>
        <p:nvCxnSpPr>
          <p:cNvPr id="52" name="Straight Arrow Connector 110"/>
          <p:cNvCxnSpPr>
            <a:endCxn id="50" idx="1"/>
          </p:cNvCxnSpPr>
          <p:nvPr/>
        </p:nvCxnSpPr>
        <p:spPr>
          <a:xfrm flipV="1">
            <a:off x="3286173" y="4181628"/>
            <a:ext cx="452374" cy="1"/>
          </a:xfrm>
          <a:prstGeom prst="straightConnector1">
            <a:avLst/>
          </a:prstGeom>
          <a:ln w="25400">
            <a:tailEnd type="stealth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Arrow Connector 111"/>
          <p:cNvCxnSpPr>
            <a:stCxn id="50" idx="3"/>
            <a:endCxn id="51" idx="1"/>
          </p:cNvCxnSpPr>
          <p:nvPr/>
        </p:nvCxnSpPr>
        <p:spPr>
          <a:xfrm flipV="1">
            <a:off x="4710547" y="4175822"/>
            <a:ext cx="452373" cy="5806"/>
          </a:xfrm>
          <a:prstGeom prst="straightConnector1">
            <a:avLst/>
          </a:prstGeom>
          <a:ln w="25400">
            <a:tailEnd type="stealth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4" name="Rectangle 59"/>
          <p:cNvSpPr>
            <a:spLocks noChangeArrowheads="1"/>
          </p:cNvSpPr>
          <p:nvPr/>
        </p:nvSpPr>
        <p:spPr bwMode="auto">
          <a:xfrm>
            <a:off x="3742430" y="5630094"/>
            <a:ext cx="972000" cy="648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l-SI" dirty="0">
                <a:latin typeface="Calibri" pitchFamily="34" charset="0"/>
              </a:rPr>
              <a:t>Learning</a:t>
            </a:r>
          </a:p>
          <a:p>
            <a:pPr algn="ctr"/>
            <a:r>
              <a:rPr lang="sl-SI" dirty="0">
                <a:latin typeface="Calibri" pitchFamily="34" charset="0"/>
              </a:rPr>
              <a:t>algorithm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55" name="Rectangle 65"/>
          <p:cNvSpPr>
            <a:spLocks noChangeArrowheads="1"/>
          </p:cNvSpPr>
          <p:nvPr/>
        </p:nvSpPr>
        <p:spPr bwMode="auto">
          <a:xfrm>
            <a:off x="5162920" y="5630094"/>
            <a:ext cx="972000" cy="648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r-FR" dirty="0" smtClean="0">
                <a:latin typeface="Calibri" pitchFamily="34" charset="0"/>
              </a:rPr>
              <a:t>Model</a:t>
            </a:r>
            <a:r>
              <a:rPr lang="sl-SI" dirty="0" smtClean="0">
                <a:latin typeface="Calibri" pitchFamily="34" charset="0"/>
              </a:rPr>
              <a:t> </a:t>
            </a:r>
            <a:endParaRPr lang="sl-SI" dirty="0">
              <a:latin typeface="Calibri" pitchFamily="34" charset="0"/>
            </a:endParaRPr>
          </a:p>
          <a:p>
            <a:pPr algn="ctr"/>
            <a:r>
              <a:rPr lang="fr-FR" dirty="0" smtClean="0">
                <a:latin typeface="Calibri" pitchFamily="34" charset="0"/>
              </a:rPr>
              <a:t>M</a:t>
            </a:r>
            <a:r>
              <a:rPr lang="sl-SI" sz="1050" dirty="0" smtClean="0">
                <a:latin typeface="Calibri" pitchFamily="34" charset="0"/>
              </a:rPr>
              <a:t>b</a:t>
            </a:r>
            <a:endParaRPr lang="en-US" dirty="0">
              <a:latin typeface="Calibri" pitchFamily="34" charset="0"/>
            </a:endParaRPr>
          </a:p>
        </p:txBody>
      </p:sp>
      <p:cxnSp>
        <p:nvCxnSpPr>
          <p:cNvPr id="56" name="Straight Arrow Connector 114"/>
          <p:cNvCxnSpPr>
            <a:endCxn id="54" idx="1"/>
          </p:cNvCxnSpPr>
          <p:nvPr/>
        </p:nvCxnSpPr>
        <p:spPr>
          <a:xfrm flipV="1">
            <a:off x="3293940" y="5954094"/>
            <a:ext cx="448490" cy="1"/>
          </a:xfrm>
          <a:prstGeom prst="straightConnector1">
            <a:avLst/>
          </a:prstGeom>
          <a:ln w="25400">
            <a:tailEnd type="stealth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Arrow Connector 115"/>
          <p:cNvCxnSpPr>
            <a:stCxn id="54" idx="3"/>
            <a:endCxn id="55" idx="1"/>
          </p:cNvCxnSpPr>
          <p:nvPr/>
        </p:nvCxnSpPr>
        <p:spPr>
          <a:xfrm>
            <a:off x="4714430" y="5954094"/>
            <a:ext cx="448490" cy="1588"/>
          </a:xfrm>
          <a:prstGeom prst="straightConnector1">
            <a:avLst/>
          </a:prstGeom>
          <a:ln w="25400">
            <a:tailEnd type="stealth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Straight Arrow Connector 117"/>
          <p:cNvCxnSpPr>
            <a:stCxn id="46" idx="3"/>
            <a:endCxn id="47" idx="1"/>
          </p:cNvCxnSpPr>
          <p:nvPr/>
        </p:nvCxnSpPr>
        <p:spPr>
          <a:xfrm>
            <a:off x="4710547" y="2317769"/>
            <a:ext cx="452373" cy="1588"/>
          </a:xfrm>
          <a:prstGeom prst="straightConnector1">
            <a:avLst/>
          </a:prstGeom>
          <a:ln w="25400">
            <a:tailEnd type="stealth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9" name="Rectangle 58"/>
          <p:cNvSpPr/>
          <p:nvPr/>
        </p:nvSpPr>
        <p:spPr>
          <a:xfrm>
            <a:off x="5051716" y="1850607"/>
            <a:ext cx="1194408" cy="46529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l-SI" dirty="0"/>
          </a:p>
        </p:txBody>
      </p:sp>
      <p:sp>
        <p:nvSpPr>
          <p:cNvPr id="60" name="TextBox 87"/>
          <p:cNvSpPr txBox="1">
            <a:spLocks noChangeArrowheads="1"/>
          </p:cNvSpPr>
          <p:nvPr/>
        </p:nvSpPr>
        <p:spPr bwMode="auto">
          <a:xfrm>
            <a:off x="4965602" y="1458969"/>
            <a:ext cx="136663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  <a:latin typeface="Calibri" pitchFamily="34" charset="0"/>
              </a:rPr>
              <a:t>ENSEMBLE</a:t>
            </a:r>
          </a:p>
        </p:txBody>
      </p:sp>
      <p:sp>
        <p:nvSpPr>
          <p:cNvPr id="61" name="Flèche droite 60"/>
          <p:cNvSpPr/>
          <p:nvPr/>
        </p:nvSpPr>
        <p:spPr>
          <a:xfrm>
            <a:off x="6357982" y="3855932"/>
            <a:ext cx="1046914" cy="639781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5"/>
          <p:cNvSpPr>
            <a:spLocks noChangeArrowheads="1"/>
          </p:cNvSpPr>
          <p:nvPr/>
        </p:nvSpPr>
        <p:spPr bwMode="auto">
          <a:xfrm>
            <a:off x="7572428" y="3851822"/>
            <a:ext cx="1214446" cy="648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r-FR" dirty="0" smtClean="0">
                <a:latin typeface="Calibri" pitchFamily="34" charset="0"/>
              </a:rPr>
              <a:t>Consensus </a:t>
            </a:r>
          </a:p>
          <a:p>
            <a:pPr algn="ctr"/>
            <a:r>
              <a:rPr lang="fr-FR" dirty="0" smtClean="0">
                <a:latin typeface="Calibri" pitchFamily="34" charset="0"/>
              </a:rPr>
              <a:t>Model</a:t>
            </a:r>
            <a:r>
              <a:rPr lang="sl-SI" dirty="0" smtClean="0">
                <a:latin typeface="Calibri" pitchFamily="34" charset="0"/>
              </a:rPr>
              <a:t> </a:t>
            </a:r>
            <a:endParaRPr lang="sl-SI" dirty="0">
              <a:latin typeface="Calibri" pitchFamily="34" charset="0"/>
            </a:endParaRPr>
          </a:p>
        </p:txBody>
      </p:sp>
      <p:sp>
        <p:nvSpPr>
          <p:cNvPr id="67" name="Text Box 16"/>
          <p:cNvSpPr txBox="1">
            <a:spLocks noChangeArrowheads="1"/>
          </p:cNvSpPr>
          <p:nvPr/>
        </p:nvSpPr>
        <p:spPr bwMode="auto">
          <a:xfrm>
            <a:off x="1857356" y="2571744"/>
            <a:ext cx="3561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latin typeface="Calibri" pitchFamily="34" charset="0"/>
              </a:rPr>
              <a:t>S</a:t>
            </a:r>
            <a:r>
              <a:rPr lang="en-US" sz="1050" dirty="0">
                <a:latin typeface="Calibri" pitchFamily="34" charset="0"/>
              </a:rPr>
              <a:t>1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68" name="Text Box 57"/>
          <p:cNvSpPr txBox="1">
            <a:spLocks noChangeArrowheads="1"/>
          </p:cNvSpPr>
          <p:nvPr/>
        </p:nvSpPr>
        <p:spPr bwMode="auto">
          <a:xfrm>
            <a:off x="2643174" y="3000372"/>
            <a:ext cx="35939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l-SI" dirty="0" smtClean="0">
                <a:latin typeface="Calibri" pitchFamily="34" charset="0"/>
              </a:rPr>
              <a:t>S</a:t>
            </a:r>
            <a:r>
              <a:rPr lang="fr-FR" sz="1050" dirty="0" smtClean="0">
                <a:latin typeface="Calibri" pitchFamily="34" charset="0"/>
              </a:rPr>
              <a:t>2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69" name="Text Box 58"/>
          <p:cNvSpPr txBox="1">
            <a:spLocks noChangeArrowheads="1"/>
          </p:cNvSpPr>
          <p:nvPr/>
        </p:nvSpPr>
        <p:spPr bwMode="auto">
          <a:xfrm>
            <a:off x="2571736" y="4917056"/>
            <a:ext cx="35719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l-SI" dirty="0" smtClean="0">
                <a:latin typeface="Calibri" pitchFamily="34" charset="0"/>
              </a:rPr>
              <a:t>S</a:t>
            </a:r>
            <a:r>
              <a:rPr lang="fr-FR" sz="1050" dirty="0" smtClean="0">
                <a:latin typeface="Calibri" pitchFamily="34" charset="0"/>
              </a:rPr>
              <a:t>e</a:t>
            </a:r>
            <a:endParaRPr lang="en-US" dirty="0">
              <a:latin typeface="Calibri" pitchFamily="34" charset="0"/>
            </a:endParaRPr>
          </a:p>
        </p:txBody>
      </p:sp>
      <p:grpSp>
        <p:nvGrpSpPr>
          <p:cNvPr id="43" name="Groupe 87"/>
          <p:cNvGrpSpPr/>
          <p:nvPr/>
        </p:nvGrpSpPr>
        <p:grpSpPr>
          <a:xfrm>
            <a:off x="2665784" y="1403947"/>
            <a:ext cx="620332" cy="1697005"/>
            <a:chOff x="2665784" y="1403947"/>
            <a:chExt cx="620389" cy="1842377"/>
          </a:xfrm>
        </p:grpSpPr>
        <p:grpSp>
          <p:nvGrpSpPr>
            <p:cNvPr id="44" name="Group 5"/>
            <p:cNvGrpSpPr>
              <a:grpSpLocks/>
            </p:cNvGrpSpPr>
            <p:nvPr/>
          </p:nvGrpSpPr>
          <p:grpSpPr bwMode="auto">
            <a:xfrm>
              <a:off x="2665784" y="1478373"/>
              <a:ext cx="620389" cy="1678793"/>
              <a:chOff x="864" y="1296"/>
              <a:chExt cx="1248" cy="2352"/>
            </a:xfrm>
          </p:grpSpPr>
          <p:sp>
            <p:nvSpPr>
              <p:cNvPr id="30" name="Rectangle 6"/>
              <p:cNvSpPr>
                <a:spLocks noChangeArrowheads="1"/>
              </p:cNvSpPr>
              <p:nvPr/>
            </p:nvSpPr>
            <p:spPr bwMode="auto">
              <a:xfrm>
                <a:off x="864" y="1296"/>
                <a:ext cx="1248" cy="235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31" name="Line 7"/>
              <p:cNvSpPr>
                <a:spLocks noChangeShapeType="1"/>
              </p:cNvSpPr>
              <p:nvPr/>
            </p:nvSpPr>
            <p:spPr bwMode="auto">
              <a:xfrm>
                <a:off x="864" y="1632"/>
                <a:ext cx="124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Line 8"/>
              <p:cNvSpPr>
                <a:spLocks noChangeShapeType="1"/>
              </p:cNvSpPr>
              <p:nvPr/>
            </p:nvSpPr>
            <p:spPr bwMode="auto">
              <a:xfrm>
                <a:off x="864" y="1968"/>
                <a:ext cx="124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Line 9"/>
              <p:cNvSpPr>
                <a:spLocks noChangeShapeType="1"/>
              </p:cNvSpPr>
              <p:nvPr/>
            </p:nvSpPr>
            <p:spPr bwMode="auto">
              <a:xfrm>
                <a:off x="864" y="2304"/>
                <a:ext cx="124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Line 10"/>
              <p:cNvSpPr>
                <a:spLocks noChangeShapeType="1"/>
              </p:cNvSpPr>
              <p:nvPr/>
            </p:nvSpPr>
            <p:spPr bwMode="auto">
              <a:xfrm>
                <a:off x="864" y="2640"/>
                <a:ext cx="124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Line 12"/>
              <p:cNvSpPr>
                <a:spLocks noChangeShapeType="1"/>
              </p:cNvSpPr>
              <p:nvPr/>
            </p:nvSpPr>
            <p:spPr bwMode="auto">
              <a:xfrm>
                <a:off x="864" y="3312"/>
                <a:ext cx="124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0" name="Text Box 13"/>
            <p:cNvSpPr txBox="1">
              <a:spLocks noChangeArrowheads="1"/>
            </p:cNvSpPr>
            <p:nvPr/>
          </p:nvSpPr>
          <p:spPr bwMode="auto">
            <a:xfrm>
              <a:off x="2786082" y="1403947"/>
              <a:ext cx="377061" cy="4009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latin typeface="Calibri" pitchFamily="34" charset="0"/>
                </a:rPr>
                <a:t>C</a:t>
              </a:r>
              <a:r>
                <a:rPr lang="sl-SI" sz="1050" dirty="0" smtClean="0">
                  <a:latin typeface="Calibri" pitchFamily="34" charset="0"/>
                </a:rPr>
                <a:t>1</a:t>
              </a:r>
              <a:endParaRPr lang="en-US" dirty="0">
                <a:latin typeface="Calibri" pitchFamily="34" charset="0"/>
              </a:endParaRPr>
            </a:p>
          </p:txBody>
        </p:sp>
        <p:sp>
          <p:nvSpPr>
            <p:cNvPr id="71" name="Text Box 14"/>
            <p:cNvSpPr txBox="1">
              <a:spLocks noChangeArrowheads="1"/>
            </p:cNvSpPr>
            <p:nvPr/>
          </p:nvSpPr>
          <p:spPr bwMode="auto">
            <a:xfrm>
              <a:off x="2786082" y="1630908"/>
              <a:ext cx="377061" cy="4009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latin typeface="Calibri" pitchFamily="34" charset="0"/>
                </a:rPr>
                <a:t>C</a:t>
              </a:r>
              <a:r>
                <a:rPr lang="sl-SI" sz="1050" dirty="0" smtClean="0">
                  <a:latin typeface="Calibri" pitchFamily="34" charset="0"/>
                </a:rPr>
                <a:t>2</a:t>
              </a:r>
              <a:endParaRPr lang="en-US" dirty="0">
                <a:latin typeface="Calibri" pitchFamily="34" charset="0"/>
              </a:endParaRPr>
            </a:p>
          </p:txBody>
        </p:sp>
        <p:sp>
          <p:nvSpPr>
            <p:cNvPr id="72" name="Text Box 15"/>
            <p:cNvSpPr txBox="1">
              <a:spLocks noChangeArrowheads="1"/>
            </p:cNvSpPr>
            <p:nvPr/>
          </p:nvSpPr>
          <p:spPr bwMode="auto">
            <a:xfrm>
              <a:off x="2786082" y="1890197"/>
              <a:ext cx="377061" cy="4009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latin typeface="Calibri" pitchFamily="34" charset="0"/>
                </a:rPr>
                <a:t>C</a:t>
              </a:r>
              <a:r>
                <a:rPr lang="sl-SI" sz="1050" dirty="0" smtClean="0">
                  <a:latin typeface="Calibri" pitchFamily="34" charset="0"/>
                </a:rPr>
                <a:t>3</a:t>
              </a:r>
              <a:endParaRPr lang="en-US" dirty="0">
                <a:latin typeface="Calibri" pitchFamily="34" charset="0"/>
              </a:endParaRPr>
            </a:p>
          </p:txBody>
        </p:sp>
        <p:sp>
          <p:nvSpPr>
            <p:cNvPr id="73" name="Text Box 16"/>
            <p:cNvSpPr txBox="1">
              <a:spLocks noChangeArrowheads="1"/>
            </p:cNvSpPr>
            <p:nvPr/>
          </p:nvSpPr>
          <p:spPr bwMode="auto">
            <a:xfrm>
              <a:off x="2786082" y="2118327"/>
              <a:ext cx="377061" cy="4009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latin typeface="Calibri" pitchFamily="34" charset="0"/>
                </a:rPr>
                <a:t>C</a:t>
              </a:r>
              <a:r>
                <a:rPr lang="sl-SI" sz="1050" dirty="0" smtClean="0">
                  <a:latin typeface="Calibri" pitchFamily="34" charset="0"/>
                </a:rPr>
                <a:t>4</a:t>
              </a:r>
              <a:endParaRPr lang="en-US" dirty="0">
                <a:latin typeface="Calibri" pitchFamily="34" charset="0"/>
              </a:endParaRPr>
            </a:p>
          </p:txBody>
        </p:sp>
        <p:sp>
          <p:nvSpPr>
            <p:cNvPr id="74" name="Text Box 17"/>
            <p:cNvSpPr txBox="1">
              <a:spLocks noChangeArrowheads="1"/>
            </p:cNvSpPr>
            <p:nvPr/>
          </p:nvSpPr>
          <p:spPr bwMode="auto">
            <a:xfrm>
              <a:off x="2786082" y="2845354"/>
              <a:ext cx="378665" cy="4009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latin typeface="Calibri" pitchFamily="34" charset="0"/>
                </a:rPr>
                <a:t>C</a:t>
              </a:r>
              <a:r>
                <a:rPr lang="sl-SI" sz="1050" dirty="0" smtClean="0">
                  <a:latin typeface="Calibri" pitchFamily="34" charset="0"/>
                </a:rPr>
                <a:t>n</a:t>
              </a:r>
              <a:endParaRPr lang="en-US" dirty="0">
                <a:latin typeface="Calibri" pitchFamily="34" charset="0"/>
              </a:endParaRPr>
            </a:p>
          </p:txBody>
        </p:sp>
      </p:grpSp>
      <p:cxnSp>
        <p:nvCxnSpPr>
          <p:cNvPr id="100" name="Straight Arrow Connector 102"/>
          <p:cNvCxnSpPr/>
          <p:nvPr/>
        </p:nvCxnSpPr>
        <p:spPr>
          <a:xfrm rot="5400000">
            <a:off x="2821769" y="3178967"/>
            <a:ext cx="357190" cy="1588"/>
          </a:xfrm>
          <a:prstGeom prst="straightConnector1">
            <a:avLst/>
          </a:prstGeom>
          <a:ln w="25400">
            <a:tailEnd type="stealth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5" name="Text Box 11"/>
          <p:cNvSpPr txBox="1">
            <a:spLocks noChangeArrowheads="1"/>
          </p:cNvSpPr>
          <p:nvPr/>
        </p:nvSpPr>
        <p:spPr bwMode="auto">
          <a:xfrm>
            <a:off x="2928926" y="2285992"/>
            <a:ext cx="142876" cy="577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050" b="1" dirty="0">
                <a:latin typeface="Calibri" pitchFamily="34" charset="0"/>
              </a:rPr>
              <a:t>.</a:t>
            </a:r>
          </a:p>
          <a:p>
            <a:r>
              <a:rPr lang="en-US" sz="1050" b="1" dirty="0">
                <a:latin typeface="Calibri" pitchFamily="34" charset="0"/>
              </a:rPr>
              <a:t>.</a:t>
            </a:r>
          </a:p>
          <a:p>
            <a:r>
              <a:rPr lang="en-US" sz="1050" b="1" dirty="0">
                <a:latin typeface="Calibri" pitchFamily="34" charset="0"/>
              </a:rPr>
              <a:t>.</a:t>
            </a:r>
          </a:p>
        </p:txBody>
      </p:sp>
      <p:sp>
        <p:nvSpPr>
          <p:cNvPr id="108" name="ZoneTexte 107"/>
          <p:cNvSpPr txBox="1"/>
          <p:nvPr/>
        </p:nvSpPr>
        <p:spPr>
          <a:xfrm>
            <a:off x="2419338" y="1428736"/>
            <a:ext cx="2952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w</a:t>
            </a:r>
            <a:endParaRPr lang="fr-FR" sz="1200" dirty="0"/>
          </a:p>
        </p:txBody>
      </p:sp>
      <p:sp>
        <p:nvSpPr>
          <p:cNvPr id="109" name="ZoneTexte 108"/>
          <p:cNvSpPr txBox="1"/>
          <p:nvPr/>
        </p:nvSpPr>
        <p:spPr>
          <a:xfrm>
            <a:off x="2418054" y="1667764"/>
            <a:ext cx="2952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w</a:t>
            </a:r>
            <a:endParaRPr lang="fr-FR" sz="1200" dirty="0"/>
          </a:p>
        </p:txBody>
      </p:sp>
      <p:sp>
        <p:nvSpPr>
          <p:cNvPr id="110" name="ZoneTexte 109"/>
          <p:cNvSpPr txBox="1"/>
          <p:nvPr/>
        </p:nvSpPr>
        <p:spPr>
          <a:xfrm>
            <a:off x="2427576" y="1887612"/>
            <a:ext cx="2952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w</a:t>
            </a:r>
            <a:endParaRPr lang="fr-FR" sz="1200" dirty="0"/>
          </a:p>
        </p:txBody>
      </p:sp>
      <p:sp>
        <p:nvSpPr>
          <p:cNvPr id="111" name="ZoneTexte 110"/>
          <p:cNvSpPr txBox="1"/>
          <p:nvPr/>
        </p:nvSpPr>
        <p:spPr>
          <a:xfrm>
            <a:off x="2427576" y="2116213"/>
            <a:ext cx="2952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w</a:t>
            </a:r>
            <a:endParaRPr lang="fr-FR" sz="1200" dirty="0"/>
          </a:p>
        </p:txBody>
      </p:sp>
      <p:sp>
        <p:nvSpPr>
          <p:cNvPr id="112" name="ZoneTexte 111"/>
          <p:cNvSpPr txBox="1"/>
          <p:nvPr/>
        </p:nvSpPr>
        <p:spPr>
          <a:xfrm>
            <a:off x="2428860" y="2786058"/>
            <a:ext cx="2952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w</a:t>
            </a:r>
            <a:endParaRPr lang="fr-FR" sz="1200" dirty="0"/>
          </a:p>
        </p:txBody>
      </p:sp>
      <p:sp>
        <p:nvSpPr>
          <p:cNvPr id="113" name="ZoneTexte 112"/>
          <p:cNvSpPr txBox="1"/>
          <p:nvPr/>
        </p:nvSpPr>
        <p:spPr>
          <a:xfrm>
            <a:off x="3273388" y="1438619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e</a:t>
            </a:r>
            <a:endParaRPr lang="fr-FR" sz="1000" dirty="0"/>
          </a:p>
        </p:txBody>
      </p:sp>
      <p:sp>
        <p:nvSpPr>
          <p:cNvPr id="114" name="ZoneTexte 113"/>
          <p:cNvSpPr txBox="1"/>
          <p:nvPr/>
        </p:nvSpPr>
        <p:spPr>
          <a:xfrm>
            <a:off x="3247630" y="1636972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e</a:t>
            </a:r>
            <a:endParaRPr lang="fr-FR" sz="1600" dirty="0"/>
          </a:p>
        </p:txBody>
      </p:sp>
      <p:sp>
        <p:nvSpPr>
          <p:cNvPr id="115" name="ZoneTexte 114"/>
          <p:cNvSpPr txBox="1"/>
          <p:nvPr/>
        </p:nvSpPr>
        <p:spPr>
          <a:xfrm>
            <a:off x="3273388" y="1938685"/>
            <a:ext cx="24878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e</a:t>
            </a:r>
            <a:endParaRPr lang="fr-FR" sz="900" dirty="0"/>
          </a:p>
        </p:txBody>
      </p:sp>
      <p:sp>
        <p:nvSpPr>
          <p:cNvPr id="116" name="ZoneTexte 115"/>
          <p:cNvSpPr txBox="1"/>
          <p:nvPr/>
        </p:nvSpPr>
        <p:spPr>
          <a:xfrm>
            <a:off x="3261052" y="2088154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e</a:t>
            </a:r>
            <a:endParaRPr lang="fr-FR" sz="1200" dirty="0"/>
          </a:p>
        </p:txBody>
      </p:sp>
      <p:sp>
        <p:nvSpPr>
          <p:cNvPr id="117" name="ZoneTexte 116"/>
          <p:cNvSpPr txBox="1"/>
          <p:nvPr/>
        </p:nvSpPr>
        <p:spPr>
          <a:xfrm>
            <a:off x="3248674" y="2733256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e</a:t>
            </a:r>
            <a:endParaRPr lang="fr-FR" sz="1600" dirty="0"/>
          </a:p>
        </p:txBody>
      </p:sp>
      <p:sp>
        <p:nvSpPr>
          <p:cNvPr id="123" name="ZoneTexte 122"/>
          <p:cNvSpPr txBox="1"/>
          <p:nvPr/>
        </p:nvSpPr>
        <p:spPr>
          <a:xfrm>
            <a:off x="3239392" y="3357562"/>
            <a:ext cx="24237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e</a:t>
            </a:r>
            <a:endParaRPr lang="fr-FR" sz="800" dirty="0"/>
          </a:p>
        </p:txBody>
      </p:sp>
      <p:sp>
        <p:nvSpPr>
          <p:cNvPr id="124" name="ZoneTexte 123"/>
          <p:cNvSpPr txBox="1"/>
          <p:nvPr/>
        </p:nvSpPr>
        <p:spPr>
          <a:xfrm>
            <a:off x="3227584" y="3920954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/>
              <a:t>e</a:t>
            </a:r>
            <a:endParaRPr lang="fr-FR" sz="1400" dirty="0"/>
          </a:p>
        </p:txBody>
      </p:sp>
      <p:sp>
        <p:nvSpPr>
          <p:cNvPr id="125" name="ZoneTexte 124"/>
          <p:cNvSpPr txBox="1"/>
          <p:nvPr/>
        </p:nvSpPr>
        <p:spPr>
          <a:xfrm>
            <a:off x="3245344" y="3794428"/>
            <a:ext cx="24237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e</a:t>
            </a:r>
            <a:endParaRPr lang="fr-FR" sz="800" dirty="0"/>
          </a:p>
        </p:txBody>
      </p:sp>
      <p:sp>
        <p:nvSpPr>
          <p:cNvPr id="126" name="ZoneTexte 125"/>
          <p:cNvSpPr txBox="1"/>
          <p:nvPr/>
        </p:nvSpPr>
        <p:spPr>
          <a:xfrm>
            <a:off x="3235822" y="3571876"/>
            <a:ext cx="24237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e</a:t>
            </a:r>
            <a:endParaRPr lang="fr-FR" sz="800" dirty="0"/>
          </a:p>
        </p:txBody>
      </p:sp>
      <p:sp>
        <p:nvSpPr>
          <p:cNvPr id="127" name="ZoneTexte 126"/>
          <p:cNvSpPr txBox="1"/>
          <p:nvPr/>
        </p:nvSpPr>
        <p:spPr>
          <a:xfrm>
            <a:off x="3215680" y="4563937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/>
              <a:t>e</a:t>
            </a:r>
            <a:endParaRPr lang="fr-FR" sz="2400" dirty="0"/>
          </a:p>
        </p:txBody>
      </p:sp>
      <p:grpSp>
        <p:nvGrpSpPr>
          <p:cNvPr id="139" name="Groupe 138"/>
          <p:cNvGrpSpPr/>
          <p:nvPr/>
        </p:nvGrpSpPr>
        <p:grpSpPr>
          <a:xfrm>
            <a:off x="2326308" y="5118723"/>
            <a:ext cx="967632" cy="1695366"/>
            <a:chOff x="2326308" y="5118723"/>
            <a:chExt cx="967632" cy="1695366"/>
          </a:xfrm>
        </p:grpSpPr>
        <p:grpSp>
          <p:nvGrpSpPr>
            <p:cNvPr id="138" name="Groupe 137"/>
            <p:cNvGrpSpPr/>
            <p:nvPr/>
          </p:nvGrpSpPr>
          <p:grpSpPr>
            <a:xfrm>
              <a:off x="2397746" y="5118723"/>
              <a:ext cx="896194" cy="1667863"/>
              <a:chOff x="2397746" y="5118723"/>
              <a:chExt cx="896194" cy="1667863"/>
            </a:xfrm>
          </p:grpSpPr>
          <p:grpSp>
            <p:nvGrpSpPr>
              <p:cNvPr id="36" name="Groupe 76"/>
              <p:cNvGrpSpPr/>
              <p:nvPr/>
            </p:nvGrpSpPr>
            <p:grpSpPr>
              <a:xfrm>
                <a:off x="2673551" y="5200710"/>
                <a:ext cx="620389" cy="1506769"/>
                <a:chOff x="2602081" y="5296937"/>
                <a:chExt cx="620389" cy="1506769"/>
              </a:xfrm>
            </p:grpSpPr>
            <p:sp>
              <p:nvSpPr>
                <p:cNvPr id="37" name="Rectangle 6"/>
                <p:cNvSpPr>
                  <a:spLocks noChangeArrowheads="1"/>
                </p:cNvSpPr>
                <p:nvPr/>
              </p:nvSpPr>
              <p:spPr bwMode="auto">
                <a:xfrm>
                  <a:off x="2602081" y="5296937"/>
                  <a:ext cx="620389" cy="1506769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>
                    <a:latin typeface="Calibri" pitchFamily="34" charset="0"/>
                  </a:endParaRPr>
                </a:p>
              </p:txBody>
            </p:sp>
            <p:sp>
              <p:nvSpPr>
                <p:cNvPr id="38" name="Line 7"/>
                <p:cNvSpPr>
                  <a:spLocks noChangeShapeType="1"/>
                </p:cNvSpPr>
                <p:nvPr/>
              </p:nvSpPr>
              <p:spPr bwMode="auto">
                <a:xfrm>
                  <a:off x="2602081" y="5512189"/>
                  <a:ext cx="620389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9" name="Line 8"/>
                <p:cNvSpPr>
                  <a:spLocks noChangeShapeType="1"/>
                </p:cNvSpPr>
                <p:nvPr/>
              </p:nvSpPr>
              <p:spPr bwMode="auto">
                <a:xfrm>
                  <a:off x="2602081" y="5727442"/>
                  <a:ext cx="620389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" name="Line 9"/>
                <p:cNvSpPr>
                  <a:spLocks noChangeShapeType="1"/>
                </p:cNvSpPr>
                <p:nvPr/>
              </p:nvSpPr>
              <p:spPr bwMode="auto">
                <a:xfrm>
                  <a:off x="2602081" y="5942695"/>
                  <a:ext cx="620389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" name="Line 10"/>
                <p:cNvSpPr>
                  <a:spLocks noChangeShapeType="1"/>
                </p:cNvSpPr>
                <p:nvPr/>
              </p:nvSpPr>
              <p:spPr bwMode="auto">
                <a:xfrm>
                  <a:off x="2602081" y="6157948"/>
                  <a:ext cx="620389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" name="Line 12"/>
                <p:cNvSpPr>
                  <a:spLocks noChangeShapeType="1"/>
                </p:cNvSpPr>
                <p:nvPr/>
              </p:nvSpPr>
              <p:spPr bwMode="auto">
                <a:xfrm>
                  <a:off x="2602081" y="6588453"/>
                  <a:ext cx="620389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0" name="Text Box 13"/>
              <p:cNvSpPr txBox="1">
                <a:spLocks noChangeArrowheads="1"/>
              </p:cNvSpPr>
              <p:nvPr/>
            </p:nvSpPr>
            <p:spPr bwMode="auto">
              <a:xfrm>
                <a:off x="2786082" y="5118723"/>
                <a:ext cx="377026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latin typeface="Calibri" pitchFamily="34" charset="0"/>
                  </a:rPr>
                  <a:t>C</a:t>
                </a:r>
                <a:r>
                  <a:rPr lang="sl-SI" sz="1050" dirty="0" smtClean="0">
                    <a:latin typeface="Calibri" pitchFamily="34" charset="0"/>
                  </a:rPr>
                  <a:t>1</a:t>
                </a:r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81" name="Text Box 14"/>
              <p:cNvSpPr txBox="1">
                <a:spLocks noChangeArrowheads="1"/>
              </p:cNvSpPr>
              <p:nvPr/>
            </p:nvSpPr>
            <p:spPr bwMode="auto">
              <a:xfrm>
                <a:off x="2786082" y="5333037"/>
                <a:ext cx="377026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latin typeface="Calibri" pitchFamily="34" charset="0"/>
                  </a:rPr>
                  <a:t>C</a:t>
                </a:r>
                <a:r>
                  <a:rPr lang="sl-SI" sz="1050" dirty="0" smtClean="0">
                    <a:latin typeface="Calibri" pitchFamily="34" charset="0"/>
                  </a:rPr>
                  <a:t>2</a:t>
                </a:r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82" name="Text Box 15"/>
              <p:cNvSpPr txBox="1">
                <a:spLocks noChangeArrowheads="1"/>
              </p:cNvSpPr>
              <p:nvPr/>
            </p:nvSpPr>
            <p:spPr bwMode="auto">
              <a:xfrm>
                <a:off x="2786082" y="5547351"/>
                <a:ext cx="377026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latin typeface="Calibri" pitchFamily="34" charset="0"/>
                  </a:rPr>
                  <a:t>C</a:t>
                </a:r>
                <a:r>
                  <a:rPr lang="sl-SI" sz="1050" dirty="0" smtClean="0">
                    <a:latin typeface="Calibri" pitchFamily="34" charset="0"/>
                  </a:rPr>
                  <a:t>3</a:t>
                </a:r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83" name="Text Box 16"/>
              <p:cNvSpPr txBox="1">
                <a:spLocks noChangeArrowheads="1"/>
              </p:cNvSpPr>
              <p:nvPr/>
            </p:nvSpPr>
            <p:spPr bwMode="auto">
              <a:xfrm>
                <a:off x="2794633" y="5761665"/>
                <a:ext cx="377026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latin typeface="Calibri" pitchFamily="34" charset="0"/>
                  </a:rPr>
                  <a:t>C</a:t>
                </a:r>
                <a:r>
                  <a:rPr lang="sl-SI" sz="1050" dirty="0" smtClean="0">
                    <a:latin typeface="Calibri" pitchFamily="34" charset="0"/>
                  </a:rPr>
                  <a:t>4</a:t>
                </a:r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84" name="Text Box 17"/>
              <p:cNvSpPr txBox="1">
                <a:spLocks noChangeArrowheads="1"/>
              </p:cNvSpPr>
              <p:nvPr/>
            </p:nvSpPr>
            <p:spPr bwMode="auto">
              <a:xfrm>
                <a:off x="2786082" y="6417254"/>
                <a:ext cx="37863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latin typeface="Calibri" pitchFamily="34" charset="0"/>
                  </a:rPr>
                  <a:t>C</a:t>
                </a:r>
                <a:r>
                  <a:rPr lang="sl-SI" sz="1050" dirty="0" smtClean="0">
                    <a:latin typeface="Calibri" pitchFamily="34" charset="0"/>
                  </a:rPr>
                  <a:t>n</a:t>
                </a:r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107" name="Text Box 11"/>
              <p:cNvSpPr txBox="1">
                <a:spLocks noChangeArrowheads="1"/>
              </p:cNvSpPr>
              <p:nvPr/>
            </p:nvSpPr>
            <p:spPr bwMode="auto">
              <a:xfrm>
                <a:off x="2928926" y="5995191"/>
                <a:ext cx="142876" cy="5770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sz="1050" b="1" dirty="0">
                    <a:latin typeface="Calibri" pitchFamily="34" charset="0"/>
                  </a:rPr>
                  <a:t>.</a:t>
                </a:r>
              </a:p>
              <a:p>
                <a:r>
                  <a:rPr lang="en-US" sz="1050" b="1" dirty="0">
                    <a:latin typeface="Calibri" pitchFamily="34" charset="0"/>
                  </a:rPr>
                  <a:t>.</a:t>
                </a:r>
              </a:p>
              <a:p>
                <a:r>
                  <a:rPr lang="en-US" sz="1050" b="1" dirty="0">
                    <a:latin typeface="Calibri" pitchFamily="34" charset="0"/>
                  </a:rPr>
                  <a:t>.</a:t>
                </a:r>
              </a:p>
            </p:txBody>
          </p:sp>
          <p:sp>
            <p:nvSpPr>
              <p:cNvPr id="128" name="ZoneTexte 127"/>
              <p:cNvSpPr txBox="1"/>
              <p:nvPr/>
            </p:nvSpPr>
            <p:spPr>
              <a:xfrm>
                <a:off x="2439732" y="5213820"/>
                <a:ext cx="258404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800" dirty="0" smtClean="0"/>
                  <a:t>w</a:t>
                </a:r>
                <a:endParaRPr lang="fr-FR" sz="800" dirty="0"/>
              </a:p>
            </p:txBody>
          </p:sp>
          <p:sp>
            <p:nvSpPr>
              <p:cNvPr id="129" name="ZoneTexte 128"/>
              <p:cNvSpPr txBox="1"/>
              <p:nvPr/>
            </p:nvSpPr>
            <p:spPr>
              <a:xfrm>
                <a:off x="2397746" y="5802915"/>
                <a:ext cx="31451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1400" dirty="0" smtClean="0"/>
                  <a:t>w</a:t>
                </a:r>
                <a:endParaRPr lang="fr-FR" sz="1400" dirty="0"/>
              </a:p>
            </p:txBody>
          </p:sp>
          <p:sp>
            <p:nvSpPr>
              <p:cNvPr id="130" name="ZoneTexte 129"/>
              <p:cNvSpPr txBox="1"/>
              <p:nvPr/>
            </p:nvSpPr>
            <p:spPr>
              <a:xfrm>
                <a:off x="2448458" y="5631380"/>
                <a:ext cx="258404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800" dirty="0" smtClean="0"/>
                  <a:t>w</a:t>
                </a:r>
                <a:endParaRPr lang="fr-FR" sz="800" dirty="0"/>
              </a:p>
            </p:txBody>
          </p:sp>
          <p:sp>
            <p:nvSpPr>
              <p:cNvPr id="131" name="ZoneTexte 130"/>
              <p:cNvSpPr txBox="1"/>
              <p:nvPr/>
            </p:nvSpPr>
            <p:spPr>
              <a:xfrm>
                <a:off x="2438936" y="5401594"/>
                <a:ext cx="258404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800" dirty="0" smtClean="0"/>
                  <a:t>w</a:t>
                </a:r>
                <a:endParaRPr lang="fr-FR" sz="800" dirty="0"/>
              </a:p>
            </p:txBody>
          </p:sp>
        </p:grpSp>
        <p:sp>
          <p:nvSpPr>
            <p:cNvPr id="132" name="ZoneTexte 131"/>
            <p:cNvSpPr txBox="1"/>
            <p:nvPr/>
          </p:nvSpPr>
          <p:spPr>
            <a:xfrm>
              <a:off x="2326308" y="6352424"/>
              <a:ext cx="4074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/>
                <a:t>w</a:t>
              </a:r>
              <a:endParaRPr lang="fr-FR" sz="2400" dirty="0"/>
            </a:p>
          </p:txBody>
        </p:sp>
      </p:grpSp>
      <p:sp>
        <p:nvSpPr>
          <p:cNvPr id="133" name="ZoneTexte 132"/>
          <p:cNvSpPr txBox="1"/>
          <p:nvPr/>
        </p:nvSpPr>
        <p:spPr>
          <a:xfrm>
            <a:off x="6429388" y="2928934"/>
            <a:ext cx="24288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Weighted averaging &amp; </a:t>
            </a:r>
            <a:r>
              <a:rPr lang="en-US" dirty="0" err="1" smtClean="0"/>
              <a:t>thresholding</a:t>
            </a:r>
            <a:endParaRPr lang="en-US" dirty="0"/>
          </a:p>
        </p:txBody>
      </p:sp>
      <p:sp>
        <p:nvSpPr>
          <p:cNvPr id="122" name="ZoneTexte 121"/>
          <p:cNvSpPr txBox="1"/>
          <p:nvPr/>
        </p:nvSpPr>
        <p:spPr>
          <a:xfrm>
            <a:off x="2404480" y="4648562"/>
            <a:ext cx="332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w</a:t>
            </a:r>
            <a:endParaRPr lang="fr-FR" sz="1600" dirty="0"/>
          </a:p>
        </p:txBody>
      </p:sp>
      <p:grpSp>
        <p:nvGrpSpPr>
          <p:cNvPr id="137" name="Groupe 136"/>
          <p:cNvGrpSpPr/>
          <p:nvPr/>
        </p:nvGrpSpPr>
        <p:grpSpPr>
          <a:xfrm>
            <a:off x="2412384" y="3291658"/>
            <a:ext cx="873732" cy="1721120"/>
            <a:chOff x="2412384" y="3291658"/>
            <a:chExt cx="873732" cy="1721120"/>
          </a:xfrm>
        </p:grpSpPr>
        <p:grpSp>
          <p:nvGrpSpPr>
            <p:cNvPr id="29" name="Group 5"/>
            <p:cNvGrpSpPr>
              <a:grpSpLocks/>
            </p:cNvGrpSpPr>
            <p:nvPr/>
          </p:nvGrpSpPr>
          <p:grpSpPr bwMode="auto">
            <a:xfrm>
              <a:off x="2665727" y="3357562"/>
              <a:ext cx="620389" cy="1592772"/>
              <a:chOff x="864" y="1296"/>
              <a:chExt cx="1248" cy="2352"/>
            </a:xfrm>
          </p:grpSpPr>
          <p:sp>
            <p:nvSpPr>
              <p:cNvPr id="23" name="Rectangle 6"/>
              <p:cNvSpPr>
                <a:spLocks noChangeArrowheads="1"/>
              </p:cNvSpPr>
              <p:nvPr/>
            </p:nvSpPr>
            <p:spPr bwMode="auto">
              <a:xfrm>
                <a:off x="864" y="1296"/>
                <a:ext cx="1248" cy="235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24" name="Line 7"/>
              <p:cNvSpPr>
                <a:spLocks noChangeShapeType="1"/>
              </p:cNvSpPr>
              <p:nvPr/>
            </p:nvSpPr>
            <p:spPr bwMode="auto">
              <a:xfrm>
                <a:off x="864" y="1632"/>
                <a:ext cx="124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Line 8"/>
              <p:cNvSpPr>
                <a:spLocks noChangeShapeType="1"/>
              </p:cNvSpPr>
              <p:nvPr/>
            </p:nvSpPr>
            <p:spPr bwMode="auto">
              <a:xfrm>
                <a:off x="864" y="1968"/>
                <a:ext cx="124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Line 9"/>
              <p:cNvSpPr>
                <a:spLocks noChangeShapeType="1"/>
              </p:cNvSpPr>
              <p:nvPr/>
            </p:nvSpPr>
            <p:spPr bwMode="auto">
              <a:xfrm>
                <a:off x="864" y="2304"/>
                <a:ext cx="124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Line 10"/>
              <p:cNvSpPr>
                <a:spLocks noChangeShapeType="1"/>
              </p:cNvSpPr>
              <p:nvPr/>
            </p:nvSpPr>
            <p:spPr bwMode="auto">
              <a:xfrm>
                <a:off x="864" y="2640"/>
                <a:ext cx="124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" name="Line 12"/>
              <p:cNvSpPr>
                <a:spLocks noChangeShapeType="1"/>
              </p:cNvSpPr>
              <p:nvPr/>
            </p:nvSpPr>
            <p:spPr bwMode="auto">
              <a:xfrm>
                <a:off x="864" y="3312"/>
                <a:ext cx="124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8" name="Text Box 16"/>
            <p:cNvSpPr txBox="1">
              <a:spLocks noChangeArrowheads="1"/>
            </p:cNvSpPr>
            <p:nvPr/>
          </p:nvSpPr>
          <p:spPr bwMode="auto">
            <a:xfrm>
              <a:off x="2786082" y="3975715"/>
              <a:ext cx="37702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latin typeface="Calibri" pitchFamily="34" charset="0"/>
                </a:rPr>
                <a:t>C</a:t>
              </a:r>
              <a:r>
                <a:rPr lang="sl-SI" sz="1050" dirty="0" smtClean="0">
                  <a:latin typeface="Calibri" pitchFamily="34" charset="0"/>
                </a:rPr>
                <a:t>4</a:t>
              </a:r>
              <a:endParaRPr lang="en-US" dirty="0">
                <a:latin typeface="Calibri" pitchFamily="34" charset="0"/>
              </a:endParaRPr>
            </a:p>
          </p:txBody>
        </p:sp>
        <p:sp>
          <p:nvSpPr>
            <p:cNvPr id="79" name="Text Box 17"/>
            <p:cNvSpPr txBox="1">
              <a:spLocks noChangeArrowheads="1"/>
            </p:cNvSpPr>
            <p:nvPr/>
          </p:nvSpPr>
          <p:spPr bwMode="auto">
            <a:xfrm>
              <a:off x="2786082" y="4643446"/>
              <a:ext cx="37863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latin typeface="Calibri" pitchFamily="34" charset="0"/>
                </a:rPr>
                <a:t>C</a:t>
              </a:r>
              <a:r>
                <a:rPr lang="sl-SI" sz="1050" dirty="0" smtClean="0">
                  <a:latin typeface="Calibri" pitchFamily="34" charset="0"/>
                </a:rPr>
                <a:t>n</a:t>
              </a:r>
              <a:endParaRPr lang="en-US" dirty="0">
                <a:latin typeface="Calibri" pitchFamily="34" charset="0"/>
              </a:endParaRPr>
            </a:p>
          </p:txBody>
        </p:sp>
        <p:sp>
          <p:nvSpPr>
            <p:cNvPr id="106" name="Text Box 11"/>
            <p:cNvSpPr txBox="1">
              <a:spLocks noChangeArrowheads="1"/>
            </p:cNvSpPr>
            <p:nvPr/>
          </p:nvSpPr>
          <p:spPr bwMode="auto">
            <a:xfrm>
              <a:off x="2928926" y="4137803"/>
              <a:ext cx="142876" cy="5770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050" b="1" dirty="0">
                  <a:latin typeface="Calibri" pitchFamily="34" charset="0"/>
                </a:rPr>
                <a:t>.</a:t>
              </a:r>
            </a:p>
            <a:p>
              <a:r>
                <a:rPr lang="en-US" sz="1050" b="1" dirty="0">
                  <a:latin typeface="Calibri" pitchFamily="34" charset="0"/>
                </a:rPr>
                <a:t>.</a:t>
              </a:r>
            </a:p>
            <a:p>
              <a:r>
                <a:rPr lang="en-US" sz="1050" b="1" dirty="0">
                  <a:latin typeface="Calibri" pitchFamily="34" charset="0"/>
                </a:rPr>
                <a:t>.</a:t>
              </a:r>
            </a:p>
          </p:txBody>
        </p:sp>
        <p:sp>
          <p:nvSpPr>
            <p:cNvPr id="118" name="ZoneTexte 117"/>
            <p:cNvSpPr txBox="1"/>
            <p:nvPr/>
          </p:nvSpPr>
          <p:spPr>
            <a:xfrm>
              <a:off x="2442506" y="3320721"/>
              <a:ext cx="27764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000" dirty="0" smtClean="0"/>
                <a:t>w</a:t>
              </a:r>
              <a:endParaRPr lang="fr-FR" sz="1000" dirty="0"/>
            </a:p>
          </p:txBody>
        </p:sp>
        <p:sp>
          <p:nvSpPr>
            <p:cNvPr id="119" name="ZoneTexte 118"/>
            <p:cNvSpPr txBox="1"/>
            <p:nvPr/>
          </p:nvSpPr>
          <p:spPr>
            <a:xfrm>
              <a:off x="2412384" y="3503142"/>
              <a:ext cx="33214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600" dirty="0" smtClean="0"/>
                <a:t>w</a:t>
              </a:r>
              <a:endParaRPr lang="fr-FR" sz="1600" dirty="0"/>
            </a:p>
          </p:txBody>
        </p:sp>
        <p:sp>
          <p:nvSpPr>
            <p:cNvPr id="120" name="ZoneTexte 119"/>
            <p:cNvSpPr txBox="1"/>
            <p:nvPr/>
          </p:nvSpPr>
          <p:spPr>
            <a:xfrm>
              <a:off x="2437432" y="3804311"/>
              <a:ext cx="268022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900" dirty="0" smtClean="0"/>
                <a:t>w</a:t>
              </a:r>
              <a:endParaRPr lang="fr-FR" sz="900" dirty="0"/>
            </a:p>
          </p:txBody>
        </p:sp>
        <p:sp>
          <p:nvSpPr>
            <p:cNvPr id="121" name="ZoneTexte 120"/>
            <p:cNvSpPr txBox="1"/>
            <p:nvPr/>
          </p:nvSpPr>
          <p:spPr>
            <a:xfrm>
              <a:off x="2429194" y="4008198"/>
              <a:ext cx="29527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200" dirty="0" smtClean="0"/>
                <a:t>w</a:t>
              </a:r>
              <a:endParaRPr lang="fr-FR" sz="1200" dirty="0"/>
            </a:p>
          </p:txBody>
        </p:sp>
        <p:sp>
          <p:nvSpPr>
            <p:cNvPr id="75" name="Text Box 13"/>
            <p:cNvSpPr txBox="1">
              <a:spLocks noChangeArrowheads="1"/>
            </p:cNvSpPr>
            <p:nvPr/>
          </p:nvSpPr>
          <p:spPr bwMode="auto">
            <a:xfrm>
              <a:off x="2788880" y="3291658"/>
              <a:ext cx="37702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latin typeface="Calibri" pitchFamily="34" charset="0"/>
                </a:rPr>
                <a:t>C</a:t>
              </a:r>
              <a:r>
                <a:rPr lang="sl-SI" sz="1050" dirty="0" smtClean="0">
                  <a:latin typeface="Calibri" pitchFamily="34" charset="0"/>
                </a:rPr>
                <a:t>1</a:t>
              </a:r>
              <a:endParaRPr lang="en-US" dirty="0">
                <a:latin typeface="Calibri" pitchFamily="34" charset="0"/>
              </a:endParaRPr>
            </a:p>
          </p:txBody>
        </p:sp>
        <p:sp>
          <p:nvSpPr>
            <p:cNvPr id="76" name="Text Box 14"/>
            <p:cNvSpPr txBox="1">
              <a:spLocks noChangeArrowheads="1"/>
            </p:cNvSpPr>
            <p:nvPr/>
          </p:nvSpPr>
          <p:spPr bwMode="auto">
            <a:xfrm>
              <a:off x="2786050" y="3500438"/>
              <a:ext cx="37702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latin typeface="Calibri" pitchFamily="34" charset="0"/>
                </a:rPr>
                <a:t>C</a:t>
              </a:r>
              <a:r>
                <a:rPr lang="sl-SI" sz="1050" dirty="0" smtClean="0">
                  <a:latin typeface="Calibri" pitchFamily="34" charset="0"/>
                </a:rPr>
                <a:t>2</a:t>
              </a:r>
              <a:endParaRPr lang="en-US" dirty="0">
                <a:latin typeface="Calibri" pitchFamily="34" charset="0"/>
              </a:endParaRPr>
            </a:p>
          </p:txBody>
        </p:sp>
        <p:sp>
          <p:nvSpPr>
            <p:cNvPr id="77" name="Text Box 15"/>
            <p:cNvSpPr txBox="1">
              <a:spLocks noChangeArrowheads="1"/>
            </p:cNvSpPr>
            <p:nvPr/>
          </p:nvSpPr>
          <p:spPr bwMode="auto">
            <a:xfrm>
              <a:off x="2786082" y="3761401"/>
              <a:ext cx="37702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latin typeface="Calibri" pitchFamily="34" charset="0"/>
                </a:rPr>
                <a:t>C</a:t>
              </a:r>
              <a:r>
                <a:rPr lang="sl-SI" sz="1050" dirty="0" smtClean="0">
                  <a:latin typeface="Calibri" pitchFamily="34" charset="0"/>
                </a:rPr>
                <a:t>3</a:t>
              </a:r>
              <a:endParaRPr lang="en-US" dirty="0">
                <a:latin typeface="Calibri" pitchFamily="34" charset="0"/>
              </a:endParaRPr>
            </a:p>
          </p:txBody>
        </p:sp>
      </p:grpSp>
      <p:cxnSp>
        <p:nvCxnSpPr>
          <p:cNvPr id="135" name="Connecteur droit avec flèche 134"/>
          <p:cNvCxnSpPr/>
          <p:nvPr/>
        </p:nvCxnSpPr>
        <p:spPr>
          <a:xfrm rot="5400000">
            <a:off x="2107389" y="2321711"/>
            <a:ext cx="1857388" cy="785818"/>
          </a:xfrm>
          <a:prstGeom prst="straightConnector1">
            <a:avLst/>
          </a:prstGeom>
          <a:ln w="19050" cmpd="sng">
            <a:solidFill>
              <a:srgbClr val="C0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Connecteur droit avec flèche 139"/>
          <p:cNvCxnSpPr/>
          <p:nvPr/>
        </p:nvCxnSpPr>
        <p:spPr>
          <a:xfrm rot="5400000">
            <a:off x="2035951" y="3536157"/>
            <a:ext cx="1857388" cy="785818"/>
          </a:xfrm>
          <a:prstGeom prst="straightConnector1">
            <a:avLst/>
          </a:prstGeom>
          <a:ln w="19050" cmpd="sng">
            <a:solidFill>
              <a:srgbClr val="C0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9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3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9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3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1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4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7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0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3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8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4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9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7" grpId="0" animBg="1"/>
      <p:bldP spid="50" grpId="0" animBg="1"/>
      <p:bldP spid="51" grpId="0" animBg="1"/>
      <p:bldP spid="54" grpId="0" animBg="1"/>
      <p:bldP spid="55" grpId="0" animBg="1"/>
      <p:bldP spid="59" grpId="0" animBg="1"/>
      <p:bldP spid="60" grpId="0"/>
      <p:bldP spid="61" grpId="0" animBg="1"/>
      <p:bldP spid="62" grpId="0" animBg="1"/>
      <p:bldP spid="67" grpId="0"/>
      <p:bldP spid="68" grpId="2"/>
      <p:bldP spid="69" grpId="0"/>
      <p:bldP spid="105" grpId="0"/>
      <p:bldP spid="108" grpId="0"/>
      <p:bldP spid="109" grpId="0"/>
      <p:bldP spid="110" grpId="0"/>
      <p:bldP spid="111" grpId="0"/>
      <p:bldP spid="112" grpId="0"/>
      <p:bldP spid="113" grpId="0"/>
      <p:bldP spid="114" grpId="0"/>
      <p:bldP spid="115" grpId="0"/>
      <p:bldP spid="116" grpId="0"/>
      <p:bldP spid="117" grpId="0"/>
      <p:bldP spid="123" grpId="0"/>
      <p:bldP spid="124" grpId="0"/>
      <p:bldP spid="125" grpId="0"/>
      <p:bldP spid="126" grpId="0"/>
      <p:bldP spid="127" grpId="0"/>
      <p:bldP spid="133" grpId="0"/>
      <p:bldP spid="122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Developing</a:t>
            </a:r>
            <a:r>
              <a:rPr lang="fr-FR" dirty="0" smtClean="0"/>
              <a:t> Classification Model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503718-F545-4FF1-9D25-78E51F277979}" type="slidenum">
              <a:rPr lang="fr-FR" smtClean="0"/>
              <a:pPr>
                <a:defRPr/>
              </a:pPr>
              <a:t>35</a:t>
            </a:fld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1571604" y="2071678"/>
            <a:ext cx="62151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err="1" smtClean="0">
                <a:latin typeface="+mn-lt"/>
              </a:rPr>
              <a:t>Load</a:t>
            </a:r>
            <a:r>
              <a:rPr lang="fr-FR" sz="3600" dirty="0" smtClean="0">
                <a:latin typeface="+mn-lt"/>
              </a:rPr>
              <a:t> </a:t>
            </a:r>
            <a:r>
              <a:rPr lang="fr-FR" sz="36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train-ache-t3ABl2u3.</a:t>
            </a:r>
            <a:r>
              <a:rPr lang="fr-FR" sz="3600" dirty="0" err="1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arff</a:t>
            </a:r>
            <a:endParaRPr lang="fr-FR" sz="36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71406" y="5214950"/>
            <a:ext cx="90725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>
                <a:latin typeface="+mn-lt"/>
              </a:rPr>
              <a:t>In classification tab, </a:t>
            </a:r>
            <a:r>
              <a:rPr lang="fr-FR" sz="3200" dirty="0" err="1" smtClean="0">
                <a:latin typeface="+mn-lt"/>
              </a:rPr>
              <a:t>load</a:t>
            </a:r>
            <a:r>
              <a:rPr lang="fr-FR" sz="3200" dirty="0" smtClean="0">
                <a:latin typeface="+mn-lt"/>
              </a:rPr>
              <a:t> </a:t>
            </a:r>
            <a:r>
              <a:rPr lang="fr-FR" sz="32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test-ache-t3ABl2u3.</a:t>
            </a:r>
            <a:r>
              <a:rPr lang="fr-FR" sz="3200" dirty="0" err="1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arff</a:t>
            </a:r>
            <a:endParaRPr lang="fr-FR" sz="32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8" name="Espace réservé du contenu 4" descr="LoadACHE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678117" y="3357562"/>
            <a:ext cx="7465783" cy="11011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Exercise</a:t>
            </a:r>
            <a:r>
              <a:rPr lang="fr-FR" dirty="0" smtClean="0"/>
              <a:t> 2b: </a:t>
            </a:r>
            <a:r>
              <a:rPr lang="fr-FR" dirty="0" err="1" smtClean="0"/>
              <a:t>Boosting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503718-F545-4FF1-9D25-78E51F277979}" type="slidenum">
              <a:rPr lang="fr-FR" smtClean="0"/>
              <a:pPr>
                <a:defRPr/>
              </a:pPr>
              <a:t>36</a:t>
            </a:fld>
            <a:endParaRPr lang="fr-FR"/>
          </a:p>
        </p:txBody>
      </p:sp>
      <p:pic>
        <p:nvPicPr>
          <p:cNvPr id="5" name="Image 4" descr="ChooseAdaBoos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406" y="1285860"/>
            <a:ext cx="3443684" cy="4584052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3786182" y="1285860"/>
            <a:ext cx="457203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latin typeface="+mn-lt"/>
              </a:rPr>
              <a:t>In the classifier tab, </a:t>
            </a:r>
            <a:r>
              <a:rPr lang="fr-FR" sz="2000" dirty="0" err="1" smtClean="0">
                <a:latin typeface="+mn-lt"/>
              </a:rPr>
              <a:t>choose</a:t>
            </a:r>
            <a:r>
              <a:rPr lang="fr-FR" sz="2000" dirty="0" smtClean="0">
                <a:latin typeface="+mn-lt"/>
              </a:rPr>
              <a:t> the </a:t>
            </a:r>
            <a:r>
              <a:rPr lang="fr-FR" sz="2000" dirty="0" err="1" smtClean="0">
                <a:solidFill>
                  <a:srgbClr val="00B0F0"/>
                </a:solidFill>
                <a:latin typeface="+mn-lt"/>
              </a:rPr>
              <a:t>meta</a:t>
            </a:r>
            <a:r>
              <a:rPr lang="fr-FR" sz="2000" dirty="0" smtClean="0">
                <a:latin typeface="+mn-lt"/>
              </a:rPr>
              <a:t> classifier </a:t>
            </a:r>
            <a:r>
              <a:rPr lang="fr-FR" sz="2000" dirty="0" smtClean="0">
                <a:solidFill>
                  <a:srgbClr val="00B0F0"/>
                </a:solidFill>
                <a:latin typeface="+mn-lt"/>
              </a:rPr>
              <a:t>AdaBoostM1</a:t>
            </a:r>
          </a:p>
          <a:p>
            <a:r>
              <a:rPr lang="fr-FR" sz="2000" dirty="0" smtClean="0">
                <a:latin typeface="+mn-lt"/>
              </a:rPr>
              <a:t>Setup an ensemble of one </a:t>
            </a:r>
            <a:r>
              <a:rPr lang="fr-FR" sz="2000" dirty="0" err="1" smtClean="0">
                <a:solidFill>
                  <a:srgbClr val="00B0F0"/>
                </a:solidFill>
                <a:latin typeface="+mn-lt"/>
              </a:rPr>
              <a:t>JRip</a:t>
            </a:r>
            <a:r>
              <a:rPr lang="fr-FR" sz="2000" dirty="0" smtClean="0">
                <a:solidFill>
                  <a:srgbClr val="00B0F0"/>
                </a:solidFill>
                <a:latin typeface="+mn-lt"/>
              </a:rPr>
              <a:t> </a:t>
            </a:r>
            <a:r>
              <a:rPr lang="fr-FR" sz="2000" dirty="0" smtClean="0">
                <a:latin typeface="+mn-lt"/>
              </a:rPr>
              <a:t>model</a:t>
            </a:r>
            <a:endParaRPr lang="fr-FR" sz="2000" dirty="0">
              <a:latin typeface="+mn-lt"/>
            </a:endParaRPr>
          </a:p>
        </p:txBody>
      </p:sp>
      <p:pic>
        <p:nvPicPr>
          <p:cNvPr id="7" name="Image 6" descr="AdaBoostSetp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714744" y="2500306"/>
            <a:ext cx="4936754" cy="39392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Exercise</a:t>
            </a:r>
            <a:r>
              <a:rPr lang="fr-FR" dirty="0" smtClean="0"/>
              <a:t> 2b:  </a:t>
            </a:r>
            <a:r>
              <a:rPr lang="fr-FR" dirty="0" err="1" smtClean="0"/>
              <a:t>Boosting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503718-F545-4FF1-9D25-78E51F277979}" type="slidenum">
              <a:rPr lang="fr-FR" smtClean="0"/>
              <a:pPr>
                <a:defRPr/>
              </a:pPr>
              <a:t>37</a:t>
            </a:fld>
            <a:endParaRPr lang="fr-FR"/>
          </a:p>
        </p:txBody>
      </p:sp>
      <p:sp>
        <p:nvSpPr>
          <p:cNvPr id="5" name="Espace réservé du contenu 2"/>
          <p:cNvSpPr>
            <a:spLocks noGrp="1"/>
          </p:cNvSpPr>
          <p:nvPr>
            <p:ph idx="1"/>
          </p:nvPr>
        </p:nvSpPr>
        <p:spPr>
          <a:xfrm>
            <a:off x="0" y="2428868"/>
            <a:ext cx="9144000" cy="2874967"/>
          </a:xfrm>
        </p:spPr>
        <p:txBody>
          <a:bodyPr>
            <a:normAutofit fontScale="92500"/>
          </a:bodyPr>
          <a:lstStyle/>
          <a:p>
            <a:r>
              <a:rPr lang="fr-FR" dirty="0" smtClean="0"/>
              <a:t>Save the </a:t>
            </a:r>
            <a:r>
              <a:rPr lang="fr-FR" dirty="0" err="1" smtClean="0"/>
              <a:t>Result</a:t>
            </a:r>
            <a:r>
              <a:rPr lang="fr-FR" dirty="0" smtClean="0"/>
              <a:t> buffer as </a:t>
            </a:r>
            <a:r>
              <a:rPr lang="fr-FR" dirty="0" smtClean="0">
                <a:solidFill>
                  <a:srgbClr val="00B0F0"/>
                </a:solidFill>
              </a:rPr>
              <a:t>JRipBoost1.out</a:t>
            </a:r>
          </a:p>
          <a:p>
            <a:r>
              <a:rPr lang="fr-FR" dirty="0" err="1" smtClean="0"/>
              <a:t>Re</a:t>
            </a:r>
            <a:r>
              <a:rPr lang="fr-FR" dirty="0" smtClean="0"/>
              <a:t>-</a:t>
            </a:r>
            <a:r>
              <a:rPr lang="fr-FR" dirty="0" err="1" smtClean="0"/>
              <a:t>build</a:t>
            </a:r>
            <a:r>
              <a:rPr lang="fr-FR" dirty="0" smtClean="0"/>
              <a:t> the </a:t>
            </a:r>
            <a:r>
              <a:rPr lang="fr-FR" dirty="0" err="1" smtClean="0"/>
              <a:t>boosting</a:t>
            </a:r>
            <a:r>
              <a:rPr lang="fr-FR" dirty="0" smtClean="0"/>
              <a:t> model </a:t>
            </a:r>
            <a:r>
              <a:rPr lang="fr-FR" dirty="0" err="1" smtClean="0"/>
              <a:t>using</a:t>
            </a:r>
            <a:r>
              <a:rPr lang="fr-FR" dirty="0" smtClean="0"/>
              <a:t> 3 and 8 </a:t>
            </a:r>
            <a:r>
              <a:rPr lang="fr-FR" dirty="0" err="1" smtClean="0"/>
              <a:t>iterations</a:t>
            </a:r>
            <a:endParaRPr lang="fr-FR" dirty="0" smtClean="0"/>
          </a:p>
          <a:p>
            <a:r>
              <a:rPr lang="fr-FR" dirty="0" smtClean="0"/>
              <a:t>Save the </a:t>
            </a:r>
            <a:r>
              <a:rPr lang="fr-FR" dirty="0" err="1" smtClean="0"/>
              <a:t>corresponding</a:t>
            </a:r>
            <a:r>
              <a:rPr lang="fr-FR" dirty="0" smtClean="0"/>
              <a:t> </a:t>
            </a:r>
            <a:r>
              <a:rPr lang="fr-FR" dirty="0" err="1" smtClean="0"/>
              <a:t>Result</a:t>
            </a:r>
            <a:r>
              <a:rPr lang="fr-FR" dirty="0" smtClean="0"/>
              <a:t> buffers as </a:t>
            </a:r>
            <a:r>
              <a:rPr lang="fr-FR" dirty="0" smtClean="0">
                <a:solidFill>
                  <a:srgbClr val="00B0F0"/>
                </a:solidFill>
              </a:rPr>
              <a:t>JRipBoost3.out </a:t>
            </a:r>
            <a:r>
              <a:rPr lang="fr-FR" dirty="0" smtClean="0"/>
              <a:t>and </a:t>
            </a:r>
            <a:r>
              <a:rPr lang="fr-FR" dirty="0" smtClean="0">
                <a:solidFill>
                  <a:srgbClr val="00B0F0"/>
                </a:solidFill>
              </a:rPr>
              <a:t>JRipBoost8.out</a:t>
            </a:r>
          </a:p>
          <a:p>
            <a:r>
              <a:rPr lang="fr-FR" dirty="0" err="1" smtClean="0"/>
              <a:t>Build</a:t>
            </a:r>
            <a:r>
              <a:rPr lang="fr-FR" dirty="0" smtClean="0"/>
              <a:t> </a:t>
            </a:r>
            <a:r>
              <a:rPr lang="fr-FR" dirty="0" err="1" smtClean="0"/>
              <a:t>models</a:t>
            </a:r>
            <a:r>
              <a:rPr lang="fr-FR" dirty="0" smtClean="0"/>
              <a:t> </a:t>
            </a:r>
            <a:r>
              <a:rPr lang="fr-FR" dirty="0" err="1" smtClean="0"/>
              <a:t>using</a:t>
            </a:r>
            <a:r>
              <a:rPr lang="fr-FR" dirty="0" smtClean="0"/>
              <a:t> </a:t>
            </a:r>
            <a:r>
              <a:rPr lang="fr-FR" dirty="0" err="1" smtClean="0"/>
              <a:t>from</a:t>
            </a:r>
            <a:r>
              <a:rPr lang="fr-FR" dirty="0" smtClean="0"/>
              <a:t> 1 to 10 </a:t>
            </a:r>
            <a:r>
              <a:rPr lang="fr-FR" dirty="0" err="1" smtClean="0"/>
              <a:t>iterations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Boosting</a:t>
            </a:r>
            <a:r>
              <a:rPr lang="fr-FR" dirty="0" smtClean="0"/>
              <a:t> for Classification. </a:t>
            </a:r>
            <a:r>
              <a:rPr lang="fr-FR" dirty="0" err="1" smtClean="0"/>
              <a:t>AdaBoost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xfrm>
            <a:off x="8424895" y="6497662"/>
            <a:ext cx="719137" cy="360362"/>
          </a:xfrm>
        </p:spPr>
        <p:txBody>
          <a:bodyPr/>
          <a:lstStyle/>
          <a:p>
            <a:pPr>
              <a:defRPr/>
            </a:pPr>
            <a:fld id="{38503718-F545-4FF1-9D25-78E51F277979}" type="slidenum">
              <a:rPr lang="fr-FR" smtClean="0"/>
              <a:pPr>
                <a:defRPr/>
              </a:pPr>
              <a:t>38</a:t>
            </a:fld>
            <a:endParaRPr lang="fr-FR"/>
          </a:p>
        </p:txBody>
      </p:sp>
      <p:sp>
        <p:nvSpPr>
          <p:cNvPr id="134" name="Rectangle 133"/>
          <p:cNvSpPr/>
          <p:nvPr/>
        </p:nvSpPr>
        <p:spPr>
          <a:xfrm>
            <a:off x="6357950" y="3929066"/>
            <a:ext cx="264320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 smtClean="0"/>
              <a:t>ROC AUC as a function of the number of boosting iterations</a:t>
            </a:r>
            <a:endParaRPr lang="fr-FR" dirty="0"/>
          </a:p>
        </p:txBody>
      </p:sp>
      <p:sp>
        <p:nvSpPr>
          <p:cNvPr id="136" name="ZoneTexte 135"/>
          <p:cNvSpPr txBox="1"/>
          <p:nvPr/>
        </p:nvSpPr>
        <p:spPr>
          <a:xfrm>
            <a:off x="6786578" y="2500306"/>
            <a:ext cx="1544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Classification</a:t>
            </a:r>
            <a:endParaRPr lang="fr-FR" dirty="0"/>
          </a:p>
        </p:txBody>
      </p:sp>
      <p:sp>
        <p:nvSpPr>
          <p:cNvPr id="137" name="ZoneTexte 136"/>
          <p:cNvSpPr txBox="1"/>
          <p:nvPr/>
        </p:nvSpPr>
        <p:spPr>
          <a:xfrm>
            <a:off x="7072330" y="3214686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/>
              <a:t>AChE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2285984" y="6143644"/>
            <a:ext cx="33441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Log(</a:t>
            </a:r>
            <a:r>
              <a:rPr lang="fr-FR" sz="1600" dirty="0" err="1" smtClean="0"/>
              <a:t>Number</a:t>
            </a:r>
            <a:r>
              <a:rPr lang="fr-FR" sz="1600" dirty="0" smtClean="0"/>
              <a:t> of </a:t>
            </a:r>
            <a:r>
              <a:rPr lang="fr-FR" sz="1600" dirty="0" err="1" smtClean="0"/>
              <a:t>boosting</a:t>
            </a:r>
            <a:r>
              <a:rPr lang="fr-FR" sz="1600" dirty="0" smtClean="0"/>
              <a:t> </a:t>
            </a:r>
            <a:r>
              <a:rPr lang="fr-FR" sz="1600" dirty="0" err="1" smtClean="0"/>
              <a:t>iterations</a:t>
            </a:r>
            <a:r>
              <a:rPr lang="fr-FR" sz="1600" dirty="0" smtClean="0"/>
              <a:t>)</a:t>
            </a:r>
            <a:endParaRPr lang="fr-FR" sz="1600" dirty="0"/>
          </a:p>
        </p:txBody>
      </p:sp>
      <p:sp>
        <p:nvSpPr>
          <p:cNvPr id="10" name="ZoneTexte 9"/>
          <p:cNvSpPr txBox="1"/>
          <p:nvPr/>
        </p:nvSpPr>
        <p:spPr>
          <a:xfrm rot="16200000">
            <a:off x="338612" y="3447546"/>
            <a:ext cx="12329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ROC   AUC</a:t>
            </a:r>
            <a:endParaRPr lang="fr-FR" sz="1600" dirty="0"/>
          </a:p>
        </p:txBody>
      </p:sp>
      <p:graphicFrame>
        <p:nvGraphicFramePr>
          <p:cNvPr id="11" name="Graphique 10"/>
          <p:cNvGraphicFramePr/>
          <p:nvPr/>
        </p:nvGraphicFramePr>
        <p:xfrm>
          <a:off x="1357290" y="1857364"/>
          <a:ext cx="4857784" cy="4000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Bagging</a:t>
            </a:r>
            <a:r>
              <a:rPr lang="fr-FR" dirty="0" smtClean="0"/>
              <a:t> vs </a:t>
            </a:r>
            <a:r>
              <a:rPr lang="fr-FR" dirty="0" err="1" smtClean="0"/>
              <a:t>Boosting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xfrm>
            <a:off x="8424895" y="6497662"/>
            <a:ext cx="719137" cy="360362"/>
          </a:xfrm>
        </p:spPr>
        <p:txBody>
          <a:bodyPr/>
          <a:lstStyle/>
          <a:p>
            <a:pPr>
              <a:defRPr/>
            </a:pPr>
            <a:fld id="{38503718-F545-4FF1-9D25-78E51F277979}" type="slidenum">
              <a:rPr lang="fr-FR" smtClean="0"/>
              <a:pPr>
                <a:defRPr/>
              </a:pPr>
              <a:t>39</a:t>
            </a:fld>
            <a:endParaRPr lang="fr-FR"/>
          </a:p>
        </p:txBody>
      </p:sp>
      <p:graphicFrame>
        <p:nvGraphicFramePr>
          <p:cNvPr id="12" name="Graphique 11"/>
          <p:cNvGraphicFramePr/>
          <p:nvPr/>
        </p:nvGraphicFramePr>
        <p:xfrm>
          <a:off x="3357554" y="1285860"/>
          <a:ext cx="5414983" cy="43719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4143372" y="5857892"/>
            <a:ext cx="3300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Base </a:t>
            </a:r>
            <a:r>
              <a:rPr lang="fr-FR" dirty="0" err="1" smtClean="0"/>
              <a:t>learner</a:t>
            </a:r>
            <a:r>
              <a:rPr lang="fr-FR" dirty="0" smtClean="0"/>
              <a:t> – </a:t>
            </a:r>
            <a:r>
              <a:rPr lang="fr-FR" dirty="0" err="1" smtClean="0"/>
              <a:t>DecisionStump</a:t>
            </a:r>
            <a:endParaRPr lang="fr-FR" dirty="0"/>
          </a:p>
        </p:txBody>
      </p:sp>
      <p:graphicFrame>
        <p:nvGraphicFramePr>
          <p:cNvPr id="14" name="Graphique 13"/>
          <p:cNvGraphicFramePr/>
          <p:nvPr/>
        </p:nvGraphicFramePr>
        <p:xfrm>
          <a:off x="142844" y="1285860"/>
          <a:ext cx="3429024" cy="43577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5" name="ZoneTexte 14"/>
          <p:cNvSpPr txBox="1"/>
          <p:nvPr/>
        </p:nvSpPr>
        <p:spPr>
          <a:xfrm>
            <a:off x="1071538" y="5857892"/>
            <a:ext cx="2210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Base </a:t>
            </a:r>
            <a:r>
              <a:rPr lang="fr-FR" dirty="0" err="1" smtClean="0"/>
              <a:t>learner</a:t>
            </a:r>
            <a:r>
              <a:rPr lang="fr-FR" dirty="0" smtClean="0"/>
              <a:t> – </a:t>
            </a:r>
            <a:r>
              <a:rPr lang="fr-FR" dirty="0" err="1" smtClean="0"/>
              <a:t>JRip</a:t>
            </a: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3500430" y="1285860"/>
            <a:ext cx="4071966" cy="50720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503718-F545-4FF1-9D25-78E51F277979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975"/>
          </a:xfrm>
        </p:spPr>
        <p:txBody>
          <a:bodyPr/>
          <a:lstStyle/>
          <a:p>
            <a:r>
              <a:rPr lang="fr-FR" dirty="0" smtClean="0"/>
              <a:t>ISIDA </a:t>
            </a:r>
            <a:r>
              <a:rPr lang="fr-FR" dirty="0" err="1" smtClean="0"/>
              <a:t>ModelAnalyser</a:t>
            </a:r>
            <a:endParaRPr lang="fr-FR" dirty="0"/>
          </a:p>
        </p:txBody>
      </p:sp>
      <p:pic>
        <p:nvPicPr>
          <p:cNvPr id="6" name="Image 5" descr="AllSVMAnalyz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5720" y="1500174"/>
            <a:ext cx="5235369" cy="4516554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6228184" y="1988840"/>
            <a:ext cx="15327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860000"/>
                </a:solidFill>
              </a:rPr>
              <a:t>Features</a:t>
            </a:r>
            <a:r>
              <a:rPr lang="en-US" i="1" dirty="0" smtClean="0"/>
              <a:t>:</a:t>
            </a:r>
            <a:endParaRPr lang="en-US" i="1" dirty="0"/>
          </a:p>
        </p:txBody>
      </p:sp>
      <p:sp>
        <p:nvSpPr>
          <p:cNvPr id="8" name="ZoneTexte 7"/>
          <p:cNvSpPr txBox="1"/>
          <p:nvPr/>
        </p:nvSpPr>
        <p:spPr>
          <a:xfrm>
            <a:off x="5643570" y="2714620"/>
            <a:ext cx="321471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dirty="0" smtClean="0"/>
              <a:t> Imports output files of </a:t>
            </a:r>
            <a:r>
              <a:rPr lang="fr-FR" dirty="0" err="1" smtClean="0"/>
              <a:t>general</a:t>
            </a:r>
            <a:r>
              <a:rPr lang="fr-FR" dirty="0" smtClean="0"/>
              <a:t> data </a:t>
            </a:r>
            <a:r>
              <a:rPr lang="fr-FR" dirty="0" err="1" smtClean="0"/>
              <a:t>mining</a:t>
            </a:r>
            <a:r>
              <a:rPr lang="fr-FR" dirty="0" smtClean="0"/>
              <a:t> programs, </a:t>
            </a:r>
            <a:r>
              <a:rPr lang="fr-FR" dirty="0" err="1" smtClean="0"/>
              <a:t>e.g</a:t>
            </a:r>
            <a:r>
              <a:rPr lang="fr-FR" dirty="0" smtClean="0"/>
              <a:t>. </a:t>
            </a:r>
            <a:r>
              <a:rPr lang="fr-FR" dirty="0" err="1" smtClean="0"/>
              <a:t>Weka</a:t>
            </a:r>
            <a:endParaRPr lang="fr-FR" dirty="0" smtClean="0"/>
          </a:p>
          <a:p>
            <a:pPr>
              <a:buFont typeface="Arial" pitchFamily="34" charset="0"/>
              <a:buChar char="•"/>
            </a:pPr>
            <a:r>
              <a:rPr lang="fr-FR" dirty="0" smtClean="0"/>
              <a:t> </a:t>
            </a:r>
            <a:r>
              <a:rPr lang="fr-FR" dirty="0" err="1" smtClean="0"/>
              <a:t>Visualizes</a:t>
            </a:r>
            <a:r>
              <a:rPr lang="fr-FR" dirty="0" smtClean="0"/>
              <a:t> </a:t>
            </a:r>
            <a:r>
              <a:rPr lang="fr-FR" dirty="0" err="1" smtClean="0"/>
              <a:t>chemical</a:t>
            </a:r>
            <a:r>
              <a:rPr lang="fr-FR" dirty="0" smtClean="0"/>
              <a:t> structures</a:t>
            </a:r>
          </a:p>
          <a:p>
            <a:pPr>
              <a:buFont typeface="Arial" pitchFamily="34" charset="0"/>
              <a:buChar char="•"/>
            </a:pPr>
            <a:r>
              <a:rPr lang="fr-FR" dirty="0" smtClean="0"/>
              <a:t> </a:t>
            </a:r>
            <a:r>
              <a:rPr lang="fr-FR" dirty="0" err="1" smtClean="0"/>
              <a:t>Computes</a:t>
            </a:r>
            <a:r>
              <a:rPr lang="fr-FR" dirty="0" smtClean="0"/>
              <a:t> </a:t>
            </a:r>
            <a:r>
              <a:rPr lang="fr-FR" dirty="0" err="1" smtClean="0"/>
              <a:t>statistics</a:t>
            </a:r>
            <a:r>
              <a:rPr lang="fr-FR" dirty="0" smtClean="0"/>
              <a:t> for classification </a:t>
            </a:r>
            <a:r>
              <a:rPr lang="fr-FR" dirty="0" err="1" smtClean="0"/>
              <a:t>models</a:t>
            </a:r>
            <a:endParaRPr lang="fr-FR" dirty="0" smtClean="0"/>
          </a:p>
          <a:p>
            <a:pPr>
              <a:buFont typeface="Arial" pitchFamily="34" charset="0"/>
              <a:buChar char="•"/>
            </a:pPr>
            <a:r>
              <a:rPr lang="fr-FR" dirty="0" smtClean="0"/>
              <a:t> </a:t>
            </a:r>
            <a:r>
              <a:rPr lang="fr-FR" dirty="0" err="1" smtClean="0"/>
              <a:t>Builds</a:t>
            </a:r>
            <a:r>
              <a:rPr lang="fr-FR" dirty="0" smtClean="0"/>
              <a:t> consensus </a:t>
            </a:r>
            <a:r>
              <a:rPr lang="fr-FR" dirty="0" err="1" smtClean="0"/>
              <a:t>models</a:t>
            </a:r>
            <a:r>
              <a:rPr lang="fr-FR" dirty="0" smtClean="0"/>
              <a:t> by </a:t>
            </a:r>
            <a:r>
              <a:rPr lang="fr-FR" dirty="0" err="1" smtClean="0"/>
              <a:t>combining</a:t>
            </a:r>
            <a:r>
              <a:rPr lang="fr-FR" dirty="0" smtClean="0"/>
              <a:t> </a:t>
            </a:r>
            <a:r>
              <a:rPr lang="fr-FR" dirty="0" err="1" smtClean="0"/>
              <a:t>different</a:t>
            </a:r>
            <a:r>
              <a:rPr lang="fr-FR" dirty="0" smtClean="0"/>
              <a:t> </a:t>
            </a:r>
            <a:r>
              <a:rPr lang="fr-FR" dirty="0" err="1" smtClean="0"/>
              <a:t>individual</a:t>
            </a:r>
            <a:r>
              <a:rPr lang="fr-FR" dirty="0" smtClean="0"/>
              <a:t> </a:t>
            </a:r>
            <a:r>
              <a:rPr lang="fr-FR" dirty="0" err="1" smtClean="0"/>
              <a:t>models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Conjecture: </a:t>
            </a:r>
            <a:r>
              <a:rPr lang="fr-FR" dirty="0" err="1" smtClean="0"/>
              <a:t>Bagging</a:t>
            </a:r>
            <a:r>
              <a:rPr lang="fr-FR" dirty="0" smtClean="0"/>
              <a:t> vs </a:t>
            </a:r>
            <a:r>
              <a:rPr lang="fr-FR" dirty="0" err="1" smtClean="0"/>
              <a:t>Boosting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xfrm>
            <a:off x="8424895" y="6497662"/>
            <a:ext cx="719137" cy="360362"/>
          </a:xfrm>
        </p:spPr>
        <p:txBody>
          <a:bodyPr/>
          <a:lstStyle/>
          <a:p>
            <a:pPr>
              <a:defRPr/>
            </a:pPr>
            <a:fld id="{38503718-F545-4FF1-9D25-78E51F277979}" type="slidenum">
              <a:rPr lang="fr-FR" smtClean="0"/>
              <a:pPr>
                <a:defRPr/>
              </a:pPr>
              <a:t>40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785786" y="1928802"/>
            <a:ext cx="807249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err="1" smtClean="0">
                <a:solidFill>
                  <a:srgbClr val="FF0000"/>
                </a:solidFill>
              </a:rPr>
              <a:t>Bagging</a:t>
            </a:r>
            <a:r>
              <a:rPr lang="fr-FR" sz="3200" dirty="0" smtClean="0"/>
              <a:t> </a:t>
            </a:r>
            <a:r>
              <a:rPr lang="fr-FR" sz="3200" dirty="0" err="1" smtClean="0"/>
              <a:t>leverages</a:t>
            </a:r>
            <a:r>
              <a:rPr lang="fr-FR" sz="3200" dirty="0" smtClean="0"/>
              <a:t> </a:t>
            </a:r>
            <a:r>
              <a:rPr lang="fr-FR" sz="3200" dirty="0" err="1" smtClean="0"/>
              <a:t>unstable</a:t>
            </a:r>
            <a:r>
              <a:rPr lang="fr-FR" sz="3200" dirty="0" smtClean="0"/>
              <a:t> base </a:t>
            </a:r>
            <a:r>
              <a:rPr lang="fr-FR" sz="3200" dirty="0" err="1" smtClean="0"/>
              <a:t>learners</a:t>
            </a:r>
            <a:r>
              <a:rPr lang="fr-FR" sz="3200" dirty="0" smtClean="0"/>
              <a:t> </a:t>
            </a:r>
            <a:r>
              <a:rPr lang="fr-FR" sz="3200" dirty="0" err="1" smtClean="0"/>
              <a:t>that</a:t>
            </a:r>
            <a:r>
              <a:rPr lang="fr-FR" sz="3200" dirty="0" smtClean="0"/>
              <a:t> are </a:t>
            </a:r>
            <a:r>
              <a:rPr lang="fr-FR" sz="3200" dirty="0" err="1" smtClean="0"/>
              <a:t>weak</a:t>
            </a:r>
            <a:r>
              <a:rPr lang="fr-FR" sz="3200" dirty="0" smtClean="0"/>
              <a:t> </a:t>
            </a:r>
            <a:r>
              <a:rPr lang="fr-FR" sz="3200" dirty="0" err="1" smtClean="0"/>
              <a:t>because</a:t>
            </a:r>
            <a:r>
              <a:rPr lang="fr-FR" sz="3200" dirty="0" smtClean="0"/>
              <a:t> of </a:t>
            </a:r>
            <a:r>
              <a:rPr lang="fr-FR" sz="3200" dirty="0" err="1" smtClean="0">
                <a:solidFill>
                  <a:srgbClr val="7030A0"/>
                </a:solidFill>
              </a:rPr>
              <a:t>overfitting</a:t>
            </a:r>
            <a:r>
              <a:rPr lang="fr-FR" sz="3200" dirty="0" smtClean="0"/>
              <a:t> (</a:t>
            </a:r>
            <a:r>
              <a:rPr lang="fr-FR" sz="3200" dirty="0" err="1" smtClean="0"/>
              <a:t>JRip</a:t>
            </a:r>
            <a:r>
              <a:rPr lang="fr-FR" sz="3200" dirty="0" smtClean="0"/>
              <a:t>, MLR)</a:t>
            </a:r>
            <a:endParaRPr lang="fr-FR" sz="3200" dirty="0"/>
          </a:p>
        </p:txBody>
      </p:sp>
      <p:sp>
        <p:nvSpPr>
          <p:cNvPr id="9" name="ZoneTexte 8"/>
          <p:cNvSpPr txBox="1"/>
          <p:nvPr/>
        </p:nvSpPr>
        <p:spPr>
          <a:xfrm>
            <a:off x="785786" y="4071942"/>
            <a:ext cx="807249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err="1" smtClean="0">
                <a:solidFill>
                  <a:srgbClr val="FF0000"/>
                </a:solidFill>
              </a:rPr>
              <a:t>Boosting</a:t>
            </a:r>
            <a:r>
              <a:rPr lang="fr-FR" sz="3200" dirty="0" smtClean="0"/>
              <a:t> </a:t>
            </a:r>
            <a:r>
              <a:rPr lang="fr-FR" sz="3200" dirty="0" err="1" smtClean="0"/>
              <a:t>leverages</a:t>
            </a:r>
            <a:r>
              <a:rPr lang="fr-FR" sz="3200" dirty="0" smtClean="0"/>
              <a:t> stable base </a:t>
            </a:r>
            <a:r>
              <a:rPr lang="fr-FR" sz="3200" dirty="0" err="1" smtClean="0"/>
              <a:t>learners</a:t>
            </a:r>
            <a:r>
              <a:rPr lang="fr-FR" sz="3200" dirty="0" smtClean="0"/>
              <a:t> </a:t>
            </a:r>
            <a:r>
              <a:rPr lang="fr-FR" sz="3200" dirty="0" err="1" smtClean="0"/>
              <a:t>that</a:t>
            </a:r>
            <a:r>
              <a:rPr lang="fr-FR" sz="3200" dirty="0" smtClean="0"/>
              <a:t> are </a:t>
            </a:r>
            <a:r>
              <a:rPr lang="fr-FR" sz="3200" dirty="0" err="1" smtClean="0"/>
              <a:t>weak</a:t>
            </a:r>
            <a:r>
              <a:rPr lang="fr-FR" sz="3200" dirty="0" smtClean="0"/>
              <a:t> </a:t>
            </a:r>
            <a:r>
              <a:rPr lang="fr-FR" sz="3200" dirty="0" err="1" smtClean="0"/>
              <a:t>because</a:t>
            </a:r>
            <a:r>
              <a:rPr lang="fr-FR" sz="3200" dirty="0" smtClean="0"/>
              <a:t> of </a:t>
            </a:r>
            <a:r>
              <a:rPr lang="fr-FR" sz="3200" dirty="0" err="1" smtClean="0">
                <a:solidFill>
                  <a:srgbClr val="7030A0"/>
                </a:solidFill>
              </a:rPr>
              <a:t>underfitting</a:t>
            </a:r>
            <a:r>
              <a:rPr lang="fr-FR" sz="3200" dirty="0" smtClean="0"/>
              <a:t> (</a:t>
            </a:r>
            <a:r>
              <a:rPr lang="fr-FR" sz="3200" dirty="0" err="1" smtClean="0"/>
              <a:t>DecisionStump</a:t>
            </a:r>
            <a:r>
              <a:rPr lang="fr-FR" sz="3200" dirty="0" smtClean="0"/>
              <a:t>, SLR)</a:t>
            </a:r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Ensembles Generation:     </a:t>
            </a:r>
            <a:r>
              <a:rPr lang="en-US" sz="3600" i="1" dirty="0" smtClean="0"/>
              <a:t>Random Subspace</a:t>
            </a:r>
            <a:endParaRPr lang="fr-FR" sz="3600" i="1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503718-F545-4FF1-9D25-78E51F277979}" type="slidenum">
              <a:rPr lang="fr-FR" smtClean="0"/>
              <a:pPr>
                <a:defRPr/>
              </a:pPr>
              <a:t>41</a:t>
            </a:fld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251520" y="2560836"/>
            <a:ext cx="482453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400" b="1" dirty="0" smtClean="0">
                <a:solidFill>
                  <a:srgbClr val="CDCDCD"/>
                </a:solidFill>
              </a:rPr>
              <a:t> Compounds</a:t>
            </a: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400" b="1" dirty="0" smtClean="0"/>
              <a:t> </a:t>
            </a:r>
            <a:r>
              <a:rPr lang="fr-FR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Descriptors</a:t>
            </a:r>
            <a:endParaRPr lang="fr-FR" sz="24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400" b="1" dirty="0" smtClean="0">
                <a:solidFill>
                  <a:srgbClr val="CDCDCD"/>
                </a:solidFill>
              </a:rPr>
              <a:t> Machine Learning </a:t>
            </a:r>
            <a:r>
              <a:rPr lang="fr-FR" sz="2400" b="1" dirty="0" err="1" smtClean="0">
                <a:solidFill>
                  <a:srgbClr val="CDCDCD"/>
                </a:solidFill>
              </a:rPr>
              <a:t>Methods</a:t>
            </a:r>
            <a:endParaRPr lang="fr-FR" sz="2400" b="1" dirty="0" smtClean="0">
              <a:solidFill>
                <a:srgbClr val="CDCDCD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0" y="2534702"/>
            <a:ext cx="453650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  <a:buFontTx/>
              <a:buChar char="-"/>
            </a:pPr>
            <a:r>
              <a:rPr lang="fr-FR" sz="2400" b="1" i="1" dirty="0" smtClean="0">
                <a:solidFill>
                  <a:srgbClr val="FFB7B7"/>
                </a:solidFill>
              </a:rPr>
              <a:t>    </a:t>
            </a:r>
            <a:r>
              <a:rPr lang="fr-FR" sz="2400" b="1" i="1" dirty="0" err="1" smtClean="0">
                <a:solidFill>
                  <a:srgbClr val="FFB7B7"/>
                </a:solidFill>
              </a:rPr>
              <a:t>Bagging</a:t>
            </a:r>
            <a:r>
              <a:rPr lang="fr-FR" sz="2400" b="1" i="1" dirty="0" smtClean="0">
                <a:solidFill>
                  <a:srgbClr val="FFB7B7"/>
                </a:solidFill>
              </a:rPr>
              <a:t> and </a:t>
            </a:r>
            <a:r>
              <a:rPr lang="fr-FR" sz="2400" b="1" i="1" dirty="0" err="1" smtClean="0">
                <a:solidFill>
                  <a:srgbClr val="FFB7B7"/>
                </a:solidFill>
              </a:rPr>
              <a:t>Boosting</a:t>
            </a:r>
            <a:endParaRPr lang="fr-FR" sz="2400" b="1" i="1" dirty="0" smtClean="0">
              <a:solidFill>
                <a:srgbClr val="FFB7B7"/>
              </a:solidFill>
            </a:endParaRPr>
          </a:p>
          <a:p>
            <a:pPr lvl="1">
              <a:lnSpc>
                <a:spcPct val="150000"/>
              </a:lnSpc>
              <a:buFontTx/>
              <a:buChar char="-"/>
            </a:pPr>
            <a:r>
              <a:rPr lang="fr-FR" sz="2400" b="1" i="1" dirty="0" smtClean="0">
                <a:solidFill>
                  <a:srgbClr val="C00000"/>
                </a:solidFill>
              </a:rPr>
              <a:t>    </a:t>
            </a:r>
            <a:r>
              <a:rPr lang="fr-FR" sz="2400" b="1" i="1" dirty="0" err="1" smtClean="0">
                <a:solidFill>
                  <a:srgbClr val="C00000"/>
                </a:solidFill>
              </a:rPr>
              <a:t>Random</a:t>
            </a:r>
            <a:r>
              <a:rPr lang="fr-FR" sz="2400" b="1" i="1" dirty="0" smtClean="0">
                <a:solidFill>
                  <a:srgbClr val="C00000"/>
                </a:solidFill>
              </a:rPr>
              <a:t> </a:t>
            </a:r>
            <a:r>
              <a:rPr lang="fr-FR" sz="2400" b="1" i="1" dirty="0" err="1" smtClean="0">
                <a:solidFill>
                  <a:srgbClr val="C00000"/>
                </a:solidFill>
              </a:rPr>
              <a:t>Subspace</a:t>
            </a:r>
            <a:endParaRPr lang="fr-FR" sz="2400" b="1" i="1" dirty="0" smtClean="0">
              <a:solidFill>
                <a:srgbClr val="C00000"/>
              </a:solidFill>
            </a:endParaRPr>
          </a:p>
          <a:p>
            <a:pPr lvl="1">
              <a:lnSpc>
                <a:spcPct val="150000"/>
              </a:lnSpc>
              <a:buFontTx/>
              <a:buChar char="-"/>
            </a:pPr>
            <a:r>
              <a:rPr lang="fr-FR" sz="2400" b="1" i="1" dirty="0" smtClean="0">
                <a:solidFill>
                  <a:srgbClr val="FFB7B7"/>
                </a:solidFill>
              </a:rPr>
              <a:t>    </a:t>
            </a:r>
            <a:r>
              <a:rPr lang="fr-FR" sz="2400" b="1" i="1" dirty="0" err="1" smtClean="0">
                <a:solidFill>
                  <a:srgbClr val="FFB7B7"/>
                </a:solidFill>
              </a:rPr>
              <a:t>Stacking</a:t>
            </a:r>
            <a:endParaRPr lang="fr-FR" sz="2400" b="1" i="1" dirty="0" smtClean="0">
              <a:solidFill>
                <a:srgbClr val="FFB7B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Random Subspace Method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sz="half" idx="1"/>
          </p:nvPr>
        </p:nvSpPr>
        <p:spPr>
          <a:xfrm>
            <a:off x="2500298" y="2643182"/>
            <a:ext cx="6286514" cy="1428746"/>
          </a:xfrm>
        </p:spPr>
        <p:txBody>
          <a:bodyPr/>
          <a:lstStyle/>
          <a:p>
            <a:r>
              <a:rPr lang="en-US" sz="2000" dirty="0" smtClean="0"/>
              <a:t>Introduced by Ho in 1998</a:t>
            </a:r>
          </a:p>
          <a:p>
            <a:r>
              <a:rPr lang="en-US" sz="2000" dirty="0" smtClean="0"/>
              <a:t>Modification of the training data proceeds in the attributes (descriptors) space</a:t>
            </a:r>
          </a:p>
          <a:p>
            <a:r>
              <a:rPr lang="en-US" sz="2000" dirty="0" err="1" smtClean="0"/>
              <a:t>Usefull</a:t>
            </a:r>
            <a:r>
              <a:rPr lang="en-US" sz="2000" dirty="0" smtClean="0"/>
              <a:t> for high dimensional data</a:t>
            </a:r>
          </a:p>
        </p:txBody>
      </p:sp>
      <p:pic>
        <p:nvPicPr>
          <p:cNvPr id="13347" name="Picture 12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5786" y="2110944"/>
            <a:ext cx="1428760" cy="17466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48" name="ZoneTexte 125"/>
          <p:cNvSpPr txBox="1">
            <a:spLocks noChangeArrowheads="1"/>
          </p:cNvSpPr>
          <p:nvPr/>
        </p:nvSpPr>
        <p:spPr bwMode="auto">
          <a:xfrm>
            <a:off x="785786" y="3857617"/>
            <a:ext cx="125888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600" dirty="0"/>
              <a:t>Tin Kam Ho</a:t>
            </a:r>
          </a:p>
        </p:txBody>
      </p:sp>
      <p:sp>
        <p:nvSpPr>
          <p:cNvPr id="6" name="Rectangle 5"/>
          <p:cNvSpPr/>
          <p:nvPr/>
        </p:nvSpPr>
        <p:spPr>
          <a:xfrm>
            <a:off x="285720" y="5286388"/>
            <a:ext cx="850112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Tin </a:t>
            </a:r>
            <a:r>
              <a:rPr lang="en-US" sz="1400" dirty="0" err="1" smtClean="0"/>
              <a:t>Kam</a:t>
            </a:r>
            <a:r>
              <a:rPr lang="en-US" sz="1400" dirty="0" smtClean="0"/>
              <a:t> Ho (1998). The Random Subspace Method for Constructing Decision Forests. IEEE Transactions on Pattern Analysis and Machine Intelligence. 20(8):832-844.</a:t>
            </a:r>
            <a:endParaRPr lang="fr-FR" sz="1400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F2E9D3-9AD2-4467-84B9-AE6D96AEBD17}" type="slidenum">
              <a:rPr lang="fr-FR" smtClean="0"/>
              <a:pPr>
                <a:defRPr/>
              </a:pPr>
              <a:t>42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71570"/>
          </a:xfrm>
        </p:spPr>
        <p:txBody>
          <a:bodyPr/>
          <a:lstStyle/>
          <a:p>
            <a:r>
              <a:rPr lang="sl-SI" sz="3200" b="1" dirty="0" smtClean="0"/>
              <a:t>Random Subspace Method</a:t>
            </a:r>
            <a:r>
              <a:rPr lang="fr-FR" sz="3200" dirty="0" smtClean="0"/>
              <a:t>: </a:t>
            </a:r>
            <a:r>
              <a:rPr lang="fr-FR" sz="2800" dirty="0" err="1" smtClean="0"/>
              <a:t>Random</a:t>
            </a:r>
            <a:r>
              <a:rPr lang="fr-FR" sz="2800" dirty="0" smtClean="0"/>
              <a:t> </a:t>
            </a:r>
            <a:r>
              <a:rPr lang="fr-FR" sz="2800" dirty="0" err="1" smtClean="0"/>
              <a:t>Descriptor</a:t>
            </a:r>
            <a:r>
              <a:rPr lang="fr-FR" sz="2800" dirty="0" smtClean="0"/>
              <a:t> </a:t>
            </a:r>
            <a:r>
              <a:rPr lang="fr-FR" sz="2800" dirty="0" err="1" smtClean="0"/>
              <a:t>Selection</a:t>
            </a:r>
            <a:r>
              <a:rPr lang="fr-FR" sz="2800" dirty="0" smtClean="0"/>
              <a:t> </a:t>
            </a:r>
            <a:endParaRPr lang="sl-SI" sz="2800" dirty="0" smtClean="0"/>
          </a:p>
        </p:txBody>
      </p:sp>
      <p:sp>
        <p:nvSpPr>
          <p:cNvPr id="295" name="Rectangle 294"/>
          <p:cNvSpPr/>
          <p:nvPr/>
        </p:nvSpPr>
        <p:spPr bwMode="auto">
          <a:xfrm>
            <a:off x="-5429320" y="-6172200"/>
            <a:ext cx="76200" cy="3733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l-SI"/>
          </a:p>
        </p:txBody>
      </p:sp>
      <p:sp>
        <p:nvSpPr>
          <p:cNvPr id="48" name="ZoneTexte 47"/>
          <p:cNvSpPr txBox="1"/>
          <p:nvPr/>
        </p:nvSpPr>
        <p:spPr>
          <a:xfrm>
            <a:off x="5357818" y="2469245"/>
            <a:ext cx="31432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dirty="0" smtClean="0"/>
              <a:t> All </a:t>
            </a:r>
            <a:r>
              <a:rPr lang="fr-FR" dirty="0" err="1" smtClean="0"/>
              <a:t>descriptors</a:t>
            </a:r>
            <a:r>
              <a:rPr lang="fr-FR" dirty="0" smtClean="0"/>
              <a:t> have the </a:t>
            </a:r>
            <a:r>
              <a:rPr lang="fr-FR" dirty="0" err="1" smtClean="0"/>
              <a:t>same</a:t>
            </a:r>
            <a:r>
              <a:rPr lang="fr-FR" dirty="0" smtClean="0"/>
              <a:t> </a:t>
            </a:r>
            <a:r>
              <a:rPr lang="fr-FR" dirty="0" err="1" smtClean="0"/>
              <a:t>probability</a:t>
            </a:r>
            <a:r>
              <a:rPr lang="fr-FR" dirty="0" smtClean="0"/>
              <a:t> to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selected</a:t>
            </a:r>
            <a:endParaRPr lang="fr-FR" dirty="0" smtClean="0"/>
          </a:p>
          <a:p>
            <a:pPr>
              <a:buFont typeface="Arial" pitchFamily="34" charset="0"/>
              <a:buChar char="•"/>
            </a:pPr>
            <a:r>
              <a:rPr lang="fr-FR" dirty="0" smtClean="0"/>
              <a:t> </a:t>
            </a:r>
            <a:r>
              <a:rPr lang="fr-FR" dirty="0" err="1" smtClean="0"/>
              <a:t>Each</a:t>
            </a:r>
            <a:r>
              <a:rPr lang="fr-FR" dirty="0" smtClean="0"/>
              <a:t> </a:t>
            </a:r>
            <a:r>
              <a:rPr lang="fr-FR" dirty="0" err="1" smtClean="0"/>
              <a:t>descriptor</a:t>
            </a:r>
            <a:r>
              <a:rPr lang="fr-FR" dirty="0" smtClean="0"/>
              <a:t> </a:t>
            </a:r>
            <a:r>
              <a:rPr lang="fr-FR" dirty="0" err="1" smtClean="0"/>
              <a:t>can</a:t>
            </a:r>
            <a:r>
              <a:rPr lang="fr-FR" dirty="0" smtClean="0"/>
              <a:t>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selected</a:t>
            </a:r>
            <a:r>
              <a:rPr lang="fr-FR" dirty="0" smtClean="0"/>
              <a:t> </a:t>
            </a:r>
            <a:r>
              <a:rPr lang="fr-FR" dirty="0" err="1" smtClean="0"/>
              <a:t>only</a:t>
            </a:r>
            <a:r>
              <a:rPr lang="fr-FR" dirty="0" smtClean="0"/>
              <a:t> once</a:t>
            </a:r>
          </a:p>
          <a:p>
            <a:pPr>
              <a:buFont typeface="Arial" pitchFamily="34" charset="0"/>
              <a:buChar char="•"/>
            </a:pPr>
            <a:r>
              <a:rPr lang="fr-FR" dirty="0" smtClean="0"/>
              <a:t> </a:t>
            </a:r>
            <a:r>
              <a:rPr lang="fr-FR" dirty="0" err="1" smtClean="0"/>
              <a:t>Only</a:t>
            </a:r>
            <a:r>
              <a:rPr lang="fr-FR" dirty="0" smtClean="0"/>
              <a:t> a certain part of </a:t>
            </a:r>
            <a:r>
              <a:rPr lang="fr-FR" dirty="0" err="1" smtClean="0"/>
              <a:t>descriptors</a:t>
            </a:r>
            <a:r>
              <a:rPr lang="fr-FR" dirty="0" smtClean="0"/>
              <a:t> are </a:t>
            </a:r>
            <a:r>
              <a:rPr lang="fr-FR" dirty="0" err="1" smtClean="0"/>
              <a:t>selected</a:t>
            </a:r>
            <a:r>
              <a:rPr lang="fr-FR" dirty="0" smtClean="0"/>
              <a:t> in </a:t>
            </a:r>
            <a:r>
              <a:rPr lang="fr-FR" dirty="0" err="1" smtClean="0"/>
              <a:t>each</a:t>
            </a:r>
            <a:r>
              <a:rPr lang="fr-FR" dirty="0" smtClean="0"/>
              <a:t> </a:t>
            </a:r>
            <a:r>
              <a:rPr lang="fr-FR" dirty="0" err="1" smtClean="0"/>
              <a:t>run</a:t>
            </a:r>
            <a:endParaRPr lang="fr-FR" dirty="0"/>
          </a:p>
        </p:txBody>
      </p:sp>
      <p:sp>
        <p:nvSpPr>
          <p:cNvPr id="42" name="Espace réservé du numéro de diapositive 4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F2E9D3-9AD2-4467-84B9-AE6D96AEBD17}" type="slidenum">
              <a:rPr lang="fr-FR" smtClean="0"/>
              <a:pPr>
                <a:defRPr/>
              </a:pPr>
              <a:t>43</a:t>
            </a:fld>
            <a:endParaRPr lang="fr-FR"/>
          </a:p>
        </p:txBody>
      </p:sp>
      <p:sp>
        <p:nvSpPr>
          <p:cNvPr id="57" name="Rectangle 6"/>
          <p:cNvSpPr>
            <a:spLocks noChangeArrowheads="1"/>
          </p:cNvSpPr>
          <p:nvPr/>
        </p:nvSpPr>
        <p:spPr bwMode="auto">
          <a:xfrm rot="5400000">
            <a:off x="2561627" y="3991596"/>
            <a:ext cx="914400" cy="210621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Calibri" pitchFamily="34" charset="0"/>
            </a:endParaRPr>
          </a:p>
        </p:txBody>
      </p:sp>
      <p:sp>
        <p:nvSpPr>
          <p:cNvPr id="43" name="Rectangle 6"/>
          <p:cNvSpPr>
            <a:spLocks noChangeArrowheads="1"/>
          </p:cNvSpPr>
          <p:nvPr/>
        </p:nvSpPr>
        <p:spPr bwMode="auto">
          <a:xfrm rot="5400000">
            <a:off x="2481238" y="519103"/>
            <a:ext cx="914400" cy="3733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Calibri" pitchFamily="34" charset="0"/>
            </a:endParaRPr>
          </a:p>
        </p:txBody>
      </p:sp>
      <p:sp>
        <p:nvSpPr>
          <p:cNvPr id="44" name="Line 7"/>
          <p:cNvSpPr>
            <a:spLocks noChangeShapeType="1"/>
          </p:cNvSpPr>
          <p:nvPr/>
        </p:nvSpPr>
        <p:spPr bwMode="auto">
          <a:xfrm rot="5400000">
            <a:off x="3900486" y="2386003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" name="Line 8"/>
          <p:cNvSpPr>
            <a:spLocks noChangeShapeType="1"/>
          </p:cNvSpPr>
          <p:nvPr/>
        </p:nvSpPr>
        <p:spPr bwMode="auto">
          <a:xfrm rot="5400000">
            <a:off x="2757478" y="2386003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" name="Line 9"/>
          <p:cNvSpPr>
            <a:spLocks noChangeShapeType="1"/>
          </p:cNvSpPr>
          <p:nvPr/>
        </p:nvSpPr>
        <p:spPr bwMode="auto">
          <a:xfrm rot="5400000">
            <a:off x="2185974" y="2386003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" name="Line 10"/>
          <p:cNvSpPr>
            <a:spLocks noChangeShapeType="1"/>
          </p:cNvSpPr>
          <p:nvPr/>
        </p:nvSpPr>
        <p:spPr bwMode="auto">
          <a:xfrm rot="5400000">
            <a:off x="1685908" y="2386003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0" name="Text Box 11"/>
          <p:cNvSpPr txBox="1">
            <a:spLocks noChangeArrowheads="1"/>
          </p:cNvSpPr>
          <p:nvPr/>
        </p:nvSpPr>
        <p:spPr bwMode="auto">
          <a:xfrm rot="5400000">
            <a:off x="3801444" y="1956771"/>
            <a:ext cx="171082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>
                <a:latin typeface="Calibri" pitchFamily="34" charset="0"/>
              </a:rPr>
              <a:t>.</a:t>
            </a:r>
          </a:p>
          <a:p>
            <a:r>
              <a:rPr lang="en-US" dirty="0">
                <a:latin typeface="Calibri" pitchFamily="34" charset="0"/>
              </a:rPr>
              <a:t>.</a:t>
            </a:r>
          </a:p>
          <a:p>
            <a:r>
              <a:rPr lang="en-US" dirty="0">
                <a:latin typeface="Calibri" pitchFamily="34" charset="0"/>
              </a:rPr>
              <a:t>.</a:t>
            </a:r>
          </a:p>
        </p:txBody>
      </p:sp>
      <p:sp>
        <p:nvSpPr>
          <p:cNvPr id="51" name="Line 12"/>
          <p:cNvSpPr>
            <a:spLocks noChangeShapeType="1"/>
          </p:cNvSpPr>
          <p:nvPr/>
        </p:nvSpPr>
        <p:spPr bwMode="auto">
          <a:xfrm rot="5400000">
            <a:off x="1185841" y="2386003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" name="Line 7"/>
          <p:cNvSpPr>
            <a:spLocks noChangeShapeType="1"/>
          </p:cNvSpPr>
          <p:nvPr/>
        </p:nvSpPr>
        <p:spPr bwMode="auto">
          <a:xfrm rot="5400000">
            <a:off x="3133691" y="5060182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" name="Line 8"/>
          <p:cNvSpPr>
            <a:spLocks noChangeShapeType="1"/>
          </p:cNvSpPr>
          <p:nvPr/>
        </p:nvSpPr>
        <p:spPr bwMode="auto">
          <a:xfrm rot="5400000">
            <a:off x="2600291" y="5060182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0" name="Line 9"/>
          <p:cNvSpPr>
            <a:spLocks noChangeShapeType="1"/>
          </p:cNvSpPr>
          <p:nvPr/>
        </p:nvSpPr>
        <p:spPr bwMode="auto">
          <a:xfrm rot="5400000">
            <a:off x="2066891" y="5060182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9" name="Flèche droite 88"/>
          <p:cNvSpPr/>
          <p:nvPr/>
        </p:nvSpPr>
        <p:spPr>
          <a:xfrm rot="5400000">
            <a:off x="2436003" y="3707609"/>
            <a:ext cx="1057285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91" name="Connecteur droit avec flèche 90"/>
          <p:cNvCxnSpPr>
            <a:stCxn id="43" idx="3"/>
          </p:cNvCxnSpPr>
          <p:nvPr/>
        </p:nvCxnSpPr>
        <p:spPr>
          <a:xfrm rot="16200000" flipH="1">
            <a:off x="2533626" y="3248014"/>
            <a:ext cx="1728805" cy="91918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2" name="Connecteur droit avec flèche 91"/>
          <p:cNvCxnSpPr/>
          <p:nvPr/>
        </p:nvCxnSpPr>
        <p:spPr>
          <a:xfrm rot="5400000">
            <a:off x="3062290" y="3081323"/>
            <a:ext cx="1714513" cy="126686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3" name="Connecteur droit avec flèche 92"/>
          <p:cNvCxnSpPr/>
          <p:nvPr/>
        </p:nvCxnSpPr>
        <p:spPr>
          <a:xfrm rot="16200000" flipH="1">
            <a:off x="1501938" y="3284351"/>
            <a:ext cx="1729990" cy="87627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5" name="Connecteur droit avec flèche 94"/>
          <p:cNvCxnSpPr/>
          <p:nvPr/>
        </p:nvCxnSpPr>
        <p:spPr>
          <a:xfrm rot="5400000">
            <a:off x="1500166" y="3643316"/>
            <a:ext cx="1714514" cy="14287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3" name="ZoneTexte 112"/>
          <p:cNvSpPr txBox="1"/>
          <p:nvPr/>
        </p:nvSpPr>
        <p:spPr>
          <a:xfrm>
            <a:off x="1142976" y="2202412"/>
            <a:ext cx="4299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</a:t>
            </a:r>
            <a:r>
              <a:rPr lang="fr-FR" sz="1100" dirty="0" smtClean="0"/>
              <a:t>1</a:t>
            </a:r>
            <a:endParaRPr lang="fr-FR" dirty="0"/>
          </a:p>
        </p:txBody>
      </p:sp>
      <p:sp>
        <p:nvSpPr>
          <p:cNvPr id="116" name="ZoneTexte 115"/>
          <p:cNvSpPr txBox="1"/>
          <p:nvPr/>
        </p:nvSpPr>
        <p:spPr>
          <a:xfrm>
            <a:off x="1714480" y="2214554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D</a:t>
            </a:r>
            <a:r>
              <a:rPr lang="fr-FR" sz="1100" dirty="0" smtClean="0"/>
              <a:t>2</a:t>
            </a:r>
            <a:endParaRPr lang="fr-FR" dirty="0"/>
          </a:p>
        </p:txBody>
      </p:sp>
      <p:sp>
        <p:nvSpPr>
          <p:cNvPr id="117" name="ZoneTexte 116"/>
          <p:cNvSpPr txBox="1"/>
          <p:nvPr/>
        </p:nvSpPr>
        <p:spPr>
          <a:xfrm>
            <a:off x="2214546" y="2214554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D</a:t>
            </a:r>
            <a:r>
              <a:rPr lang="fr-FR" sz="1100" dirty="0" smtClean="0"/>
              <a:t>3</a:t>
            </a:r>
            <a:endParaRPr lang="fr-FR" dirty="0"/>
          </a:p>
        </p:txBody>
      </p:sp>
      <p:sp>
        <p:nvSpPr>
          <p:cNvPr id="118" name="ZoneTexte 117"/>
          <p:cNvSpPr txBox="1"/>
          <p:nvPr/>
        </p:nvSpPr>
        <p:spPr>
          <a:xfrm>
            <a:off x="2714612" y="2214554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D</a:t>
            </a:r>
            <a:r>
              <a:rPr lang="fr-FR" sz="1100" dirty="0" smtClean="0"/>
              <a:t>4</a:t>
            </a:r>
            <a:endParaRPr lang="fr-FR" dirty="0"/>
          </a:p>
        </p:txBody>
      </p:sp>
      <p:sp>
        <p:nvSpPr>
          <p:cNvPr id="119" name="ZoneTexte 118"/>
          <p:cNvSpPr txBox="1"/>
          <p:nvPr/>
        </p:nvSpPr>
        <p:spPr>
          <a:xfrm>
            <a:off x="4357686" y="2214554"/>
            <a:ext cx="468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D</a:t>
            </a:r>
            <a:r>
              <a:rPr lang="fr-FR" sz="1100" dirty="0" smtClean="0"/>
              <a:t>m</a:t>
            </a:r>
            <a:endParaRPr lang="fr-FR" dirty="0"/>
          </a:p>
        </p:txBody>
      </p:sp>
      <p:sp>
        <p:nvSpPr>
          <p:cNvPr id="120" name="ZoneTexte 119"/>
          <p:cNvSpPr txBox="1"/>
          <p:nvPr/>
        </p:nvSpPr>
        <p:spPr>
          <a:xfrm>
            <a:off x="2000232" y="4857760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D</a:t>
            </a:r>
            <a:r>
              <a:rPr lang="fr-FR" sz="1100" dirty="0" smtClean="0"/>
              <a:t>3</a:t>
            </a:r>
            <a:endParaRPr lang="fr-FR" dirty="0"/>
          </a:p>
        </p:txBody>
      </p:sp>
      <p:sp>
        <p:nvSpPr>
          <p:cNvPr id="121" name="ZoneTexte 120"/>
          <p:cNvSpPr txBox="1"/>
          <p:nvPr/>
        </p:nvSpPr>
        <p:spPr>
          <a:xfrm>
            <a:off x="2571736" y="4857760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D</a:t>
            </a:r>
            <a:r>
              <a:rPr lang="fr-FR" sz="1100" dirty="0" smtClean="0"/>
              <a:t>2</a:t>
            </a:r>
            <a:endParaRPr lang="fr-FR" dirty="0"/>
          </a:p>
        </p:txBody>
      </p:sp>
      <p:sp>
        <p:nvSpPr>
          <p:cNvPr id="122" name="ZoneTexte 121"/>
          <p:cNvSpPr txBox="1"/>
          <p:nvPr/>
        </p:nvSpPr>
        <p:spPr>
          <a:xfrm>
            <a:off x="3071802" y="4857760"/>
            <a:ext cx="468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D</a:t>
            </a:r>
            <a:r>
              <a:rPr lang="fr-FR" sz="1100" dirty="0" smtClean="0"/>
              <a:t>m</a:t>
            </a:r>
            <a:endParaRPr lang="fr-FR" dirty="0"/>
          </a:p>
        </p:txBody>
      </p:sp>
      <p:sp>
        <p:nvSpPr>
          <p:cNvPr id="123" name="ZoneTexte 122"/>
          <p:cNvSpPr txBox="1"/>
          <p:nvPr/>
        </p:nvSpPr>
        <p:spPr>
          <a:xfrm>
            <a:off x="3643306" y="4857760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D</a:t>
            </a:r>
            <a:r>
              <a:rPr lang="fr-FR" sz="1100" dirty="0" smtClean="0"/>
              <a:t>4</a:t>
            </a:r>
            <a:endParaRPr lang="fr-FR" dirty="0"/>
          </a:p>
        </p:txBody>
      </p:sp>
      <p:sp>
        <p:nvSpPr>
          <p:cNvPr id="124" name="ZoneTexte 123"/>
          <p:cNvSpPr txBox="1"/>
          <p:nvPr/>
        </p:nvSpPr>
        <p:spPr>
          <a:xfrm>
            <a:off x="1571604" y="4488428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</a:t>
            </a:r>
            <a:r>
              <a:rPr lang="fr-FR" sz="1100" dirty="0" smtClean="0"/>
              <a:t>1</a:t>
            </a:r>
            <a:endParaRPr lang="fr-FR" dirty="0"/>
          </a:p>
        </p:txBody>
      </p:sp>
      <p:sp>
        <p:nvSpPr>
          <p:cNvPr id="125" name="ZoneTexte 124"/>
          <p:cNvSpPr txBox="1"/>
          <p:nvPr/>
        </p:nvSpPr>
        <p:spPr>
          <a:xfrm>
            <a:off x="1571604" y="5202808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/>
              <a:t>C</a:t>
            </a:r>
            <a:r>
              <a:rPr lang="fr-FR" sz="1100" dirty="0" err="1" smtClean="0"/>
              <a:t>n</a:t>
            </a:r>
            <a:endParaRPr lang="fr-FR" dirty="0"/>
          </a:p>
        </p:txBody>
      </p:sp>
      <p:sp>
        <p:nvSpPr>
          <p:cNvPr id="126" name="ZoneTexte 125"/>
          <p:cNvSpPr txBox="1"/>
          <p:nvPr/>
        </p:nvSpPr>
        <p:spPr>
          <a:xfrm>
            <a:off x="714348" y="1857364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</a:t>
            </a:r>
            <a:r>
              <a:rPr lang="fr-FR" sz="1100" dirty="0" smtClean="0"/>
              <a:t>1</a:t>
            </a:r>
            <a:endParaRPr lang="fr-FR" dirty="0"/>
          </a:p>
        </p:txBody>
      </p:sp>
      <p:sp>
        <p:nvSpPr>
          <p:cNvPr id="127" name="ZoneTexte 126"/>
          <p:cNvSpPr txBox="1"/>
          <p:nvPr/>
        </p:nvSpPr>
        <p:spPr>
          <a:xfrm>
            <a:off x="714348" y="2571744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/>
              <a:t>C</a:t>
            </a:r>
            <a:r>
              <a:rPr lang="fr-FR" sz="1100" dirty="0" err="1" smtClean="0"/>
              <a:t>n</a:t>
            </a:r>
            <a:endParaRPr lang="fr-FR" dirty="0"/>
          </a:p>
        </p:txBody>
      </p:sp>
      <p:sp>
        <p:nvSpPr>
          <p:cNvPr id="128" name="ZoneTexte 127"/>
          <p:cNvSpPr txBox="1"/>
          <p:nvPr/>
        </p:nvSpPr>
        <p:spPr>
          <a:xfrm>
            <a:off x="785786" y="1500174"/>
            <a:ext cx="43951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Training set </a:t>
            </a:r>
            <a:r>
              <a:rPr lang="fr-FR" dirty="0" err="1" smtClean="0"/>
              <a:t>with</a:t>
            </a:r>
            <a:r>
              <a:rPr lang="fr-FR" dirty="0" smtClean="0"/>
              <a:t> initial pool of </a:t>
            </a:r>
            <a:r>
              <a:rPr lang="fr-FR" dirty="0" err="1" smtClean="0"/>
              <a:t>descriptors</a:t>
            </a:r>
            <a:endParaRPr lang="fr-FR" dirty="0"/>
          </a:p>
        </p:txBody>
      </p:sp>
      <p:sp>
        <p:nvSpPr>
          <p:cNvPr id="129" name="ZoneTexte 128"/>
          <p:cNvSpPr txBox="1"/>
          <p:nvPr/>
        </p:nvSpPr>
        <p:spPr>
          <a:xfrm>
            <a:off x="515611" y="5643578"/>
            <a:ext cx="49850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Training set </a:t>
            </a:r>
            <a:r>
              <a:rPr lang="fr-FR" dirty="0" err="1" smtClean="0"/>
              <a:t>with</a:t>
            </a:r>
            <a:r>
              <a:rPr lang="fr-FR" dirty="0" smtClean="0"/>
              <a:t> </a:t>
            </a:r>
            <a:r>
              <a:rPr lang="fr-FR" dirty="0" err="1" smtClean="0"/>
              <a:t>randomly</a:t>
            </a:r>
            <a:r>
              <a:rPr lang="fr-FR" dirty="0" smtClean="0"/>
              <a:t> </a:t>
            </a:r>
            <a:r>
              <a:rPr lang="fr-FR" dirty="0" err="1" smtClean="0"/>
              <a:t>selected</a:t>
            </a:r>
            <a:r>
              <a:rPr lang="fr-FR" dirty="0" smtClean="0"/>
              <a:t> </a:t>
            </a:r>
            <a:r>
              <a:rPr lang="fr-FR" dirty="0" err="1" smtClean="0"/>
              <a:t>descriptors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" grpId="0"/>
      <p:bldP spid="121" grpId="0"/>
      <p:bldP spid="122" grpId="0"/>
      <p:bldP spid="123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Random Subspace Method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xfrm>
            <a:off x="8424895" y="6497662"/>
            <a:ext cx="719137" cy="360362"/>
          </a:xfrm>
        </p:spPr>
        <p:txBody>
          <a:bodyPr/>
          <a:lstStyle/>
          <a:p>
            <a:pPr>
              <a:defRPr/>
            </a:pPr>
            <a:fld id="{38503718-F545-4FF1-9D25-78E51F277979}" type="slidenum">
              <a:rPr lang="fr-FR" smtClean="0"/>
              <a:pPr>
                <a:defRPr/>
              </a:pPr>
              <a:t>44</a:t>
            </a:fld>
            <a:endParaRPr lang="fr-FR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85720" y="3429000"/>
            <a:ext cx="126085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latin typeface="Calibri" pitchFamily="34" charset="0"/>
              </a:rPr>
              <a:t>Training </a:t>
            </a:r>
            <a:r>
              <a:rPr lang="en-US" dirty="0" smtClean="0">
                <a:latin typeface="Calibri" pitchFamily="34" charset="0"/>
              </a:rPr>
              <a:t>set</a:t>
            </a:r>
            <a:endParaRPr lang="en-US" dirty="0">
              <a:latin typeface="Calibri" pitchFamily="34" charset="0"/>
            </a:endParaRPr>
          </a:p>
        </p:txBody>
      </p:sp>
      <p:grpSp>
        <p:nvGrpSpPr>
          <p:cNvPr id="3" name="Groupe 64"/>
          <p:cNvGrpSpPr/>
          <p:nvPr/>
        </p:nvGrpSpPr>
        <p:grpSpPr>
          <a:xfrm rot="16200000">
            <a:off x="590954" y="3305639"/>
            <a:ext cx="675384" cy="1714478"/>
            <a:chOff x="928663" y="2939457"/>
            <a:chExt cx="859146" cy="3039908"/>
          </a:xfrm>
        </p:grpSpPr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928663" y="2939457"/>
              <a:ext cx="859146" cy="303990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b="1">
                <a:latin typeface="Calibri" pitchFamily="34" charset="0"/>
              </a:endParaRPr>
            </a:p>
          </p:txBody>
        </p:sp>
        <p:sp>
          <p:nvSpPr>
            <p:cNvPr id="8" name="Line 7"/>
            <p:cNvSpPr>
              <a:spLocks noChangeShapeType="1"/>
            </p:cNvSpPr>
            <p:nvPr/>
          </p:nvSpPr>
          <p:spPr bwMode="auto">
            <a:xfrm>
              <a:off x="928663" y="3373730"/>
              <a:ext cx="85914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/>
            </a:p>
          </p:txBody>
        </p:sp>
        <p:sp>
          <p:nvSpPr>
            <p:cNvPr id="9" name="Line 8"/>
            <p:cNvSpPr>
              <a:spLocks noChangeShapeType="1"/>
            </p:cNvSpPr>
            <p:nvPr/>
          </p:nvSpPr>
          <p:spPr bwMode="auto">
            <a:xfrm>
              <a:off x="928663" y="3808002"/>
              <a:ext cx="85914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/>
            </a:p>
          </p:txBody>
        </p:sp>
        <p:sp>
          <p:nvSpPr>
            <p:cNvPr id="10" name="Line 9"/>
            <p:cNvSpPr>
              <a:spLocks noChangeShapeType="1"/>
            </p:cNvSpPr>
            <p:nvPr/>
          </p:nvSpPr>
          <p:spPr bwMode="auto">
            <a:xfrm>
              <a:off x="928663" y="4242275"/>
              <a:ext cx="85914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/>
            </a:p>
          </p:txBody>
        </p:sp>
        <p:sp>
          <p:nvSpPr>
            <p:cNvPr id="11" name="Line 10"/>
            <p:cNvSpPr>
              <a:spLocks noChangeShapeType="1"/>
            </p:cNvSpPr>
            <p:nvPr/>
          </p:nvSpPr>
          <p:spPr bwMode="auto">
            <a:xfrm>
              <a:off x="928663" y="4676547"/>
              <a:ext cx="85914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" name="Line 12"/>
            <p:cNvSpPr>
              <a:spLocks noChangeShapeType="1"/>
            </p:cNvSpPr>
            <p:nvPr/>
          </p:nvSpPr>
          <p:spPr bwMode="auto">
            <a:xfrm>
              <a:off x="928663" y="5472762"/>
              <a:ext cx="85914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/>
            </a:p>
          </p:txBody>
        </p:sp>
      </p:grpSp>
      <p:sp>
        <p:nvSpPr>
          <p:cNvPr id="12" name="Text Box 11"/>
          <p:cNvSpPr txBox="1">
            <a:spLocks noChangeArrowheads="1"/>
          </p:cNvSpPr>
          <p:nvPr/>
        </p:nvSpPr>
        <p:spPr bwMode="auto">
          <a:xfrm rot="16200000">
            <a:off x="977470" y="4076395"/>
            <a:ext cx="324440" cy="422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cxnSp>
        <p:nvCxnSpPr>
          <p:cNvPr id="19" name="Straight Arrow Connector 20"/>
          <p:cNvCxnSpPr/>
          <p:nvPr/>
        </p:nvCxnSpPr>
        <p:spPr>
          <a:xfrm flipV="1">
            <a:off x="1785885" y="2285993"/>
            <a:ext cx="665520" cy="1876885"/>
          </a:xfrm>
          <a:prstGeom prst="straightConnector1">
            <a:avLst/>
          </a:prstGeom>
          <a:ln w="25400">
            <a:tailEnd type="stealth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2"/>
          <p:cNvCxnSpPr/>
          <p:nvPr/>
        </p:nvCxnSpPr>
        <p:spPr>
          <a:xfrm>
            <a:off x="1785885" y="4162878"/>
            <a:ext cx="642942" cy="1818392"/>
          </a:xfrm>
          <a:prstGeom prst="straightConnector1">
            <a:avLst/>
          </a:prstGeom>
          <a:ln w="25400">
            <a:tailEnd type="stealth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6" name="Rectangle 59"/>
          <p:cNvSpPr>
            <a:spLocks noChangeArrowheads="1"/>
          </p:cNvSpPr>
          <p:nvPr/>
        </p:nvSpPr>
        <p:spPr bwMode="auto">
          <a:xfrm>
            <a:off x="3809952" y="1993769"/>
            <a:ext cx="972000" cy="648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l-SI" dirty="0">
                <a:latin typeface="Calibri" pitchFamily="34" charset="0"/>
              </a:rPr>
              <a:t>Learning</a:t>
            </a:r>
          </a:p>
          <a:p>
            <a:pPr algn="ctr"/>
            <a:r>
              <a:rPr lang="sl-SI" dirty="0">
                <a:latin typeface="Calibri" pitchFamily="34" charset="0"/>
              </a:rPr>
              <a:t>algorithm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47" name="Rectangle 65"/>
          <p:cNvSpPr>
            <a:spLocks noChangeArrowheads="1"/>
          </p:cNvSpPr>
          <p:nvPr/>
        </p:nvSpPr>
        <p:spPr bwMode="auto">
          <a:xfrm>
            <a:off x="5234325" y="1993769"/>
            <a:ext cx="972000" cy="648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r-FR" dirty="0" smtClean="0">
                <a:latin typeface="Calibri" pitchFamily="34" charset="0"/>
              </a:rPr>
              <a:t>Model</a:t>
            </a:r>
            <a:r>
              <a:rPr lang="sl-SI" dirty="0" smtClean="0">
                <a:latin typeface="Calibri" pitchFamily="34" charset="0"/>
              </a:rPr>
              <a:t> </a:t>
            </a:r>
            <a:endParaRPr lang="sl-SI" dirty="0">
              <a:latin typeface="Calibri" pitchFamily="34" charset="0"/>
            </a:endParaRPr>
          </a:p>
          <a:p>
            <a:pPr algn="ctr"/>
            <a:r>
              <a:rPr lang="fr-FR" dirty="0" smtClean="0">
                <a:latin typeface="Calibri" pitchFamily="34" charset="0"/>
              </a:rPr>
              <a:t>M</a:t>
            </a:r>
            <a:r>
              <a:rPr lang="sl-SI" sz="1050" dirty="0" smtClean="0">
                <a:latin typeface="Calibri" pitchFamily="34" charset="0"/>
              </a:rPr>
              <a:t>1</a:t>
            </a:r>
            <a:endParaRPr lang="en-US" dirty="0">
              <a:latin typeface="Calibri" pitchFamily="34" charset="0"/>
            </a:endParaRPr>
          </a:p>
        </p:txBody>
      </p:sp>
      <p:cxnSp>
        <p:nvCxnSpPr>
          <p:cNvPr id="48" name="Straight Arrow Connector 102"/>
          <p:cNvCxnSpPr>
            <a:endCxn id="46" idx="1"/>
          </p:cNvCxnSpPr>
          <p:nvPr/>
        </p:nvCxnSpPr>
        <p:spPr>
          <a:xfrm flipV="1">
            <a:off x="3357578" y="2317769"/>
            <a:ext cx="452374" cy="1"/>
          </a:xfrm>
          <a:prstGeom prst="straightConnector1">
            <a:avLst/>
          </a:prstGeom>
          <a:ln w="25400">
            <a:tailEnd type="stealth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0" name="Rectangle 59"/>
          <p:cNvSpPr>
            <a:spLocks noChangeArrowheads="1"/>
          </p:cNvSpPr>
          <p:nvPr/>
        </p:nvSpPr>
        <p:spPr bwMode="auto">
          <a:xfrm>
            <a:off x="3809952" y="3857628"/>
            <a:ext cx="972000" cy="648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l-SI" dirty="0">
                <a:latin typeface="Calibri" pitchFamily="34" charset="0"/>
              </a:rPr>
              <a:t>Learning</a:t>
            </a:r>
          </a:p>
          <a:p>
            <a:pPr algn="ctr"/>
            <a:r>
              <a:rPr lang="sl-SI" dirty="0">
                <a:latin typeface="Calibri" pitchFamily="34" charset="0"/>
              </a:rPr>
              <a:t>algorithm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51" name="Rectangle 65"/>
          <p:cNvSpPr>
            <a:spLocks noChangeArrowheads="1"/>
          </p:cNvSpPr>
          <p:nvPr/>
        </p:nvSpPr>
        <p:spPr bwMode="auto">
          <a:xfrm>
            <a:off x="5234325" y="3851822"/>
            <a:ext cx="972000" cy="648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r-FR" dirty="0" smtClean="0">
                <a:latin typeface="Calibri" pitchFamily="34" charset="0"/>
              </a:rPr>
              <a:t>Model</a:t>
            </a:r>
            <a:r>
              <a:rPr lang="sl-SI" dirty="0" smtClean="0">
                <a:latin typeface="Calibri" pitchFamily="34" charset="0"/>
              </a:rPr>
              <a:t> </a:t>
            </a:r>
            <a:endParaRPr lang="sl-SI" dirty="0">
              <a:latin typeface="Calibri" pitchFamily="34" charset="0"/>
            </a:endParaRPr>
          </a:p>
          <a:p>
            <a:pPr algn="ctr"/>
            <a:r>
              <a:rPr lang="fr-FR" dirty="0" smtClean="0">
                <a:latin typeface="Calibri" pitchFamily="34" charset="0"/>
              </a:rPr>
              <a:t>M</a:t>
            </a:r>
            <a:r>
              <a:rPr lang="sl-SI" sz="1050" dirty="0" smtClean="0">
                <a:latin typeface="Calibri" pitchFamily="34" charset="0"/>
              </a:rPr>
              <a:t>2</a:t>
            </a:r>
            <a:endParaRPr lang="en-US" dirty="0">
              <a:latin typeface="Calibri" pitchFamily="34" charset="0"/>
            </a:endParaRPr>
          </a:p>
        </p:txBody>
      </p:sp>
      <p:cxnSp>
        <p:nvCxnSpPr>
          <p:cNvPr id="52" name="Straight Arrow Connector 110"/>
          <p:cNvCxnSpPr>
            <a:endCxn id="50" idx="1"/>
          </p:cNvCxnSpPr>
          <p:nvPr/>
        </p:nvCxnSpPr>
        <p:spPr>
          <a:xfrm flipV="1">
            <a:off x="3357578" y="4181628"/>
            <a:ext cx="452374" cy="1"/>
          </a:xfrm>
          <a:prstGeom prst="straightConnector1">
            <a:avLst/>
          </a:prstGeom>
          <a:ln w="25400">
            <a:tailEnd type="stealth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Arrow Connector 111"/>
          <p:cNvCxnSpPr>
            <a:stCxn id="50" idx="3"/>
            <a:endCxn id="51" idx="1"/>
          </p:cNvCxnSpPr>
          <p:nvPr/>
        </p:nvCxnSpPr>
        <p:spPr>
          <a:xfrm flipV="1">
            <a:off x="4781952" y="4175822"/>
            <a:ext cx="452373" cy="5806"/>
          </a:xfrm>
          <a:prstGeom prst="straightConnector1">
            <a:avLst/>
          </a:prstGeom>
          <a:ln w="25400">
            <a:tailEnd type="stealth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4" name="Rectangle 59"/>
          <p:cNvSpPr>
            <a:spLocks noChangeArrowheads="1"/>
          </p:cNvSpPr>
          <p:nvPr/>
        </p:nvSpPr>
        <p:spPr bwMode="auto">
          <a:xfrm>
            <a:off x="3813835" y="5630094"/>
            <a:ext cx="972000" cy="648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l-SI" dirty="0">
                <a:latin typeface="Calibri" pitchFamily="34" charset="0"/>
              </a:rPr>
              <a:t>Learning</a:t>
            </a:r>
          </a:p>
          <a:p>
            <a:pPr algn="ctr"/>
            <a:r>
              <a:rPr lang="sl-SI" dirty="0">
                <a:latin typeface="Calibri" pitchFamily="34" charset="0"/>
              </a:rPr>
              <a:t>algorithm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55" name="Rectangle 65"/>
          <p:cNvSpPr>
            <a:spLocks noChangeArrowheads="1"/>
          </p:cNvSpPr>
          <p:nvPr/>
        </p:nvSpPr>
        <p:spPr bwMode="auto">
          <a:xfrm>
            <a:off x="5234325" y="5630094"/>
            <a:ext cx="972000" cy="648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r-FR" dirty="0" smtClean="0">
                <a:latin typeface="Calibri" pitchFamily="34" charset="0"/>
              </a:rPr>
              <a:t>Model</a:t>
            </a:r>
            <a:r>
              <a:rPr lang="sl-SI" dirty="0" smtClean="0">
                <a:latin typeface="Calibri" pitchFamily="34" charset="0"/>
              </a:rPr>
              <a:t> </a:t>
            </a:r>
            <a:endParaRPr lang="sl-SI" dirty="0">
              <a:latin typeface="Calibri" pitchFamily="34" charset="0"/>
            </a:endParaRPr>
          </a:p>
          <a:p>
            <a:pPr algn="ctr"/>
            <a:r>
              <a:rPr lang="fr-FR" dirty="0" smtClean="0">
                <a:latin typeface="Calibri" pitchFamily="34" charset="0"/>
              </a:rPr>
              <a:t>M</a:t>
            </a:r>
            <a:r>
              <a:rPr lang="fr-FR" sz="1050" dirty="0" smtClean="0">
                <a:latin typeface="Calibri" pitchFamily="34" charset="0"/>
              </a:rPr>
              <a:t>e</a:t>
            </a:r>
            <a:endParaRPr lang="en-US" dirty="0">
              <a:latin typeface="Calibri" pitchFamily="34" charset="0"/>
            </a:endParaRPr>
          </a:p>
        </p:txBody>
      </p:sp>
      <p:cxnSp>
        <p:nvCxnSpPr>
          <p:cNvPr id="56" name="Straight Arrow Connector 114"/>
          <p:cNvCxnSpPr>
            <a:endCxn id="54" idx="1"/>
          </p:cNvCxnSpPr>
          <p:nvPr/>
        </p:nvCxnSpPr>
        <p:spPr>
          <a:xfrm flipV="1">
            <a:off x="3365345" y="5954094"/>
            <a:ext cx="448490" cy="1"/>
          </a:xfrm>
          <a:prstGeom prst="straightConnector1">
            <a:avLst/>
          </a:prstGeom>
          <a:ln w="25400">
            <a:tailEnd type="stealth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Arrow Connector 115"/>
          <p:cNvCxnSpPr>
            <a:stCxn id="54" idx="3"/>
            <a:endCxn id="55" idx="1"/>
          </p:cNvCxnSpPr>
          <p:nvPr/>
        </p:nvCxnSpPr>
        <p:spPr>
          <a:xfrm>
            <a:off x="4785835" y="5954094"/>
            <a:ext cx="448490" cy="1588"/>
          </a:xfrm>
          <a:prstGeom prst="straightConnector1">
            <a:avLst/>
          </a:prstGeom>
          <a:ln w="25400">
            <a:tailEnd type="stealth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Straight Arrow Connector 117"/>
          <p:cNvCxnSpPr>
            <a:stCxn id="46" idx="3"/>
            <a:endCxn id="47" idx="1"/>
          </p:cNvCxnSpPr>
          <p:nvPr/>
        </p:nvCxnSpPr>
        <p:spPr>
          <a:xfrm>
            <a:off x="4781952" y="2317769"/>
            <a:ext cx="452373" cy="1588"/>
          </a:xfrm>
          <a:prstGeom prst="straightConnector1">
            <a:avLst/>
          </a:prstGeom>
          <a:ln w="25400">
            <a:tailEnd type="stealth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9" name="Rectangle 58"/>
          <p:cNvSpPr/>
          <p:nvPr/>
        </p:nvSpPr>
        <p:spPr>
          <a:xfrm>
            <a:off x="5123121" y="1850607"/>
            <a:ext cx="1194408" cy="46529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l-SI" dirty="0"/>
          </a:p>
        </p:txBody>
      </p:sp>
      <p:sp>
        <p:nvSpPr>
          <p:cNvPr id="60" name="TextBox 87"/>
          <p:cNvSpPr txBox="1">
            <a:spLocks noChangeArrowheads="1"/>
          </p:cNvSpPr>
          <p:nvPr/>
        </p:nvSpPr>
        <p:spPr bwMode="auto">
          <a:xfrm>
            <a:off x="5037007" y="1458969"/>
            <a:ext cx="136663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  <a:latin typeface="Calibri" pitchFamily="34" charset="0"/>
              </a:rPr>
              <a:t>ENSEMBLE</a:t>
            </a:r>
          </a:p>
        </p:txBody>
      </p:sp>
      <p:sp>
        <p:nvSpPr>
          <p:cNvPr id="61" name="Flèche droite 60"/>
          <p:cNvSpPr/>
          <p:nvPr/>
        </p:nvSpPr>
        <p:spPr>
          <a:xfrm>
            <a:off x="6429387" y="3855932"/>
            <a:ext cx="1046914" cy="639781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5"/>
          <p:cNvSpPr>
            <a:spLocks noChangeArrowheads="1"/>
          </p:cNvSpPr>
          <p:nvPr/>
        </p:nvSpPr>
        <p:spPr bwMode="auto">
          <a:xfrm>
            <a:off x="7643833" y="3851822"/>
            <a:ext cx="1214446" cy="648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r-FR" dirty="0" smtClean="0">
                <a:latin typeface="Calibri" pitchFamily="34" charset="0"/>
              </a:rPr>
              <a:t>Consensus </a:t>
            </a:r>
          </a:p>
          <a:p>
            <a:pPr algn="ctr"/>
            <a:r>
              <a:rPr lang="fr-FR" dirty="0" smtClean="0">
                <a:latin typeface="Calibri" pitchFamily="34" charset="0"/>
              </a:rPr>
              <a:t>Model</a:t>
            </a:r>
            <a:r>
              <a:rPr lang="sl-SI" dirty="0" smtClean="0">
                <a:latin typeface="Calibri" pitchFamily="34" charset="0"/>
              </a:rPr>
              <a:t> </a:t>
            </a:r>
            <a:endParaRPr lang="sl-SI" dirty="0">
              <a:latin typeface="Calibri" pitchFamily="34" charset="0"/>
            </a:endParaRPr>
          </a:p>
        </p:txBody>
      </p:sp>
      <p:sp>
        <p:nvSpPr>
          <p:cNvPr id="67" name="Text Box 16"/>
          <p:cNvSpPr txBox="1">
            <a:spLocks noChangeArrowheads="1"/>
          </p:cNvSpPr>
          <p:nvPr/>
        </p:nvSpPr>
        <p:spPr bwMode="auto">
          <a:xfrm>
            <a:off x="2143108" y="2000240"/>
            <a:ext cx="3561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latin typeface="Calibri" pitchFamily="34" charset="0"/>
              </a:rPr>
              <a:t>S</a:t>
            </a:r>
            <a:r>
              <a:rPr lang="en-US" sz="1050" dirty="0">
                <a:latin typeface="Calibri" pitchFamily="34" charset="0"/>
              </a:rPr>
              <a:t>1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68" name="Text Box 57"/>
          <p:cNvSpPr txBox="1">
            <a:spLocks noChangeArrowheads="1"/>
          </p:cNvSpPr>
          <p:nvPr/>
        </p:nvSpPr>
        <p:spPr bwMode="auto">
          <a:xfrm>
            <a:off x="2143108" y="3845486"/>
            <a:ext cx="35939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l-SI" dirty="0" smtClean="0">
                <a:latin typeface="Calibri" pitchFamily="34" charset="0"/>
              </a:rPr>
              <a:t>S</a:t>
            </a:r>
            <a:r>
              <a:rPr lang="fr-FR" sz="1050" dirty="0" smtClean="0">
                <a:latin typeface="Calibri" pitchFamily="34" charset="0"/>
              </a:rPr>
              <a:t>2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69" name="Text Box 58"/>
          <p:cNvSpPr txBox="1">
            <a:spLocks noChangeArrowheads="1"/>
          </p:cNvSpPr>
          <p:nvPr/>
        </p:nvSpPr>
        <p:spPr bwMode="auto">
          <a:xfrm>
            <a:off x="2145714" y="5929330"/>
            <a:ext cx="3545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l-SI" dirty="0" smtClean="0">
                <a:latin typeface="Calibri" pitchFamily="34" charset="0"/>
              </a:rPr>
              <a:t>S</a:t>
            </a:r>
            <a:r>
              <a:rPr lang="fr-FR" sz="1050" dirty="0" smtClean="0">
                <a:latin typeface="Calibri" pitchFamily="34" charset="0"/>
              </a:rPr>
              <a:t>e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85" name="ZoneTexte 84"/>
          <p:cNvSpPr txBox="1"/>
          <p:nvPr/>
        </p:nvSpPr>
        <p:spPr>
          <a:xfrm>
            <a:off x="6572263" y="3189897"/>
            <a:ext cx="2351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Voting (</a:t>
            </a:r>
            <a:r>
              <a:rPr lang="en-US" i="1" dirty="0" smtClean="0"/>
              <a:t>classification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86" name="ZoneTexte 85"/>
          <p:cNvSpPr txBox="1"/>
          <p:nvPr/>
        </p:nvSpPr>
        <p:spPr>
          <a:xfrm>
            <a:off x="6572263" y="4761533"/>
            <a:ext cx="2578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Averaging (</a:t>
            </a:r>
            <a:r>
              <a:rPr lang="en-US" i="1" dirty="0" smtClean="0"/>
              <a:t>regression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87" name="ZoneTexte 86"/>
          <p:cNvSpPr txBox="1"/>
          <p:nvPr/>
        </p:nvSpPr>
        <p:spPr>
          <a:xfrm>
            <a:off x="2143108" y="1285860"/>
            <a:ext cx="14718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200" dirty="0" smtClean="0"/>
              <a:t>Data sets </a:t>
            </a:r>
            <a:r>
              <a:rPr lang="fr-FR" sz="1200" dirty="0" err="1" smtClean="0"/>
              <a:t>with</a:t>
            </a:r>
            <a:r>
              <a:rPr lang="fr-FR" sz="1200" dirty="0" smtClean="0"/>
              <a:t> </a:t>
            </a:r>
          </a:p>
          <a:p>
            <a:pPr algn="ctr"/>
            <a:r>
              <a:rPr lang="fr-FR" sz="1200" dirty="0" err="1" smtClean="0"/>
              <a:t>randomly</a:t>
            </a:r>
            <a:r>
              <a:rPr lang="fr-FR" sz="1200" dirty="0" smtClean="0"/>
              <a:t> </a:t>
            </a:r>
            <a:r>
              <a:rPr lang="fr-FR" sz="1200" dirty="0" err="1" smtClean="0"/>
              <a:t>selected</a:t>
            </a:r>
            <a:r>
              <a:rPr lang="fr-FR" sz="1200" dirty="0" smtClean="0"/>
              <a:t> </a:t>
            </a:r>
          </a:p>
          <a:p>
            <a:pPr algn="ctr"/>
            <a:r>
              <a:rPr lang="fr-FR" sz="1200" dirty="0" err="1" smtClean="0"/>
              <a:t>descriptors</a:t>
            </a:r>
            <a:endParaRPr lang="fr-FR" sz="1200" dirty="0"/>
          </a:p>
        </p:txBody>
      </p:sp>
      <p:cxnSp>
        <p:nvCxnSpPr>
          <p:cNvPr id="130" name="Straight Arrow Connector 110"/>
          <p:cNvCxnSpPr/>
          <p:nvPr/>
        </p:nvCxnSpPr>
        <p:spPr>
          <a:xfrm>
            <a:off x="1785885" y="4162878"/>
            <a:ext cx="652468" cy="1588"/>
          </a:xfrm>
          <a:prstGeom prst="straightConnector1">
            <a:avLst/>
          </a:prstGeom>
          <a:ln w="25400">
            <a:tailEnd type="stealth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0" name="ZoneTexte 139"/>
          <p:cNvSpPr txBox="1"/>
          <p:nvPr/>
        </p:nvSpPr>
        <p:spPr>
          <a:xfrm>
            <a:off x="10826" y="4033441"/>
            <a:ext cx="3930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/>
              <a:t>D</a:t>
            </a:r>
            <a:r>
              <a:rPr lang="fr-FR" sz="1100" dirty="0" smtClean="0"/>
              <a:t>1</a:t>
            </a:r>
            <a:endParaRPr lang="fr-FR" dirty="0"/>
          </a:p>
        </p:txBody>
      </p:sp>
      <p:sp>
        <p:nvSpPr>
          <p:cNvPr id="141" name="ZoneTexte 140"/>
          <p:cNvSpPr txBox="1"/>
          <p:nvPr/>
        </p:nvSpPr>
        <p:spPr>
          <a:xfrm>
            <a:off x="249854" y="4033441"/>
            <a:ext cx="3930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/>
              <a:t>D</a:t>
            </a:r>
            <a:r>
              <a:rPr lang="fr-FR" sz="1100" dirty="0" smtClean="0"/>
              <a:t>2</a:t>
            </a:r>
            <a:endParaRPr lang="fr-FR" dirty="0"/>
          </a:p>
        </p:txBody>
      </p:sp>
      <p:sp>
        <p:nvSpPr>
          <p:cNvPr id="142" name="ZoneTexte 141"/>
          <p:cNvSpPr txBox="1"/>
          <p:nvPr/>
        </p:nvSpPr>
        <p:spPr>
          <a:xfrm>
            <a:off x="491796" y="4033441"/>
            <a:ext cx="3930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/>
              <a:t>D</a:t>
            </a:r>
            <a:r>
              <a:rPr lang="fr-FR" sz="1100" dirty="0" smtClean="0"/>
              <a:t>3</a:t>
            </a:r>
            <a:endParaRPr lang="fr-FR" dirty="0"/>
          </a:p>
        </p:txBody>
      </p:sp>
      <p:sp>
        <p:nvSpPr>
          <p:cNvPr id="143" name="ZoneTexte 142"/>
          <p:cNvSpPr txBox="1"/>
          <p:nvPr/>
        </p:nvSpPr>
        <p:spPr>
          <a:xfrm>
            <a:off x="739062" y="4033456"/>
            <a:ext cx="3930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/>
              <a:t>D</a:t>
            </a:r>
            <a:r>
              <a:rPr lang="fr-FR" sz="1100" dirty="0" smtClean="0"/>
              <a:t>4</a:t>
            </a:r>
            <a:endParaRPr lang="fr-FR" dirty="0"/>
          </a:p>
        </p:txBody>
      </p:sp>
      <p:sp>
        <p:nvSpPr>
          <p:cNvPr id="144" name="ZoneTexte 143"/>
          <p:cNvSpPr txBox="1"/>
          <p:nvPr/>
        </p:nvSpPr>
        <p:spPr>
          <a:xfrm>
            <a:off x="1439418" y="4033441"/>
            <a:ext cx="4315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/>
              <a:t>D</a:t>
            </a:r>
            <a:r>
              <a:rPr lang="fr-FR" sz="1100" dirty="0" smtClean="0"/>
              <a:t>m</a:t>
            </a:r>
            <a:endParaRPr lang="fr-FR" dirty="0"/>
          </a:p>
        </p:txBody>
      </p:sp>
      <p:grpSp>
        <p:nvGrpSpPr>
          <p:cNvPr id="6" name="Groupe 153"/>
          <p:cNvGrpSpPr/>
          <p:nvPr/>
        </p:nvGrpSpPr>
        <p:grpSpPr>
          <a:xfrm>
            <a:off x="2406850" y="2000240"/>
            <a:ext cx="1027760" cy="675384"/>
            <a:chOff x="2406850" y="2000240"/>
            <a:chExt cx="1027760" cy="675384"/>
          </a:xfrm>
        </p:grpSpPr>
        <p:grpSp>
          <p:nvGrpSpPr>
            <p:cNvPr id="14" name="Groupe 144"/>
            <p:cNvGrpSpPr/>
            <p:nvPr/>
          </p:nvGrpSpPr>
          <p:grpSpPr>
            <a:xfrm>
              <a:off x="2438353" y="2000240"/>
              <a:ext cx="919168" cy="675384"/>
              <a:chOff x="2438353" y="2000240"/>
              <a:chExt cx="919168" cy="675384"/>
            </a:xfrm>
          </p:grpSpPr>
          <p:sp>
            <p:nvSpPr>
              <p:cNvPr id="119" name="Rectangle 118"/>
              <p:cNvSpPr>
                <a:spLocks noChangeArrowheads="1"/>
              </p:cNvSpPr>
              <p:nvPr/>
            </p:nvSpPr>
            <p:spPr bwMode="auto">
              <a:xfrm rot="16200000">
                <a:off x="2560245" y="1878348"/>
                <a:ext cx="675384" cy="91916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b="1">
                  <a:latin typeface="Calibri" pitchFamily="34" charset="0"/>
                </a:endParaRPr>
              </a:p>
            </p:txBody>
          </p:sp>
          <p:sp>
            <p:nvSpPr>
              <p:cNvPr id="120" name="Line 7"/>
              <p:cNvSpPr>
                <a:spLocks noChangeShapeType="1"/>
              </p:cNvSpPr>
              <p:nvPr/>
            </p:nvSpPr>
            <p:spPr bwMode="auto">
              <a:xfrm rot="16200000">
                <a:off x="2393396" y="2337932"/>
                <a:ext cx="67538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b="1"/>
              </a:p>
            </p:txBody>
          </p:sp>
          <p:sp>
            <p:nvSpPr>
              <p:cNvPr id="122" name="Line 9"/>
              <p:cNvSpPr>
                <a:spLocks noChangeShapeType="1"/>
              </p:cNvSpPr>
              <p:nvPr/>
            </p:nvSpPr>
            <p:spPr bwMode="auto">
              <a:xfrm rot="16200000">
                <a:off x="2734110" y="2337932"/>
                <a:ext cx="67538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b="1"/>
              </a:p>
            </p:txBody>
          </p:sp>
        </p:grpSp>
        <p:sp>
          <p:nvSpPr>
            <p:cNvPr id="151" name="ZoneTexte 150"/>
            <p:cNvSpPr txBox="1"/>
            <p:nvPr/>
          </p:nvSpPr>
          <p:spPr>
            <a:xfrm>
              <a:off x="2406850" y="2192529"/>
              <a:ext cx="39305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dirty="0" smtClean="0"/>
                <a:t>D</a:t>
              </a:r>
              <a:r>
                <a:rPr lang="fr-FR" sz="1100" dirty="0" smtClean="0"/>
                <a:t>4</a:t>
              </a:r>
              <a:endParaRPr lang="fr-FR" dirty="0"/>
            </a:p>
          </p:txBody>
        </p:sp>
        <p:sp>
          <p:nvSpPr>
            <p:cNvPr id="152" name="ZoneTexte 151"/>
            <p:cNvSpPr txBox="1"/>
            <p:nvPr/>
          </p:nvSpPr>
          <p:spPr>
            <a:xfrm>
              <a:off x="2717316" y="2206316"/>
              <a:ext cx="39305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dirty="0" smtClean="0"/>
                <a:t>D</a:t>
              </a:r>
              <a:r>
                <a:rPr lang="fr-FR" sz="1100" dirty="0" smtClean="0"/>
                <a:t>2</a:t>
              </a:r>
              <a:endParaRPr lang="fr-FR" dirty="0"/>
            </a:p>
          </p:txBody>
        </p:sp>
        <p:sp>
          <p:nvSpPr>
            <p:cNvPr id="153" name="ZoneTexte 152"/>
            <p:cNvSpPr txBox="1"/>
            <p:nvPr/>
          </p:nvSpPr>
          <p:spPr>
            <a:xfrm>
              <a:off x="3041554" y="2206316"/>
              <a:ext cx="39305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dirty="0" smtClean="0"/>
                <a:t>D</a:t>
              </a:r>
              <a:r>
                <a:rPr lang="fr-FR" sz="1100" dirty="0" smtClean="0"/>
                <a:t>3</a:t>
              </a:r>
              <a:endParaRPr lang="fr-FR" dirty="0"/>
            </a:p>
          </p:txBody>
        </p:sp>
      </p:grpSp>
      <p:grpSp>
        <p:nvGrpSpPr>
          <p:cNvPr id="15" name="Groupe 154"/>
          <p:cNvGrpSpPr/>
          <p:nvPr/>
        </p:nvGrpSpPr>
        <p:grpSpPr>
          <a:xfrm>
            <a:off x="2415088" y="3825186"/>
            <a:ext cx="1003046" cy="675384"/>
            <a:chOff x="2415088" y="2000240"/>
            <a:chExt cx="1003046" cy="675384"/>
          </a:xfrm>
        </p:grpSpPr>
        <p:grpSp>
          <p:nvGrpSpPr>
            <p:cNvPr id="16" name="Groupe 144"/>
            <p:cNvGrpSpPr/>
            <p:nvPr/>
          </p:nvGrpSpPr>
          <p:grpSpPr>
            <a:xfrm>
              <a:off x="2438353" y="2000240"/>
              <a:ext cx="919168" cy="675384"/>
              <a:chOff x="2438353" y="2000240"/>
              <a:chExt cx="919168" cy="675384"/>
            </a:xfrm>
          </p:grpSpPr>
          <p:sp>
            <p:nvSpPr>
              <p:cNvPr id="160" name="Rectangle 159"/>
              <p:cNvSpPr>
                <a:spLocks noChangeArrowheads="1"/>
              </p:cNvSpPr>
              <p:nvPr/>
            </p:nvSpPr>
            <p:spPr bwMode="auto">
              <a:xfrm rot="16200000">
                <a:off x="2560245" y="1878348"/>
                <a:ext cx="675384" cy="91916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b="1">
                  <a:latin typeface="Calibri" pitchFamily="34" charset="0"/>
                </a:endParaRPr>
              </a:p>
            </p:txBody>
          </p:sp>
          <p:sp>
            <p:nvSpPr>
              <p:cNvPr id="161" name="Line 7"/>
              <p:cNvSpPr>
                <a:spLocks noChangeShapeType="1"/>
              </p:cNvSpPr>
              <p:nvPr/>
            </p:nvSpPr>
            <p:spPr bwMode="auto">
              <a:xfrm rot="16200000">
                <a:off x="2393396" y="2337932"/>
                <a:ext cx="67538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b="1"/>
              </a:p>
            </p:txBody>
          </p:sp>
          <p:sp>
            <p:nvSpPr>
              <p:cNvPr id="162" name="Line 9"/>
              <p:cNvSpPr>
                <a:spLocks noChangeShapeType="1"/>
              </p:cNvSpPr>
              <p:nvPr/>
            </p:nvSpPr>
            <p:spPr bwMode="auto">
              <a:xfrm rot="16200000">
                <a:off x="2734110" y="2337932"/>
                <a:ext cx="67538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b="1"/>
              </a:p>
            </p:txBody>
          </p:sp>
        </p:grpSp>
        <p:sp>
          <p:nvSpPr>
            <p:cNvPr id="157" name="ZoneTexte 156"/>
            <p:cNvSpPr txBox="1"/>
            <p:nvPr/>
          </p:nvSpPr>
          <p:spPr>
            <a:xfrm>
              <a:off x="2415088" y="2209005"/>
              <a:ext cx="39305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dirty="0" smtClean="0"/>
                <a:t>D</a:t>
              </a:r>
              <a:r>
                <a:rPr lang="fr-FR" sz="1100" dirty="0" smtClean="0"/>
                <a:t>1</a:t>
              </a:r>
              <a:endParaRPr lang="fr-FR" dirty="0"/>
            </a:p>
          </p:txBody>
        </p:sp>
        <p:sp>
          <p:nvSpPr>
            <p:cNvPr id="158" name="ZoneTexte 157"/>
            <p:cNvSpPr txBox="1"/>
            <p:nvPr/>
          </p:nvSpPr>
          <p:spPr>
            <a:xfrm>
              <a:off x="2725554" y="2206316"/>
              <a:ext cx="39305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dirty="0" smtClean="0"/>
                <a:t>D</a:t>
              </a:r>
              <a:r>
                <a:rPr lang="fr-FR" sz="1100" dirty="0" smtClean="0"/>
                <a:t>2</a:t>
              </a:r>
              <a:endParaRPr lang="fr-FR" dirty="0"/>
            </a:p>
          </p:txBody>
        </p:sp>
        <p:sp>
          <p:nvSpPr>
            <p:cNvPr id="159" name="ZoneTexte 158"/>
            <p:cNvSpPr txBox="1"/>
            <p:nvPr/>
          </p:nvSpPr>
          <p:spPr>
            <a:xfrm>
              <a:off x="3025078" y="2206316"/>
              <a:ext cx="39305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dirty="0" smtClean="0"/>
                <a:t>D</a:t>
              </a:r>
              <a:r>
                <a:rPr lang="fr-FR" sz="1100" dirty="0" smtClean="0"/>
                <a:t>3</a:t>
              </a:r>
              <a:endParaRPr lang="fr-FR" dirty="0"/>
            </a:p>
          </p:txBody>
        </p:sp>
      </p:grpSp>
      <p:grpSp>
        <p:nvGrpSpPr>
          <p:cNvPr id="17" name="Groupe 162"/>
          <p:cNvGrpSpPr/>
          <p:nvPr/>
        </p:nvGrpSpPr>
        <p:grpSpPr>
          <a:xfrm>
            <a:off x="2390374" y="5611136"/>
            <a:ext cx="1035998" cy="675384"/>
            <a:chOff x="2390374" y="2000240"/>
            <a:chExt cx="1035998" cy="675384"/>
          </a:xfrm>
        </p:grpSpPr>
        <p:grpSp>
          <p:nvGrpSpPr>
            <p:cNvPr id="18" name="Groupe 144"/>
            <p:cNvGrpSpPr/>
            <p:nvPr/>
          </p:nvGrpSpPr>
          <p:grpSpPr>
            <a:xfrm>
              <a:off x="2438353" y="2000240"/>
              <a:ext cx="919168" cy="675384"/>
              <a:chOff x="2438353" y="2000240"/>
              <a:chExt cx="919168" cy="675384"/>
            </a:xfrm>
          </p:grpSpPr>
          <p:sp>
            <p:nvSpPr>
              <p:cNvPr id="168" name="Rectangle 167"/>
              <p:cNvSpPr>
                <a:spLocks noChangeArrowheads="1"/>
              </p:cNvSpPr>
              <p:nvPr/>
            </p:nvSpPr>
            <p:spPr bwMode="auto">
              <a:xfrm rot="16200000">
                <a:off x="2560245" y="1878348"/>
                <a:ext cx="675384" cy="91916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b="1">
                  <a:latin typeface="Calibri" pitchFamily="34" charset="0"/>
                </a:endParaRPr>
              </a:p>
            </p:txBody>
          </p:sp>
          <p:sp>
            <p:nvSpPr>
              <p:cNvPr id="169" name="Line 7"/>
              <p:cNvSpPr>
                <a:spLocks noChangeShapeType="1"/>
              </p:cNvSpPr>
              <p:nvPr/>
            </p:nvSpPr>
            <p:spPr bwMode="auto">
              <a:xfrm rot="16200000">
                <a:off x="2393396" y="2337932"/>
                <a:ext cx="67538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b="1"/>
              </a:p>
            </p:txBody>
          </p:sp>
          <p:sp>
            <p:nvSpPr>
              <p:cNvPr id="170" name="Line 9"/>
              <p:cNvSpPr>
                <a:spLocks noChangeShapeType="1"/>
              </p:cNvSpPr>
              <p:nvPr/>
            </p:nvSpPr>
            <p:spPr bwMode="auto">
              <a:xfrm rot="16200000">
                <a:off x="2734110" y="2337932"/>
                <a:ext cx="67538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b="1"/>
              </a:p>
            </p:txBody>
          </p:sp>
        </p:grpSp>
        <p:sp>
          <p:nvSpPr>
            <p:cNvPr id="165" name="ZoneTexte 164"/>
            <p:cNvSpPr txBox="1"/>
            <p:nvPr/>
          </p:nvSpPr>
          <p:spPr>
            <a:xfrm>
              <a:off x="2390374" y="2192529"/>
              <a:ext cx="39305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dirty="0" smtClean="0"/>
                <a:t>D</a:t>
              </a:r>
              <a:r>
                <a:rPr lang="fr-FR" sz="1100" dirty="0" smtClean="0"/>
                <a:t>4</a:t>
              </a:r>
              <a:endParaRPr lang="fr-FR" dirty="0"/>
            </a:p>
          </p:txBody>
        </p:sp>
        <p:sp>
          <p:nvSpPr>
            <p:cNvPr id="166" name="ZoneTexte 165"/>
            <p:cNvSpPr txBox="1"/>
            <p:nvPr/>
          </p:nvSpPr>
          <p:spPr>
            <a:xfrm>
              <a:off x="2717316" y="2198078"/>
              <a:ext cx="39305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dirty="0" smtClean="0"/>
                <a:t>D</a:t>
              </a:r>
              <a:r>
                <a:rPr lang="fr-FR" sz="1100" dirty="0" smtClean="0"/>
                <a:t>2</a:t>
              </a:r>
              <a:endParaRPr lang="fr-FR" dirty="0"/>
            </a:p>
          </p:txBody>
        </p:sp>
        <p:sp>
          <p:nvSpPr>
            <p:cNvPr id="167" name="ZoneTexte 166"/>
            <p:cNvSpPr txBox="1"/>
            <p:nvPr/>
          </p:nvSpPr>
          <p:spPr>
            <a:xfrm>
              <a:off x="3033316" y="2198078"/>
              <a:ext cx="39305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dirty="0" smtClean="0"/>
                <a:t>D</a:t>
              </a:r>
              <a:r>
                <a:rPr lang="fr-FR" sz="1100" dirty="0" smtClean="0"/>
                <a:t>1</a:t>
              </a:r>
              <a:endParaRPr lang="fr-FR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7" grpId="0" animBg="1"/>
      <p:bldP spid="50" grpId="0" animBg="1"/>
      <p:bldP spid="51" grpId="0" animBg="1"/>
      <p:bldP spid="54" grpId="0" animBg="1"/>
      <p:bldP spid="55" grpId="0" animBg="1"/>
      <p:bldP spid="59" grpId="0" animBg="1"/>
      <p:bldP spid="60" grpId="0"/>
      <p:bldP spid="61" grpId="0" animBg="1"/>
      <p:bldP spid="62" grpId="0" animBg="1"/>
      <p:bldP spid="67" grpId="0"/>
      <p:bldP spid="68" grpId="0"/>
      <p:bldP spid="69" grpId="0"/>
      <p:bldP spid="85" grpId="0"/>
      <p:bldP spid="86" grpId="0"/>
      <p:bldP spid="87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Developing</a:t>
            </a:r>
            <a:r>
              <a:rPr lang="fr-FR" dirty="0" smtClean="0"/>
              <a:t> </a:t>
            </a:r>
            <a:r>
              <a:rPr lang="fr-FR" dirty="0" err="1" smtClean="0"/>
              <a:t>Regression</a:t>
            </a:r>
            <a:r>
              <a:rPr lang="fr-FR" dirty="0" smtClean="0"/>
              <a:t> </a:t>
            </a:r>
            <a:r>
              <a:rPr lang="fr-FR" dirty="0" err="1" smtClean="0"/>
              <a:t>Models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503718-F545-4FF1-9D25-78E51F277979}" type="slidenum">
              <a:rPr lang="fr-FR" smtClean="0"/>
              <a:pPr>
                <a:defRPr/>
              </a:pPr>
              <a:t>45</a:t>
            </a:fld>
            <a:endParaRPr lang="fr-F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 t="24101" r="50197" b="65325"/>
          <a:stretch>
            <a:fillRect/>
          </a:stretch>
        </p:blipFill>
        <p:spPr bwMode="auto">
          <a:xfrm>
            <a:off x="857224" y="3429000"/>
            <a:ext cx="7604128" cy="120633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6" name="ZoneTexte 5"/>
          <p:cNvSpPr txBox="1"/>
          <p:nvPr/>
        </p:nvSpPr>
        <p:spPr>
          <a:xfrm>
            <a:off x="1571604" y="2071678"/>
            <a:ext cx="62151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err="1" smtClean="0">
                <a:latin typeface="+mn-lt"/>
              </a:rPr>
              <a:t>Load</a:t>
            </a:r>
            <a:r>
              <a:rPr lang="fr-FR" sz="3600" dirty="0" smtClean="0">
                <a:latin typeface="+mn-lt"/>
              </a:rPr>
              <a:t> </a:t>
            </a:r>
            <a:r>
              <a:rPr lang="fr-FR" sz="36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train-logs-t1ABl2u4.</a:t>
            </a:r>
            <a:r>
              <a:rPr lang="fr-FR" sz="3600" dirty="0" err="1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arff</a:t>
            </a:r>
            <a:endParaRPr lang="fr-FR" sz="36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0" y="5214950"/>
            <a:ext cx="90725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smtClean="0">
                <a:latin typeface="+mn-lt"/>
              </a:rPr>
              <a:t>In classification tab, </a:t>
            </a:r>
            <a:r>
              <a:rPr lang="fr-FR" sz="3600" dirty="0" err="1" smtClean="0">
                <a:latin typeface="+mn-lt"/>
              </a:rPr>
              <a:t>load</a:t>
            </a:r>
            <a:r>
              <a:rPr lang="fr-FR" sz="3600" dirty="0" smtClean="0">
                <a:latin typeface="+mn-lt"/>
              </a:rPr>
              <a:t> </a:t>
            </a:r>
            <a:r>
              <a:rPr lang="fr-FR" sz="36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test-logs-t1ABl2u4.</a:t>
            </a:r>
            <a:r>
              <a:rPr lang="fr-FR" sz="3600" dirty="0" err="1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arff</a:t>
            </a:r>
            <a:endParaRPr lang="fr-FR" sz="36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Exercise</a:t>
            </a:r>
            <a:r>
              <a:rPr lang="fr-FR" dirty="0" smtClean="0"/>
              <a:t> 7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503718-F545-4FF1-9D25-78E51F277979}" type="slidenum">
              <a:rPr lang="fr-FR" smtClean="0"/>
              <a:pPr>
                <a:defRPr/>
              </a:pPr>
              <a:t>46</a:t>
            </a:fld>
            <a:endParaRPr lang="fr-FR"/>
          </a:p>
        </p:txBody>
      </p:sp>
      <p:pic>
        <p:nvPicPr>
          <p:cNvPr id="5" name="Image 4" descr="choose_met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406" y="1214422"/>
            <a:ext cx="3555556" cy="5053969"/>
          </a:xfrm>
          <a:prstGeom prst="rect">
            <a:avLst/>
          </a:prstGeom>
        </p:spPr>
      </p:pic>
      <p:pic>
        <p:nvPicPr>
          <p:cNvPr id="6" name="Image 5" descr="choose_RandomSubspace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928926" y="1357298"/>
            <a:ext cx="3555556" cy="5015873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5857884" y="2071678"/>
            <a:ext cx="271464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err="1" smtClean="0"/>
              <a:t>Choose</a:t>
            </a:r>
            <a:r>
              <a:rPr lang="fr-FR" sz="2800" dirty="0" smtClean="0"/>
              <a:t> the </a:t>
            </a:r>
            <a:r>
              <a:rPr lang="fr-FR" sz="2800" dirty="0" err="1" smtClean="0">
                <a:solidFill>
                  <a:srgbClr val="00B0F0"/>
                </a:solidFill>
              </a:rPr>
              <a:t>meta</a:t>
            </a:r>
            <a:r>
              <a:rPr lang="fr-FR" sz="2800" dirty="0" smtClean="0"/>
              <a:t> </a:t>
            </a:r>
            <a:r>
              <a:rPr lang="fr-FR" sz="2800" dirty="0" err="1" smtClean="0"/>
              <a:t>method</a:t>
            </a:r>
            <a:r>
              <a:rPr lang="fr-FR" sz="2800" dirty="0" smtClean="0"/>
              <a:t> </a:t>
            </a:r>
            <a:r>
              <a:rPr lang="fr-FR" sz="2800" dirty="0" err="1" smtClean="0">
                <a:solidFill>
                  <a:srgbClr val="00B0F0"/>
                </a:solidFill>
              </a:rPr>
              <a:t>Random</a:t>
            </a:r>
            <a:r>
              <a:rPr lang="fr-FR" sz="2800" dirty="0" smtClean="0">
                <a:solidFill>
                  <a:srgbClr val="00B0F0"/>
                </a:solidFill>
              </a:rPr>
              <a:t> </a:t>
            </a:r>
            <a:r>
              <a:rPr lang="fr-FR" sz="2800" dirty="0" err="1" smtClean="0">
                <a:solidFill>
                  <a:srgbClr val="00B0F0"/>
                </a:solidFill>
              </a:rPr>
              <a:t>Sub</a:t>
            </a:r>
            <a:r>
              <a:rPr lang="fr-FR" sz="2800" dirty="0" smtClean="0">
                <a:solidFill>
                  <a:srgbClr val="00B0F0"/>
                </a:solidFill>
              </a:rPr>
              <a:t>-</a:t>
            </a:r>
            <a:r>
              <a:rPr lang="fr-FR" sz="2800" dirty="0" err="1" smtClean="0">
                <a:solidFill>
                  <a:srgbClr val="00B0F0"/>
                </a:solidFill>
              </a:rPr>
              <a:t>Space</a:t>
            </a:r>
            <a:r>
              <a:rPr lang="fr-FR" sz="2800" dirty="0" smtClean="0"/>
              <a:t>.</a:t>
            </a:r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Exercise</a:t>
            </a:r>
            <a:r>
              <a:rPr lang="fr-FR" dirty="0" smtClean="0"/>
              <a:t> 7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503718-F545-4FF1-9D25-78E51F277979}" type="slidenum">
              <a:rPr lang="fr-FR" smtClean="0"/>
              <a:pPr>
                <a:defRPr/>
              </a:pPr>
              <a:t>47</a:t>
            </a:fld>
            <a:endParaRPr lang="fr-F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1928802"/>
            <a:ext cx="4403440" cy="350046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6" name="ZoneTexte 5"/>
          <p:cNvSpPr txBox="1"/>
          <p:nvPr/>
        </p:nvSpPr>
        <p:spPr>
          <a:xfrm>
            <a:off x="4572000" y="1714488"/>
            <a:ext cx="42862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Base classifier: Multi-</a:t>
            </a:r>
            <a:r>
              <a:rPr lang="fr-FR" sz="2400" dirty="0" err="1" smtClean="0"/>
              <a:t>Linear</a:t>
            </a:r>
            <a:r>
              <a:rPr lang="fr-FR" sz="2400" dirty="0" smtClean="0"/>
              <a:t> </a:t>
            </a:r>
            <a:r>
              <a:rPr lang="fr-FR" sz="2400" dirty="0" err="1" smtClean="0"/>
              <a:t>Regression</a:t>
            </a:r>
            <a:r>
              <a:rPr lang="fr-FR" sz="2400" dirty="0" smtClean="0"/>
              <a:t> </a:t>
            </a:r>
            <a:r>
              <a:rPr lang="fr-FR" sz="2400" dirty="0" err="1" smtClean="0">
                <a:solidFill>
                  <a:srgbClr val="FF0000"/>
                </a:solidFill>
              </a:rPr>
              <a:t>without</a:t>
            </a:r>
            <a:r>
              <a:rPr lang="fr-FR" sz="2400" dirty="0" smtClean="0"/>
              <a:t> </a:t>
            </a:r>
            <a:r>
              <a:rPr lang="fr-FR" sz="2400" dirty="0" err="1" smtClean="0"/>
              <a:t>descriptor</a:t>
            </a:r>
            <a:r>
              <a:rPr lang="fr-FR" sz="2400" dirty="0" smtClean="0"/>
              <a:t> </a:t>
            </a:r>
            <a:r>
              <a:rPr lang="fr-FR" sz="2400" dirty="0" err="1" smtClean="0"/>
              <a:t>selection</a:t>
            </a:r>
            <a:endParaRPr lang="fr-FR" sz="2400" dirty="0"/>
          </a:p>
        </p:txBody>
      </p:sp>
      <p:sp>
        <p:nvSpPr>
          <p:cNvPr id="7" name="ZoneTexte 6"/>
          <p:cNvSpPr txBox="1"/>
          <p:nvPr/>
        </p:nvSpPr>
        <p:spPr>
          <a:xfrm>
            <a:off x="4643438" y="3786190"/>
            <a:ext cx="32861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err="1" smtClean="0"/>
              <a:t>Build</a:t>
            </a:r>
            <a:r>
              <a:rPr lang="fr-FR" sz="2000" dirty="0" smtClean="0"/>
              <a:t> an ensemble of 1 model</a:t>
            </a:r>
            <a:endParaRPr lang="fr-FR" sz="2000" dirty="0"/>
          </a:p>
        </p:txBody>
      </p:sp>
      <p:cxnSp>
        <p:nvCxnSpPr>
          <p:cNvPr id="9" name="Connecteur droit avec flèche 8"/>
          <p:cNvCxnSpPr>
            <a:stCxn id="7" idx="1"/>
          </p:cNvCxnSpPr>
          <p:nvPr/>
        </p:nvCxnSpPr>
        <p:spPr>
          <a:xfrm rot="10800000" flipV="1">
            <a:off x="1357290" y="4140132"/>
            <a:ext cx="3286148" cy="3247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oneTexte 10"/>
          <p:cNvSpPr txBox="1"/>
          <p:nvPr/>
        </p:nvSpPr>
        <p:spPr>
          <a:xfrm>
            <a:off x="4714876" y="5000636"/>
            <a:ext cx="32861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/>
              <a:t>… </a:t>
            </a:r>
            <a:r>
              <a:rPr lang="fr-FR" sz="2000" dirty="0" err="1" smtClean="0"/>
              <a:t>then</a:t>
            </a:r>
            <a:r>
              <a:rPr lang="fr-FR" sz="2000" dirty="0" smtClean="0"/>
              <a:t> </a:t>
            </a:r>
            <a:r>
              <a:rPr lang="fr-FR" sz="2000" dirty="0" err="1" smtClean="0"/>
              <a:t>build</a:t>
            </a:r>
            <a:r>
              <a:rPr lang="fr-FR" sz="2000" dirty="0" smtClean="0"/>
              <a:t> an ensemble of 10 </a:t>
            </a:r>
            <a:r>
              <a:rPr lang="fr-FR" sz="2000" dirty="0" err="1" smtClean="0"/>
              <a:t>models</a:t>
            </a:r>
            <a:r>
              <a:rPr lang="fr-FR" sz="2000" dirty="0" smtClean="0"/>
              <a:t>.</a:t>
            </a:r>
            <a:endParaRPr lang="fr-F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7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503718-F545-4FF1-9D25-78E51F277979}" type="slidenum">
              <a:rPr lang="fr-FR" smtClean="0"/>
              <a:pPr>
                <a:defRPr/>
              </a:pPr>
              <a:t>48</a:t>
            </a:fld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000100" y="2786058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1 model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928662" y="4786322"/>
            <a:ext cx="12490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10 </a:t>
            </a:r>
            <a:r>
              <a:rPr lang="fr-FR" dirty="0" err="1" smtClean="0"/>
              <a:t>models</a:t>
            </a:r>
            <a:endParaRPr lang="fr-F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28926" y="2285992"/>
            <a:ext cx="5170632" cy="128588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00363" y="4500570"/>
            <a:ext cx="5217437" cy="128588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7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503718-F545-4FF1-9D25-78E51F277979}" type="slidenum">
              <a:rPr lang="fr-FR" smtClean="0"/>
              <a:pPr>
                <a:defRPr/>
              </a:pPr>
              <a:t>49</a:t>
            </a:fld>
            <a:endParaRPr lang="fr-F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57290" y="1571612"/>
            <a:ext cx="6646453" cy="478634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Foreword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For </a:t>
            </a:r>
            <a:r>
              <a:rPr lang="en-US" smtClean="0"/>
              <a:t>time </a:t>
            </a:r>
            <a:r>
              <a:rPr lang="en-US" smtClean="0"/>
              <a:t>reason:</a:t>
            </a:r>
            <a:endParaRPr lang="en-US" smtClean="0"/>
          </a:p>
          <a:p>
            <a:pPr lvl="1"/>
            <a:r>
              <a:rPr lang="en-US" smtClean="0"/>
              <a:t>Not all exercises will be performed during the </a:t>
            </a:r>
            <a:r>
              <a:rPr lang="en-US" smtClean="0"/>
              <a:t>session</a:t>
            </a:r>
            <a:endParaRPr lang="en-US" smtClean="0"/>
          </a:p>
          <a:p>
            <a:pPr lvl="1"/>
            <a:r>
              <a:rPr lang="en-US" smtClean="0"/>
              <a:t>They will not be entirely presented </a:t>
            </a:r>
            <a:r>
              <a:rPr lang="en-US" smtClean="0"/>
              <a:t>neither</a:t>
            </a:r>
            <a:endParaRPr lang="en-US" smtClean="0"/>
          </a:p>
          <a:p>
            <a:r>
              <a:rPr lang="en-US" smtClean="0"/>
              <a:t>Numbering of the exercises refer to their numbering into the </a:t>
            </a:r>
            <a:r>
              <a:rPr lang="en-US" smtClean="0"/>
              <a:t>textbook.</a:t>
            </a:r>
            <a:endParaRPr lang="en-US" smtClean="0"/>
          </a:p>
          <a:p>
            <a:pPr>
              <a:buNone/>
            </a:pPr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503718-F545-4FF1-9D25-78E51F27797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itle 15"/>
          <p:cNvSpPr>
            <a:spLocks noGrp="1"/>
          </p:cNvSpPr>
          <p:nvPr>
            <p:ph type="title"/>
          </p:nvPr>
        </p:nvSpPr>
        <p:spPr>
          <a:xfrm>
            <a:off x="-32" y="-24"/>
            <a:ext cx="9144032" cy="1143000"/>
          </a:xfrm>
        </p:spPr>
        <p:txBody>
          <a:bodyPr/>
          <a:lstStyle/>
          <a:p>
            <a:r>
              <a:rPr lang="sl-SI" dirty="0" smtClean="0"/>
              <a:t>Random Forest</a:t>
            </a:r>
          </a:p>
        </p:txBody>
      </p:sp>
      <p:sp>
        <p:nvSpPr>
          <p:cNvPr id="14341" name="Content Placeholder 16"/>
          <p:cNvSpPr>
            <a:spLocks noGrp="1"/>
          </p:cNvSpPr>
          <p:nvPr>
            <p:ph sz="half" idx="1"/>
          </p:nvPr>
        </p:nvSpPr>
        <p:spPr>
          <a:xfrm>
            <a:off x="3563888" y="3356992"/>
            <a:ext cx="4536504" cy="1008112"/>
          </a:xfrm>
        </p:spPr>
        <p:txBody>
          <a:bodyPr/>
          <a:lstStyle/>
          <a:p>
            <a:r>
              <a:rPr lang="sl-SI" sz="2000" dirty="0" smtClean="0"/>
              <a:t>Particular implementation of bagging where base level algorithm is a </a:t>
            </a:r>
            <a:r>
              <a:rPr lang="sl-SI" sz="2000" i="1" dirty="0" smtClean="0">
                <a:solidFill>
                  <a:srgbClr val="C00000"/>
                </a:solidFill>
              </a:rPr>
              <a:t>random tree</a:t>
            </a:r>
          </a:p>
        </p:txBody>
      </p:sp>
      <p:pic>
        <p:nvPicPr>
          <p:cNvPr id="14368" name="Picture 76" descr="http://upload.wikimedia.org/wikipedia/en/4/4d/Leo_Breima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0125" y="2782094"/>
            <a:ext cx="1690688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69" name="ZoneTexte 107"/>
          <p:cNvSpPr txBox="1">
            <a:spLocks noChangeArrowheads="1"/>
          </p:cNvSpPr>
          <p:nvPr/>
        </p:nvSpPr>
        <p:spPr bwMode="auto">
          <a:xfrm>
            <a:off x="1143000" y="5139531"/>
            <a:ext cx="14922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Leo Breiman</a:t>
            </a:r>
          </a:p>
        </p:txBody>
      </p:sp>
      <p:sp>
        <p:nvSpPr>
          <p:cNvPr id="14370" name="ZoneTexte 108"/>
          <p:cNvSpPr txBox="1">
            <a:spLocks noChangeArrowheads="1"/>
          </p:cNvSpPr>
          <p:nvPr/>
        </p:nvSpPr>
        <p:spPr bwMode="auto">
          <a:xfrm>
            <a:off x="1214438" y="5425281"/>
            <a:ext cx="115728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/>
              <a:t>(1928-2005)</a:t>
            </a:r>
          </a:p>
        </p:txBody>
      </p:sp>
      <p:sp>
        <p:nvSpPr>
          <p:cNvPr id="110" name="Rectangle 109"/>
          <p:cNvSpPr/>
          <p:nvPr/>
        </p:nvSpPr>
        <p:spPr>
          <a:xfrm>
            <a:off x="179512" y="6165304"/>
            <a:ext cx="857256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 smtClean="0"/>
              <a:t>Leo </a:t>
            </a:r>
            <a:r>
              <a:rPr lang="en-US" sz="1600" dirty="0" err="1" smtClean="0"/>
              <a:t>Breiman</a:t>
            </a:r>
            <a:r>
              <a:rPr lang="en-US" sz="1600" dirty="0" smtClean="0"/>
              <a:t> (2001). Random Forests. Machine Learning. 45(1):5-32.</a:t>
            </a:r>
            <a:endParaRPr lang="fr-FR" sz="1600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F2E9D3-9AD2-4467-84B9-AE6D96AEBD17}" type="slidenum">
              <a:rPr lang="fr-FR" smtClean="0"/>
              <a:pPr>
                <a:defRPr/>
              </a:pPr>
              <a:t>50</a:t>
            </a:fld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631733" y="1556792"/>
            <a:ext cx="85122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Random Forest  </a:t>
            </a:r>
            <a:r>
              <a:rPr lang="en-US" sz="2800" b="1" dirty="0" smtClean="0"/>
              <a:t>= </a:t>
            </a:r>
            <a:r>
              <a:rPr lang="fr-FR" sz="2800" b="1" dirty="0" err="1" smtClean="0"/>
              <a:t>Bagging</a:t>
            </a:r>
            <a:r>
              <a:rPr lang="fr-FR" sz="2800" b="1" dirty="0" smtClean="0"/>
              <a:t> + </a:t>
            </a:r>
            <a:r>
              <a:rPr lang="fr-FR" sz="2800" b="1" dirty="0" err="1" smtClean="0"/>
              <a:t>Random</a:t>
            </a:r>
            <a:r>
              <a:rPr lang="fr-FR" sz="2800" b="1" dirty="0" smtClean="0"/>
              <a:t> </a:t>
            </a:r>
            <a:r>
              <a:rPr lang="fr-FR" sz="2800" b="1" dirty="0" err="1" smtClean="0"/>
              <a:t>Subspace</a:t>
            </a:r>
            <a:r>
              <a:rPr lang="fr-FR" sz="2800" b="1" dirty="0" smtClean="0"/>
              <a:t> </a:t>
            </a: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Ensembles Generation:     </a:t>
            </a:r>
            <a:r>
              <a:rPr lang="en-US" sz="3600" i="1" dirty="0" smtClean="0"/>
              <a:t>Stacking</a:t>
            </a:r>
            <a:endParaRPr lang="fr-FR" sz="3600" i="1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503718-F545-4FF1-9D25-78E51F277979}" type="slidenum">
              <a:rPr lang="fr-FR" smtClean="0"/>
              <a:pPr>
                <a:defRPr/>
              </a:pPr>
              <a:t>51</a:t>
            </a:fld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251520" y="2817682"/>
            <a:ext cx="482453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400" b="1" dirty="0" smtClean="0">
                <a:solidFill>
                  <a:srgbClr val="CDCDCD"/>
                </a:solidFill>
              </a:rPr>
              <a:t> </a:t>
            </a:r>
            <a:r>
              <a:rPr lang="fr-FR" sz="2400" b="1" dirty="0" err="1" smtClean="0">
                <a:solidFill>
                  <a:srgbClr val="CDCDCD"/>
                </a:solidFill>
              </a:rPr>
              <a:t>Compounds</a:t>
            </a: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400" b="1" dirty="0" smtClean="0">
                <a:solidFill>
                  <a:srgbClr val="CDCDCD"/>
                </a:solidFill>
              </a:rPr>
              <a:t> </a:t>
            </a:r>
            <a:r>
              <a:rPr lang="fr-FR" sz="2400" b="1" dirty="0" err="1" smtClean="0">
                <a:solidFill>
                  <a:srgbClr val="CDCDCD"/>
                </a:solidFill>
              </a:rPr>
              <a:t>Descriptors</a:t>
            </a:r>
            <a:endParaRPr lang="fr-FR" sz="2400" b="1" dirty="0" smtClean="0">
              <a:solidFill>
                <a:srgbClr val="CDCDCD"/>
              </a:solidFill>
            </a:endParaRP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Machine Le</a:t>
            </a:r>
            <a:r>
              <a:rPr lang="fr-FR" sz="2400" b="1" dirty="0" smtClean="0"/>
              <a:t>arning </a:t>
            </a:r>
            <a:r>
              <a:rPr lang="fr-FR" sz="2400" b="1" dirty="0" err="1" smtClean="0"/>
              <a:t>Methods</a:t>
            </a:r>
            <a:endParaRPr lang="fr-FR" sz="2400" b="1" dirty="0" smtClean="0"/>
          </a:p>
        </p:txBody>
      </p:sp>
      <p:sp>
        <p:nvSpPr>
          <p:cNvPr id="6" name="Rectangle 5"/>
          <p:cNvSpPr/>
          <p:nvPr/>
        </p:nvSpPr>
        <p:spPr>
          <a:xfrm>
            <a:off x="4572000" y="2791548"/>
            <a:ext cx="4536504" cy="16858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  <a:buFontTx/>
              <a:buChar char="-"/>
            </a:pPr>
            <a:r>
              <a:rPr lang="fr-FR" sz="2400" b="1" i="1" dirty="0" smtClean="0">
                <a:solidFill>
                  <a:srgbClr val="FFB7B7"/>
                </a:solidFill>
              </a:rPr>
              <a:t>    </a:t>
            </a:r>
            <a:r>
              <a:rPr lang="fr-FR" sz="2400" b="1" i="1" dirty="0" err="1" smtClean="0">
                <a:solidFill>
                  <a:srgbClr val="FFB7B7"/>
                </a:solidFill>
              </a:rPr>
              <a:t>Bagging</a:t>
            </a:r>
            <a:r>
              <a:rPr lang="fr-FR" sz="2400" b="1" i="1" dirty="0" smtClean="0">
                <a:solidFill>
                  <a:srgbClr val="FFB7B7"/>
                </a:solidFill>
              </a:rPr>
              <a:t> and </a:t>
            </a:r>
            <a:r>
              <a:rPr lang="fr-FR" sz="2400" b="1" i="1" dirty="0" err="1" smtClean="0">
                <a:solidFill>
                  <a:srgbClr val="FFB7B7"/>
                </a:solidFill>
              </a:rPr>
              <a:t>Boosting</a:t>
            </a:r>
            <a:endParaRPr lang="fr-FR" sz="2400" b="1" i="1" dirty="0" smtClean="0">
              <a:solidFill>
                <a:srgbClr val="FFB7B7"/>
              </a:solidFill>
            </a:endParaRPr>
          </a:p>
          <a:p>
            <a:pPr lvl="1">
              <a:lnSpc>
                <a:spcPct val="150000"/>
              </a:lnSpc>
              <a:buFontTx/>
              <a:buChar char="-"/>
            </a:pPr>
            <a:r>
              <a:rPr lang="fr-FR" sz="2400" b="1" i="1" dirty="0" smtClean="0">
                <a:solidFill>
                  <a:srgbClr val="FFB7B7"/>
                </a:solidFill>
              </a:rPr>
              <a:t>    </a:t>
            </a:r>
            <a:r>
              <a:rPr lang="fr-FR" sz="2400" b="1" i="1" dirty="0" err="1" smtClean="0">
                <a:solidFill>
                  <a:srgbClr val="FFB7B7"/>
                </a:solidFill>
              </a:rPr>
              <a:t>Random</a:t>
            </a:r>
            <a:r>
              <a:rPr lang="fr-FR" sz="2400" b="1" i="1" dirty="0" smtClean="0">
                <a:solidFill>
                  <a:srgbClr val="FFB7B7"/>
                </a:solidFill>
              </a:rPr>
              <a:t> </a:t>
            </a:r>
            <a:r>
              <a:rPr lang="fr-FR" sz="2400" b="1" i="1" dirty="0" err="1" smtClean="0">
                <a:solidFill>
                  <a:srgbClr val="FFB7B7"/>
                </a:solidFill>
              </a:rPr>
              <a:t>Subspace</a:t>
            </a:r>
            <a:endParaRPr lang="fr-FR" sz="2400" b="1" i="1" dirty="0" smtClean="0">
              <a:solidFill>
                <a:srgbClr val="FFB7B7"/>
              </a:solidFill>
            </a:endParaRPr>
          </a:p>
          <a:p>
            <a:pPr lvl="1">
              <a:lnSpc>
                <a:spcPct val="150000"/>
              </a:lnSpc>
              <a:buFontTx/>
              <a:buChar char="-"/>
            </a:pPr>
            <a:r>
              <a:rPr lang="fr-FR" sz="2400" b="1" i="1" dirty="0" smtClean="0">
                <a:solidFill>
                  <a:srgbClr val="C00000"/>
                </a:solidFill>
              </a:rPr>
              <a:t>    </a:t>
            </a:r>
            <a:r>
              <a:rPr lang="fr-FR" sz="2400" b="1" i="1" dirty="0" err="1" smtClean="0">
                <a:solidFill>
                  <a:srgbClr val="C00000"/>
                </a:solidFill>
              </a:rPr>
              <a:t>Stacking</a:t>
            </a:r>
            <a:endParaRPr lang="fr-FR" sz="2400" b="1" i="1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000107"/>
          </a:xfrm>
        </p:spPr>
        <p:txBody>
          <a:bodyPr/>
          <a:lstStyle/>
          <a:p>
            <a:r>
              <a:rPr lang="fr-FR" dirty="0" err="1" smtClean="0"/>
              <a:t>Stacking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503718-F545-4FF1-9D25-78E51F277979}" type="slidenum">
              <a:rPr lang="fr-FR" smtClean="0"/>
              <a:pPr>
                <a:defRPr/>
              </a:pPr>
              <a:t>52</a:t>
            </a:fld>
            <a:endParaRPr lang="fr-FR"/>
          </a:p>
        </p:txBody>
      </p:sp>
      <p:pic>
        <p:nvPicPr>
          <p:cNvPr id="5122" name="Picture 2" descr="http://lifeboat.com/board/david.h.wolper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8608" y="2048382"/>
            <a:ext cx="1678011" cy="1939980"/>
          </a:xfrm>
          <a:prstGeom prst="rect">
            <a:avLst/>
          </a:prstGeom>
          <a:noFill/>
        </p:spPr>
      </p:pic>
      <p:sp>
        <p:nvSpPr>
          <p:cNvPr id="9" name="ZoneTexte 8"/>
          <p:cNvSpPr txBox="1"/>
          <p:nvPr/>
        </p:nvSpPr>
        <p:spPr>
          <a:xfrm>
            <a:off x="575732" y="4131238"/>
            <a:ext cx="1924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David H. </a:t>
            </a:r>
            <a:r>
              <a:rPr lang="fr-FR" dirty="0" err="1" smtClean="0"/>
              <a:t>Wolpert</a:t>
            </a:r>
            <a:endParaRPr lang="fr-FR" dirty="0"/>
          </a:p>
        </p:txBody>
      </p:sp>
      <p:sp>
        <p:nvSpPr>
          <p:cNvPr id="10" name="Rectangle 9"/>
          <p:cNvSpPr/>
          <p:nvPr/>
        </p:nvSpPr>
        <p:spPr>
          <a:xfrm>
            <a:off x="642910" y="5072074"/>
            <a:ext cx="785818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err="1" smtClean="0"/>
              <a:t>Wolpert</a:t>
            </a:r>
            <a:r>
              <a:rPr lang="en-US" sz="1600" dirty="0" smtClean="0"/>
              <a:t>, D., </a:t>
            </a:r>
            <a:r>
              <a:rPr lang="en-US" sz="1600" i="1" dirty="0" smtClean="0"/>
              <a:t>Stacked Generalization.</a:t>
            </a:r>
            <a:r>
              <a:rPr lang="en-US" sz="1600" dirty="0" smtClean="0"/>
              <a:t>, Neural Networks, 5(2), pp. 241-259., 1992</a:t>
            </a:r>
            <a:endParaRPr lang="fr-FR" sz="1600" dirty="0"/>
          </a:p>
        </p:txBody>
      </p:sp>
      <p:sp>
        <p:nvSpPr>
          <p:cNvPr id="11" name="Rectangle 10"/>
          <p:cNvSpPr/>
          <p:nvPr/>
        </p:nvSpPr>
        <p:spPr>
          <a:xfrm>
            <a:off x="642910" y="5500702"/>
            <a:ext cx="807249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err="1" smtClean="0"/>
              <a:t>Breiman</a:t>
            </a:r>
            <a:r>
              <a:rPr lang="en-US" sz="1600" dirty="0" smtClean="0"/>
              <a:t>, L., </a:t>
            </a:r>
            <a:r>
              <a:rPr lang="en-US" sz="1600" i="1" dirty="0" smtClean="0"/>
              <a:t>Stacked Regression</a:t>
            </a:r>
            <a:r>
              <a:rPr lang="en-US" sz="1600" dirty="0" smtClean="0"/>
              <a:t>, Machine Learning, 24, 1996</a:t>
            </a:r>
            <a:endParaRPr lang="fr-FR" sz="1600"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"/>
          </p:nvPr>
        </p:nvSpPr>
        <p:spPr>
          <a:xfrm>
            <a:off x="2714612" y="2000240"/>
            <a:ext cx="6286514" cy="2357454"/>
          </a:xfrm>
        </p:spPr>
        <p:txBody>
          <a:bodyPr/>
          <a:lstStyle/>
          <a:p>
            <a:r>
              <a:rPr lang="en-US" sz="2000" dirty="0" smtClean="0"/>
              <a:t>Introduced by </a:t>
            </a:r>
            <a:r>
              <a:rPr lang="en-US" sz="2000" dirty="0" err="1" smtClean="0"/>
              <a:t>Wolpert</a:t>
            </a:r>
            <a:r>
              <a:rPr lang="en-US" sz="2000" dirty="0" smtClean="0"/>
              <a:t> in 1992</a:t>
            </a:r>
          </a:p>
          <a:p>
            <a:r>
              <a:rPr lang="en-US" sz="2000" dirty="0" smtClean="0"/>
              <a:t>Stacking combines base learners by means of a separate meta-learning method using their predictions on held-out data obtained through cross-validation</a:t>
            </a:r>
          </a:p>
          <a:p>
            <a:r>
              <a:rPr lang="en-US" sz="2000" dirty="0" smtClean="0"/>
              <a:t>Stacking can be applied to models obtained using different learning algorithms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000107"/>
          </a:xfrm>
        </p:spPr>
        <p:txBody>
          <a:bodyPr/>
          <a:lstStyle/>
          <a:p>
            <a:r>
              <a:rPr lang="fr-FR" dirty="0" err="1" smtClean="0"/>
              <a:t>Stacking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503718-F545-4FF1-9D25-78E51F277979}" type="slidenum">
              <a:rPr lang="fr-FR" smtClean="0"/>
              <a:pPr>
                <a:defRPr/>
              </a:pPr>
              <a:t>53</a:t>
            </a:fld>
            <a:endParaRPr lang="fr-FR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28596" y="2857496"/>
            <a:ext cx="126085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latin typeface="Calibri" pitchFamily="34" charset="0"/>
              </a:rPr>
              <a:t>Training </a:t>
            </a:r>
            <a:r>
              <a:rPr lang="en-US" dirty="0" smtClean="0">
                <a:latin typeface="Calibri" pitchFamily="34" charset="0"/>
              </a:rPr>
              <a:t>set</a:t>
            </a:r>
            <a:endParaRPr lang="en-US" dirty="0">
              <a:latin typeface="Calibri" pitchFamily="34" charset="0"/>
            </a:endParaRPr>
          </a:p>
        </p:txBody>
      </p:sp>
      <p:cxnSp>
        <p:nvCxnSpPr>
          <p:cNvPr id="19" name="Straight Arrow Connector 20"/>
          <p:cNvCxnSpPr>
            <a:stCxn id="71" idx="3"/>
          </p:cNvCxnSpPr>
          <p:nvPr/>
        </p:nvCxnSpPr>
        <p:spPr>
          <a:xfrm flipV="1">
            <a:off x="1334737" y="2285992"/>
            <a:ext cx="1545329" cy="1872378"/>
          </a:xfrm>
          <a:prstGeom prst="straightConnector1">
            <a:avLst/>
          </a:prstGeom>
          <a:ln w="25400">
            <a:tailEnd type="stealth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21"/>
          <p:cNvCxnSpPr>
            <a:stCxn id="71" idx="3"/>
          </p:cNvCxnSpPr>
          <p:nvPr/>
        </p:nvCxnSpPr>
        <p:spPr>
          <a:xfrm flipV="1">
            <a:off x="1334737" y="4143380"/>
            <a:ext cx="1522751" cy="14990"/>
          </a:xfrm>
          <a:prstGeom prst="straightConnector1">
            <a:avLst/>
          </a:prstGeom>
          <a:ln w="25400">
            <a:tailEnd type="stealth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2"/>
          <p:cNvCxnSpPr>
            <a:endCxn id="37" idx="1"/>
          </p:cNvCxnSpPr>
          <p:nvPr/>
        </p:nvCxnSpPr>
        <p:spPr>
          <a:xfrm rot="16200000" flipH="1">
            <a:off x="1229586" y="4271083"/>
            <a:ext cx="1785950" cy="1530543"/>
          </a:xfrm>
          <a:prstGeom prst="straightConnector1">
            <a:avLst/>
          </a:prstGeom>
          <a:ln w="25400">
            <a:tailEnd type="stealth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Rectangle 6"/>
          <p:cNvSpPr>
            <a:spLocks noChangeArrowheads="1"/>
          </p:cNvSpPr>
          <p:nvPr/>
        </p:nvSpPr>
        <p:spPr bwMode="auto">
          <a:xfrm>
            <a:off x="2880066" y="1643051"/>
            <a:ext cx="620389" cy="1285884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 smtClean="0">
                <a:latin typeface="Calibri" pitchFamily="34" charset="0"/>
              </a:rPr>
              <a:t>Data </a:t>
            </a:r>
          </a:p>
          <a:p>
            <a:pPr algn="ctr"/>
            <a:r>
              <a:rPr lang="en-US" dirty="0" smtClean="0">
                <a:latin typeface="Calibri" pitchFamily="34" charset="0"/>
              </a:rPr>
              <a:t>set </a:t>
            </a:r>
          </a:p>
          <a:p>
            <a:pPr algn="ctr"/>
            <a:r>
              <a:rPr lang="en-US" dirty="0" smtClean="0">
                <a:latin typeface="Calibri" pitchFamily="34" charset="0"/>
              </a:rPr>
              <a:t>S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23" name="Rectangle 6"/>
          <p:cNvSpPr>
            <a:spLocks noChangeArrowheads="1"/>
          </p:cNvSpPr>
          <p:nvPr/>
        </p:nvSpPr>
        <p:spPr bwMode="auto">
          <a:xfrm>
            <a:off x="2880066" y="3429000"/>
            <a:ext cx="620389" cy="135732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 smtClean="0">
                <a:latin typeface="Calibri" pitchFamily="34" charset="0"/>
              </a:rPr>
              <a:t>Data </a:t>
            </a:r>
          </a:p>
          <a:p>
            <a:pPr algn="ctr"/>
            <a:r>
              <a:rPr lang="en-US" dirty="0" smtClean="0">
                <a:latin typeface="Calibri" pitchFamily="34" charset="0"/>
              </a:rPr>
              <a:t>set </a:t>
            </a:r>
          </a:p>
          <a:p>
            <a:pPr algn="ctr"/>
            <a:r>
              <a:rPr lang="en-US" dirty="0" smtClean="0">
                <a:latin typeface="Calibri" pitchFamily="34" charset="0"/>
              </a:rPr>
              <a:t>S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37" name="Rectangle 6"/>
          <p:cNvSpPr>
            <a:spLocks noChangeArrowheads="1"/>
          </p:cNvSpPr>
          <p:nvPr/>
        </p:nvSpPr>
        <p:spPr bwMode="auto">
          <a:xfrm>
            <a:off x="2887833" y="5286388"/>
            <a:ext cx="620389" cy="1285884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 smtClean="0">
                <a:latin typeface="Calibri" pitchFamily="34" charset="0"/>
              </a:rPr>
              <a:t>Data </a:t>
            </a:r>
          </a:p>
          <a:p>
            <a:pPr algn="ctr"/>
            <a:r>
              <a:rPr lang="en-US" dirty="0" smtClean="0">
                <a:latin typeface="Calibri" pitchFamily="34" charset="0"/>
              </a:rPr>
              <a:t>set </a:t>
            </a:r>
          </a:p>
          <a:p>
            <a:pPr algn="ctr"/>
            <a:r>
              <a:rPr lang="en-US" dirty="0" smtClean="0">
                <a:latin typeface="Calibri" pitchFamily="34" charset="0"/>
              </a:rPr>
              <a:t>S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46" name="Rectangle 59"/>
          <p:cNvSpPr>
            <a:spLocks noChangeArrowheads="1"/>
          </p:cNvSpPr>
          <p:nvPr/>
        </p:nvSpPr>
        <p:spPr bwMode="auto">
          <a:xfrm>
            <a:off x="3952829" y="1857364"/>
            <a:ext cx="972000" cy="928694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l-SI" dirty="0">
                <a:latin typeface="Calibri" pitchFamily="34" charset="0"/>
              </a:rPr>
              <a:t>Learning</a:t>
            </a:r>
          </a:p>
          <a:p>
            <a:pPr algn="ctr"/>
            <a:r>
              <a:rPr lang="sl-SI" dirty="0" smtClean="0">
                <a:latin typeface="Calibri" pitchFamily="34" charset="0"/>
              </a:rPr>
              <a:t>algorithm</a:t>
            </a:r>
            <a:r>
              <a:rPr lang="fr-FR" dirty="0" smtClean="0">
                <a:latin typeface="Calibri" pitchFamily="34" charset="0"/>
              </a:rPr>
              <a:t> </a:t>
            </a:r>
          </a:p>
          <a:p>
            <a:pPr algn="ctr"/>
            <a:r>
              <a:rPr lang="fr-FR" dirty="0" smtClean="0">
                <a:latin typeface="Calibri" pitchFamily="34" charset="0"/>
              </a:rPr>
              <a:t>L</a:t>
            </a:r>
            <a:r>
              <a:rPr lang="fr-FR" sz="1100" dirty="0" smtClean="0">
                <a:latin typeface="Calibri" pitchFamily="34" charset="0"/>
              </a:rPr>
              <a:t>1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47" name="Rectangle 65"/>
          <p:cNvSpPr>
            <a:spLocks noChangeArrowheads="1"/>
          </p:cNvSpPr>
          <p:nvPr/>
        </p:nvSpPr>
        <p:spPr bwMode="auto">
          <a:xfrm>
            <a:off x="5377202" y="2001438"/>
            <a:ext cx="972000" cy="648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r-FR" dirty="0" smtClean="0">
                <a:latin typeface="Calibri" pitchFamily="34" charset="0"/>
              </a:rPr>
              <a:t>Model</a:t>
            </a:r>
            <a:r>
              <a:rPr lang="sl-SI" dirty="0" smtClean="0">
                <a:latin typeface="Calibri" pitchFamily="34" charset="0"/>
              </a:rPr>
              <a:t> </a:t>
            </a:r>
            <a:endParaRPr lang="sl-SI" dirty="0">
              <a:latin typeface="Calibri" pitchFamily="34" charset="0"/>
            </a:endParaRPr>
          </a:p>
          <a:p>
            <a:pPr algn="ctr"/>
            <a:r>
              <a:rPr lang="fr-FR" dirty="0" smtClean="0">
                <a:latin typeface="Calibri" pitchFamily="34" charset="0"/>
              </a:rPr>
              <a:t>M</a:t>
            </a:r>
            <a:r>
              <a:rPr lang="sl-SI" sz="1200" dirty="0" smtClean="0">
                <a:latin typeface="Calibri" pitchFamily="34" charset="0"/>
              </a:rPr>
              <a:t>1</a:t>
            </a:r>
            <a:endParaRPr lang="en-US" sz="1100" dirty="0">
              <a:latin typeface="Calibri" pitchFamily="34" charset="0"/>
            </a:endParaRPr>
          </a:p>
        </p:txBody>
      </p:sp>
      <p:cxnSp>
        <p:nvCxnSpPr>
          <p:cNvPr id="48" name="Straight Arrow Connector 102"/>
          <p:cNvCxnSpPr>
            <a:endCxn id="46" idx="1"/>
          </p:cNvCxnSpPr>
          <p:nvPr/>
        </p:nvCxnSpPr>
        <p:spPr>
          <a:xfrm flipV="1">
            <a:off x="3500455" y="2321711"/>
            <a:ext cx="452374" cy="3730"/>
          </a:xfrm>
          <a:prstGeom prst="straightConnector1">
            <a:avLst/>
          </a:prstGeom>
          <a:ln w="25400">
            <a:tailEnd type="stealth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" name="Rectangle 65"/>
          <p:cNvSpPr>
            <a:spLocks noChangeArrowheads="1"/>
          </p:cNvSpPr>
          <p:nvPr/>
        </p:nvSpPr>
        <p:spPr bwMode="auto">
          <a:xfrm>
            <a:off x="5377202" y="3859491"/>
            <a:ext cx="972000" cy="648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r-FR" dirty="0" smtClean="0">
                <a:latin typeface="Calibri" pitchFamily="34" charset="0"/>
              </a:rPr>
              <a:t>Model</a:t>
            </a:r>
            <a:endParaRPr lang="sl-SI" dirty="0">
              <a:latin typeface="Calibri" pitchFamily="34" charset="0"/>
            </a:endParaRPr>
          </a:p>
          <a:p>
            <a:pPr algn="ctr"/>
            <a:r>
              <a:rPr lang="fr-FR" dirty="0" smtClean="0">
                <a:latin typeface="Calibri" pitchFamily="34" charset="0"/>
              </a:rPr>
              <a:t>M</a:t>
            </a:r>
            <a:r>
              <a:rPr lang="fr-FR" sz="1200" dirty="0" smtClean="0">
                <a:latin typeface="Calibri" pitchFamily="34" charset="0"/>
              </a:rPr>
              <a:t>2</a:t>
            </a:r>
            <a:endParaRPr lang="en-US" dirty="0">
              <a:latin typeface="Calibri" pitchFamily="34" charset="0"/>
            </a:endParaRPr>
          </a:p>
        </p:txBody>
      </p:sp>
      <p:cxnSp>
        <p:nvCxnSpPr>
          <p:cNvPr id="52" name="Straight Arrow Connector 110"/>
          <p:cNvCxnSpPr/>
          <p:nvPr/>
        </p:nvCxnSpPr>
        <p:spPr>
          <a:xfrm flipV="1">
            <a:off x="3500430" y="4143380"/>
            <a:ext cx="452374" cy="1"/>
          </a:xfrm>
          <a:prstGeom prst="straightConnector1">
            <a:avLst/>
          </a:prstGeom>
          <a:ln w="25400">
            <a:tailEnd type="stealth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Arrow Connector 111"/>
          <p:cNvCxnSpPr/>
          <p:nvPr/>
        </p:nvCxnSpPr>
        <p:spPr>
          <a:xfrm>
            <a:off x="4962142" y="4176570"/>
            <a:ext cx="404706" cy="6921"/>
          </a:xfrm>
          <a:prstGeom prst="straightConnector1">
            <a:avLst/>
          </a:prstGeom>
          <a:ln w="25400">
            <a:tailEnd type="stealth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5" name="Rectangle 65"/>
          <p:cNvSpPr>
            <a:spLocks noChangeArrowheads="1"/>
          </p:cNvSpPr>
          <p:nvPr/>
        </p:nvSpPr>
        <p:spPr bwMode="auto">
          <a:xfrm>
            <a:off x="5377202" y="5637763"/>
            <a:ext cx="972000" cy="648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r-FR" dirty="0" smtClean="0">
                <a:latin typeface="Calibri" pitchFamily="34" charset="0"/>
              </a:rPr>
              <a:t>Model</a:t>
            </a:r>
            <a:endParaRPr lang="sl-SI" dirty="0">
              <a:latin typeface="Calibri" pitchFamily="34" charset="0"/>
            </a:endParaRPr>
          </a:p>
          <a:p>
            <a:pPr algn="ctr"/>
            <a:r>
              <a:rPr lang="fr-FR" dirty="0" smtClean="0">
                <a:latin typeface="Calibri" pitchFamily="34" charset="0"/>
              </a:rPr>
              <a:t>M</a:t>
            </a:r>
            <a:r>
              <a:rPr lang="fr-FR" sz="1200" dirty="0" smtClean="0">
                <a:latin typeface="Calibri" pitchFamily="34" charset="0"/>
              </a:rPr>
              <a:t>e</a:t>
            </a:r>
            <a:endParaRPr lang="en-US" dirty="0">
              <a:latin typeface="Calibri" pitchFamily="34" charset="0"/>
            </a:endParaRPr>
          </a:p>
        </p:txBody>
      </p:sp>
      <p:cxnSp>
        <p:nvCxnSpPr>
          <p:cNvPr id="56" name="Straight Arrow Connector 114"/>
          <p:cNvCxnSpPr/>
          <p:nvPr/>
        </p:nvCxnSpPr>
        <p:spPr>
          <a:xfrm flipV="1">
            <a:off x="3508222" y="5961763"/>
            <a:ext cx="448490" cy="1"/>
          </a:xfrm>
          <a:prstGeom prst="straightConnector1">
            <a:avLst/>
          </a:prstGeom>
          <a:ln w="25400">
            <a:tailEnd type="stealth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Arrow Connector 115"/>
          <p:cNvCxnSpPr>
            <a:endCxn id="55" idx="1"/>
          </p:cNvCxnSpPr>
          <p:nvPr/>
        </p:nvCxnSpPr>
        <p:spPr>
          <a:xfrm>
            <a:off x="4928712" y="5961763"/>
            <a:ext cx="448490" cy="1588"/>
          </a:xfrm>
          <a:prstGeom prst="straightConnector1">
            <a:avLst/>
          </a:prstGeom>
          <a:ln w="25400">
            <a:tailEnd type="stealth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Straight Arrow Connector 117"/>
          <p:cNvCxnSpPr>
            <a:stCxn id="46" idx="3"/>
            <a:endCxn id="47" idx="1"/>
          </p:cNvCxnSpPr>
          <p:nvPr/>
        </p:nvCxnSpPr>
        <p:spPr>
          <a:xfrm>
            <a:off x="4924829" y="2321711"/>
            <a:ext cx="452373" cy="3727"/>
          </a:xfrm>
          <a:prstGeom prst="straightConnector1">
            <a:avLst/>
          </a:prstGeom>
          <a:ln w="25400">
            <a:tailEnd type="stealth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9" name="Rectangle 58"/>
          <p:cNvSpPr/>
          <p:nvPr/>
        </p:nvSpPr>
        <p:spPr>
          <a:xfrm>
            <a:off x="5265998" y="1858276"/>
            <a:ext cx="1194408" cy="46529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l-SI" dirty="0"/>
          </a:p>
        </p:txBody>
      </p:sp>
      <p:sp>
        <p:nvSpPr>
          <p:cNvPr id="60" name="TextBox 87"/>
          <p:cNvSpPr txBox="1">
            <a:spLocks noChangeArrowheads="1"/>
          </p:cNvSpPr>
          <p:nvPr/>
        </p:nvSpPr>
        <p:spPr bwMode="auto">
          <a:xfrm>
            <a:off x="5179884" y="1466638"/>
            <a:ext cx="136663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  <a:latin typeface="Calibri" pitchFamily="34" charset="0"/>
              </a:rPr>
              <a:t>ENSEMBLE</a:t>
            </a:r>
          </a:p>
        </p:txBody>
      </p:sp>
      <p:sp>
        <p:nvSpPr>
          <p:cNvPr id="61" name="Flèche droite 60"/>
          <p:cNvSpPr/>
          <p:nvPr/>
        </p:nvSpPr>
        <p:spPr>
          <a:xfrm>
            <a:off x="6572264" y="3863601"/>
            <a:ext cx="1046914" cy="639781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5"/>
          <p:cNvSpPr>
            <a:spLocks noChangeArrowheads="1"/>
          </p:cNvSpPr>
          <p:nvPr/>
        </p:nvSpPr>
        <p:spPr bwMode="auto">
          <a:xfrm>
            <a:off x="7786710" y="3859491"/>
            <a:ext cx="1214446" cy="648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r-FR" dirty="0" smtClean="0">
                <a:latin typeface="Calibri" pitchFamily="34" charset="0"/>
              </a:rPr>
              <a:t>Consensus </a:t>
            </a:r>
          </a:p>
          <a:p>
            <a:pPr algn="ctr"/>
            <a:r>
              <a:rPr lang="fr-FR" dirty="0" smtClean="0">
                <a:latin typeface="Calibri" pitchFamily="34" charset="0"/>
              </a:rPr>
              <a:t>Model</a:t>
            </a:r>
            <a:r>
              <a:rPr lang="sl-SI" dirty="0" smtClean="0">
                <a:latin typeface="Calibri" pitchFamily="34" charset="0"/>
              </a:rPr>
              <a:t> </a:t>
            </a:r>
            <a:endParaRPr lang="sl-SI" dirty="0">
              <a:latin typeface="Calibri" pitchFamily="34" charset="0"/>
            </a:endParaRPr>
          </a:p>
        </p:txBody>
      </p:sp>
      <p:sp>
        <p:nvSpPr>
          <p:cNvPr id="63" name="ZoneTexte 62"/>
          <p:cNvSpPr txBox="1"/>
          <p:nvPr/>
        </p:nvSpPr>
        <p:spPr>
          <a:xfrm>
            <a:off x="2428860" y="1142984"/>
            <a:ext cx="15001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The </a:t>
            </a:r>
            <a:r>
              <a:rPr lang="fr-FR" sz="1200" dirty="0" err="1" smtClean="0"/>
              <a:t>same</a:t>
            </a:r>
            <a:r>
              <a:rPr lang="fr-FR" sz="1200" dirty="0" smtClean="0"/>
              <a:t> data set</a:t>
            </a:r>
            <a:endParaRPr lang="fr-FR" sz="1200" dirty="0"/>
          </a:p>
        </p:txBody>
      </p:sp>
      <p:grpSp>
        <p:nvGrpSpPr>
          <p:cNvPr id="3" name="Groupe 84"/>
          <p:cNvGrpSpPr/>
          <p:nvPr/>
        </p:nvGrpSpPr>
        <p:grpSpPr>
          <a:xfrm>
            <a:off x="357158" y="3214686"/>
            <a:ext cx="1214446" cy="1627286"/>
            <a:chOff x="-71470" y="3271134"/>
            <a:chExt cx="1214446" cy="1627286"/>
          </a:xfrm>
        </p:grpSpPr>
        <p:sp>
          <p:nvSpPr>
            <p:cNvPr id="71" name="Rectangle 6"/>
            <p:cNvSpPr>
              <a:spLocks noChangeArrowheads="1"/>
            </p:cNvSpPr>
            <p:nvPr/>
          </p:nvSpPr>
          <p:spPr bwMode="auto">
            <a:xfrm>
              <a:off x="285720" y="3571876"/>
              <a:ext cx="620389" cy="12858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latin typeface="Calibri" pitchFamily="34" charset="0"/>
                </a:rPr>
                <a:t>Data </a:t>
              </a:r>
            </a:p>
            <a:p>
              <a:pPr algn="ctr"/>
              <a:r>
                <a:rPr lang="en-US" dirty="0" smtClean="0">
                  <a:latin typeface="Calibri" pitchFamily="34" charset="0"/>
                </a:rPr>
                <a:t>set </a:t>
              </a:r>
            </a:p>
            <a:p>
              <a:pPr algn="ctr"/>
              <a:r>
                <a:rPr lang="en-US" dirty="0" smtClean="0">
                  <a:latin typeface="Calibri" pitchFamily="34" charset="0"/>
                </a:rPr>
                <a:t>S</a:t>
              </a:r>
              <a:endParaRPr lang="en-US" dirty="0">
                <a:latin typeface="Calibri" pitchFamily="34" charset="0"/>
              </a:endParaRPr>
            </a:p>
          </p:txBody>
        </p:sp>
        <p:sp>
          <p:nvSpPr>
            <p:cNvPr id="80" name="ZoneTexte 79"/>
            <p:cNvSpPr txBox="1"/>
            <p:nvPr/>
          </p:nvSpPr>
          <p:spPr>
            <a:xfrm>
              <a:off x="-71470" y="3488296"/>
              <a:ext cx="41069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600" dirty="0" smtClean="0"/>
                <a:t>C</a:t>
              </a:r>
              <a:r>
                <a:rPr lang="fr-FR" sz="1100" dirty="0" smtClean="0"/>
                <a:t>1</a:t>
              </a:r>
              <a:endParaRPr lang="fr-FR" dirty="0"/>
            </a:p>
          </p:txBody>
        </p:sp>
        <p:sp>
          <p:nvSpPr>
            <p:cNvPr id="81" name="ZoneTexte 80"/>
            <p:cNvSpPr txBox="1"/>
            <p:nvPr/>
          </p:nvSpPr>
          <p:spPr>
            <a:xfrm>
              <a:off x="-71470" y="4559866"/>
              <a:ext cx="41069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600" dirty="0" err="1" smtClean="0"/>
                <a:t>C</a:t>
              </a:r>
              <a:r>
                <a:rPr lang="fr-FR" sz="1100" dirty="0" err="1" smtClean="0"/>
                <a:t>n</a:t>
              </a:r>
              <a:endParaRPr lang="fr-FR" dirty="0"/>
            </a:p>
          </p:txBody>
        </p:sp>
        <p:sp>
          <p:nvSpPr>
            <p:cNvPr id="82" name="ZoneTexte 81"/>
            <p:cNvSpPr txBox="1"/>
            <p:nvPr/>
          </p:nvSpPr>
          <p:spPr>
            <a:xfrm>
              <a:off x="169312" y="3271134"/>
              <a:ext cx="41069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600" dirty="0" smtClean="0"/>
                <a:t>D</a:t>
              </a:r>
              <a:r>
                <a:rPr lang="fr-FR" sz="1100" dirty="0" smtClean="0"/>
                <a:t>1</a:t>
              </a:r>
              <a:endParaRPr lang="fr-FR" dirty="0"/>
            </a:p>
          </p:txBody>
        </p:sp>
        <p:sp>
          <p:nvSpPr>
            <p:cNvPr id="83" name="ZoneTexte 82"/>
            <p:cNvSpPr txBox="1"/>
            <p:nvPr/>
          </p:nvSpPr>
          <p:spPr>
            <a:xfrm>
              <a:off x="693814" y="3274646"/>
              <a:ext cx="4491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600" dirty="0" smtClean="0"/>
                <a:t>D</a:t>
              </a:r>
              <a:r>
                <a:rPr lang="fr-FR" sz="1100" dirty="0" smtClean="0"/>
                <a:t>m</a:t>
              </a:r>
              <a:endParaRPr lang="fr-FR" dirty="0"/>
            </a:p>
          </p:txBody>
        </p:sp>
      </p:grpSp>
      <p:sp>
        <p:nvSpPr>
          <p:cNvPr id="43" name="Rectangle 59"/>
          <p:cNvSpPr>
            <a:spLocks noChangeArrowheads="1"/>
          </p:cNvSpPr>
          <p:nvPr/>
        </p:nvSpPr>
        <p:spPr bwMode="auto">
          <a:xfrm>
            <a:off x="3957190" y="3714752"/>
            <a:ext cx="972000" cy="928694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l-SI" dirty="0">
                <a:latin typeface="Calibri" pitchFamily="34" charset="0"/>
              </a:rPr>
              <a:t>Learning</a:t>
            </a:r>
          </a:p>
          <a:p>
            <a:pPr algn="ctr"/>
            <a:r>
              <a:rPr lang="sl-SI" dirty="0" smtClean="0">
                <a:latin typeface="Calibri" pitchFamily="34" charset="0"/>
              </a:rPr>
              <a:t>algorithm</a:t>
            </a:r>
            <a:r>
              <a:rPr lang="fr-FR" dirty="0" smtClean="0">
                <a:latin typeface="Calibri" pitchFamily="34" charset="0"/>
              </a:rPr>
              <a:t> </a:t>
            </a:r>
          </a:p>
          <a:p>
            <a:pPr algn="ctr"/>
            <a:r>
              <a:rPr lang="fr-FR" dirty="0" smtClean="0">
                <a:latin typeface="Calibri" pitchFamily="34" charset="0"/>
              </a:rPr>
              <a:t>L</a:t>
            </a:r>
            <a:r>
              <a:rPr lang="fr-FR" sz="1100" dirty="0" smtClean="0">
                <a:latin typeface="Calibri" pitchFamily="34" charset="0"/>
              </a:rPr>
              <a:t>2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44" name="Rectangle 59"/>
          <p:cNvSpPr>
            <a:spLocks noChangeArrowheads="1"/>
          </p:cNvSpPr>
          <p:nvPr/>
        </p:nvSpPr>
        <p:spPr bwMode="auto">
          <a:xfrm>
            <a:off x="3957190" y="5500702"/>
            <a:ext cx="972000" cy="928694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l-SI" dirty="0">
                <a:latin typeface="Calibri" pitchFamily="34" charset="0"/>
              </a:rPr>
              <a:t>Learning</a:t>
            </a:r>
          </a:p>
          <a:p>
            <a:pPr algn="ctr"/>
            <a:r>
              <a:rPr lang="sl-SI" dirty="0" smtClean="0">
                <a:latin typeface="Calibri" pitchFamily="34" charset="0"/>
              </a:rPr>
              <a:t>algorithm</a:t>
            </a:r>
            <a:r>
              <a:rPr lang="fr-FR" dirty="0" smtClean="0">
                <a:latin typeface="Calibri" pitchFamily="34" charset="0"/>
              </a:rPr>
              <a:t> </a:t>
            </a:r>
          </a:p>
          <a:p>
            <a:pPr algn="ctr"/>
            <a:r>
              <a:rPr lang="fr-FR" dirty="0" smtClean="0">
                <a:latin typeface="Calibri" pitchFamily="34" charset="0"/>
              </a:rPr>
              <a:t>L</a:t>
            </a:r>
            <a:r>
              <a:rPr lang="fr-FR" sz="1100" dirty="0" smtClean="0">
                <a:latin typeface="Calibri" pitchFamily="34" charset="0"/>
              </a:rPr>
              <a:t>e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45" name="ZoneTexte 44"/>
          <p:cNvSpPr txBox="1"/>
          <p:nvPr/>
        </p:nvSpPr>
        <p:spPr>
          <a:xfrm>
            <a:off x="6786578" y="2719984"/>
            <a:ext cx="20717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Machine Learning Meta-</a:t>
            </a:r>
            <a:r>
              <a:rPr lang="fr-FR" dirty="0" err="1" smtClean="0"/>
              <a:t>Method</a:t>
            </a:r>
            <a:r>
              <a:rPr lang="fr-FR" dirty="0" smtClean="0"/>
              <a:t> </a:t>
            </a:r>
          </a:p>
          <a:p>
            <a:pPr algn="ctr"/>
            <a:r>
              <a:rPr lang="fr-FR" dirty="0" smtClean="0"/>
              <a:t>(</a:t>
            </a:r>
            <a:r>
              <a:rPr lang="fr-FR" dirty="0" err="1" smtClean="0"/>
              <a:t>e.g</a:t>
            </a:r>
            <a:r>
              <a:rPr lang="fr-FR" dirty="0" smtClean="0"/>
              <a:t>. MLR)</a:t>
            </a:r>
            <a:endParaRPr lang="fr-FR" dirty="0"/>
          </a:p>
        </p:txBody>
      </p:sp>
      <p:sp>
        <p:nvSpPr>
          <p:cNvPr id="49" name="ZoneTexte 48"/>
          <p:cNvSpPr txBox="1"/>
          <p:nvPr/>
        </p:nvSpPr>
        <p:spPr>
          <a:xfrm>
            <a:off x="4071934" y="164305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64" name="ZoneTexte 63"/>
          <p:cNvSpPr txBox="1"/>
          <p:nvPr/>
        </p:nvSpPr>
        <p:spPr>
          <a:xfrm>
            <a:off x="3714744" y="1357298"/>
            <a:ext cx="15124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err="1" smtClean="0"/>
              <a:t>Different</a:t>
            </a:r>
            <a:r>
              <a:rPr lang="fr-FR" sz="1200" dirty="0" smtClean="0"/>
              <a:t> </a:t>
            </a:r>
            <a:r>
              <a:rPr lang="fr-FR" sz="1200" dirty="0" err="1" smtClean="0"/>
              <a:t>algorithms</a:t>
            </a:r>
            <a:endParaRPr lang="fr-FR" sz="1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23" grpId="0" animBg="1"/>
      <p:bldP spid="37" grpId="0" animBg="1"/>
      <p:bldP spid="46" grpId="0" animBg="1"/>
      <p:bldP spid="47" grpId="0" animBg="1"/>
      <p:bldP spid="51" grpId="0" animBg="1"/>
      <p:bldP spid="55" grpId="0" animBg="1"/>
      <p:bldP spid="59" grpId="0" animBg="1"/>
      <p:bldP spid="60" grpId="0"/>
      <p:bldP spid="61" grpId="0" animBg="1"/>
      <p:bldP spid="62" grpId="0" animBg="1"/>
      <p:bldP spid="63" grpId="0"/>
      <p:bldP spid="43" grpId="0" animBg="1"/>
      <p:bldP spid="44" grpId="0" animBg="1"/>
      <p:bldP spid="45" grpId="0"/>
      <p:bldP spid="64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Exercise</a:t>
            </a:r>
            <a:r>
              <a:rPr lang="fr-FR" dirty="0" smtClean="0"/>
              <a:t> 9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503718-F545-4FF1-9D25-78E51F277979}" type="slidenum">
              <a:rPr lang="fr-FR" smtClean="0"/>
              <a:pPr>
                <a:defRPr/>
              </a:pPr>
              <a:t>54</a:t>
            </a:fld>
            <a:endParaRPr lang="fr-FR"/>
          </a:p>
        </p:txBody>
      </p:sp>
      <p:pic>
        <p:nvPicPr>
          <p:cNvPr id="6" name="Image 5" descr="choose_stacking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406" y="1714488"/>
            <a:ext cx="3158517" cy="4214842"/>
          </a:xfrm>
          <a:prstGeom prst="rect">
            <a:avLst/>
          </a:prstGeom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00496" y="3357562"/>
            <a:ext cx="4814691" cy="300039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cxnSp>
        <p:nvCxnSpPr>
          <p:cNvPr id="9" name="Connecteur droit avec flèche 8"/>
          <p:cNvCxnSpPr/>
          <p:nvPr/>
        </p:nvCxnSpPr>
        <p:spPr>
          <a:xfrm>
            <a:off x="1571604" y="4500570"/>
            <a:ext cx="2286016" cy="1588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/>
          <p:cNvSpPr txBox="1"/>
          <p:nvPr/>
        </p:nvSpPr>
        <p:spPr>
          <a:xfrm>
            <a:off x="3857620" y="1785926"/>
            <a:ext cx="46434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err="1" smtClean="0">
                <a:latin typeface="+mn-lt"/>
              </a:rPr>
              <a:t>Choose</a:t>
            </a:r>
            <a:r>
              <a:rPr lang="fr-FR" sz="2400" dirty="0" smtClean="0">
                <a:latin typeface="+mn-lt"/>
              </a:rPr>
              <a:t> </a:t>
            </a:r>
            <a:r>
              <a:rPr lang="fr-FR" sz="2400" dirty="0" err="1" smtClean="0">
                <a:solidFill>
                  <a:srgbClr val="00B0F0"/>
                </a:solidFill>
                <a:latin typeface="+mn-lt"/>
              </a:rPr>
              <a:t>meta</a:t>
            </a:r>
            <a:r>
              <a:rPr lang="fr-FR" sz="2400" dirty="0" smtClean="0">
                <a:latin typeface="+mn-lt"/>
              </a:rPr>
              <a:t> </a:t>
            </a:r>
            <a:r>
              <a:rPr lang="fr-FR" sz="2400" dirty="0" err="1" smtClean="0">
                <a:latin typeface="+mn-lt"/>
              </a:rPr>
              <a:t>method</a:t>
            </a:r>
            <a:r>
              <a:rPr lang="fr-FR" sz="2400" dirty="0" smtClean="0">
                <a:latin typeface="+mn-lt"/>
              </a:rPr>
              <a:t> </a:t>
            </a:r>
            <a:r>
              <a:rPr lang="fr-FR" sz="2400" dirty="0" err="1" smtClean="0">
                <a:solidFill>
                  <a:srgbClr val="00B0F0"/>
                </a:solidFill>
                <a:latin typeface="+mn-lt"/>
              </a:rPr>
              <a:t>Stacking</a:t>
            </a:r>
            <a:endParaRPr lang="fr-FR" sz="2400" dirty="0" smtClean="0">
              <a:solidFill>
                <a:srgbClr val="00B0F0"/>
              </a:solidFill>
              <a:latin typeface="+mn-lt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6072198" y="4429132"/>
            <a:ext cx="292895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dirty="0" smtClean="0"/>
              <a:t>Click </a:t>
            </a:r>
            <a:r>
              <a:rPr lang="fr-FR" dirty="0" err="1" smtClean="0"/>
              <a:t>here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allAtOnce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Exercise</a:t>
            </a:r>
            <a:r>
              <a:rPr lang="fr-FR" dirty="0" smtClean="0"/>
              <a:t> 9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503718-F545-4FF1-9D25-78E51F277979}" type="slidenum">
              <a:rPr lang="fr-FR" smtClean="0"/>
              <a:pPr>
                <a:defRPr/>
              </a:pPr>
              <a:t>55</a:t>
            </a:fld>
            <a:endParaRPr lang="fr-FR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2500306"/>
            <a:ext cx="4300556" cy="320986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6" name="ZoneTexte 5"/>
          <p:cNvSpPr txBox="1"/>
          <p:nvPr/>
        </p:nvSpPr>
        <p:spPr>
          <a:xfrm>
            <a:off x="4714844" y="2857496"/>
            <a:ext cx="442915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sz="2000" dirty="0" err="1" smtClean="0">
                <a:latin typeface="+mn-lt"/>
              </a:rPr>
              <a:t>Delete</a:t>
            </a:r>
            <a:r>
              <a:rPr lang="fr-FR" sz="2000" dirty="0" smtClean="0">
                <a:latin typeface="+mn-lt"/>
              </a:rPr>
              <a:t> the classifier </a:t>
            </a:r>
            <a:r>
              <a:rPr lang="fr-FR" sz="2000" dirty="0" err="1" smtClean="0">
                <a:solidFill>
                  <a:srgbClr val="00B0F0"/>
                </a:solidFill>
                <a:latin typeface="+mn-lt"/>
              </a:rPr>
              <a:t>ZeroR</a:t>
            </a:r>
            <a:endParaRPr lang="fr-FR" sz="2000" dirty="0" smtClean="0">
              <a:solidFill>
                <a:srgbClr val="00B0F0"/>
              </a:solidFill>
              <a:latin typeface="+mn-lt"/>
            </a:endParaRPr>
          </a:p>
          <a:p>
            <a:pPr>
              <a:buFont typeface="Arial" pitchFamily="34" charset="0"/>
              <a:buChar char="•"/>
            </a:pPr>
            <a:r>
              <a:rPr lang="fr-FR" sz="2000" dirty="0" err="1" smtClean="0">
                <a:latin typeface="+mn-lt"/>
              </a:rPr>
              <a:t>Add</a:t>
            </a:r>
            <a:r>
              <a:rPr lang="fr-FR" sz="2000" dirty="0" smtClean="0">
                <a:latin typeface="+mn-lt"/>
              </a:rPr>
              <a:t> </a:t>
            </a:r>
            <a:r>
              <a:rPr lang="fr-FR" sz="2000" dirty="0" smtClean="0">
                <a:solidFill>
                  <a:srgbClr val="00B0F0"/>
                </a:solidFill>
                <a:latin typeface="+mn-lt"/>
              </a:rPr>
              <a:t>PLS</a:t>
            </a:r>
            <a:r>
              <a:rPr lang="fr-FR" sz="2000" dirty="0" smtClean="0">
                <a:latin typeface="+mn-lt"/>
              </a:rPr>
              <a:t> classifier (default </a:t>
            </a:r>
            <a:r>
              <a:rPr lang="fr-FR" sz="2000" dirty="0" err="1" smtClean="0">
                <a:latin typeface="+mn-lt"/>
              </a:rPr>
              <a:t>parameters</a:t>
            </a:r>
            <a:r>
              <a:rPr lang="fr-FR" sz="2000" dirty="0" smtClean="0">
                <a:latin typeface="+mn-lt"/>
              </a:rPr>
              <a:t>)</a:t>
            </a:r>
          </a:p>
          <a:p>
            <a:pPr>
              <a:buFont typeface="Arial" pitchFamily="34" charset="0"/>
              <a:buChar char="•"/>
            </a:pPr>
            <a:r>
              <a:rPr lang="fr-FR" sz="2000" dirty="0" err="1" smtClean="0">
                <a:latin typeface="+mn-lt"/>
              </a:rPr>
              <a:t>Add</a:t>
            </a:r>
            <a:r>
              <a:rPr lang="fr-FR" sz="2000" dirty="0" smtClean="0">
                <a:latin typeface="+mn-lt"/>
              </a:rPr>
              <a:t> </a:t>
            </a:r>
            <a:r>
              <a:rPr lang="fr-FR" sz="2000" dirty="0" err="1" smtClean="0">
                <a:solidFill>
                  <a:srgbClr val="00B0F0"/>
                </a:solidFill>
                <a:latin typeface="+mn-lt"/>
              </a:rPr>
              <a:t>Regression</a:t>
            </a:r>
            <a:r>
              <a:rPr lang="fr-FR" sz="2000" dirty="0" smtClean="0">
                <a:solidFill>
                  <a:srgbClr val="00B0F0"/>
                </a:solidFill>
                <a:latin typeface="+mn-lt"/>
              </a:rPr>
              <a:t> </a:t>
            </a:r>
            <a:r>
              <a:rPr lang="fr-FR" sz="2000" dirty="0" err="1" smtClean="0">
                <a:solidFill>
                  <a:srgbClr val="00B0F0"/>
                </a:solidFill>
                <a:latin typeface="+mn-lt"/>
              </a:rPr>
              <a:t>Tree</a:t>
            </a:r>
            <a:r>
              <a:rPr lang="fr-FR" sz="2000" dirty="0" smtClean="0">
                <a:solidFill>
                  <a:srgbClr val="00B0F0"/>
                </a:solidFill>
                <a:latin typeface="+mn-lt"/>
              </a:rPr>
              <a:t> M5P </a:t>
            </a:r>
            <a:r>
              <a:rPr lang="fr-FR" sz="2000" dirty="0" smtClean="0">
                <a:latin typeface="+mn-lt"/>
              </a:rPr>
              <a:t>(default </a:t>
            </a:r>
            <a:r>
              <a:rPr lang="fr-FR" sz="2000" dirty="0" err="1" smtClean="0">
                <a:latin typeface="+mn-lt"/>
              </a:rPr>
              <a:t>parameters</a:t>
            </a:r>
            <a:r>
              <a:rPr lang="fr-FR" sz="2000" dirty="0" smtClean="0">
                <a:latin typeface="+mn-lt"/>
              </a:rPr>
              <a:t>)</a:t>
            </a:r>
          </a:p>
          <a:p>
            <a:pPr>
              <a:buFont typeface="Arial" pitchFamily="34" charset="0"/>
              <a:buChar char="•"/>
            </a:pPr>
            <a:r>
              <a:rPr lang="fr-FR" sz="2000" dirty="0" err="1" smtClean="0">
                <a:latin typeface="+mn-lt"/>
              </a:rPr>
              <a:t>Add</a:t>
            </a:r>
            <a:r>
              <a:rPr lang="fr-FR" sz="2000" dirty="0" smtClean="0">
                <a:latin typeface="+mn-lt"/>
              </a:rPr>
              <a:t> </a:t>
            </a:r>
            <a:r>
              <a:rPr lang="fr-FR" sz="2000" dirty="0" smtClean="0">
                <a:solidFill>
                  <a:srgbClr val="00B0F0"/>
                </a:solidFill>
                <a:latin typeface="+mn-lt"/>
              </a:rPr>
              <a:t>Multi-</a:t>
            </a:r>
            <a:r>
              <a:rPr lang="fr-FR" sz="2000" dirty="0" err="1" smtClean="0">
                <a:solidFill>
                  <a:srgbClr val="00B0F0"/>
                </a:solidFill>
                <a:latin typeface="+mn-lt"/>
              </a:rPr>
              <a:t>Linear</a:t>
            </a:r>
            <a:r>
              <a:rPr lang="fr-FR" sz="2000" dirty="0" smtClean="0">
                <a:solidFill>
                  <a:srgbClr val="00B0F0"/>
                </a:solidFill>
                <a:latin typeface="+mn-lt"/>
              </a:rPr>
              <a:t> </a:t>
            </a:r>
            <a:r>
              <a:rPr lang="fr-FR" sz="2000" dirty="0" err="1" smtClean="0">
                <a:solidFill>
                  <a:srgbClr val="00B0F0"/>
                </a:solidFill>
                <a:latin typeface="+mn-lt"/>
              </a:rPr>
              <a:t>Regression</a:t>
            </a:r>
            <a:r>
              <a:rPr lang="fr-FR" sz="2000" dirty="0" smtClean="0">
                <a:solidFill>
                  <a:srgbClr val="00B0F0"/>
                </a:solidFill>
                <a:latin typeface="+mn-lt"/>
              </a:rPr>
              <a:t> </a:t>
            </a:r>
            <a:r>
              <a:rPr lang="fr-FR" sz="2000" dirty="0" err="1" smtClean="0">
                <a:latin typeface="+mn-lt"/>
              </a:rPr>
              <a:t>without</a:t>
            </a:r>
            <a:r>
              <a:rPr lang="fr-FR" sz="2000" dirty="0" smtClean="0">
                <a:latin typeface="+mn-lt"/>
              </a:rPr>
              <a:t> </a:t>
            </a:r>
            <a:r>
              <a:rPr lang="fr-FR" sz="2000" dirty="0" err="1" smtClean="0">
                <a:latin typeface="+mn-lt"/>
              </a:rPr>
              <a:t>descriptor</a:t>
            </a:r>
            <a:r>
              <a:rPr lang="fr-FR" sz="2000" dirty="0" smtClean="0">
                <a:latin typeface="+mn-lt"/>
              </a:rPr>
              <a:t> </a:t>
            </a:r>
            <a:r>
              <a:rPr lang="fr-FR" sz="2000" dirty="0" err="1" smtClean="0">
                <a:latin typeface="+mn-lt"/>
              </a:rPr>
              <a:t>selection</a:t>
            </a:r>
            <a:endParaRPr lang="fr-FR" sz="20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Exercise</a:t>
            </a:r>
            <a:r>
              <a:rPr lang="fr-FR" dirty="0" smtClean="0"/>
              <a:t> 9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503718-F545-4FF1-9D25-78E51F277979}" type="slidenum">
              <a:rPr lang="fr-FR" smtClean="0"/>
              <a:pPr>
                <a:defRPr/>
              </a:pPr>
              <a:t>56</a:t>
            </a:fld>
            <a:endParaRPr lang="fr-FR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1428736"/>
            <a:ext cx="4814691" cy="300039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6" name="ZoneTexte 5"/>
          <p:cNvSpPr txBox="1"/>
          <p:nvPr/>
        </p:nvSpPr>
        <p:spPr>
          <a:xfrm>
            <a:off x="2285984" y="3000372"/>
            <a:ext cx="292895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dirty="0" smtClean="0"/>
              <a:t>Click </a:t>
            </a:r>
            <a:r>
              <a:rPr lang="fr-FR" dirty="0" err="1" smtClean="0"/>
              <a:t>here</a:t>
            </a:r>
            <a:endParaRPr lang="fr-FR" dirty="0"/>
          </a:p>
        </p:txBody>
      </p:sp>
      <p:pic>
        <p:nvPicPr>
          <p:cNvPr id="5122" name="Picture 2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0" y="1428736"/>
            <a:ext cx="4813200" cy="2998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8" name="ZoneTexte 7"/>
          <p:cNvSpPr txBox="1"/>
          <p:nvPr/>
        </p:nvSpPr>
        <p:spPr>
          <a:xfrm>
            <a:off x="5286412" y="2786058"/>
            <a:ext cx="37147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latin typeface="+mn-lt"/>
              </a:rPr>
              <a:t>Select </a:t>
            </a:r>
            <a:r>
              <a:rPr lang="fr-FR" sz="2400" dirty="0" smtClean="0">
                <a:solidFill>
                  <a:srgbClr val="00B0F0"/>
                </a:solidFill>
                <a:latin typeface="+mn-lt"/>
              </a:rPr>
              <a:t>Multi-</a:t>
            </a:r>
            <a:r>
              <a:rPr lang="fr-FR" sz="2400" dirty="0" err="1" smtClean="0">
                <a:solidFill>
                  <a:srgbClr val="00B0F0"/>
                </a:solidFill>
                <a:latin typeface="+mn-lt"/>
              </a:rPr>
              <a:t>Linear</a:t>
            </a:r>
            <a:r>
              <a:rPr lang="fr-FR" sz="2400" dirty="0" smtClean="0">
                <a:solidFill>
                  <a:srgbClr val="00B0F0"/>
                </a:solidFill>
                <a:latin typeface="+mn-lt"/>
              </a:rPr>
              <a:t> </a:t>
            </a:r>
            <a:r>
              <a:rPr lang="fr-FR" sz="2400" dirty="0" err="1" smtClean="0">
                <a:solidFill>
                  <a:srgbClr val="00B0F0"/>
                </a:solidFill>
                <a:latin typeface="+mn-lt"/>
              </a:rPr>
              <a:t>Regression</a:t>
            </a:r>
            <a:r>
              <a:rPr lang="fr-FR" sz="2400" dirty="0" smtClean="0">
                <a:latin typeface="+mn-lt"/>
              </a:rPr>
              <a:t> as </a:t>
            </a:r>
            <a:r>
              <a:rPr lang="fr-FR" sz="2400" dirty="0" err="1" smtClean="0">
                <a:latin typeface="+mn-lt"/>
              </a:rPr>
              <a:t>meta</a:t>
            </a:r>
            <a:r>
              <a:rPr lang="fr-FR" sz="2400" dirty="0" smtClean="0">
                <a:latin typeface="+mn-lt"/>
              </a:rPr>
              <a:t>-</a:t>
            </a:r>
            <a:r>
              <a:rPr lang="fr-FR" sz="2400" dirty="0" err="1" smtClean="0">
                <a:latin typeface="+mn-lt"/>
              </a:rPr>
              <a:t>method</a:t>
            </a:r>
            <a:endParaRPr lang="fr-FR" sz="24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 animBg="1"/>
      <p:bldP spid="8" grpId="0" build="allAtOnce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Exercise</a:t>
            </a:r>
            <a:r>
              <a:rPr lang="fr-FR" dirty="0" smtClean="0"/>
              <a:t> 9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503718-F545-4FF1-9D25-78E51F277979}" type="slidenum">
              <a:rPr lang="fr-FR" smtClean="0"/>
              <a:pPr>
                <a:defRPr/>
              </a:pPr>
              <a:t>57</a:t>
            </a:fld>
            <a:endParaRPr lang="fr-FR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8662" y="2071678"/>
            <a:ext cx="6929486" cy="126780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42976" y="4071942"/>
            <a:ext cx="6652050" cy="171451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Exercise</a:t>
            </a:r>
            <a:r>
              <a:rPr lang="fr-FR" dirty="0" smtClean="0"/>
              <a:t> 9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503718-F545-4FF1-9D25-78E51F277979}" type="slidenum">
              <a:rPr lang="fr-FR" smtClean="0"/>
              <a:pPr>
                <a:defRPr/>
              </a:pPr>
              <a:t>58</a:t>
            </a:fld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821505" y="2459504"/>
            <a:ext cx="750099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err="1" smtClean="0">
                <a:latin typeface="+mn-lt"/>
              </a:rPr>
              <a:t>Rebuild</a:t>
            </a:r>
            <a:r>
              <a:rPr lang="fr-FR" sz="2400" dirty="0" smtClean="0">
                <a:latin typeface="+mn-lt"/>
              </a:rPr>
              <a:t> the </a:t>
            </a:r>
            <a:r>
              <a:rPr lang="fr-FR" sz="2400" dirty="0" err="1" smtClean="0">
                <a:latin typeface="+mn-lt"/>
              </a:rPr>
              <a:t>stacked</a:t>
            </a:r>
            <a:r>
              <a:rPr lang="fr-FR" sz="2400" dirty="0" smtClean="0">
                <a:latin typeface="+mn-lt"/>
              </a:rPr>
              <a:t> model </a:t>
            </a:r>
            <a:r>
              <a:rPr lang="fr-FR" sz="2400" dirty="0" err="1" smtClean="0">
                <a:latin typeface="+mn-lt"/>
              </a:rPr>
              <a:t>using</a:t>
            </a:r>
            <a:r>
              <a:rPr lang="fr-FR" sz="2400" dirty="0" smtClean="0">
                <a:latin typeface="+mn-lt"/>
              </a:rPr>
              <a:t>:</a:t>
            </a:r>
          </a:p>
          <a:p>
            <a:pPr>
              <a:buFont typeface="Arial" pitchFamily="34" charset="0"/>
              <a:buChar char="•"/>
            </a:pPr>
            <a:r>
              <a:rPr lang="fr-FR" sz="2400" dirty="0" err="1" smtClean="0">
                <a:latin typeface="+mn-lt"/>
              </a:rPr>
              <a:t>kNN</a:t>
            </a:r>
            <a:r>
              <a:rPr lang="fr-FR" sz="2400" dirty="0" smtClean="0">
                <a:latin typeface="+mn-lt"/>
              </a:rPr>
              <a:t> (default </a:t>
            </a:r>
            <a:r>
              <a:rPr lang="fr-FR" sz="2400" dirty="0" err="1" smtClean="0">
                <a:latin typeface="+mn-lt"/>
              </a:rPr>
              <a:t>parameters</a:t>
            </a:r>
            <a:r>
              <a:rPr lang="fr-FR" sz="2400" dirty="0" smtClean="0">
                <a:latin typeface="+mn-lt"/>
              </a:rPr>
              <a:t>)</a:t>
            </a:r>
          </a:p>
          <a:p>
            <a:pPr>
              <a:buFont typeface="Arial" pitchFamily="34" charset="0"/>
              <a:buChar char="•"/>
            </a:pPr>
            <a:r>
              <a:rPr lang="fr-FR" sz="2400" dirty="0" smtClean="0">
                <a:latin typeface="+mn-lt"/>
              </a:rPr>
              <a:t>Multi-</a:t>
            </a:r>
            <a:r>
              <a:rPr lang="fr-FR" sz="2400" dirty="0" err="1" smtClean="0">
                <a:latin typeface="+mn-lt"/>
              </a:rPr>
              <a:t>Linear</a:t>
            </a:r>
            <a:r>
              <a:rPr lang="fr-FR" sz="2400" dirty="0" smtClean="0">
                <a:latin typeface="+mn-lt"/>
              </a:rPr>
              <a:t> </a:t>
            </a:r>
            <a:r>
              <a:rPr lang="fr-FR" sz="2400" dirty="0" err="1" smtClean="0">
                <a:latin typeface="+mn-lt"/>
              </a:rPr>
              <a:t>Regression</a:t>
            </a:r>
            <a:r>
              <a:rPr lang="fr-FR" sz="2400" dirty="0" smtClean="0">
                <a:latin typeface="+mn-lt"/>
              </a:rPr>
              <a:t> </a:t>
            </a:r>
            <a:r>
              <a:rPr lang="fr-FR" sz="2400" dirty="0" err="1" smtClean="0">
                <a:latin typeface="+mn-lt"/>
              </a:rPr>
              <a:t>without</a:t>
            </a:r>
            <a:r>
              <a:rPr lang="fr-FR" sz="2400" dirty="0" smtClean="0">
                <a:latin typeface="+mn-lt"/>
              </a:rPr>
              <a:t> </a:t>
            </a:r>
            <a:r>
              <a:rPr lang="fr-FR" sz="2400" dirty="0" err="1" smtClean="0">
                <a:latin typeface="+mn-lt"/>
              </a:rPr>
              <a:t>descriptor</a:t>
            </a:r>
            <a:r>
              <a:rPr lang="fr-FR" sz="2400" dirty="0" smtClean="0">
                <a:latin typeface="+mn-lt"/>
              </a:rPr>
              <a:t> </a:t>
            </a:r>
            <a:r>
              <a:rPr lang="fr-FR" sz="2400" dirty="0" err="1" smtClean="0">
                <a:latin typeface="+mn-lt"/>
              </a:rPr>
              <a:t>selection</a:t>
            </a:r>
            <a:endParaRPr lang="fr-FR" sz="2400" dirty="0" smtClean="0">
              <a:latin typeface="+mn-lt"/>
            </a:endParaRPr>
          </a:p>
          <a:p>
            <a:pPr>
              <a:buFont typeface="Arial" pitchFamily="34" charset="0"/>
              <a:buChar char="•"/>
            </a:pPr>
            <a:r>
              <a:rPr lang="fr-FR" sz="2400" dirty="0" smtClean="0">
                <a:latin typeface="+mn-lt"/>
              </a:rPr>
              <a:t>PLS classifier (default </a:t>
            </a:r>
            <a:r>
              <a:rPr lang="fr-FR" sz="2400" dirty="0" err="1" smtClean="0">
                <a:latin typeface="+mn-lt"/>
              </a:rPr>
              <a:t>parameters</a:t>
            </a:r>
            <a:r>
              <a:rPr lang="fr-FR" sz="2400" dirty="0" smtClean="0">
                <a:latin typeface="+mn-lt"/>
              </a:rPr>
              <a:t>)</a:t>
            </a:r>
          </a:p>
          <a:p>
            <a:pPr>
              <a:buFont typeface="Arial" pitchFamily="34" charset="0"/>
              <a:buChar char="•"/>
            </a:pPr>
            <a:r>
              <a:rPr lang="fr-FR" sz="2400" dirty="0" err="1" smtClean="0">
                <a:latin typeface="+mn-lt"/>
              </a:rPr>
              <a:t>Regression</a:t>
            </a:r>
            <a:r>
              <a:rPr lang="fr-FR" sz="2400" dirty="0" smtClean="0">
                <a:latin typeface="+mn-lt"/>
              </a:rPr>
              <a:t> </a:t>
            </a:r>
            <a:r>
              <a:rPr lang="fr-FR" sz="2400" dirty="0" err="1" smtClean="0">
                <a:latin typeface="+mn-lt"/>
              </a:rPr>
              <a:t>Tree</a:t>
            </a:r>
            <a:r>
              <a:rPr lang="fr-FR" sz="2400" dirty="0" smtClean="0">
                <a:latin typeface="+mn-lt"/>
              </a:rPr>
              <a:t> M5P</a:t>
            </a:r>
            <a:endParaRPr lang="fr-FR" sz="24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Exercise 9</a:t>
            </a:r>
            <a:endParaRPr lang="en-US" sz="48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503718-F545-4FF1-9D25-78E51F277979}" type="slidenum">
              <a:rPr lang="fr-FR" smtClean="0"/>
              <a:pPr>
                <a:defRPr/>
              </a:pPr>
              <a:t>59</a:t>
            </a:fld>
            <a:endParaRPr lang="fr-FR"/>
          </a:p>
        </p:txBody>
      </p:sp>
      <p:pic>
        <p:nvPicPr>
          <p:cNvPr id="5124" name="Picture 4" descr="stacking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71604" y="1643050"/>
            <a:ext cx="6176673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357158" y="1643050"/>
            <a:ext cx="7772400" cy="1470025"/>
          </a:xfrm>
        </p:spPr>
        <p:txBody>
          <a:bodyPr/>
          <a:lstStyle/>
          <a:p>
            <a:pPr eaLnBrk="1" hangingPunct="1"/>
            <a:r>
              <a:rPr lang="fr-FR" dirty="0" smtClean="0"/>
              <a:t>Ensemble Learning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2928934"/>
            <a:ext cx="8501122" cy="571504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sz="2400" dirty="0" smtClean="0"/>
              <a:t>Igor Baskin, Gilles Marcou and Alexandre Varnek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000107"/>
          </a:xfrm>
        </p:spPr>
        <p:txBody>
          <a:bodyPr/>
          <a:lstStyle/>
          <a:p>
            <a:r>
              <a:rPr lang="fr-FR" dirty="0" err="1" smtClean="0"/>
              <a:t>Exercise</a:t>
            </a:r>
            <a:r>
              <a:rPr lang="fr-FR" dirty="0" smtClean="0"/>
              <a:t> 9 - </a:t>
            </a:r>
            <a:r>
              <a:rPr lang="fr-FR" dirty="0" err="1" smtClean="0"/>
              <a:t>Stacking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503718-F545-4FF1-9D25-78E51F277979}" type="slidenum">
              <a:rPr lang="fr-FR" smtClean="0"/>
              <a:pPr>
                <a:defRPr/>
              </a:pPr>
              <a:t>60</a:t>
            </a:fld>
            <a:endParaRPr lang="fr-FR"/>
          </a:p>
        </p:txBody>
      </p:sp>
      <p:sp>
        <p:nvSpPr>
          <p:cNvPr id="39" name="ZoneTexte 38"/>
          <p:cNvSpPr txBox="1"/>
          <p:nvPr/>
        </p:nvSpPr>
        <p:spPr>
          <a:xfrm>
            <a:off x="6920314" y="2348880"/>
            <a:ext cx="2223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/>
              <a:t>Regression</a:t>
            </a:r>
            <a:r>
              <a:rPr lang="fr-FR" dirty="0" smtClean="0"/>
              <a:t> </a:t>
            </a:r>
            <a:r>
              <a:rPr lang="fr-FR" dirty="0" err="1" smtClean="0"/>
              <a:t>models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40" name="ZoneTexte 39"/>
          <p:cNvSpPr txBox="1"/>
          <p:nvPr/>
        </p:nvSpPr>
        <p:spPr>
          <a:xfrm>
            <a:off x="7020272" y="2780928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for </a:t>
            </a:r>
            <a:r>
              <a:rPr lang="fr-FR" b="1" dirty="0" err="1" smtClean="0">
                <a:solidFill>
                  <a:srgbClr val="860000"/>
                </a:solidFill>
              </a:rPr>
              <a:t>LogS</a:t>
            </a:r>
            <a:endParaRPr lang="fr-FR" b="1" dirty="0">
              <a:solidFill>
                <a:srgbClr val="860000"/>
              </a:solidFill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1043608" y="1340768"/>
          <a:ext cx="5143536" cy="5181238"/>
        </p:xfrm>
        <a:graphic>
          <a:graphicData uri="http://schemas.openxmlformats.org/drawingml/2006/table">
            <a:tbl>
              <a:tblPr/>
              <a:tblGrid>
                <a:gridCol w="1714512"/>
                <a:gridCol w="1714512"/>
                <a:gridCol w="1714512"/>
              </a:tblGrid>
              <a:tr h="885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latin typeface="Times New Roman"/>
                          <a:ea typeface="SimSun"/>
                          <a:cs typeface="Calibri"/>
                        </a:rPr>
                        <a:t>Learning algorithm</a:t>
                      </a:r>
                      <a:endParaRPr lang="fr-FR" sz="18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latin typeface="Times New Roman"/>
                          <a:ea typeface="SimSun"/>
                          <a:cs typeface="Calibri"/>
                        </a:rPr>
                        <a:t>R (correlation coefficient)</a:t>
                      </a:r>
                      <a:endParaRPr lang="fr-FR" sz="18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latin typeface="Times New Roman"/>
                          <a:ea typeface="SimSun"/>
                          <a:cs typeface="Calibri"/>
                        </a:rPr>
                        <a:t>RMSE</a:t>
                      </a:r>
                      <a:endParaRPr lang="fr-FR" sz="18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29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latin typeface="Times New Roman"/>
                          <a:ea typeface="SimSun"/>
                          <a:cs typeface="Calibri"/>
                        </a:rPr>
                        <a:t>MLR</a:t>
                      </a:r>
                      <a:endParaRPr lang="fr-FR" sz="18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latin typeface="Times New Roman"/>
                          <a:ea typeface="SimSun"/>
                          <a:cs typeface="Calibri"/>
                        </a:rPr>
                        <a:t>0.8910</a:t>
                      </a:r>
                      <a:endParaRPr lang="fr-FR" sz="18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latin typeface="Times New Roman"/>
                          <a:ea typeface="SimSun"/>
                          <a:cs typeface="Calibri"/>
                        </a:rPr>
                        <a:t>1.0068</a:t>
                      </a:r>
                      <a:endParaRPr lang="fr-FR" sz="18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29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latin typeface="Times New Roman"/>
                          <a:ea typeface="SimSun"/>
                          <a:cs typeface="Calibri"/>
                        </a:rPr>
                        <a:t>PLS</a:t>
                      </a:r>
                      <a:endParaRPr lang="fr-FR" sz="18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latin typeface="Times New Roman"/>
                          <a:ea typeface="SimSun"/>
                          <a:cs typeface="Calibri"/>
                        </a:rPr>
                        <a:t>0.9171</a:t>
                      </a:r>
                      <a:endParaRPr lang="fr-FR" sz="18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latin typeface="Times New Roman"/>
                          <a:ea typeface="SimSun"/>
                          <a:cs typeface="Calibri"/>
                        </a:rPr>
                        <a:t>0.8518</a:t>
                      </a:r>
                      <a:endParaRPr lang="fr-FR" sz="18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29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 smtClean="0">
                          <a:latin typeface="Times New Roman"/>
                          <a:ea typeface="SimSun"/>
                          <a:cs typeface="Calibri"/>
                        </a:rPr>
                        <a:t>M5P (regression trees)</a:t>
                      </a:r>
                      <a:endParaRPr lang="fr-FR" sz="18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latin typeface="Times New Roman"/>
                          <a:ea typeface="SimSun"/>
                          <a:cs typeface="Calibri"/>
                        </a:rPr>
                        <a:t>0.9176</a:t>
                      </a:r>
                      <a:endParaRPr lang="fr-FR" sz="18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latin typeface="Times New Roman"/>
                          <a:ea typeface="SimSun"/>
                          <a:cs typeface="Calibri"/>
                        </a:rPr>
                        <a:t>0.8461</a:t>
                      </a:r>
                      <a:endParaRPr lang="fr-FR" sz="18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29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 smtClean="0">
                          <a:latin typeface="Times New Roman"/>
                          <a:ea typeface="SimSun"/>
                          <a:cs typeface="Calibri"/>
                        </a:rPr>
                        <a:t>1-NN (one nearest </a:t>
                      </a:r>
                      <a:r>
                        <a:rPr lang="en-US" sz="1800" dirty="0" err="1" smtClean="0">
                          <a:latin typeface="Times New Roman"/>
                          <a:ea typeface="SimSun"/>
                          <a:cs typeface="Calibri"/>
                        </a:rPr>
                        <a:t>neighbour</a:t>
                      </a:r>
                      <a:r>
                        <a:rPr lang="en-US" sz="1800" dirty="0" smtClean="0">
                          <a:latin typeface="Times New Roman"/>
                          <a:ea typeface="SimSun"/>
                          <a:cs typeface="Calibri"/>
                        </a:rPr>
                        <a:t>)</a:t>
                      </a:r>
                      <a:endParaRPr lang="fr-FR" sz="18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latin typeface="Times New Roman"/>
                          <a:ea typeface="SimSun"/>
                          <a:cs typeface="Calibri"/>
                        </a:rPr>
                        <a:t>0.8455</a:t>
                      </a:r>
                      <a:endParaRPr lang="fr-FR" sz="18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latin typeface="Times New Roman"/>
                          <a:ea typeface="SimSun"/>
                          <a:cs typeface="Calibri"/>
                        </a:rPr>
                        <a:t>1.1889</a:t>
                      </a:r>
                      <a:endParaRPr lang="fr-FR" sz="18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5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latin typeface="Times New Roman"/>
                          <a:ea typeface="SimSun"/>
                          <a:cs typeface="Calibri"/>
                        </a:rPr>
                        <a:t>Stacking of MLR, PLS, M5P</a:t>
                      </a:r>
                      <a:endParaRPr lang="fr-FR" sz="18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latin typeface="Times New Roman"/>
                          <a:ea typeface="SimSun"/>
                          <a:cs typeface="Calibri"/>
                        </a:rPr>
                        <a:t>0.9366</a:t>
                      </a:r>
                      <a:endParaRPr lang="fr-FR" sz="18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latin typeface="Times New Roman"/>
                          <a:ea typeface="SimSun"/>
                          <a:cs typeface="Calibri"/>
                        </a:rPr>
                        <a:t>0.7460</a:t>
                      </a:r>
                      <a:endParaRPr lang="fr-FR" sz="18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5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latin typeface="Times New Roman"/>
                          <a:ea typeface="SimSun"/>
                          <a:cs typeface="Calibri"/>
                        </a:rPr>
                        <a:t>Stacking of MLR, PLS, M5P, 1-NN</a:t>
                      </a:r>
                      <a:endParaRPr lang="fr-FR" sz="18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latin typeface="Times New Roman"/>
                          <a:ea typeface="SimSun"/>
                          <a:cs typeface="Calibri"/>
                        </a:rPr>
                        <a:t>0.9392</a:t>
                      </a:r>
                      <a:endParaRPr lang="fr-FR" sz="18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latin typeface="Times New Roman"/>
                          <a:ea typeface="SimSun"/>
                          <a:cs typeface="Calibri"/>
                        </a:rPr>
                        <a:t>0.7301</a:t>
                      </a:r>
                      <a:endParaRPr lang="fr-FR" sz="18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Conclusion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Ensemble </a:t>
            </a:r>
            <a:r>
              <a:rPr lang="fr-FR" dirty="0" err="1" smtClean="0"/>
              <a:t>modeling</a:t>
            </a:r>
            <a:r>
              <a:rPr lang="fr-FR" dirty="0" smtClean="0"/>
              <a:t> </a:t>
            </a:r>
            <a:r>
              <a:rPr lang="fr-FR" dirty="0" err="1" smtClean="0"/>
              <a:t>converts</a:t>
            </a:r>
            <a:r>
              <a:rPr lang="fr-FR" dirty="0" smtClean="0"/>
              <a:t> </a:t>
            </a:r>
            <a:r>
              <a:rPr lang="fr-FR" dirty="0" err="1" smtClean="0"/>
              <a:t>several</a:t>
            </a:r>
            <a:r>
              <a:rPr lang="fr-FR" dirty="0" smtClean="0"/>
              <a:t> </a:t>
            </a:r>
            <a:r>
              <a:rPr lang="fr-FR" dirty="0" err="1" smtClean="0"/>
              <a:t>weak</a:t>
            </a:r>
            <a:r>
              <a:rPr lang="fr-FR" dirty="0" smtClean="0"/>
              <a:t> </a:t>
            </a:r>
            <a:r>
              <a:rPr lang="fr-FR" dirty="0" err="1" smtClean="0"/>
              <a:t>classifiers</a:t>
            </a:r>
            <a:r>
              <a:rPr lang="fr-FR" dirty="0" smtClean="0"/>
              <a:t> (Classification/</a:t>
            </a:r>
            <a:r>
              <a:rPr lang="fr-FR" dirty="0" err="1" smtClean="0"/>
              <a:t>Regression</a:t>
            </a:r>
            <a:r>
              <a:rPr lang="fr-FR" dirty="0" smtClean="0"/>
              <a:t> </a:t>
            </a:r>
            <a:r>
              <a:rPr lang="fr-FR" dirty="0" err="1" smtClean="0"/>
              <a:t>problems</a:t>
            </a:r>
            <a:r>
              <a:rPr lang="fr-FR" dirty="0" smtClean="0"/>
              <a:t>) </a:t>
            </a:r>
            <a:r>
              <a:rPr lang="fr-FR" dirty="0" err="1" smtClean="0"/>
              <a:t>into</a:t>
            </a:r>
            <a:r>
              <a:rPr lang="fr-FR" dirty="0" smtClean="0"/>
              <a:t> a </a:t>
            </a:r>
            <a:r>
              <a:rPr lang="fr-FR" dirty="0" err="1" smtClean="0"/>
              <a:t>strong</a:t>
            </a:r>
            <a:r>
              <a:rPr lang="fr-FR" dirty="0" smtClean="0"/>
              <a:t> one.</a:t>
            </a:r>
          </a:p>
          <a:p>
            <a:endParaRPr lang="fr-FR" dirty="0" smtClean="0"/>
          </a:p>
          <a:p>
            <a:r>
              <a:rPr lang="fr-FR" dirty="0" smtClean="0"/>
              <a:t>There </a:t>
            </a:r>
            <a:r>
              <a:rPr lang="fr-FR" dirty="0" err="1" smtClean="0"/>
              <a:t>exist</a:t>
            </a:r>
            <a:r>
              <a:rPr lang="fr-FR" dirty="0" smtClean="0"/>
              <a:t> </a:t>
            </a:r>
            <a:r>
              <a:rPr lang="fr-FR" dirty="0" err="1" smtClean="0"/>
              <a:t>several</a:t>
            </a:r>
            <a:r>
              <a:rPr lang="fr-FR" dirty="0" smtClean="0"/>
              <a:t> </a:t>
            </a:r>
            <a:r>
              <a:rPr lang="fr-FR" dirty="0" err="1" smtClean="0"/>
              <a:t>ways</a:t>
            </a:r>
            <a:r>
              <a:rPr lang="fr-FR" dirty="0" smtClean="0"/>
              <a:t> to </a:t>
            </a:r>
            <a:r>
              <a:rPr lang="fr-FR" dirty="0" err="1" smtClean="0"/>
              <a:t>generate</a:t>
            </a:r>
            <a:r>
              <a:rPr lang="fr-FR" dirty="0" smtClean="0"/>
              <a:t> </a:t>
            </a:r>
            <a:r>
              <a:rPr lang="fr-FR" dirty="0" err="1" smtClean="0"/>
              <a:t>individual</a:t>
            </a:r>
            <a:r>
              <a:rPr lang="fr-FR" dirty="0" smtClean="0"/>
              <a:t> </a:t>
            </a:r>
            <a:r>
              <a:rPr lang="fr-FR" dirty="0" err="1" smtClean="0"/>
              <a:t>models</a:t>
            </a:r>
            <a:endParaRPr lang="fr-FR" dirty="0" smtClean="0"/>
          </a:p>
          <a:p>
            <a:pPr lvl="1"/>
            <a:r>
              <a:rPr lang="fr-FR" dirty="0" smtClean="0"/>
              <a:t>Compounds</a:t>
            </a:r>
          </a:p>
          <a:p>
            <a:pPr lvl="1"/>
            <a:r>
              <a:rPr lang="fr-FR" dirty="0" err="1" smtClean="0"/>
              <a:t>Descriptors</a:t>
            </a:r>
            <a:endParaRPr lang="fr-FR" dirty="0" smtClean="0"/>
          </a:p>
          <a:p>
            <a:pPr lvl="1"/>
            <a:r>
              <a:rPr lang="fr-FR" dirty="0" smtClean="0"/>
              <a:t>Machine Learning </a:t>
            </a:r>
            <a:r>
              <a:rPr lang="fr-FR" dirty="0" err="1" smtClean="0"/>
              <a:t>Methods</a:t>
            </a:r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503718-F545-4FF1-9D25-78E51F277979}" type="slidenum">
              <a:rPr lang="fr-FR" smtClean="0"/>
              <a:pPr>
                <a:defRPr/>
              </a:pPr>
              <a:t>61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Thank</a:t>
            </a:r>
            <a:r>
              <a:rPr lang="fr-FR" dirty="0" smtClean="0"/>
              <a:t> </a:t>
            </a:r>
            <a:r>
              <a:rPr lang="fr-FR" dirty="0" err="1" smtClean="0"/>
              <a:t>you</a:t>
            </a:r>
            <a:r>
              <a:rPr lang="fr-FR" dirty="0" smtClean="0"/>
              <a:t>… and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14810" y="6000767"/>
            <a:ext cx="4929190" cy="523857"/>
          </a:xfrm>
        </p:spPr>
        <p:txBody>
          <a:bodyPr>
            <a:normAutofit fontScale="62500" lnSpcReduction="20000"/>
          </a:bodyPr>
          <a:lstStyle/>
          <a:p>
            <a:r>
              <a:rPr lang="fr-FR" dirty="0" err="1" smtClean="0"/>
              <a:t>Ducks</a:t>
            </a:r>
            <a:r>
              <a:rPr lang="fr-FR" dirty="0" smtClean="0"/>
              <a:t> and hunters, </a:t>
            </a:r>
            <a:r>
              <a:rPr lang="fr-FR" dirty="0" err="1" smtClean="0"/>
              <a:t>thanks</a:t>
            </a:r>
            <a:r>
              <a:rPr lang="fr-FR" dirty="0" smtClean="0"/>
              <a:t> to D. Fourches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503718-F545-4FF1-9D25-78E51F277979}" type="slidenum">
              <a:rPr lang="fr-FR" smtClean="0"/>
              <a:pPr>
                <a:defRPr/>
              </a:pPr>
              <a:t>62</a:t>
            </a:fld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2321703" y="2828836"/>
            <a:ext cx="45005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>
                <a:latin typeface="+mj-lt"/>
                <a:ea typeface="+mj-ea"/>
                <a:cs typeface="+mj-cs"/>
              </a:rPr>
              <a:t>Questions?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1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503718-F545-4FF1-9D25-78E51F277979}" type="slidenum">
              <a:rPr lang="fr-FR" smtClean="0"/>
              <a:pPr>
                <a:defRPr/>
              </a:pPr>
              <a:t>63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179512" y="1340768"/>
            <a:ext cx="877355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Development of one individual rules-based model </a:t>
            </a:r>
          </a:p>
          <a:p>
            <a:pPr algn="ctr"/>
            <a:r>
              <a:rPr lang="en-US" sz="2800" b="1" dirty="0" smtClean="0"/>
              <a:t>for classification (Inhibition of </a:t>
            </a:r>
            <a:r>
              <a:rPr lang="en-US" sz="2800" b="1" dirty="0" err="1" smtClean="0"/>
              <a:t>AChE</a:t>
            </a:r>
            <a:r>
              <a:rPr lang="en-US" sz="2800" b="1" dirty="0" smtClean="0"/>
              <a:t>)</a:t>
            </a:r>
          </a:p>
        </p:txBody>
      </p:sp>
      <p:sp>
        <p:nvSpPr>
          <p:cNvPr id="5" name="Flèche vers le bas 4"/>
          <p:cNvSpPr/>
          <p:nvPr/>
        </p:nvSpPr>
        <p:spPr>
          <a:xfrm>
            <a:off x="3923928" y="2780928"/>
            <a:ext cx="1008112" cy="122413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ZoneTexte 5"/>
          <p:cNvSpPr txBox="1"/>
          <p:nvPr/>
        </p:nvSpPr>
        <p:spPr>
          <a:xfrm>
            <a:off x="370445" y="4725144"/>
            <a:ext cx="877355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One individual rules-based model is very unstable: the rules change as a function of ordering the compounds in the dataset</a:t>
            </a:r>
            <a:endParaRPr lang="en-US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8" name="Rectangle 2"/>
          <p:cNvSpPr>
            <a:spLocks noChangeArrowheads="1"/>
          </p:cNvSpPr>
          <p:nvPr/>
        </p:nvSpPr>
        <p:spPr bwMode="auto">
          <a:xfrm>
            <a:off x="-7938" y="385763"/>
            <a:ext cx="9151938" cy="38354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2019" name="Rectangle 3"/>
          <p:cNvSpPr>
            <a:spLocks noChangeArrowheads="1"/>
          </p:cNvSpPr>
          <p:nvPr/>
        </p:nvSpPr>
        <p:spPr bwMode="auto">
          <a:xfrm>
            <a:off x="0" y="4102100"/>
            <a:ext cx="9144000" cy="2855913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b="0"/>
          </a:p>
        </p:txBody>
      </p:sp>
      <p:pic>
        <p:nvPicPr>
          <p:cNvPr id="342020" name="Picture 4" descr="Chasseu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286378">
            <a:off x="6924675" y="4724400"/>
            <a:ext cx="2219325" cy="1809750"/>
          </a:xfrm>
          <a:prstGeom prst="rect">
            <a:avLst/>
          </a:prstGeom>
          <a:noFill/>
        </p:spPr>
      </p:pic>
      <p:sp>
        <p:nvSpPr>
          <p:cNvPr id="342021" name="Text Box 5"/>
          <p:cNvSpPr txBox="1">
            <a:spLocks noChangeArrowheads="1"/>
          </p:cNvSpPr>
          <p:nvPr/>
        </p:nvSpPr>
        <p:spPr bwMode="auto">
          <a:xfrm>
            <a:off x="2916238" y="6267450"/>
            <a:ext cx="33940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2800" b="0">
                <a:solidFill>
                  <a:srgbClr val="FFFF00"/>
                </a:solidFill>
              </a:rPr>
              <a:t>Ensemble modelling</a:t>
            </a:r>
          </a:p>
        </p:txBody>
      </p:sp>
      <p:pic>
        <p:nvPicPr>
          <p:cNvPr id="342022" name="Picture 6" descr="Chasseu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465176" flipH="1">
            <a:off x="49213" y="4652963"/>
            <a:ext cx="2219325" cy="1800225"/>
          </a:xfrm>
          <a:prstGeom prst="rect">
            <a:avLst/>
          </a:prstGeom>
          <a:noFill/>
        </p:spPr>
      </p:pic>
      <p:pic>
        <p:nvPicPr>
          <p:cNvPr id="342023" name="Picture 7" descr="Chasseu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8817103" flipH="1">
            <a:off x="1909763" y="4964113"/>
            <a:ext cx="1584325" cy="1292225"/>
          </a:xfrm>
          <a:prstGeom prst="rect">
            <a:avLst/>
          </a:prstGeom>
          <a:noFill/>
        </p:spPr>
      </p:pic>
      <p:pic>
        <p:nvPicPr>
          <p:cNvPr id="342024" name="Picture 8" descr="Chasseu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3730835">
            <a:off x="5435600" y="4941888"/>
            <a:ext cx="1584325" cy="1292225"/>
          </a:xfrm>
          <a:prstGeom prst="rect">
            <a:avLst/>
          </a:prstGeom>
          <a:noFill/>
        </p:spPr>
      </p:pic>
      <p:grpSp>
        <p:nvGrpSpPr>
          <p:cNvPr id="2" name="Group 9"/>
          <p:cNvGrpSpPr>
            <a:grpSpLocks/>
          </p:cNvGrpSpPr>
          <p:nvPr/>
        </p:nvGrpSpPr>
        <p:grpSpPr bwMode="auto">
          <a:xfrm rot="741497">
            <a:off x="6972300" y="4086225"/>
            <a:ext cx="431800" cy="576263"/>
            <a:chOff x="4105" y="2931"/>
            <a:chExt cx="272" cy="363"/>
          </a:xfrm>
        </p:grpSpPr>
        <p:sp>
          <p:nvSpPr>
            <p:cNvPr id="342026" name="Line 10"/>
            <p:cNvSpPr>
              <a:spLocks noChangeShapeType="1"/>
            </p:cNvSpPr>
            <p:nvPr/>
          </p:nvSpPr>
          <p:spPr bwMode="auto">
            <a:xfrm flipH="1">
              <a:off x="4150" y="3249"/>
              <a:ext cx="136" cy="45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42027" name="Line 11"/>
            <p:cNvSpPr>
              <a:spLocks noChangeShapeType="1"/>
            </p:cNvSpPr>
            <p:nvPr/>
          </p:nvSpPr>
          <p:spPr bwMode="auto">
            <a:xfrm flipH="1" flipV="1">
              <a:off x="4332" y="2931"/>
              <a:ext cx="45" cy="136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42028" name="Line 12"/>
            <p:cNvSpPr>
              <a:spLocks noChangeShapeType="1"/>
            </p:cNvSpPr>
            <p:nvPr/>
          </p:nvSpPr>
          <p:spPr bwMode="auto">
            <a:xfrm flipH="1" flipV="1">
              <a:off x="4241" y="2931"/>
              <a:ext cx="84" cy="143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42029" name="Line 13"/>
            <p:cNvSpPr>
              <a:spLocks noChangeShapeType="1"/>
            </p:cNvSpPr>
            <p:nvPr/>
          </p:nvSpPr>
          <p:spPr bwMode="auto">
            <a:xfrm flipH="1" flipV="1">
              <a:off x="4171" y="3001"/>
              <a:ext cx="129" cy="104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42030" name="Line 14"/>
            <p:cNvSpPr>
              <a:spLocks noChangeShapeType="1"/>
            </p:cNvSpPr>
            <p:nvPr/>
          </p:nvSpPr>
          <p:spPr bwMode="auto">
            <a:xfrm flipH="1">
              <a:off x="4105" y="3196"/>
              <a:ext cx="174" cy="7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42031" name="Line 15"/>
            <p:cNvSpPr>
              <a:spLocks noChangeShapeType="1"/>
            </p:cNvSpPr>
            <p:nvPr/>
          </p:nvSpPr>
          <p:spPr bwMode="auto">
            <a:xfrm flipH="1" flipV="1">
              <a:off x="4105" y="3113"/>
              <a:ext cx="181" cy="38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6"/>
          <p:cNvGrpSpPr>
            <a:grpSpLocks/>
          </p:cNvGrpSpPr>
          <p:nvPr/>
        </p:nvGrpSpPr>
        <p:grpSpPr bwMode="auto">
          <a:xfrm rot="1895338">
            <a:off x="5661025" y="4221163"/>
            <a:ext cx="431800" cy="576262"/>
            <a:chOff x="4105" y="2931"/>
            <a:chExt cx="272" cy="363"/>
          </a:xfrm>
        </p:grpSpPr>
        <p:sp>
          <p:nvSpPr>
            <p:cNvPr id="342033" name="Line 17"/>
            <p:cNvSpPr>
              <a:spLocks noChangeShapeType="1"/>
            </p:cNvSpPr>
            <p:nvPr/>
          </p:nvSpPr>
          <p:spPr bwMode="auto">
            <a:xfrm flipH="1">
              <a:off x="4150" y="3249"/>
              <a:ext cx="136" cy="45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42034" name="Line 18"/>
            <p:cNvSpPr>
              <a:spLocks noChangeShapeType="1"/>
            </p:cNvSpPr>
            <p:nvPr/>
          </p:nvSpPr>
          <p:spPr bwMode="auto">
            <a:xfrm flipH="1" flipV="1">
              <a:off x="4332" y="2931"/>
              <a:ext cx="45" cy="136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42035" name="Line 19"/>
            <p:cNvSpPr>
              <a:spLocks noChangeShapeType="1"/>
            </p:cNvSpPr>
            <p:nvPr/>
          </p:nvSpPr>
          <p:spPr bwMode="auto">
            <a:xfrm flipH="1" flipV="1">
              <a:off x="4241" y="2931"/>
              <a:ext cx="84" cy="143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42036" name="Line 20"/>
            <p:cNvSpPr>
              <a:spLocks noChangeShapeType="1"/>
            </p:cNvSpPr>
            <p:nvPr/>
          </p:nvSpPr>
          <p:spPr bwMode="auto">
            <a:xfrm flipH="1" flipV="1">
              <a:off x="4171" y="3001"/>
              <a:ext cx="129" cy="104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42037" name="Line 21"/>
            <p:cNvSpPr>
              <a:spLocks noChangeShapeType="1"/>
            </p:cNvSpPr>
            <p:nvPr/>
          </p:nvSpPr>
          <p:spPr bwMode="auto">
            <a:xfrm flipH="1">
              <a:off x="4105" y="3196"/>
              <a:ext cx="174" cy="7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42038" name="Line 22"/>
            <p:cNvSpPr>
              <a:spLocks noChangeShapeType="1"/>
            </p:cNvSpPr>
            <p:nvPr/>
          </p:nvSpPr>
          <p:spPr bwMode="auto">
            <a:xfrm flipH="1" flipV="1">
              <a:off x="4105" y="3113"/>
              <a:ext cx="181" cy="38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23"/>
          <p:cNvGrpSpPr>
            <a:grpSpLocks/>
          </p:cNvGrpSpPr>
          <p:nvPr/>
        </p:nvGrpSpPr>
        <p:grpSpPr bwMode="auto">
          <a:xfrm rot="7403748">
            <a:off x="1824832" y="4067968"/>
            <a:ext cx="431800" cy="576263"/>
            <a:chOff x="4105" y="2931"/>
            <a:chExt cx="272" cy="363"/>
          </a:xfrm>
        </p:grpSpPr>
        <p:sp>
          <p:nvSpPr>
            <p:cNvPr id="342040" name="Line 24"/>
            <p:cNvSpPr>
              <a:spLocks noChangeShapeType="1"/>
            </p:cNvSpPr>
            <p:nvPr/>
          </p:nvSpPr>
          <p:spPr bwMode="auto">
            <a:xfrm flipH="1">
              <a:off x="4150" y="3249"/>
              <a:ext cx="136" cy="45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42041" name="Line 25"/>
            <p:cNvSpPr>
              <a:spLocks noChangeShapeType="1"/>
            </p:cNvSpPr>
            <p:nvPr/>
          </p:nvSpPr>
          <p:spPr bwMode="auto">
            <a:xfrm flipH="1" flipV="1">
              <a:off x="4332" y="2931"/>
              <a:ext cx="45" cy="136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42042" name="Line 26"/>
            <p:cNvSpPr>
              <a:spLocks noChangeShapeType="1"/>
            </p:cNvSpPr>
            <p:nvPr/>
          </p:nvSpPr>
          <p:spPr bwMode="auto">
            <a:xfrm flipH="1" flipV="1">
              <a:off x="4241" y="2931"/>
              <a:ext cx="84" cy="143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42043" name="Line 27"/>
            <p:cNvSpPr>
              <a:spLocks noChangeShapeType="1"/>
            </p:cNvSpPr>
            <p:nvPr/>
          </p:nvSpPr>
          <p:spPr bwMode="auto">
            <a:xfrm flipH="1" flipV="1">
              <a:off x="4171" y="3001"/>
              <a:ext cx="129" cy="104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42044" name="Line 28"/>
            <p:cNvSpPr>
              <a:spLocks noChangeShapeType="1"/>
            </p:cNvSpPr>
            <p:nvPr/>
          </p:nvSpPr>
          <p:spPr bwMode="auto">
            <a:xfrm flipH="1">
              <a:off x="4105" y="3196"/>
              <a:ext cx="174" cy="7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42045" name="Line 29"/>
            <p:cNvSpPr>
              <a:spLocks noChangeShapeType="1"/>
            </p:cNvSpPr>
            <p:nvPr/>
          </p:nvSpPr>
          <p:spPr bwMode="auto">
            <a:xfrm flipH="1" flipV="1">
              <a:off x="4105" y="3113"/>
              <a:ext cx="181" cy="38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30"/>
          <p:cNvGrpSpPr>
            <a:grpSpLocks/>
          </p:cNvGrpSpPr>
          <p:nvPr/>
        </p:nvGrpSpPr>
        <p:grpSpPr bwMode="auto">
          <a:xfrm rot="5096948">
            <a:off x="2637632" y="4220368"/>
            <a:ext cx="431800" cy="576263"/>
            <a:chOff x="4105" y="2931"/>
            <a:chExt cx="272" cy="363"/>
          </a:xfrm>
        </p:grpSpPr>
        <p:sp>
          <p:nvSpPr>
            <p:cNvPr id="342047" name="Line 31"/>
            <p:cNvSpPr>
              <a:spLocks noChangeShapeType="1"/>
            </p:cNvSpPr>
            <p:nvPr/>
          </p:nvSpPr>
          <p:spPr bwMode="auto">
            <a:xfrm flipH="1">
              <a:off x="4150" y="3249"/>
              <a:ext cx="136" cy="45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42048" name="Line 32"/>
            <p:cNvSpPr>
              <a:spLocks noChangeShapeType="1"/>
            </p:cNvSpPr>
            <p:nvPr/>
          </p:nvSpPr>
          <p:spPr bwMode="auto">
            <a:xfrm flipH="1" flipV="1">
              <a:off x="4332" y="2931"/>
              <a:ext cx="45" cy="136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42049" name="Line 33"/>
            <p:cNvSpPr>
              <a:spLocks noChangeShapeType="1"/>
            </p:cNvSpPr>
            <p:nvPr/>
          </p:nvSpPr>
          <p:spPr bwMode="auto">
            <a:xfrm flipH="1" flipV="1">
              <a:off x="4241" y="2931"/>
              <a:ext cx="84" cy="143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42050" name="Line 34"/>
            <p:cNvSpPr>
              <a:spLocks noChangeShapeType="1"/>
            </p:cNvSpPr>
            <p:nvPr/>
          </p:nvSpPr>
          <p:spPr bwMode="auto">
            <a:xfrm flipH="1" flipV="1">
              <a:off x="4171" y="3001"/>
              <a:ext cx="129" cy="104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42051" name="Line 35"/>
            <p:cNvSpPr>
              <a:spLocks noChangeShapeType="1"/>
            </p:cNvSpPr>
            <p:nvPr/>
          </p:nvSpPr>
          <p:spPr bwMode="auto">
            <a:xfrm flipH="1">
              <a:off x="4105" y="3196"/>
              <a:ext cx="174" cy="7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42052" name="Line 36"/>
            <p:cNvSpPr>
              <a:spLocks noChangeShapeType="1"/>
            </p:cNvSpPr>
            <p:nvPr/>
          </p:nvSpPr>
          <p:spPr bwMode="auto">
            <a:xfrm flipH="1" flipV="1">
              <a:off x="4105" y="3113"/>
              <a:ext cx="181" cy="38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342053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24075" y="1333500"/>
            <a:ext cx="4032250" cy="1833563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71842" dir="2700000" algn="ctr" rotWithShape="0">
              <a:schemeClr val="bg2">
                <a:alpha val="50000"/>
              </a:schemeClr>
            </a:outerShdw>
          </a:effectLst>
        </p:spPr>
      </p:pic>
      <p:grpSp>
        <p:nvGrpSpPr>
          <p:cNvPr id="6" name="Group 38"/>
          <p:cNvGrpSpPr>
            <a:grpSpLocks/>
          </p:cNvGrpSpPr>
          <p:nvPr/>
        </p:nvGrpSpPr>
        <p:grpSpPr bwMode="auto">
          <a:xfrm>
            <a:off x="2268538" y="620713"/>
            <a:ext cx="1873250" cy="1943100"/>
            <a:chOff x="3560" y="618"/>
            <a:chExt cx="1180" cy="1224"/>
          </a:xfrm>
        </p:grpSpPr>
        <p:sp>
          <p:nvSpPr>
            <p:cNvPr id="342055" name="Oval 39"/>
            <p:cNvSpPr>
              <a:spLocks noChangeArrowheads="1"/>
            </p:cNvSpPr>
            <p:nvPr/>
          </p:nvSpPr>
          <p:spPr bwMode="auto">
            <a:xfrm>
              <a:off x="3560" y="618"/>
              <a:ext cx="1180" cy="1224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2056" name="Line 40"/>
            <p:cNvSpPr>
              <a:spLocks noChangeShapeType="1"/>
            </p:cNvSpPr>
            <p:nvPr/>
          </p:nvSpPr>
          <p:spPr bwMode="auto">
            <a:xfrm>
              <a:off x="3560" y="1241"/>
              <a:ext cx="1180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42057" name="Line 41"/>
            <p:cNvSpPr>
              <a:spLocks noChangeShapeType="1"/>
            </p:cNvSpPr>
            <p:nvPr/>
          </p:nvSpPr>
          <p:spPr bwMode="auto">
            <a:xfrm>
              <a:off x="4150" y="618"/>
              <a:ext cx="0" cy="122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42058" name="Oval 42"/>
            <p:cNvSpPr>
              <a:spLocks noChangeArrowheads="1"/>
            </p:cNvSpPr>
            <p:nvPr/>
          </p:nvSpPr>
          <p:spPr bwMode="auto">
            <a:xfrm>
              <a:off x="4035" y="1129"/>
              <a:ext cx="227" cy="227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" name="Group 43"/>
          <p:cNvGrpSpPr>
            <a:grpSpLocks/>
          </p:cNvGrpSpPr>
          <p:nvPr/>
        </p:nvGrpSpPr>
        <p:grpSpPr bwMode="auto">
          <a:xfrm>
            <a:off x="3132138" y="1916113"/>
            <a:ext cx="1873250" cy="1943100"/>
            <a:chOff x="3560" y="618"/>
            <a:chExt cx="1180" cy="1224"/>
          </a:xfrm>
        </p:grpSpPr>
        <p:sp>
          <p:nvSpPr>
            <p:cNvPr id="342060" name="Oval 44"/>
            <p:cNvSpPr>
              <a:spLocks noChangeArrowheads="1"/>
            </p:cNvSpPr>
            <p:nvPr/>
          </p:nvSpPr>
          <p:spPr bwMode="auto">
            <a:xfrm>
              <a:off x="3560" y="618"/>
              <a:ext cx="1180" cy="1224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2061" name="Line 45"/>
            <p:cNvSpPr>
              <a:spLocks noChangeShapeType="1"/>
            </p:cNvSpPr>
            <p:nvPr/>
          </p:nvSpPr>
          <p:spPr bwMode="auto">
            <a:xfrm>
              <a:off x="3560" y="1241"/>
              <a:ext cx="1180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42062" name="Line 46"/>
            <p:cNvSpPr>
              <a:spLocks noChangeShapeType="1"/>
            </p:cNvSpPr>
            <p:nvPr/>
          </p:nvSpPr>
          <p:spPr bwMode="auto">
            <a:xfrm>
              <a:off x="4150" y="618"/>
              <a:ext cx="0" cy="122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42063" name="Oval 47"/>
            <p:cNvSpPr>
              <a:spLocks noChangeArrowheads="1"/>
            </p:cNvSpPr>
            <p:nvPr/>
          </p:nvSpPr>
          <p:spPr bwMode="auto">
            <a:xfrm>
              <a:off x="4035" y="1129"/>
              <a:ext cx="227" cy="227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" name="Group 48"/>
          <p:cNvGrpSpPr>
            <a:grpSpLocks/>
          </p:cNvGrpSpPr>
          <p:nvPr/>
        </p:nvGrpSpPr>
        <p:grpSpPr bwMode="auto">
          <a:xfrm>
            <a:off x="1187450" y="1412875"/>
            <a:ext cx="1873250" cy="1943100"/>
            <a:chOff x="3560" y="618"/>
            <a:chExt cx="1180" cy="1224"/>
          </a:xfrm>
        </p:grpSpPr>
        <p:sp>
          <p:nvSpPr>
            <p:cNvPr id="342065" name="Oval 49"/>
            <p:cNvSpPr>
              <a:spLocks noChangeArrowheads="1"/>
            </p:cNvSpPr>
            <p:nvPr/>
          </p:nvSpPr>
          <p:spPr bwMode="auto">
            <a:xfrm>
              <a:off x="3560" y="618"/>
              <a:ext cx="1180" cy="1224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2066" name="Line 50"/>
            <p:cNvSpPr>
              <a:spLocks noChangeShapeType="1"/>
            </p:cNvSpPr>
            <p:nvPr/>
          </p:nvSpPr>
          <p:spPr bwMode="auto">
            <a:xfrm>
              <a:off x="3560" y="1241"/>
              <a:ext cx="1180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42067" name="Line 51"/>
            <p:cNvSpPr>
              <a:spLocks noChangeShapeType="1"/>
            </p:cNvSpPr>
            <p:nvPr/>
          </p:nvSpPr>
          <p:spPr bwMode="auto">
            <a:xfrm>
              <a:off x="4150" y="618"/>
              <a:ext cx="0" cy="122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42068" name="Oval 52"/>
            <p:cNvSpPr>
              <a:spLocks noChangeArrowheads="1"/>
            </p:cNvSpPr>
            <p:nvPr/>
          </p:nvSpPr>
          <p:spPr bwMode="auto">
            <a:xfrm>
              <a:off x="4035" y="1129"/>
              <a:ext cx="227" cy="227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" name="Group 53"/>
          <p:cNvGrpSpPr>
            <a:grpSpLocks/>
          </p:cNvGrpSpPr>
          <p:nvPr/>
        </p:nvGrpSpPr>
        <p:grpSpPr bwMode="auto">
          <a:xfrm>
            <a:off x="4787900" y="1412875"/>
            <a:ext cx="1873250" cy="1943100"/>
            <a:chOff x="3560" y="618"/>
            <a:chExt cx="1180" cy="1224"/>
          </a:xfrm>
        </p:grpSpPr>
        <p:sp>
          <p:nvSpPr>
            <p:cNvPr id="342070" name="Oval 54"/>
            <p:cNvSpPr>
              <a:spLocks noChangeArrowheads="1"/>
            </p:cNvSpPr>
            <p:nvPr/>
          </p:nvSpPr>
          <p:spPr bwMode="auto">
            <a:xfrm>
              <a:off x="3560" y="618"/>
              <a:ext cx="1180" cy="1224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2071" name="Line 55"/>
            <p:cNvSpPr>
              <a:spLocks noChangeShapeType="1"/>
            </p:cNvSpPr>
            <p:nvPr/>
          </p:nvSpPr>
          <p:spPr bwMode="auto">
            <a:xfrm>
              <a:off x="3560" y="1241"/>
              <a:ext cx="1180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42072" name="Line 56"/>
            <p:cNvSpPr>
              <a:spLocks noChangeShapeType="1"/>
            </p:cNvSpPr>
            <p:nvPr/>
          </p:nvSpPr>
          <p:spPr bwMode="auto">
            <a:xfrm>
              <a:off x="4150" y="618"/>
              <a:ext cx="0" cy="122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42073" name="Oval 57"/>
            <p:cNvSpPr>
              <a:spLocks noChangeArrowheads="1"/>
            </p:cNvSpPr>
            <p:nvPr/>
          </p:nvSpPr>
          <p:spPr bwMode="auto">
            <a:xfrm>
              <a:off x="4035" y="1129"/>
              <a:ext cx="227" cy="227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42074" name="Text Box 58"/>
          <p:cNvSpPr txBox="1">
            <a:spLocks noChangeArrowheads="1"/>
          </p:cNvSpPr>
          <p:nvPr/>
        </p:nvSpPr>
        <p:spPr bwMode="auto">
          <a:xfrm rot="-2244998">
            <a:off x="914400" y="4279900"/>
            <a:ext cx="11287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2000">
                <a:solidFill>
                  <a:srgbClr val="FFFF00"/>
                </a:solidFill>
              </a:rPr>
              <a:t>Model 1</a:t>
            </a:r>
          </a:p>
        </p:txBody>
      </p:sp>
      <p:sp>
        <p:nvSpPr>
          <p:cNvPr id="342075" name="Text Box 59"/>
          <p:cNvSpPr txBox="1">
            <a:spLocks noChangeArrowheads="1"/>
          </p:cNvSpPr>
          <p:nvPr/>
        </p:nvSpPr>
        <p:spPr bwMode="auto">
          <a:xfrm rot="-2244998">
            <a:off x="2657475" y="4672013"/>
            <a:ext cx="1143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2000">
                <a:solidFill>
                  <a:srgbClr val="FFFF00"/>
                </a:solidFill>
              </a:rPr>
              <a:t>model 2</a:t>
            </a:r>
          </a:p>
        </p:txBody>
      </p:sp>
      <p:sp>
        <p:nvSpPr>
          <p:cNvPr id="342076" name="Text Box 60"/>
          <p:cNvSpPr txBox="1">
            <a:spLocks noChangeArrowheads="1"/>
          </p:cNvSpPr>
          <p:nvPr/>
        </p:nvSpPr>
        <p:spPr bwMode="auto">
          <a:xfrm rot="2823350">
            <a:off x="5488782" y="5145881"/>
            <a:ext cx="1035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>
                <a:solidFill>
                  <a:srgbClr val="FFFF00"/>
                </a:solidFill>
              </a:rPr>
              <a:t>Model 3</a:t>
            </a:r>
            <a:endParaRPr lang="fr-FR" sz="2000">
              <a:solidFill>
                <a:srgbClr val="FFFF00"/>
              </a:solidFill>
            </a:endParaRPr>
          </a:p>
        </p:txBody>
      </p:sp>
      <p:sp>
        <p:nvSpPr>
          <p:cNvPr id="342077" name="Text Box 61"/>
          <p:cNvSpPr txBox="1">
            <a:spLocks noChangeArrowheads="1"/>
          </p:cNvSpPr>
          <p:nvPr/>
        </p:nvSpPr>
        <p:spPr bwMode="auto">
          <a:xfrm rot="2400753">
            <a:off x="7045325" y="5067300"/>
            <a:ext cx="11287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2000">
                <a:solidFill>
                  <a:srgbClr val="FFFF00"/>
                </a:solidFill>
              </a:rPr>
              <a:t>Model 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4.81481E-6 C 0.00677 0.00602 0.01458 0.00973 0.02152 0.01598 C 0.03003 0.03357 0.01684 0.00764 0.02743 0.02385 C 0.0302 0.02801 0.0309 0.03496 0.03454 0.0382 C 0.04131 0.04422 0.04826 0.05186 0.0559 0.05556 C 0.05833 0.05348 0.06076 0.05139 0.06319 0.04931 C 0.06441 0.04838 0.06666 0.04607 0.06666 0.0463 C 0.06736 0.04468 0.15607 0.08264 0.15729 0.07894 C 0.1585 0.07524 0.08611 0.03959 0.07378 0.02385 C 0.07465 0.01065 0.07395 -0.00763 0.08333 -0.01574 C 0.08906 -0.03101 0.01197 -0.08101 0.02743 -0.07986 C 0.03472 -0.07662 0.11875 -0.01203 0.125 -0.00625 C 0.13107 0.00579 0.13385 0.00625 0.14409 0.01112 C 0.16666 0.00741 0.16059 0.01227 0.17031 -0.00625 C 0.17204 -0.01574 0.17361 -0.02523 0.175 -0.03495 C 0.17569 -0.04537 0.175 -0.05995 0.18211 -0.06666 C 0.18489 -0.07407 0.18941 -0.08171 0.19288 -0.08888 C 0.19704 -0.10995 0.19861 -0.1375 0.18923 -0.15555 C 0.1835 -0.16666 0.1875 -0.16365 0.1809 -0.16666 C 0.17812 -0.1787 0.18229 -0.16481 0.17621 -0.17291 C 0.17534 -0.17407 0.17586 -0.17662 0.175 -0.17777 C 0.17378 -0.17939 0.17187 -0.17962 0.17031 -0.18078 C 0.16788 -0.18287 0.16562 -0.18518 0.16319 -0.18726 C 0.16197 -0.18842 0.15954 -0.1905 0.15954 -0.19027 C 0.14305 -0.18958 0.13298 -0.19189 0.11909 -0.18564 C 0.11857 -0.18541 0.11041 -0.18171 0.10833 -0.18078 C 0.10711 -0.18032 0.10486 -0.17939 0.10486 -0.17916 C 0.09843 -0.17384 0.07413 -0.22916 0.06666 -0.22592 C 0.0625 -0.22199 0.07152 -0.15763 0.06666 -0.15555 C 0.06006 -0.1493 0.01093 -0.06273 0.00503 -0.06828 C -0.00018 -0.0824 0.04774 -0.1618 0.03923 -0.17129 C 0.03819 -0.17245 0.03802 -0.17476 0.03697 -0.17615 C 0.03593 -0.17754 0.03454 -0.17824 0.03333 -0.17939 C 0.03055 -0.18634 0.02916 -0.18819 0.02378 -0.1905 C 0.01857 -0.19976 0.02204 -0.19537 0.01319 -0.203 C 0.01197 -0.20416 0.00954 -0.20625 0.00954 -0.20601 C -0.004 -0.20486 -0.00869 -0.2037 -0.02014 -0.19837 C -0.02622 -0.19212 -0.03021 -0.18472 -0.03577 -0.17777 C -0.03785 -0.16504 -0.03473 -0.17685 -0.04167 -0.16666 C -0.04792 -0.1574 -0.04619 -0.14606 -0.05591 -0.14282 C -0.06007 -0.13912 -0.13316 -0.23379 -0.13803 -0.23217 C -0.14358 -0.22731 -0.07987 -0.13078 -0.08577 -0.12685 C -0.0915 -0.11504 -0.08351 -0.12916 -0.09289 -0.1206 C -0.09653 -0.11736 -0.09879 -0.10462 -0.1 -0.1 C -0.09914 -0.08402 -0.10087 -0.07777 -0.09514 -0.06666 C -0.09445 -0.06342 -0.09271 -0.06041 -0.09289 -0.05717 C -0.09323 -0.04745 -0.09341 -0.03773 -0.09514 -0.02847 C -0.09549 -0.02638 -0.09775 -0.02546 -0.09879 -0.02384 C -0.10261 -0.01782 -0.10625 -0.01435 -0.11181 -0.01111 C -0.11667 -0.00833 -0.12292 -0.00856 -0.12744 -0.00462 C -0.13195 -0.00069 -0.12952 -0.00231 -0.13455 -4.81481E-6 C -0.13959 0.01088 -0.13316 -0.00115 -0.14167 0.00811 C -0.14445 0.01112 -0.14671 0.01829 -0.14879 0.02223 C -0.14862 0.025 -0.14723 0.04352 -0.1441 0.04769 C -0.13976 0.05348 -0.13507 0.05463 -0.12969 0.05718 C -0.12726 0.05834 -0.12257 0.06042 -0.12257 0.06065 C -0.1191 0.06505 -0.11702 0.06922 -0.11303 0.07315 C -0.11112 0.08033 -0.10869 0.08681 -0.10469 0.09213 C -0.10191 0.10672 -0.10591 0.09144 -0.1 0.10163 C -0.09723 0.10625 -0.09723 0.11505 -0.09514 0.12061 C -0.09341 0.13102 -0.08889 0.13866 -0.08334 0.14607 C -0.08056 0.1551 -0.07969 0.15811 -0.07257 0.16042 C -0.06997 0.15926 -0.06407 0.15741 -0.06181 0.15394 C -0.0599 0.15116 -0.05018 -0.02407 -0.05018 -0.02384 C -0.04879 -0.03171 0.08541 0.15463 0.08697 0.14723 C 0.08906 0.09977 -0.04132 -0.07847 -0.01893 -0.11689 C -0.00539 -0.11574 -0.01285 -0.00925 -0.00348 -0.00162 C -0.00209 0.00463 -0.0033 0.0044 4.72222E-6 -4.81481E-6 Z " pathEditMode="relative" rAng="0" ptsTypes="fffffffaffffffffffffffffffffffffffffffffffffffffffffffffffffffffffff">
                                      <p:cBhvr>
                                        <p:cTn id="8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" y="-37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4.81481E-6 C 0.00677 0.00601 0.01459 0.00972 0.02153 0.01597 C 0.03004 0.03356 0.01684 0.00763 0.02743 0.02384 C 0.03021 0.02824 0.0309 0.03495 0.03455 0.03819 C 0.0408 0.04421 0.04792 0.05185 0.0559 0.05555 C 0.05834 0.05347 0.06077 0.05138 0.0632 0.04907 C 0.06441 0.04837 0.06667 0.04583 0.06667 0.04606 C 0.06823 0.03819 0.07066 0.03078 0.07379 0.02384 C 0.07465 0.01064 0.07396 -0.00764 0.08334 -0.01575 C 0.08906 -0.03102 0.09288 -0.025 0.10816 -0.02385 C 0.11528 -0.02061 0.11875 -0.01204 0.125 -0.00625 C 0.13108 0.00578 0.13386 0.00648 0.1441 0.01111 C 0.16667 0.0074 0.16059 0.01226 0.17031 -0.00625 C 0.17205 -0.01575 0.17361 -0.02524 0.175 -0.03496 C 0.1757 -0.04538 0.175 -0.05996 0.18212 -0.06667 C 0.1849 -0.07408 0.18941 -0.08172 0.19288 -0.08889 C 0.19705 -0.10996 0.19861 -0.1375 0.18924 -0.15556 C 0.18351 -0.16667 0.1875 -0.16366 0.1809 -0.16667 C 0.17813 -0.17871 0.18229 -0.16482 0.17622 -0.17292 C 0.17535 -0.17408 0.17587 -0.17663 0.175 -0.17778 C 0.17379 -0.1794 0.17188 -0.17963 0.17031 -0.18079 C 0.16788 -0.18288 0.16563 -0.18519 0.1632 -0.18727 C 0.16198 -0.18843 0.15955 -0.19051 0.15955 -0.19028 C 0.14306 -0.18959 0.13299 -0.1919 0.11875 -0.18565 C 0.11858 -0.18542 0.11042 -0.18172 0.10816 -0.18079 C 0.10712 -0.18033 0.10469 -0.1794 0.10469 -0.17917 C 0.09844 -0.17385 0.08837 -0.16829 0.0809 -0.16505 C 0.07622 -0.16112 0.07153 -0.15764 0.06667 -0.15556 C 0.06007 -0.14931 0.05243 -0.15625 0.04653 -0.16181 C 0.0408 -0.17593 0.04774 -0.16181 0.03924 -0.1713 C 0.0382 -0.17246 0.03802 -0.17477 0.03698 -0.17616 C 0.03594 -0.17755 0.03455 -0.17825 0.03334 -0.1794 C 0.03021 -0.18635 0.02917 -0.1882 0.02379 -0.19051 C 0.01858 -0.19977 0.15261 -0.20672 0.14375 -0.21436 C 0.14254 -0.21551 0.00955 -0.20625 0.00955 -0.20602 C -0.00399 -0.20487 -0.00868 -0.20371 -0.02014 -0.19838 C -0.02621 -0.19213 -0.03021 -0.18473 -0.03576 -0.17778 C -0.03785 -0.16505 -0.03472 -0.17686 -0.04166 -0.16667 C -0.04791 -0.15741 -0.04618 -0.14607 -0.0559 -0.14283 C -0.06007 -0.13913 -0.0566 -0.23264 -0.06146 -0.23102 C -0.06701 -0.22616 -0.07986 -0.13079 -0.08576 -0.12686 C -0.09149 -0.11505 -0.08351 -0.12917 -0.09288 -0.12061 C -0.09653 -0.11737 -0.09878 -0.10463 -0.1 -0.1 C -0.09913 -0.08403 -0.10087 -0.07778 -0.09514 -0.06667 C -0.09444 -0.06343 -0.09271 -0.06042 -0.09288 -0.05718 C -0.09323 -0.04746 -0.0934 -0.03774 -0.09514 -0.02848 C -0.09548 -0.02639 -0.09774 -0.02547 -0.09878 -0.02385 C -0.1026 -0.01783 -0.10625 -0.01436 -0.1118 -0.01112 C -0.11666 -0.00834 0.05139 -0.00996 0.04688 -0.00602 C 0.04236 -0.00209 -0.12951 -0.00232 -0.13455 4.81481E-6 C -0.13958 0.01087 -0.13316 -0.00116 -0.14166 0.0081 C -0.14444 0.01111 -0.1467 0.01828 -0.14878 0.02222 C -0.14861 0.025 -0.14722 0.04351 -0.1441 0.04745 C -0.13976 0.05347 -0.02101 0.04976 -0.01562 0.05231 C -0.01319 0.05347 -0.12257 0.06041 -0.12257 0.06064 C -0.1191 0.06504 -0.11701 0.06944 -0.11302 0.07314 C -0.11111 0.08009 -0.10868 0.08657 -0.10469 0.09212 C -0.10191 0.10648 -0.1059 0.09143 -0.1 0.10138 C -0.09722 0.10601 -0.09722 0.11504 -0.09514 0.1206 C -0.0934 0.13101 -0.08889 0.13865 -0.08333 0.14606 C -0.08055 0.15509 -0.07969 0.1581 -0.07257 0.16041 C -0.06996 0.15925 -0.06406 0.1574 -0.0618 0.15393 C -0.05989 0.15115 -0.05712 0.14444 -0.05712 0.14467 C -0.05573 0.1368 -0.05399 0.12962 -0.05243 0.12222 C -0.05035 0.07476 0.10104 0.1949 0.12396 0.15648 C 0.1375 0.15763 -0.01285 -0.00926 -0.00347 -0.00163 C -0.00208 0.00462 -0.0033 0.00439 -1.66667E-6 4.81481E-6 Z " pathEditMode="relative" rAng="0" ptsTypes="fffffffffffffffffffffffffffffffffffffffffffffffffffffffffffffffffff">
                                      <p:cBhvr>
                                        <p:cTn id="12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" y="-19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4.81481E-6 C 0.00677 0.00601 0.01459 0.00972 0.02153 0.01597 C 0.03004 0.03356 0.01684 0.00763 0.02743 0.02384 C 0.03021 0.02824 0.0309 0.03495 0.03455 0.03819 C 0.04132 0.04421 0.04827 0.05185 0.0559 0.05555 C 0.05834 0.05347 0.06077 0.05138 0.0632 0.0493 C 0.06441 0.04837 0.06667 0.04606 0.06667 0.04629 C 0.06823 0.03819 0.07066 0.03078 0.07379 0.02384 C 0.07465 0.01064 0.07396 -0.00764 0.08334 -0.01575 C 0.08906 -0.03102 0.09288 -0.025 0.10834 -0.02385 C 0.11563 -0.02061 0.11875 -0.01204 0.125 -0.00625 C 0.13038 -0.0007 -0.09896 0.07569 -0.09583 0.0787 C -0.09271 0.08171 0.09983 0.02523 0.1441 0.01111 C 0.16667 0.0074 0.16059 0.01226 0.17031 -0.00625 C 0.17205 -0.01575 0.17361 -0.02524 0.175 -0.03496 C 0.1757 -0.04538 0.175 -0.05996 0.18212 -0.06667 C 0.1849 -0.07408 0.18941 -0.08172 0.19288 -0.08889 C 0.19705 -0.10996 0.19861 -0.1375 0.18924 -0.15556 C 0.18351 -0.16667 0.14618 0.2456 0.13959 0.24259 C 0.13681 0.23055 0.18229 -0.16482 0.17622 -0.17292 C 0.17535 -0.17408 0.17587 -0.17663 0.175 -0.17778 C 0.17379 -0.1794 0.17188 -0.17963 0.17031 -0.18079 C 0.16788 -0.18288 0.16563 -0.18519 0.1632 -0.18727 C 0.16198 -0.18843 0.15955 -0.19051 0.15955 -0.19028 C 0.14306 -0.18959 0.13299 -0.1919 0.1191 -0.18565 C 0.11858 -0.18542 0.08334 0.16111 0.08125 0.16203 C 0.08004 0.1625 0.10486 -0.1794 0.10486 -0.17917 C 0.09844 -0.17385 0.08837 -0.16829 0.0809 -0.16505 C 0.07674 -0.16112 0.00382 0.13773 -0.00104 0.13981 C -0.00764 0.14606 0.05243 -0.15625 0.04653 -0.16181 C 0.04132 -0.17593 0.04774 -0.16181 0.03924 -0.1713 C 0.0382 -0.17246 0.03802 -0.17477 0.03698 -0.17616 C 0.03594 -0.17755 0.03455 -0.17825 0.03334 -0.1794 C 0.03056 -0.18635 -0.06545 0.01435 -0.07083 0.01203 C -0.07604 0.00277 0.02205 -0.19538 0.0132 -0.20301 C 0.01198 -0.20417 0.00955 -0.20625 0.00955 -0.20602 C -0.00399 -0.20487 -0.00868 -0.20371 -0.02014 -0.19838 C -0.02621 -0.19213 -0.18507 -0.15463 -0.19062 -0.14769 C -0.19271 -0.13496 -0.03472 -0.17686 -0.04166 -0.16667 C -0.04791 -0.15741 -0.04618 -0.14607 -0.0559 -0.14283 C -0.06007 -0.13913 -0.06302 -0.13797 -0.06788 -0.13635 C -0.07344 -0.13149 -0.07986 -0.13079 -0.08576 -0.12686 C -0.09149 -0.11505 -0.08351 -0.12917 -0.09288 -0.12061 C -0.09653 -0.11737 -0.09878 -0.10463 -0.1 -0.1 C -0.09913 -0.08403 -0.10087 -0.07778 -0.09514 -0.06667 C -0.09444 -0.06343 -0.09271 -0.06042 -0.09288 -0.05718 C -0.09323 -0.04746 -0.0934 -0.03774 -0.09514 -0.02848 C -0.09548 -0.02639 -0.09774 -0.02547 -0.09878 -0.02385 C -0.1026 -0.01783 -0.10625 -0.01436 -0.1118 -0.01112 C -0.11666 -0.00834 -0.12882 -0.06135 -0.13333 -0.05741 C -0.13785 -0.05348 -0.12951 -0.00232 -0.13455 4.81481E-6 C -0.13958 0.01087 -0.13316 -0.00116 -0.14166 0.0081 C -0.14444 0.01111 -0.1467 0.01828 -0.14878 0.02222 C -0.14861 0.025 -0.14722 0.04351 -0.1441 0.04768 C -0.13976 0.05347 -0.13507 0.05462 -0.12969 0.05717 C -0.12726 0.05833 -0.12257 0.06041 -0.12257 0.06064 C -0.1191 0.06504 -0.11701 0.06944 -0.11302 0.07314 C -0.11111 0.08032 -0.10868 0.0868 -0.10469 0.09212 C -0.10191 0.10671 -0.1059 0.09143 -0.1 0.10162 C -0.09722 0.10625 -0.09722 0.11504 -0.09514 0.1206 C -0.0934 0.13101 -0.08889 0.13865 -0.08333 0.14606 C -0.08055 0.15509 -0.07969 0.1581 -0.07257 0.16041 C -0.06996 0.15925 -0.06406 0.1574 -0.0618 0.15393 C -0.05989 0.15115 -0.05712 0.14444 -0.05712 0.14467 C -0.05573 0.1368 -0.05399 0.12962 -0.05243 0.12222 C -0.05035 0.07476 -0.0533 0.03055 -0.0309 -0.00788 C -0.01736 -0.00672 -0.01285 -0.00926 -0.00347 -0.00163 C -0.00208 0.00462 -0.0033 0.00439 -1.66667E-6 4.81481E-6 Z " pathEditMode="relative" rAng="0" ptsTypes="fffffffffffaffffffffffffffffffffffffffffffffffffffffffffffffffffffff">
                                      <p:cBhvr>
                                        <p:cTn id="16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" y="2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4.07407E-6 C 0.00677 0.00601 0.01458 0.00972 0.02153 0.01597 C 0.03004 0.03356 0.01684 0.00763 0.02743 0.02384 C 0.03021 0.02824 0.0309 0.03495 0.03455 0.03819 C 0.04132 0.04421 0.04826 0.05185 0.0559 0.05555 C 0.05833 0.05347 0.06076 0.05138 0.0632 0.0493 C 0.06441 0.04838 0.06667 0.04606 0.06667 0.04629 C 0.06823 0.03819 0.07066 0.03078 0.07379 0.02384 C 0.07465 0.01064 0.07396 -0.00764 0.08333 -0.01574 C 0.08906 -0.03102 0.09288 -0.02547 0.10833 -0.02385 C 0.11563 -0.02153 0.11875 -0.01204 0.125 -0.00672 C 0.13108 0.00578 0.13386 0.00648 0.1441 0.01111 C 0.16667 0.0074 0.16059 0.01226 0.17031 -0.00672 C 0.17205 -0.01574 0.17361 -0.02547 0.175 -0.03496 C 0.1757 -0.04537 0.175 -0.05996 0.18212 -0.0669 C 0.1849 -0.07408 0.18941 -0.08172 0.19288 -0.08889 C 0.19705 -0.10996 0.19861 -0.1375 0.18924 -0.15556 C 0.18351 -0.16667 0.1875 -0.16366 0.1809 -0.16667 C 0.17813 -0.17871 0.29306 0.26805 0.28698 0.25995 C 0.28611 0.25879 0.17587 -0.17662 0.175 -0.17778 C 0.17379 -0.1794 0.17188 -0.17963 0.17031 -0.18079 C 0.16788 -0.18287 0.16563 -0.18519 0.1632 -0.18727 C 0.16198 -0.18843 0.15955 -0.19051 0.15955 -0.19028 C 0.14306 -0.18959 0.13299 -0.1919 0.1191 -0.18565 C 0.11858 -0.18542 0.13785 0.31759 0.13576 0.31851 C 0.13455 0.31898 0.10486 -0.1794 0.10486 -0.17917 C 0.09844 -0.17385 0.08837 -0.16829 0.0809 -0.16505 C 0.07674 -0.16112 0.11476 0.16435 0.1099 0.1662 C 0.1033 0.17268 0.05243 -0.15625 0.04653 -0.16181 C 0.04132 -0.17593 0.04774 -0.16181 0.03924 -0.1713 C 0.0382 -0.17246 0.10104 0.00578 0.1 0.00439 C 0.09896 0.00301 0.03455 -0.17824 0.03333 -0.1794 C 0.03056 -0.18635 0.02917 -0.1882 0.02379 -0.19051 C 0.01858 -0.19977 0.02205 -0.19537 0.0132 -0.20301 C 0.01198 -0.20417 0.02031 0.32801 0.02031 0.32824 C 0.00677 0.32939 -0.00868 -0.20371 -0.02014 -0.19838 C -0.02621 -0.19213 -0.03021 -0.18473 -0.03576 -0.17778 C -0.03785 -0.16505 -0.13351 0.2831 -0.14045 0.29328 C -0.1467 0.30254 -0.04618 -0.14607 -0.0559 -0.14283 C -0.06007 -0.13912 0.02517 -0.03866 0.02031 -0.03704 C 0.01476 -0.03311 -0.07986 -0.13079 -0.08576 -0.12686 C -0.09149 -0.11505 -0.08351 -0.12917 -0.09288 -0.12061 C -0.09653 -0.11737 -0.09878 -0.10463 -0.1 -0.1 C -0.09913 -0.08403 -0.10087 -0.07778 -0.09514 -0.0669 C -0.09444 -0.06343 -0.09271 -0.06042 -0.09288 -0.05718 C -0.09323 -0.04815 -0.0934 -0.03774 -0.09514 -0.0294 C -0.09549 -0.02639 -0.09774 -0.02547 -0.09878 -0.02385 C -0.1026 -0.01806 -0.10625 -0.01436 -0.1118 -0.01112 C -0.11667 -0.00834 -0.12292 -0.00857 -0.12743 -0.00463 C -0.13194 -0.0007 -0.12951 -0.00301 -0.13455 4.07407E-6 C -0.13958 0.01088 -0.13316 -0.00116 -0.14167 0.0081 C -0.14444 0.01111 -0.1467 0.01828 -0.14878 0.02222 C -0.14861 0.025 -0.14722 0.04351 -0.1441 0.04768 C -0.13976 0.05347 -0.13507 0.05463 -0.12969 0.05717 C -0.12726 0.05833 -0.12257 0.06041 -0.12257 0.06064 C -0.1191 0.06504 -0.11701 0.06944 -0.11302 0.07314 C -0.11111 0.08032 -0.10868 0.0868 -0.10469 0.09213 C -0.10191 0.10671 -0.1059 0.09143 -0.1 0.10162 C -0.09722 0.10601 -0.09722 0.11504 -0.09514 0.12037 C -0.0934 0.13078 -0.08889 0.13865 -0.08333 0.14606 C -0.08055 0.15486 -0.07969 0.15787 -0.07257 0.16041 C -0.06996 0.15926 -0.06406 0.1574 -0.0618 0.15393 C -0.05989 0.15092 -0.05712 0.14444 -0.05712 0.14467 C -0.05573 0.13657 -0.05399 0.12963 -0.05243 0.12222 C -0.05035 0.07453 -0.0533 0.03055 -0.0309 -0.00787 C -0.01736 -0.00672 -0.01285 -0.01019 -0.00347 -0.00255 C -0.00208 0.00463 -0.0033 0.00439 -8.33333E-7 4.07407E-6 Z " pathEditMode="relative" rAng="0" ptsTypes="fffffffffffffffffffffffffffffffffffffffffffffffffffffffffffffffffff">
                                      <p:cBhvr>
                                        <p:cTn id="20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" y="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35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60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6000"/>
                            </p:stCondLst>
                            <p:childTnLst>
                              <p:par>
                                <p:cTn id="31" presetID="35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700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7000"/>
                            </p:stCondLst>
                            <p:childTnLst>
                              <p:par>
                                <p:cTn id="41" presetID="35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946" name="Rectangle 2"/>
          <p:cNvSpPr>
            <a:spLocks noChangeArrowheads="1"/>
          </p:cNvSpPr>
          <p:nvPr/>
        </p:nvSpPr>
        <p:spPr bwMode="auto">
          <a:xfrm>
            <a:off x="-7938" y="385763"/>
            <a:ext cx="9151938" cy="38354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947" name="Rectangle 3"/>
          <p:cNvSpPr>
            <a:spLocks noChangeArrowheads="1"/>
          </p:cNvSpPr>
          <p:nvPr/>
        </p:nvSpPr>
        <p:spPr bwMode="auto">
          <a:xfrm>
            <a:off x="0" y="4102100"/>
            <a:ext cx="9144000" cy="2855913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b="0"/>
          </a:p>
        </p:txBody>
      </p:sp>
      <p:pic>
        <p:nvPicPr>
          <p:cNvPr id="338948" name="Picture 4" descr="Chasseu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286378">
            <a:off x="6889750" y="4724400"/>
            <a:ext cx="2219325" cy="1809750"/>
          </a:xfrm>
          <a:prstGeom prst="rect">
            <a:avLst/>
          </a:prstGeom>
          <a:noFill/>
        </p:spPr>
      </p:pic>
      <p:sp>
        <p:nvSpPr>
          <p:cNvPr id="338949" name="Text Box 5"/>
          <p:cNvSpPr txBox="1">
            <a:spLocks noChangeArrowheads="1"/>
          </p:cNvSpPr>
          <p:nvPr/>
        </p:nvSpPr>
        <p:spPr bwMode="auto">
          <a:xfrm>
            <a:off x="2916238" y="6267450"/>
            <a:ext cx="33940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2800" b="0">
                <a:solidFill>
                  <a:srgbClr val="FFFF00"/>
                </a:solidFill>
              </a:rPr>
              <a:t>Ensemble modelling</a:t>
            </a:r>
          </a:p>
        </p:txBody>
      </p:sp>
      <p:pic>
        <p:nvPicPr>
          <p:cNvPr id="338950" name="Picture 6" descr="Chasseu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465176" flipH="1">
            <a:off x="49213" y="4652963"/>
            <a:ext cx="2219325" cy="1800225"/>
          </a:xfrm>
          <a:prstGeom prst="rect">
            <a:avLst/>
          </a:prstGeom>
          <a:noFill/>
        </p:spPr>
      </p:pic>
      <p:pic>
        <p:nvPicPr>
          <p:cNvPr id="338951" name="Picture 7" descr="Chasseu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8817103" flipH="1">
            <a:off x="1909763" y="4964113"/>
            <a:ext cx="1584325" cy="1292225"/>
          </a:xfrm>
          <a:prstGeom prst="rect">
            <a:avLst/>
          </a:prstGeom>
          <a:noFill/>
        </p:spPr>
      </p:pic>
      <p:pic>
        <p:nvPicPr>
          <p:cNvPr id="338952" name="Picture 8" descr="Chasseu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3730835">
            <a:off x="5435600" y="4941888"/>
            <a:ext cx="1584325" cy="1292225"/>
          </a:xfrm>
          <a:prstGeom prst="rect">
            <a:avLst/>
          </a:prstGeom>
          <a:noFill/>
        </p:spPr>
      </p:pic>
      <p:grpSp>
        <p:nvGrpSpPr>
          <p:cNvPr id="2" name="Group 9"/>
          <p:cNvGrpSpPr>
            <a:grpSpLocks/>
          </p:cNvGrpSpPr>
          <p:nvPr/>
        </p:nvGrpSpPr>
        <p:grpSpPr bwMode="auto">
          <a:xfrm rot="741497">
            <a:off x="6972300" y="4086225"/>
            <a:ext cx="431800" cy="576263"/>
            <a:chOff x="4105" y="2931"/>
            <a:chExt cx="272" cy="363"/>
          </a:xfrm>
        </p:grpSpPr>
        <p:sp>
          <p:nvSpPr>
            <p:cNvPr id="338954" name="Line 10"/>
            <p:cNvSpPr>
              <a:spLocks noChangeShapeType="1"/>
            </p:cNvSpPr>
            <p:nvPr/>
          </p:nvSpPr>
          <p:spPr bwMode="auto">
            <a:xfrm flipH="1">
              <a:off x="4150" y="3249"/>
              <a:ext cx="136" cy="45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8955" name="Line 11"/>
            <p:cNvSpPr>
              <a:spLocks noChangeShapeType="1"/>
            </p:cNvSpPr>
            <p:nvPr/>
          </p:nvSpPr>
          <p:spPr bwMode="auto">
            <a:xfrm flipH="1" flipV="1">
              <a:off x="4332" y="2931"/>
              <a:ext cx="45" cy="136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8956" name="Line 12"/>
            <p:cNvSpPr>
              <a:spLocks noChangeShapeType="1"/>
            </p:cNvSpPr>
            <p:nvPr/>
          </p:nvSpPr>
          <p:spPr bwMode="auto">
            <a:xfrm flipH="1" flipV="1">
              <a:off x="4241" y="2931"/>
              <a:ext cx="84" cy="143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8957" name="Line 13"/>
            <p:cNvSpPr>
              <a:spLocks noChangeShapeType="1"/>
            </p:cNvSpPr>
            <p:nvPr/>
          </p:nvSpPr>
          <p:spPr bwMode="auto">
            <a:xfrm flipH="1" flipV="1">
              <a:off x="4171" y="3001"/>
              <a:ext cx="129" cy="104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8958" name="Line 14"/>
            <p:cNvSpPr>
              <a:spLocks noChangeShapeType="1"/>
            </p:cNvSpPr>
            <p:nvPr/>
          </p:nvSpPr>
          <p:spPr bwMode="auto">
            <a:xfrm flipH="1">
              <a:off x="4105" y="3196"/>
              <a:ext cx="174" cy="7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8959" name="Line 15"/>
            <p:cNvSpPr>
              <a:spLocks noChangeShapeType="1"/>
            </p:cNvSpPr>
            <p:nvPr/>
          </p:nvSpPr>
          <p:spPr bwMode="auto">
            <a:xfrm flipH="1" flipV="1">
              <a:off x="4105" y="3113"/>
              <a:ext cx="181" cy="38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6"/>
          <p:cNvGrpSpPr>
            <a:grpSpLocks/>
          </p:cNvGrpSpPr>
          <p:nvPr/>
        </p:nvGrpSpPr>
        <p:grpSpPr bwMode="auto">
          <a:xfrm rot="1895338">
            <a:off x="5661025" y="4221163"/>
            <a:ext cx="431800" cy="576262"/>
            <a:chOff x="4105" y="2931"/>
            <a:chExt cx="272" cy="363"/>
          </a:xfrm>
        </p:grpSpPr>
        <p:sp>
          <p:nvSpPr>
            <p:cNvPr id="338961" name="Line 17"/>
            <p:cNvSpPr>
              <a:spLocks noChangeShapeType="1"/>
            </p:cNvSpPr>
            <p:nvPr/>
          </p:nvSpPr>
          <p:spPr bwMode="auto">
            <a:xfrm flipH="1">
              <a:off x="4150" y="3249"/>
              <a:ext cx="136" cy="45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8962" name="Line 18"/>
            <p:cNvSpPr>
              <a:spLocks noChangeShapeType="1"/>
            </p:cNvSpPr>
            <p:nvPr/>
          </p:nvSpPr>
          <p:spPr bwMode="auto">
            <a:xfrm flipH="1" flipV="1">
              <a:off x="4332" y="2931"/>
              <a:ext cx="45" cy="136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8963" name="Line 19"/>
            <p:cNvSpPr>
              <a:spLocks noChangeShapeType="1"/>
            </p:cNvSpPr>
            <p:nvPr/>
          </p:nvSpPr>
          <p:spPr bwMode="auto">
            <a:xfrm flipH="1" flipV="1">
              <a:off x="4241" y="2931"/>
              <a:ext cx="84" cy="143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8964" name="Line 20"/>
            <p:cNvSpPr>
              <a:spLocks noChangeShapeType="1"/>
            </p:cNvSpPr>
            <p:nvPr/>
          </p:nvSpPr>
          <p:spPr bwMode="auto">
            <a:xfrm flipH="1" flipV="1">
              <a:off x="4171" y="3001"/>
              <a:ext cx="129" cy="104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8965" name="Line 21"/>
            <p:cNvSpPr>
              <a:spLocks noChangeShapeType="1"/>
            </p:cNvSpPr>
            <p:nvPr/>
          </p:nvSpPr>
          <p:spPr bwMode="auto">
            <a:xfrm flipH="1">
              <a:off x="4105" y="3196"/>
              <a:ext cx="174" cy="7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8966" name="Line 22"/>
            <p:cNvSpPr>
              <a:spLocks noChangeShapeType="1"/>
            </p:cNvSpPr>
            <p:nvPr/>
          </p:nvSpPr>
          <p:spPr bwMode="auto">
            <a:xfrm flipH="1" flipV="1">
              <a:off x="4105" y="3113"/>
              <a:ext cx="181" cy="38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23"/>
          <p:cNvGrpSpPr>
            <a:grpSpLocks/>
          </p:cNvGrpSpPr>
          <p:nvPr/>
        </p:nvGrpSpPr>
        <p:grpSpPr bwMode="auto">
          <a:xfrm rot="7403748">
            <a:off x="1824832" y="4067968"/>
            <a:ext cx="431800" cy="576263"/>
            <a:chOff x="4105" y="2931"/>
            <a:chExt cx="272" cy="363"/>
          </a:xfrm>
        </p:grpSpPr>
        <p:sp>
          <p:nvSpPr>
            <p:cNvPr id="338968" name="Line 24"/>
            <p:cNvSpPr>
              <a:spLocks noChangeShapeType="1"/>
            </p:cNvSpPr>
            <p:nvPr/>
          </p:nvSpPr>
          <p:spPr bwMode="auto">
            <a:xfrm flipH="1">
              <a:off x="4150" y="3249"/>
              <a:ext cx="136" cy="45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8969" name="Line 25"/>
            <p:cNvSpPr>
              <a:spLocks noChangeShapeType="1"/>
            </p:cNvSpPr>
            <p:nvPr/>
          </p:nvSpPr>
          <p:spPr bwMode="auto">
            <a:xfrm flipH="1" flipV="1">
              <a:off x="4332" y="2931"/>
              <a:ext cx="45" cy="136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8970" name="Line 26"/>
            <p:cNvSpPr>
              <a:spLocks noChangeShapeType="1"/>
            </p:cNvSpPr>
            <p:nvPr/>
          </p:nvSpPr>
          <p:spPr bwMode="auto">
            <a:xfrm flipH="1" flipV="1">
              <a:off x="4241" y="2931"/>
              <a:ext cx="84" cy="143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8971" name="Line 27"/>
            <p:cNvSpPr>
              <a:spLocks noChangeShapeType="1"/>
            </p:cNvSpPr>
            <p:nvPr/>
          </p:nvSpPr>
          <p:spPr bwMode="auto">
            <a:xfrm flipH="1" flipV="1">
              <a:off x="4171" y="3001"/>
              <a:ext cx="129" cy="104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8972" name="Line 28"/>
            <p:cNvSpPr>
              <a:spLocks noChangeShapeType="1"/>
            </p:cNvSpPr>
            <p:nvPr/>
          </p:nvSpPr>
          <p:spPr bwMode="auto">
            <a:xfrm flipH="1">
              <a:off x="4105" y="3196"/>
              <a:ext cx="174" cy="7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8973" name="Line 29"/>
            <p:cNvSpPr>
              <a:spLocks noChangeShapeType="1"/>
            </p:cNvSpPr>
            <p:nvPr/>
          </p:nvSpPr>
          <p:spPr bwMode="auto">
            <a:xfrm flipH="1" flipV="1">
              <a:off x="4105" y="3113"/>
              <a:ext cx="181" cy="38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30"/>
          <p:cNvGrpSpPr>
            <a:grpSpLocks/>
          </p:cNvGrpSpPr>
          <p:nvPr/>
        </p:nvGrpSpPr>
        <p:grpSpPr bwMode="auto">
          <a:xfrm rot="5096948">
            <a:off x="2637632" y="4220368"/>
            <a:ext cx="431800" cy="576263"/>
            <a:chOff x="4105" y="2931"/>
            <a:chExt cx="272" cy="363"/>
          </a:xfrm>
        </p:grpSpPr>
        <p:sp>
          <p:nvSpPr>
            <p:cNvPr id="338975" name="Line 31"/>
            <p:cNvSpPr>
              <a:spLocks noChangeShapeType="1"/>
            </p:cNvSpPr>
            <p:nvPr/>
          </p:nvSpPr>
          <p:spPr bwMode="auto">
            <a:xfrm flipH="1">
              <a:off x="4150" y="3249"/>
              <a:ext cx="136" cy="45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8976" name="Line 32"/>
            <p:cNvSpPr>
              <a:spLocks noChangeShapeType="1"/>
            </p:cNvSpPr>
            <p:nvPr/>
          </p:nvSpPr>
          <p:spPr bwMode="auto">
            <a:xfrm flipH="1" flipV="1">
              <a:off x="4332" y="2931"/>
              <a:ext cx="45" cy="136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8977" name="Line 33"/>
            <p:cNvSpPr>
              <a:spLocks noChangeShapeType="1"/>
            </p:cNvSpPr>
            <p:nvPr/>
          </p:nvSpPr>
          <p:spPr bwMode="auto">
            <a:xfrm flipH="1" flipV="1">
              <a:off x="4241" y="2931"/>
              <a:ext cx="84" cy="143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8978" name="Line 34"/>
            <p:cNvSpPr>
              <a:spLocks noChangeShapeType="1"/>
            </p:cNvSpPr>
            <p:nvPr/>
          </p:nvSpPr>
          <p:spPr bwMode="auto">
            <a:xfrm flipH="1" flipV="1">
              <a:off x="4171" y="3001"/>
              <a:ext cx="129" cy="104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8979" name="Line 35"/>
            <p:cNvSpPr>
              <a:spLocks noChangeShapeType="1"/>
            </p:cNvSpPr>
            <p:nvPr/>
          </p:nvSpPr>
          <p:spPr bwMode="auto">
            <a:xfrm flipH="1">
              <a:off x="4105" y="3196"/>
              <a:ext cx="174" cy="7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8980" name="Line 36"/>
            <p:cNvSpPr>
              <a:spLocks noChangeShapeType="1"/>
            </p:cNvSpPr>
            <p:nvPr/>
          </p:nvSpPr>
          <p:spPr bwMode="auto">
            <a:xfrm flipH="1" flipV="1">
              <a:off x="4105" y="3113"/>
              <a:ext cx="181" cy="38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338981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24075" y="1333500"/>
            <a:ext cx="4032250" cy="1833563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71842" dir="2700000" algn="ctr" rotWithShape="0">
              <a:schemeClr val="bg2">
                <a:alpha val="50000"/>
              </a:schemeClr>
            </a:outerShdw>
          </a:effectLst>
        </p:spPr>
      </p:pic>
      <p:grpSp>
        <p:nvGrpSpPr>
          <p:cNvPr id="6" name="Group 38"/>
          <p:cNvGrpSpPr>
            <a:grpSpLocks/>
          </p:cNvGrpSpPr>
          <p:nvPr/>
        </p:nvGrpSpPr>
        <p:grpSpPr bwMode="auto">
          <a:xfrm>
            <a:off x="2268538" y="620713"/>
            <a:ext cx="1873250" cy="1943100"/>
            <a:chOff x="3560" y="618"/>
            <a:chExt cx="1180" cy="1224"/>
          </a:xfrm>
        </p:grpSpPr>
        <p:sp>
          <p:nvSpPr>
            <p:cNvPr id="338983" name="Oval 39"/>
            <p:cNvSpPr>
              <a:spLocks noChangeArrowheads="1"/>
            </p:cNvSpPr>
            <p:nvPr/>
          </p:nvSpPr>
          <p:spPr bwMode="auto">
            <a:xfrm>
              <a:off x="3560" y="618"/>
              <a:ext cx="1180" cy="1224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984" name="Line 40"/>
            <p:cNvSpPr>
              <a:spLocks noChangeShapeType="1"/>
            </p:cNvSpPr>
            <p:nvPr/>
          </p:nvSpPr>
          <p:spPr bwMode="auto">
            <a:xfrm>
              <a:off x="3560" y="1241"/>
              <a:ext cx="1180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8985" name="Line 41"/>
            <p:cNvSpPr>
              <a:spLocks noChangeShapeType="1"/>
            </p:cNvSpPr>
            <p:nvPr/>
          </p:nvSpPr>
          <p:spPr bwMode="auto">
            <a:xfrm>
              <a:off x="4150" y="618"/>
              <a:ext cx="0" cy="122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8986" name="Oval 42"/>
            <p:cNvSpPr>
              <a:spLocks noChangeArrowheads="1"/>
            </p:cNvSpPr>
            <p:nvPr/>
          </p:nvSpPr>
          <p:spPr bwMode="auto">
            <a:xfrm>
              <a:off x="4035" y="1129"/>
              <a:ext cx="227" cy="227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" name="Group 43"/>
          <p:cNvGrpSpPr>
            <a:grpSpLocks/>
          </p:cNvGrpSpPr>
          <p:nvPr/>
        </p:nvGrpSpPr>
        <p:grpSpPr bwMode="auto">
          <a:xfrm>
            <a:off x="3132138" y="1916113"/>
            <a:ext cx="1873250" cy="1943100"/>
            <a:chOff x="3560" y="618"/>
            <a:chExt cx="1180" cy="1224"/>
          </a:xfrm>
        </p:grpSpPr>
        <p:sp>
          <p:nvSpPr>
            <p:cNvPr id="338988" name="Oval 44"/>
            <p:cNvSpPr>
              <a:spLocks noChangeArrowheads="1"/>
            </p:cNvSpPr>
            <p:nvPr/>
          </p:nvSpPr>
          <p:spPr bwMode="auto">
            <a:xfrm>
              <a:off x="3560" y="618"/>
              <a:ext cx="1180" cy="1224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989" name="Line 45"/>
            <p:cNvSpPr>
              <a:spLocks noChangeShapeType="1"/>
            </p:cNvSpPr>
            <p:nvPr/>
          </p:nvSpPr>
          <p:spPr bwMode="auto">
            <a:xfrm>
              <a:off x="3560" y="1241"/>
              <a:ext cx="1180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8990" name="Line 46"/>
            <p:cNvSpPr>
              <a:spLocks noChangeShapeType="1"/>
            </p:cNvSpPr>
            <p:nvPr/>
          </p:nvSpPr>
          <p:spPr bwMode="auto">
            <a:xfrm>
              <a:off x="4150" y="618"/>
              <a:ext cx="0" cy="122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8991" name="Oval 47"/>
            <p:cNvSpPr>
              <a:spLocks noChangeArrowheads="1"/>
            </p:cNvSpPr>
            <p:nvPr/>
          </p:nvSpPr>
          <p:spPr bwMode="auto">
            <a:xfrm>
              <a:off x="4035" y="1129"/>
              <a:ext cx="227" cy="227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" name="Group 48"/>
          <p:cNvGrpSpPr>
            <a:grpSpLocks/>
          </p:cNvGrpSpPr>
          <p:nvPr/>
        </p:nvGrpSpPr>
        <p:grpSpPr bwMode="auto">
          <a:xfrm>
            <a:off x="1187450" y="1412875"/>
            <a:ext cx="1873250" cy="1943100"/>
            <a:chOff x="3560" y="618"/>
            <a:chExt cx="1180" cy="1224"/>
          </a:xfrm>
        </p:grpSpPr>
        <p:sp>
          <p:nvSpPr>
            <p:cNvPr id="338993" name="Oval 49"/>
            <p:cNvSpPr>
              <a:spLocks noChangeArrowheads="1"/>
            </p:cNvSpPr>
            <p:nvPr/>
          </p:nvSpPr>
          <p:spPr bwMode="auto">
            <a:xfrm>
              <a:off x="3560" y="618"/>
              <a:ext cx="1180" cy="1224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994" name="Line 50"/>
            <p:cNvSpPr>
              <a:spLocks noChangeShapeType="1"/>
            </p:cNvSpPr>
            <p:nvPr/>
          </p:nvSpPr>
          <p:spPr bwMode="auto">
            <a:xfrm>
              <a:off x="3560" y="1241"/>
              <a:ext cx="1180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8995" name="Line 51"/>
            <p:cNvSpPr>
              <a:spLocks noChangeShapeType="1"/>
            </p:cNvSpPr>
            <p:nvPr/>
          </p:nvSpPr>
          <p:spPr bwMode="auto">
            <a:xfrm>
              <a:off x="4150" y="618"/>
              <a:ext cx="0" cy="122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8996" name="Oval 52"/>
            <p:cNvSpPr>
              <a:spLocks noChangeArrowheads="1"/>
            </p:cNvSpPr>
            <p:nvPr/>
          </p:nvSpPr>
          <p:spPr bwMode="auto">
            <a:xfrm>
              <a:off x="4035" y="1129"/>
              <a:ext cx="227" cy="227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" name="Group 53"/>
          <p:cNvGrpSpPr>
            <a:grpSpLocks/>
          </p:cNvGrpSpPr>
          <p:nvPr/>
        </p:nvGrpSpPr>
        <p:grpSpPr bwMode="auto">
          <a:xfrm>
            <a:off x="4787900" y="1412875"/>
            <a:ext cx="1873250" cy="1943100"/>
            <a:chOff x="3560" y="618"/>
            <a:chExt cx="1180" cy="1224"/>
          </a:xfrm>
        </p:grpSpPr>
        <p:sp>
          <p:nvSpPr>
            <p:cNvPr id="338998" name="Oval 54"/>
            <p:cNvSpPr>
              <a:spLocks noChangeArrowheads="1"/>
            </p:cNvSpPr>
            <p:nvPr/>
          </p:nvSpPr>
          <p:spPr bwMode="auto">
            <a:xfrm>
              <a:off x="3560" y="618"/>
              <a:ext cx="1180" cy="1224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999" name="Line 55"/>
            <p:cNvSpPr>
              <a:spLocks noChangeShapeType="1"/>
            </p:cNvSpPr>
            <p:nvPr/>
          </p:nvSpPr>
          <p:spPr bwMode="auto">
            <a:xfrm>
              <a:off x="3560" y="1241"/>
              <a:ext cx="1180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9000" name="Line 56"/>
            <p:cNvSpPr>
              <a:spLocks noChangeShapeType="1"/>
            </p:cNvSpPr>
            <p:nvPr/>
          </p:nvSpPr>
          <p:spPr bwMode="auto">
            <a:xfrm>
              <a:off x="4150" y="618"/>
              <a:ext cx="0" cy="122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9001" name="Oval 57"/>
            <p:cNvSpPr>
              <a:spLocks noChangeArrowheads="1"/>
            </p:cNvSpPr>
            <p:nvPr/>
          </p:nvSpPr>
          <p:spPr bwMode="auto">
            <a:xfrm>
              <a:off x="4035" y="1129"/>
              <a:ext cx="227" cy="227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39002" name="Text Box 58"/>
          <p:cNvSpPr txBox="1">
            <a:spLocks noChangeArrowheads="1"/>
          </p:cNvSpPr>
          <p:nvPr/>
        </p:nvSpPr>
        <p:spPr bwMode="auto">
          <a:xfrm rot="-2244998">
            <a:off x="957263" y="4400550"/>
            <a:ext cx="7350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2000">
                <a:solidFill>
                  <a:srgbClr val="FFFF00"/>
                </a:solidFill>
              </a:rPr>
              <a:t>MLR</a:t>
            </a:r>
          </a:p>
        </p:txBody>
      </p:sp>
      <p:sp>
        <p:nvSpPr>
          <p:cNvPr id="339003" name="Text Box 59"/>
          <p:cNvSpPr txBox="1">
            <a:spLocks noChangeArrowheads="1"/>
          </p:cNvSpPr>
          <p:nvPr/>
        </p:nvSpPr>
        <p:spPr bwMode="auto">
          <a:xfrm rot="-2244998">
            <a:off x="2700338" y="4797425"/>
            <a:ext cx="7350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2000">
                <a:solidFill>
                  <a:srgbClr val="FFFF00"/>
                </a:solidFill>
              </a:rPr>
              <a:t>SVM</a:t>
            </a:r>
          </a:p>
        </p:txBody>
      </p:sp>
      <p:sp>
        <p:nvSpPr>
          <p:cNvPr id="339004" name="Text Box 60"/>
          <p:cNvSpPr txBox="1">
            <a:spLocks noChangeArrowheads="1"/>
          </p:cNvSpPr>
          <p:nvPr/>
        </p:nvSpPr>
        <p:spPr bwMode="auto">
          <a:xfrm rot="2823350">
            <a:off x="5573713" y="4946650"/>
            <a:ext cx="5524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2000">
                <a:solidFill>
                  <a:srgbClr val="FFFF00"/>
                </a:solidFill>
              </a:rPr>
              <a:t>NN</a:t>
            </a:r>
          </a:p>
        </p:txBody>
      </p:sp>
      <p:sp>
        <p:nvSpPr>
          <p:cNvPr id="339005" name="Text Box 61"/>
          <p:cNvSpPr txBox="1">
            <a:spLocks noChangeArrowheads="1"/>
          </p:cNvSpPr>
          <p:nvPr/>
        </p:nvSpPr>
        <p:spPr bwMode="auto">
          <a:xfrm rot="2400753">
            <a:off x="7097713" y="4927600"/>
            <a:ext cx="6937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2000">
                <a:solidFill>
                  <a:srgbClr val="FFFF00"/>
                </a:solidFill>
              </a:rPr>
              <a:t>kNN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4.81481E-6 C 0.00677 0.00602 0.01458 0.00973 0.02152 0.01598 C 0.03003 0.03357 0.01684 0.00764 0.02743 0.02385 C 0.0302 0.02801 0.0309 0.03496 0.03454 0.0382 C 0.04131 0.04422 0.04826 0.05186 0.0559 0.05556 C 0.05833 0.05348 0.06076 0.05139 0.06319 0.04931 C 0.06441 0.04838 0.06666 0.04607 0.06666 0.0463 C 0.06736 0.04468 0.15607 0.08264 0.15729 0.07894 C 0.1585 0.07524 0.08611 0.03959 0.07378 0.02385 C 0.07465 0.01065 0.07395 -0.00763 0.08333 -0.01574 C 0.08906 -0.03101 0.01197 -0.08101 0.02743 -0.07986 C 0.03472 -0.07662 0.11875 -0.01203 0.125 -0.00625 C 0.13107 0.00579 0.13385 0.00625 0.14409 0.01112 C 0.16666 0.00741 0.16059 0.01227 0.17031 -0.00625 C 0.17204 -0.01574 0.17361 -0.02523 0.175 -0.03495 C 0.17569 -0.04537 0.175 -0.05995 0.18211 -0.06666 C 0.18489 -0.07407 0.18941 -0.08171 0.19288 -0.08888 C 0.19704 -0.10995 0.19861 -0.1375 0.18923 -0.15555 C 0.1835 -0.16666 0.1875 -0.16365 0.1809 -0.16666 C 0.17812 -0.1787 0.18229 -0.16481 0.17621 -0.17291 C 0.17534 -0.17407 0.17586 -0.17662 0.175 -0.17777 C 0.17378 -0.17939 0.17187 -0.17962 0.17031 -0.18078 C 0.16788 -0.18287 0.16562 -0.18518 0.16319 -0.18726 C 0.16197 -0.18842 0.15954 -0.1905 0.15954 -0.19027 C 0.14305 -0.18958 0.13298 -0.19189 0.11909 -0.18564 C 0.11857 -0.18541 0.11041 -0.18171 0.10833 -0.18078 C 0.10711 -0.18032 0.10486 -0.17939 0.10486 -0.17916 C 0.09843 -0.17384 0.07413 -0.22916 0.06666 -0.22592 C 0.0625 -0.22199 0.07152 -0.15763 0.06666 -0.15555 C 0.06006 -0.1493 0.01093 -0.06273 0.00503 -0.06828 C -0.00018 -0.0824 0.04774 -0.1618 0.03923 -0.17129 C 0.03819 -0.17245 0.03802 -0.17476 0.03697 -0.17615 C 0.03593 -0.17754 0.03454 -0.17824 0.03333 -0.17939 C 0.03055 -0.18634 0.02916 -0.18819 0.02378 -0.1905 C 0.01857 -0.19976 0.02204 -0.19537 0.01319 -0.203 C 0.01197 -0.20416 0.00954 -0.20625 0.00954 -0.20601 C -0.004 -0.20486 -0.00869 -0.2037 -0.02014 -0.19837 C -0.02622 -0.19212 -0.03021 -0.18472 -0.03577 -0.17777 C -0.03785 -0.16504 -0.03473 -0.17685 -0.04167 -0.16666 C -0.04792 -0.1574 -0.04619 -0.14606 -0.05591 -0.14282 C -0.06007 -0.13912 -0.13316 -0.23379 -0.13803 -0.23217 C -0.14358 -0.22731 -0.07987 -0.13078 -0.08577 -0.12685 C -0.0915 -0.11504 -0.08351 -0.12916 -0.09289 -0.1206 C -0.09653 -0.11736 -0.09879 -0.10462 -0.1 -0.1 C -0.09914 -0.08402 -0.10087 -0.07777 -0.09514 -0.06666 C -0.09445 -0.06342 -0.09271 -0.06041 -0.09289 -0.05717 C -0.09323 -0.04745 -0.09341 -0.03773 -0.09514 -0.02847 C -0.09549 -0.02638 -0.09775 -0.02546 -0.09879 -0.02384 C -0.10261 -0.01782 -0.10625 -0.01435 -0.11181 -0.01111 C -0.11667 -0.00833 -0.12292 -0.00856 -0.12744 -0.00462 C -0.13195 -0.00069 -0.12952 -0.00231 -0.13455 -4.81481E-6 C -0.13959 0.01088 -0.13316 -0.00115 -0.14167 0.00811 C -0.14445 0.01112 -0.14671 0.01829 -0.14879 0.02223 C -0.14862 0.025 -0.14723 0.04352 -0.1441 0.04769 C -0.13976 0.05348 -0.13507 0.05463 -0.12969 0.05718 C -0.12726 0.05834 -0.12257 0.06042 -0.12257 0.06065 C -0.1191 0.06505 -0.11702 0.06922 -0.11303 0.07315 C -0.11112 0.08033 -0.10869 0.08681 -0.10469 0.09213 C -0.10191 0.10672 -0.10591 0.09144 -0.1 0.10163 C -0.09723 0.10625 -0.09723 0.11505 -0.09514 0.12061 C -0.09341 0.13102 -0.08889 0.13866 -0.08334 0.14607 C -0.08056 0.1551 -0.07969 0.15811 -0.07257 0.16042 C -0.06997 0.15926 -0.06407 0.15741 -0.06181 0.15394 C -0.0599 0.15116 -0.05018 -0.02407 -0.05018 -0.02384 C -0.04879 -0.03171 0.08541 0.15463 0.08697 0.14723 C 0.08906 0.09977 -0.04132 -0.07847 -0.01893 -0.11689 C -0.00539 -0.11574 -0.01285 -0.00925 -0.00348 -0.00162 C -0.00209 0.00463 -0.0033 0.0044 4.72222E-6 -4.81481E-6 Z " pathEditMode="relative" rAng="0" ptsTypes="fffffffaffffffffffffffffffffffffffffffffffffffffffffffffffffffffffff">
                                      <p:cBhvr>
                                        <p:cTn id="8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" y="-37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4.81481E-6 C 0.00677 0.00601 0.01459 0.00972 0.02153 0.01597 C 0.03004 0.03356 0.01684 0.00763 0.02743 0.02384 C 0.03021 0.02824 0.0309 0.03495 0.03455 0.03819 C 0.0408 0.04421 0.04792 0.05185 0.0559 0.05555 C 0.05834 0.05347 0.06077 0.05138 0.0632 0.04907 C 0.06441 0.04837 0.06667 0.04583 0.06667 0.04606 C 0.06823 0.03819 0.07066 0.03078 0.07379 0.02384 C 0.07465 0.01064 0.07396 -0.00764 0.08334 -0.01575 C 0.08906 -0.03102 0.09288 -0.025 0.10816 -0.02385 C 0.11528 -0.02061 0.11875 -0.01204 0.125 -0.00625 C 0.13108 0.00578 0.13386 0.00648 0.1441 0.01111 C 0.16667 0.0074 0.16059 0.01226 0.17031 -0.00625 C 0.17205 -0.01575 0.17361 -0.02524 0.175 -0.03496 C 0.1757 -0.04538 0.175 -0.05996 0.18212 -0.06667 C 0.1849 -0.07408 0.18941 -0.08172 0.19288 -0.08889 C 0.19705 -0.10996 0.19861 -0.1375 0.18924 -0.15556 C 0.18351 -0.16667 0.1875 -0.16366 0.1809 -0.16667 C 0.17813 -0.17871 0.18229 -0.16482 0.17622 -0.17292 C 0.17535 -0.17408 0.17587 -0.17663 0.175 -0.17778 C 0.17379 -0.1794 0.17188 -0.17963 0.17031 -0.18079 C 0.16788 -0.18288 0.16563 -0.18519 0.1632 -0.18727 C 0.16198 -0.18843 0.15955 -0.19051 0.15955 -0.19028 C 0.14306 -0.18959 0.13299 -0.1919 0.11875 -0.18565 C 0.11858 -0.18542 0.11042 -0.18172 0.10816 -0.18079 C 0.10712 -0.18033 0.10469 -0.1794 0.10469 -0.17917 C 0.09844 -0.17385 0.08837 -0.16829 0.0809 -0.16505 C 0.07622 -0.16112 0.07153 -0.15764 0.06667 -0.15556 C 0.06007 -0.14931 0.05243 -0.15625 0.04653 -0.16181 C 0.0408 -0.17593 0.04774 -0.16181 0.03924 -0.1713 C 0.0382 -0.17246 0.03802 -0.17477 0.03698 -0.17616 C 0.03594 -0.17755 0.03455 -0.17825 0.03334 -0.1794 C 0.03021 -0.18635 0.02917 -0.1882 0.02379 -0.19051 C 0.01858 -0.19977 0.15261 -0.20672 0.14375 -0.21436 C 0.14254 -0.21551 0.00955 -0.20625 0.00955 -0.20602 C -0.00399 -0.20487 -0.00868 -0.20371 -0.02014 -0.19838 C -0.02621 -0.19213 -0.03021 -0.18473 -0.03576 -0.17778 C -0.03785 -0.16505 -0.03472 -0.17686 -0.04166 -0.16667 C -0.04791 -0.15741 -0.04618 -0.14607 -0.0559 -0.14283 C -0.06007 -0.13913 -0.0566 -0.23264 -0.06146 -0.23102 C -0.06701 -0.22616 -0.07986 -0.13079 -0.08576 -0.12686 C -0.09149 -0.11505 -0.08351 -0.12917 -0.09288 -0.12061 C -0.09653 -0.11737 -0.09878 -0.10463 -0.1 -0.1 C -0.09913 -0.08403 -0.10087 -0.07778 -0.09514 -0.06667 C -0.09444 -0.06343 -0.09271 -0.06042 -0.09288 -0.05718 C -0.09323 -0.04746 -0.0934 -0.03774 -0.09514 -0.02848 C -0.09548 -0.02639 -0.09774 -0.02547 -0.09878 -0.02385 C -0.1026 -0.01783 -0.10625 -0.01436 -0.1118 -0.01112 C -0.11666 -0.00834 0.05139 -0.00996 0.04688 -0.00602 C 0.04236 -0.00209 -0.12951 -0.00232 -0.13455 4.81481E-6 C -0.13958 0.01087 -0.13316 -0.00116 -0.14166 0.0081 C -0.14444 0.01111 -0.1467 0.01828 -0.14878 0.02222 C -0.14861 0.025 -0.14722 0.04351 -0.1441 0.04745 C -0.13976 0.05347 -0.02101 0.04976 -0.01562 0.05231 C -0.01319 0.05347 -0.12257 0.06041 -0.12257 0.06064 C -0.1191 0.06504 -0.11701 0.06944 -0.11302 0.07314 C -0.11111 0.08009 -0.10868 0.08657 -0.10469 0.09212 C -0.10191 0.10648 -0.1059 0.09143 -0.1 0.10138 C -0.09722 0.10601 -0.09722 0.11504 -0.09514 0.1206 C -0.0934 0.13101 -0.08889 0.13865 -0.08333 0.14606 C -0.08055 0.15509 -0.07969 0.1581 -0.07257 0.16041 C -0.06996 0.15925 -0.06406 0.1574 -0.0618 0.15393 C -0.05989 0.15115 -0.05712 0.14444 -0.05712 0.14467 C -0.05573 0.1368 -0.05399 0.12962 -0.05243 0.12222 C -0.05035 0.07476 0.10104 0.1949 0.12396 0.15648 C 0.1375 0.15763 -0.01285 -0.00926 -0.00347 -0.00163 C -0.00208 0.00462 -0.0033 0.00439 -1.66667E-6 4.81481E-6 Z " pathEditMode="relative" rAng="0" ptsTypes="fffffffffffffffffffffffffffffffffffffffffffffffffffffffffffffffffff">
                                      <p:cBhvr>
                                        <p:cTn id="12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" y="-19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4.81481E-6 C 0.00677 0.00601 0.01459 0.00972 0.02153 0.01597 C 0.03004 0.03356 0.01684 0.00763 0.02743 0.02384 C 0.03021 0.02824 0.0309 0.03495 0.03455 0.03819 C 0.04132 0.04421 0.04827 0.05185 0.0559 0.05555 C 0.05834 0.05347 0.06077 0.05138 0.0632 0.0493 C 0.06441 0.04837 0.06667 0.04606 0.06667 0.04629 C 0.06823 0.03819 0.07066 0.03078 0.07379 0.02384 C 0.07465 0.01064 0.07396 -0.00764 0.08334 -0.01575 C 0.08906 -0.03102 0.09288 -0.025 0.10834 -0.02385 C 0.11563 -0.02061 0.11875 -0.01204 0.125 -0.00625 C 0.13038 -0.0007 -0.09896 0.07569 -0.09583 0.0787 C -0.09271 0.08171 0.09983 0.02523 0.1441 0.01111 C 0.16667 0.0074 0.16059 0.01226 0.17031 -0.00625 C 0.17205 -0.01575 0.17361 -0.02524 0.175 -0.03496 C 0.1757 -0.04538 0.175 -0.05996 0.18212 -0.06667 C 0.1849 -0.07408 0.18941 -0.08172 0.19288 -0.08889 C 0.19705 -0.10996 0.19861 -0.1375 0.18924 -0.15556 C 0.18351 -0.16667 0.14618 0.2456 0.13959 0.24259 C 0.13681 0.23055 0.18229 -0.16482 0.17622 -0.17292 C 0.17535 -0.17408 0.17587 -0.17663 0.175 -0.17778 C 0.17379 -0.1794 0.17188 -0.17963 0.17031 -0.18079 C 0.16788 -0.18288 0.16563 -0.18519 0.1632 -0.18727 C 0.16198 -0.18843 0.15955 -0.19051 0.15955 -0.19028 C 0.14306 -0.18959 0.13299 -0.1919 0.1191 -0.18565 C 0.11858 -0.18542 0.08334 0.16111 0.08125 0.16203 C 0.08004 0.1625 0.10486 -0.1794 0.10486 -0.17917 C 0.09844 -0.17385 0.08837 -0.16829 0.0809 -0.16505 C 0.07674 -0.16112 0.00382 0.13773 -0.00104 0.13981 C -0.00764 0.14606 0.05243 -0.15625 0.04653 -0.16181 C 0.04132 -0.17593 0.04774 -0.16181 0.03924 -0.1713 C 0.0382 -0.17246 0.03802 -0.17477 0.03698 -0.17616 C 0.03594 -0.17755 0.03455 -0.17825 0.03334 -0.1794 C 0.03056 -0.18635 -0.06545 0.01435 -0.07083 0.01203 C -0.07604 0.00277 0.02205 -0.19538 0.0132 -0.20301 C 0.01198 -0.20417 0.00955 -0.20625 0.00955 -0.20602 C -0.00399 -0.20487 -0.00868 -0.20371 -0.02014 -0.19838 C -0.02621 -0.19213 -0.18507 -0.15463 -0.19062 -0.14769 C -0.19271 -0.13496 -0.03472 -0.17686 -0.04166 -0.16667 C -0.04791 -0.15741 -0.04618 -0.14607 -0.0559 -0.14283 C -0.06007 -0.13913 -0.06302 -0.13797 -0.06788 -0.13635 C -0.07344 -0.13149 -0.07986 -0.13079 -0.08576 -0.12686 C -0.09149 -0.11505 -0.08351 -0.12917 -0.09288 -0.12061 C -0.09653 -0.11737 -0.09878 -0.10463 -0.1 -0.1 C -0.09913 -0.08403 -0.10087 -0.07778 -0.09514 -0.06667 C -0.09444 -0.06343 -0.09271 -0.06042 -0.09288 -0.05718 C -0.09323 -0.04746 -0.0934 -0.03774 -0.09514 -0.02848 C -0.09548 -0.02639 -0.09774 -0.02547 -0.09878 -0.02385 C -0.1026 -0.01783 -0.10625 -0.01436 -0.1118 -0.01112 C -0.11666 -0.00834 -0.12882 -0.06135 -0.13333 -0.05741 C -0.13785 -0.05348 -0.12951 -0.00232 -0.13455 4.81481E-6 C -0.13958 0.01087 -0.13316 -0.00116 -0.14166 0.0081 C -0.14444 0.01111 -0.1467 0.01828 -0.14878 0.02222 C -0.14861 0.025 -0.14722 0.04351 -0.1441 0.04768 C -0.13976 0.05347 -0.13507 0.05462 -0.12969 0.05717 C -0.12726 0.05833 -0.12257 0.06041 -0.12257 0.06064 C -0.1191 0.06504 -0.11701 0.06944 -0.11302 0.07314 C -0.11111 0.08032 -0.10868 0.0868 -0.10469 0.09212 C -0.10191 0.10671 -0.1059 0.09143 -0.1 0.10162 C -0.09722 0.10625 -0.09722 0.11504 -0.09514 0.1206 C -0.0934 0.13101 -0.08889 0.13865 -0.08333 0.14606 C -0.08055 0.15509 -0.07969 0.1581 -0.07257 0.16041 C -0.06996 0.15925 -0.06406 0.1574 -0.0618 0.15393 C -0.05989 0.15115 -0.05712 0.14444 -0.05712 0.14467 C -0.05573 0.1368 -0.05399 0.12962 -0.05243 0.12222 C -0.05035 0.07476 -0.0533 0.03055 -0.0309 -0.00788 C -0.01736 -0.00672 -0.01285 -0.00926 -0.00347 -0.00163 C -0.00208 0.00462 -0.0033 0.00439 -1.66667E-6 4.81481E-6 Z " pathEditMode="relative" rAng="0" ptsTypes="fffffffffffaffffffffffffffffffffffffffffffffffffffffffffffffffffffff">
                                      <p:cBhvr>
                                        <p:cTn id="16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" y="2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4.07407E-6 C 0.00677 0.00601 0.01458 0.00972 0.02153 0.01597 C 0.03004 0.03356 0.01684 0.00763 0.02743 0.02384 C 0.03021 0.02824 0.0309 0.03495 0.03455 0.03819 C 0.04132 0.04421 0.04826 0.05185 0.0559 0.05555 C 0.05833 0.05347 0.06076 0.05138 0.0632 0.0493 C 0.06441 0.04838 0.06667 0.04606 0.06667 0.04629 C 0.06823 0.03819 0.07066 0.03078 0.07379 0.02384 C 0.07465 0.01064 0.07396 -0.00764 0.08333 -0.01574 C 0.08906 -0.03102 0.09288 -0.02547 0.10833 -0.02385 C 0.11563 -0.02153 0.11875 -0.01204 0.125 -0.00672 C 0.13108 0.00578 0.13386 0.00648 0.1441 0.01111 C 0.16667 0.0074 0.16059 0.01226 0.17031 -0.00672 C 0.17205 -0.01574 0.17361 -0.02547 0.175 -0.03496 C 0.1757 -0.04537 0.175 -0.05996 0.18212 -0.0669 C 0.1849 -0.07408 0.18941 -0.08172 0.19288 -0.08889 C 0.19705 -0.10996 0.19861 -0.1375 0.18924 -0.15556 C 0.18351 -0.16667 0.1875 -0.16366 0.1809 -0.16667 C 0.17813 -0.17871 0.29306 0.26805 0.28698 0.25995 C 0.28611 0.25879 0.17587 -0.17662 0.175 -0.17778 C 0.17379 -0.1794 0.17188 -0.17963 0.17031 -0.18079 C 0.16788 -0.18287 0.16563 -0.18519 0.1632 -0.18727 C 0.16198 -0.18843 0.15955 -0.19051 0.15955 -0.19028 C 0.14306 -0.18959 0.13299 -0.1919 0.1191 -0.18565 C 0.11858 -0.18542 0.13785 0.31759 0.13576 0.31851 C 0.13455 0.31898 0.10486 -0.1794 0.10486 -0.17917 C 0.09844 -0.17385 0.08837 -0.16829 0.0809 -0.16505 C 0.07674 -0.16112 0.11476 0.16435 0.1099 0.1662 C 0.1033 0.17268 0.05243 -0.15625 0.04653 -0.16181 C 0.04132 -0.17593 0.04774 -0.16181 0.03924 -0.1713 C 0.0382 -0.17246 0.10104 0.00578 0.1 0.00439 C 0.09896 0.00301 0.03455 -0.17824 0.03333 -0.1794 C 0.03056 -0.18635 0.02917 -0.1882 0.02379 -0.19051 C 0.01858 -0.19977 0.02205 -0.19537 0.0132 -0.20301 C 0.01198 -0.20417 0.02031 0.32801 0.02031 0.32824 C 0.00677 0.32939 -0.00868 -0.20371 -0.02014 -0.19838 C -0.02621 -0.19213 -0.03021 -0.18473 -0.03576 -0.17778 C -0.03785 -0.16505 -0.13351 0.2831 -0.14045 0.29328 C -0.1467 0.30254 -0.04618 -0.14607 -0.0559 -0.14283 C -0.06007 -0.13912 0.02517 -0.03866 0.02031 -0.03704 C 0.01476 -0.03311 -0.07986 -0.13079 -0.08576 -0.12686 C -0.09149 -0.11505 -0.08351 -0.12917 -0.09288 -0.12061 C -0.09653 -0.11737 -0.09878 -0.10463 -0.1 -0.1 C -0.09913 -0.08403 -0.10087 -0.07778 -0.09514 -0.0669 C -0.09444 -0.06343 -0.09271 -0.06042 -0.09288 -0.05718 C -0.09323 -0.04815 -0.0934 -0.03774 -0.09514 -0.0294 C -0.09549 -0.02639 -0.09774 -0.02547 -0.09878 -0.02385 C -0.1026 -0.01806 -0.10625 -0.01436 -0.1118 -0.01112 C -0.11667 -0.00834 -0.12292 -0.00857 -0.12743 -0.00463 C -0.13194 -0.0007 -0.12951 -0.00301 -0.13455 4.07407E-6 C -0.13958 0.01088 -0.13316 -0.00116 -0.14167 0.0081 C -0.14444 0.01111 -0.1467 0.01828 -0.14878 0.02222 C -0.14861 0.025 -0.14722 0.04351 -0.1441 0.04768 C -0.13976 0.05347 -0.13507 0.05463 -0.12969 0.05717 C -0.12726 0.05833 -0.12257 0.06041 -0.12257 0.06064 C -0.1191 0.06504 -0.11701 0.06944 -0.11302 0.07314 C -0.11111 0.08032 -0.10868 0.0868 -0.10469 0.09213 C -0.10191 0.10671 -0.1059 0.09143 -0.1 0.10162 C -0.09722 0.10601 -0.09722 0.11504 -0.09514 0.12037 C -0.0934 0.13078 -0.08889 0.13865 -0.08333 0.14606 C -0.08055 0.15486 -0.07969 0.15787 -0.07257 0.16041 C -0.06996 0.15926 -0.06406 0.1574 -0.0618 0.15393 C -0.05989 0.15092 -0.05712 0.14444 -0.05712 0.14467 C -0.05573 0.13657 -0.05399 0.12963 -0.05243 0.12222 C -0.05035 0.07453 -0.0533 0.03055 -0.0309 -0.00787 C -0.01736 -0.00672 -0.01285 -0.01019 -0.00347 -0.00255 C -0.00208 0.00463 -0.0033 0.00439 -8.33333E-7 4.07407E-6 Z " pathEditMode="relative" rAng="0" ptsTypes="fffffffffffffffffffffffffffffffffffffffffffffffffffffffffffffffffff">
                                      <p:cBhvr>
                                        <p:cTn id="20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" y="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35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60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6000"/>
                            </p:stCondLst>
                            <p:childTnLst>
                              <p:par>
                                <p:cTn id="31" presetID="35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700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7000"/>
                            </p:stCondLst>
                            <p:childTnLst>
                              <p:par>
                                <p:cTn id="41" presetID="35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2"/>
          <p:cNvSpPr>
            <a:spLocks noChangeArrowheads="1"/>
          </p:cNvSpPr>
          <p:nvPr/>
        </p:nvSpPr>
        <p:spPr bwMode="auto">
          <a:xfrm>
            <a:off x="-7938" y="385763"/>
            <a:ext cx="9151938" cy="419576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6899" name="Rectangle 3"/>
          <p:cNvSpPr>
            <a:spLocks noChangeArrowheads="1"/>
          </p:cNvSpPr>
          <p:nvPr/>
        </p:nvSpPr>
        <p:spPr bwMode="auto">
          <a:xfrm>
            <a:off x="-88900" y="4508500"/>
            <a:ext cx="9251950" cy="2449513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200" b="1" i="1" dirty="0">
              <a:solidFill>
                <a:schemeClr val="bg1"/>
              </a:solidFill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916238" y="1557338"/>
            <a:ext cx="1873250" cy="1943100"/>
            <a:chOff x="3560" y="618"/>
            <a:chExt cx="1180" cy="1224"/>
          </a:xfrm>
        </p:grpSpPr>
        <p:sp>
          <p:nvSpPr>
            <p:cNvPr id="336901" name="Oval 5"/>
            <p:cNvSpPr>
              <a:spLocks noChangeArrowheads="1"/>
            </p:cNvSpPr>
            <p:nvPr/>
          </p:nvSpPr>
          <p:spPr bwMode="auto">
            <a:xfrm>
              <a:off x="3560" y="618"/>
              <a:ext cx="1180" cy="1224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6902" name="Line 6"/>
            <p:cNvSpPr>
              <a:spLocks noChangeShapeType="1"/>
            </p:cNvSpPr>
            <p:nvPr/>
          </p:nvSpPr>
          <p:spPr bwMode="auto">
            <a:xfrm>
              <a:off x="3560" y="1241"/>
              <a:ext cx="1180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6903" name="Line 7"/>
            <p:cNvSpPr>
              <a:spLocks noChangeShapeType="1"/>
            </p:cNvSpPr>
            <p:nvPr/>
          </p:nvSpPr>
          <p:spPr bwMode="auto">
            <a:xfrm>
              <a:off x="4150" y="618"/>
              <a:ext cx="0" cy="122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6904" name="Oval 8"/>
            <p:cNvSpPr>
              <a:spLocks noChangeArrowheads="1"/>
            </p:cNvSpPr>
            <p:nvPr/>
          </p:nvSpPr>
          <p:spPr bwMode="auto">
            <a:xfrm>
              <a:off x="4035" y="1129"/>
              <a:ext cx="227" cy="227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336905" name="Picture 9" descr="oiseau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825" y="2420938"/>
            <a:ext cx="2016125" cy="1554162"/>
          </a:xfrm>
          <a:prstGeom prst="rect">
            <a:avLst/>
          </a:prstGeom>
          <a:noFill/>
        </p:spPr>
      </p:pic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303213" y="-7938"/>
            <a:ext cx="8732837" cy="6750051"/>
            <a:chOff x="191" y="-5"/>
            <a:chExt cx="5501" cy="4252"/>
          </a:xfrm>
        </p:grpSpPr>
        <p:pic>
          <p:nvPicPr>
            <p:cNvPr id="336907" name="Picture 11" descr="Chasseur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294" y="3107"/>
              <a:ext cx="1398" cy="1140"/>
            </a:xfrm>
            <a:prstGeom prst="rect">
              <a:avLst/>
            </a:prstGeom>
            <a:noFill/>
          </p:spPr>
        </p:pic>
        <p:sp>
          <p:nvSpPr>
            <p:cNvPr id="336908" name="Text Box 12"/>
            <p:cNvSpPr txBox="1">
              <a:spLocks noChangeArrowheads="1"/>
            </p:cNvSpPr>
            <p:nvPr/>
          </p:nvSpPr>
          <p:spPr bwMode="auto">
            <a:xfrm>
              <a:off x="191" y="-5"/>
              <a:ext cx="13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>
                  <a:solidFill>
                    <a:srgbClr val="FFFF00"/>
                  </a:solidFill>
                </a:rPr>
                <a:t>Hunting season …</a:t>
              </a:r>
            </a:p>
          </p:txBody>
        </p:sp>
        <p:sp>
          <p:nvSpPr>
            <p:cNvPr id="336909" name="Text Box 13"/>
            <p:cNvSpPr txBox="1">
              <a:spLocks noChangeArrowheads="1"/>
            </p:cNvSpPr>
            <p:nvPr/>
          </p:nvSpPr>
          <p:spPr bwMode="auto">
            <a:xfrm>
              <a:off x="2109" y="3702"/>
              <a:ext cx="1439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2800" b="0" dirty="0">
                  <a:solidFill>
                    <a:srgbClr val="FFFF00"/>
                  </a:solidFill>
                </a:rPr>
                <a:t>Single hunter</a:t>
              </a:r>
            </a:p>
          </p:txBody>
        </p:sp>
      </p:grpSp>
      <p:sp>
        <p:nvSpPr>
          <p:cNvPr id="336910" name="Oval 14"/>
          <p:cNvSpPr>
            <a:spLocks noChangeArrowheads="1"/>
          </p:cNvSpPr>
          <p:nvPr/>
        </p:nvSpPr>
        <p:spPr bwMode="auto">
          <a:xfrm>
            <a:off x="4211638" y="2636838"/>
            <a:ext cx="73025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6911" name="Oval 15"/>
          <p:cNvSpPr>
            <a:spLocks noChangeArrowheads="1"/>
          </p:cNvSpPr>
          <p:nvPr/>
        </p:nvSpPr>
        <p:spPr bwMode="auto">
          <a:xfrm>
            <a:off x="5076825" y="2133600"/>
            <a:ext cx="73025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6912" name="Oval 16"/>
          <p:cNvSpPr>
            <a:spLocks noChangeArrowheads="1"/>
          </p:cNvSpPr>
          <p:nvPr/>
        </p:nvSpPr>
        <p:spPr bwMode="auto">
          <a:xfrm>
            <a:off x="5651500" y="1412875"/>
            <a:ext cx="73025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6913" name="Oval 17"/>
          <p:cNvSpPr>
            <a:spLocks noChangeArrowheads="1"/>
          </p:cNvSpPr>
          <p:nvPr/>
        </p:nvSpPr>
        <p:spPr bwMode="auto">
          <a:xfrm>
            <a:off x="3419475" y="1268413"/>
            <a:ext cx="73025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6914" name="Oval 18"/>
          <p:cNvSpPr>
            <a:spLocks noChangeArrowheads="1"/>
          </p:cNvSpPr>
          <p:nvPr/>
        </p:nvSpPr>
        <p:spPr bwMode="auto">
          <a:xfrm>
            <a:off x="2843213" y="1916113"/>
            <a:ext cx="73025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6915" name="Oval 19"/>
          <p:cNvSpPr>
            <a:spLocks noChangeArrowheads="1"/>
          </p:cNvSpPr>
          <p:nvPr/>
        </p:nvSpPr>
        <p:spPr bwMode="auto">
          <a:xfrm>
            <a:off x="2843213" y="3141663"/>
            <a:ext cx="73025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6916" name="Oval 20"/>
          <p:cNvSpPr>
            <a:spLocks noChangeArrowheads="1"/>
          </p:cNvSpPr>
          <p:nvPr/>
        </p:nvSpPr>
        <p:spPr bwMode="auto">
          <a:xfrm>
            <a:off x="3492500" y="2565400"/>
            <a:ext cx="73025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6917" name="Oval 21"/>
          <p:cNvSpPr>
            <a:spLocks noChangeArrowheads="1"/>
          </p:cNvSpPr>
          <p:nvPr/>
        </p:nvSpPr>
        <p:spPr bwMode="auto">
          <a:xfrm>
            <a:off x="4356100" y="1341438"/>
            <a:ext cx="73025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6918" name="Oval 22"/>
          <p:cNvSpPr>
            <a:spLocks noChangeArrowheads="1"/>
          </p:cNvSpPr>
          <p:nvPr/>
        </p:nvSpPr>
        <p:spPr bwMode="auto">
          <a:xfrm>
            <a:off x="4211638" y="1989138"/>
            <a:ext cx="73025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6919" name="Oval 23"/>
          <p:cNvSpPr>
            <a:spLocks noChangeArrowheads="1"/>
          </p:cNvSpPr>
          <p:nvPr/>
        </p:nvSpPr>
        <p:spPr bwMode="auto">
          <a:xfrm>
            <a:off x="3563938" y="2205038"/>
            <a:ext cx="73025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6516688" y="4652963"/>
            <a:ext cx="431800" cy="576262"/>
            <a:chOff x="4105" y="2931"/>
            <a:chExt cx="272" cy="363"/>
          </a:xfrm>
        </p:grpSpPr>
        <p:sp>
          <p:nvSpPr>
            <p:cNvPr id="336921" name="Line 25"/>
            <p:cNvSpPr>
              <a:spLocks noChangeShapeType="1"/>
            </p:cNvSpPr>
            <p:nvPr/>
          </p:nvSpPr>
          <p:spPr bwMode="auto">
            <a:xfrm flipH="1">
              <a:off x="4150" y="3249"/>
              <a:ext cx="136" cy="45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6922" name="Line 26"/>
            <p:cNvSpPr>
              <a:spLocks noChangeShapeType="1"/>
            </p:cNvSpPr>
            <p:nvPr/>
          </p:nvSpPr>
          <p:spPr bwMode="auto">
            <a:xfrm flipH="1" flipV="1">
              <a:off x="4332" y="2931"/>
              <a:ext cx="45" cy="136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6923" name="Line 27"/>
            <p:cNvSpPr>
              <a:spLocks noChangeShapeType="1"/>
            </p:cNvSpPr>
            <p:nvPr/>
          </p:nvSpPr>
          <p:spPr bwMode="auto">
            <a:xfrm flipH="1" flipV="1">
              <a:off x="4241" y="2931"/>
              <a:ext cx="84" cy="143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6924" name="Line 28"/>
            <p:cNvSpPr>
              <a:spLocks noChangeShapeType="1"/>
            </p:cNvSpPr>
            <p:nvPr/>
          </p:nvSpPr>
          <p:spPr bwMode="auto">
            <a:xfrm flipH="1" flipV="1">
              <a:off x="4171" y="3001"/>
              <a:ext cx="129" cy="104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6925" name="Line 29"/>
            <p:cNvSpPr>
              <a:spLocks noChangeShapeType="1"/>
            </p:cNvSpPr>
            <p:nvPr/>
          </p:nvSpPr>
          <p:spPr bwMode="auto">
            <a:xfrm flipH="1">
              <a:off x="4105" y="3196"/>
              <a:ext cx="174" cy="7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6926" name="Line 30"/>
            <p:cNvSpPr>
              <a:spLocks noChangeShapeType="1"/>
            </p:cNvSpPr>
            <p:nvPr/>
          </p:nvSpPr>
          <p:spPr bwMode="auto">
            <a:xfrm flipH="1" flipV="1">
              <a:off x="4105" y="3113"/>
              <a:ext cx="181" cy="38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1" name="Rectangle 30"/>
          <p:cNvSpPr/>
          <p:nvPr/>
        </p:nvSpPr>
        <p:spPr>
          <a:xfrm>
            <a:off x="0" y="6596390"/>
            <a:ext cx="2056973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100" b="1" i="1" dirty="0" smtClean="0">
                <a:solidFill>
                  <a:schemeClr val="bg1"/>
                </a:solidFill>
              </a:rPr>
              <a:t>Courtesy of Dr D. Fourches </a:t>
            </a:r>
            <a:endParaRPr lang="en-US" sz="1100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indefinite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167 -0.17731 C 0.08924 -0.18981 0.08646 -0.20277 0.07743 -0.20902 C 0.07083 -0.22662 0.07986 -0.20578 0.07031 -0.21851 C 0.0691 -0.22014 0.0691 -0.22338 0.06788 -0.225 C 0.06563 -0.22801 0.06215 -0.22893 0.05955 -0.23125 C 0.0566 -0.23935 0.05208 -0.24236 0.04653 -0.24722 C 0.0441 -0.2493 0.03924 -0.25347 0.03924 -0.25347 C 0.03611 -0.2625 0.03438 -0.26088 0.02865 -0.2662 C 0.02379 -0.27893 0.02952 -0.26689 0.01667 -0.27893 C 0.00625 -0.28865 -0.00538 -0.29676 -0.01667 -0.30439 C -0.02812 -0.30393 -0.03976 -0.30416 -0.05121 -0.30277 C -0.05486 -0.30231 -0.0618 -0.29791 -0.0618 -0.29791 C -0.06996 -0.29027 -0.0776 -0.28125 -0.08576 -0.27407 C -0.08871 -0.26782 -0.09149 -0.26828 -0.09635 -0.26458 C -0.10278 -0.25972 -0.10937 -0.25578 -0.11667 -0.25347 C -0.12535 -0.25463 -0.1342 -0.25486 -0.14288 -0.25671 C -0.14878 -0.25787 -0.1566 -0.26551 -0.1618 -0.26944 C -0.1743 -0.27893 -0.18819 -0.28703 -0.20121 -0.29467 C -0.21337 -0.30162 -0.19653 -0.29629 -0.22257 -0.30439 C -0.22934 -0.30648 -0.24288 -0.31064 -0.24288 -0.31064 C -0.25434 -0.31018 -0.26597 -0.30995 -0.27743 -0.30902 C -0.28472 -0.30856 -0.29167 -0.30416 -0.29878 -0.30277 C -0.32292 -0.29814 -0.34792 -0.29143 -0.37135 -0.28217 C -0.37604 -0.27801 -0.38021 -0.27708 -0.38576 -0.27569 C -0.39062 -0.27106 -0.3967 -0.26967 -0.40243 -0.26782 C -0.40521 -0.26574 -0.40781 -0.26319 -0.41076 -0.26134 C -0.41476 -0.25879 -0.41875 -0.25833 -0.42257 -0.25509 C -0.425 -0.25324 -0.42969 -0.24884 -0.42969 -0.24884 C -0.43281 -0.24259 -0.43594 -0.24305 -0.44045 -0.23912 C -0.44635 -0.22777 -0.43854 -0.2412 -0.44757 -0.23125 C -0.44948 -0.22916 -0.45139 -0.22245 -0.45243 -0.22014 C -0.45955 -0.20416 -0.45503 -0.21736 -0.45955 -0.20277 C -0.45833 -0.16967 -0.45972 -0.16574 -0.44757 -0.14236 C -0.44427 -0.13611 -0.44028 -0.12916 -0.43455 -0.12662 C -0.43212 -0.12546 -0.42743 -0.12338 -0.42743 -0.12338 C -0.42344 -0.12453 -0.41927 -0.125 -0.41545 -0.12662 C -0.41128 -0.12824 -0.40955 -0.13449 -0.4059 -0.13773 C -0.4033 -0.15069 -0.39479 -0.17407 -0.38455 -0.17893 C -0.37153 -0.17731 -0.37153 -0.17963 -0.36545 -0.16782 C -0.3651 -0.1662 -0.36476 -0.16458 -0.36423 -0.16296 C -0.36354 -0.16134 -0.3618 -0.16018 -0.3618 -0.15833 C -0.3618 -0.13333 -0.36215 -0.10833 -0.36423 -0.08356 C -0.36493 -0.07453 -0.37309 -0.06319 -0.37621 -0.05509 C -0.38038 -0.02268 -0.37951 -0.0368 -0.37743 0.01482 C -0.37726 0.01875 -0.375 0.02107 -0.37378 0.02431 C -0.36649 0.04329 -0.35486 0.05463 -0.33923 0.05764 C -0.32552 0.0551 -0.32083 0.0544 -0.31076 0.04491 C -0.30816 0.0382 -0.30417 0.03403 -0.30121 0.02755 C -0.29705 0.01806 -0.29618 0.01274 -0.29045 0.00533 C -0.28715 -0.0037 -0.28507 -0.01342 -0.2809 -0.02176 C -0.27812 -0.03634 -0.27187 -0.05231 -0.26545 -0.06458 C -0.26389 -0.07314 -0.26094 -0.07963 -0.25712 -0.0868 C -0.25451 -0.09745 -0.24878 -0.11064 -0.24167 -0.11689 C -0.23854 -0.11643 -0.23524 -0.11666 -0.23212 -0.11551 C -0.22795 -0.11412 -0.22847 -0.11111 -0.22621 -0.1074 C -0.22014 -0.09745 -0.21493 -0.09143 -0.2118 -0.07893 C -0.20955 -0.07037 -0.20642 -0.06226 -0.20469 -0.05347 C -0.20017 -0.03148 -0.19566 -0.00856 -0.18802 0.01158 C -0.18368 0.02292 -0.18107 0.03311 -0.17257 0.04005 C -0.17014 0.03912 -0.16771 0.03843 -0.16545 0.03704 C -0.16285 0.03542 -0.15833 0.03056 -0.15833 0.03056 C -0.15451 0.02061 -0.14982 0.00973 -0.14514 0.00047 C -0.14305 -0.00902 -0.14167 -0.01875 -0.13923 -0.02801 C -0.13732 -0.05902 -0.14097 -0.11018 -0.12621 -0.13773 C -0.12222 -0.15277 -0.12864 -0.13125 -0.12135 -0.1456 C -0.11493 -0.15833 -0.12569 -0.14652 -0.11667 -0.15509 C -0.11389 -0.1625 -0.11111 -0.1662 -0.1059 -0.17106 C -0.10364 -0.17314 -0.10121 -0.17523 -0.09878 -0.17731 C -0.09757 -0.17847 -0.09514 -0.18055 -0.09514 -0.18055 C -0.0941 -0.18032 -0.08663 -0.17916 -0.08455 -0.17731 C -0.08073 -0.17384 -0.07864 -0.16782 -0.07621 -0.16296 C -0.06875 -0.14791 -0.06476 -0.13009 -0.05712 -0.11551 C -0.05625 -0.11203 -0.05434 -0.10926 -0.05347 -0.10578 C -0.05226 -0.10115 -0.0533 -0.0956 -0.05121 -0.09166 C -0.04809 -0.08541 -0.04705 -0.0787 -0.0441 -0.07245 C -0.04201 -0.06203 -0.03871 -0.05139 -0.03455 -0.04236 C -0.03351 -0.0368 -0.02934 -0.02106 -0.02621 -0.01689 C -0.0191 -0.0074 -0.00833 -0.0037 0.00122 -0.00115 C 0.02222 -0.00324 0.03264 0.00024 0.04757 -0.01389 C 0.05261 -0.02384 0.05729 -0.0368 0.06545 -0.04236 C 0.06823 -0.04814 0.07014 -0.05324 0.07379 -0.05833 C 0.0757 -0.06527 0.07917 -0.07106 0.08212 -0.07731 C 0.08333 -0.08356 0.0842 -0.08796 0.08698 -0.09328 C 0.08854 -0.10115 0.09045 -0.10879 0.09167 -0.11689 C 0.09202 -0.12916 0.09306 -0.1412 0.09288 -0.15347 C 0.09236 -0.17708 0.08577 -0.18518 0.09167 -0.17731 Z " pathEditMode="relative" ptsTypes="ffffffffffffffffffffffffffffffffffffffffffffffffffffffffffffffffffffffffffffffffffffff">
                                      <p:cBhvr>
                                        <p:cTn id="6" dur="5000" fill="hold"/>
                                        <p:tgtEl>
                                          <p:spTgt spid="3369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11111E-6 4.07407E-6 C 0.00678 0.00601 0.01459 0.00972 0.02154 0.01597 C 0.03004 0.03356 0.01685 0.00763 0.02744 0.02384 C 0.03022 0.02824 0.03091 0.03495 0.03456 0.03819 C 0.04133 0.04421 0.04827 0.05185 0.05591 0.05555 C 0.05834 0.05347 0.06077 0.05138 0.0632 0.0493 C 0.06442 0.04838 0.06667 0.04606 0.06667 0.04606 C 0.06824 0.03819 0.07067 0.03078 0.07379 0.02384 C 0.07466 0.01064 0.07397 -0.00764 0.08334 -0.01574 C 0.08907 -0.03102 0.09289 -0.025 0.10834 -0.02385 C 0.11563 -0.02061 0.11876 -0.01204 0.12501 -0.00625 C 0.13108 0.00578 0.13386 0.00648 0.14411 0.01111 C 0.16667 0.0074 0.1606 0.01226 0.17032 -0.00625 C 0.17206 -0.01574 0.17362 -0.02524 0.17501 -0.03496 C 0.1757 -0.04537 0.17501 -0.05996 0.18213 -0.06667 C 0.1849 -0.07408 0.18942 -0.08172 0.19289 -0.08889 C 0.19706 -0.10996 0.19862 -0.1375 0.18924 -0.15556 C 0.18352 -0.16667 0.18751 -0.16366 0.18091 -0.16667 C 0.17813 -0.17871 0.1823 -0.16482 0.17622 -0.17292 C 0.17536 -0.17408 0.17588 -0.17662 0.17501 -0.17778 C 0.17379 -0.1794 0.17188 -0.17963 0.17032 -0.18079 C 0.16789 -0.18287 0.16563 -0.18519 0.1632 -0.18727 C 0.16199 -0.18843 0.15956 -0.19051 0.15956 -0.19051 C 0.14306 -0.18959 0.13299 -0.1919 0.11911 -0.18565 C 0.11858 -0.18542 0.11042 -0.18172 0.10834 -0.18079 C 0.10713 -0.18033 0.10487 -0.1794 0.10487 -0.1794 C 0.09845 -0.17385 0.08838 -0.16829 0.08091 -0.16505 C 0.07674 -0.16112 0.07154 -0.15764 0.06667 -0.15556 C 0.06008 -0.14931 0.05244 -0.15625 0.04654 -0.16181 C 0.04133 -0.17593 0.04775 -0.16181 0.03924 -0.1713 C 0.0382 -0.17246 0.03803 -0.17477 0.03699 -0.17616 C 0.03595 -0.17755 0.03456 -0.17824 0.03334 -0.1794 C 0.03056 -0.18635 0.02917 -0.1882 0.02379 -0.19051 C 0.01858 -0.19977 0.02206 -0.19537 0.0132 -0.20301 C 0.01199 -0.20417 0.00956 -0.20625 0.00956 -0.20625 C -0.00398 -0.20487 -0.00867 -0.20371 -0.02013 -0.19838 C -0.02621 -0.19213 -0.0302 -0.18473 -0.03576 -0.17778 C -0.03784 -0.16505 -0.03471 -0.17686 -0.04166 -0.16667 C -0.04791 -0.15741 -0.04617 -0.14607 -0.05589 -0.14283 C -0.06006 -0.13912 -0.06301 -0.13797 -0.06787 -0.13635 C -0.07343 -0.13149 -0.07985 -0.13079 -0.08576 -0.12686 C -0.09148 -0.11505 -0.0835 -0.12917 -0.09287 -0.12061 C -0.09652 -0.11737 -0.09878 -0.10463 -0.09999 -0.1 C -0.09912 -0.08403 -0.10086 -0.07778 -0.09513 -0.06667 C -0.09444 -0.06343 -0.0927 -0.06042 -0.09287 -0.05718 C -0.09322 -0.04746 -0.09339 -0.03774 -0.09513 -0.02848 C -0.09548 -0.02639 -0.09773 -0.02547 -0.09878 -0.02385 C -0.1026 -0.01783 -0.10624 -0.01436 -0.1118 -0.01112 C -0.11666 -0.00834 -0.12291 -0.00857 -0.12742 -0.00463 C -0.13194 -0.0007 -0.12951 -0.00232 -0.13454 4.07407E-6 C -0.13958 0.01088 -0.13315 -0.00116 -0.14166 0.0081 C -0.14444 0.01111 -0.14669 0.01828 -0.14878 0.02222 C -0.1486 0.025 -0.14721 0.04351 -0.14409 0.04768 C -0.13975 0.05347 -0.13506 0.05463 -0.12968 0.05717 C -0.12725 0.05833 -0.12256 0.06041 -0.12256 0.06041 C -0.11909 0.06504 -0.11701 0.06944 -0.11301 0.07314 C -0.1111 0.08032 -0.10867 0.0868 -0.10468 0.09213 C -0.1019 0.10671 -0.10589 0.09143 -0.09999 0.10162 C -0.09721 0.10625 -0.09721 0.11504 -0.09513 0.1206 C -0.09339 0.13101 -0.08888 0.13865 -0.08333 0.14606 C -0.08055 0.15509 -0.07968 0.1581 -0.07256 0.16041 C -0.06996 0.15926 -0.06405 0.1574 -0.0618 0.15393 C -0.05989 0.15115 -0.05711 0.14444 -0.05711 0.14444 C -0.05572 0.1368 -0.05398 0.12963 -0.05242 0.12222 C -0.05034 0.07476 -0.05329 0.03055 -0.03089 -0.00787 C -0.01735 -0.00672 -0.01284 -0.00926 -0.00346 -0.00162 C -0.00208 0.00463 -0.00329 0.00439 6.11111E-6 4.07407E-6 Z " pathEditMode="relative" ptsTypes="fffffffffffffffffffffffffffffffffffffffffffffffffffffffffffffffffff">
                                      <p:cBhvr>
                                        <p:cTn id="12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0"/>
                            </p:stCondLst>
                            <p:childTnLst>
                              <p:par>
                                <p:cTn id="17" presetID="35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8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1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2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3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4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6910" grpId="0" animBg="1"/>
      <p:bldP spid="336911" grpId="0" animBg="1"/>
      <p:bldP spid="336912" grpId="0" animBg="1"/>
      <p:bldP spid="336913" grpId="0" animBg="1"/>
      <p:bldP spid="336914" grpId="0" animBg="1"/>
      <p:bldP spid="336915" grpId="0" animBg="1"/>
      <p:bldP spid="336916" grpId="0" animBg="1"/>
      <p:bldP spid="336917" grpId="0" animBg="1"/>
      <p:bldP spid="336918" grpId="0" animBg="1"/>
      <p:bldP spid="3369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22" name="Rectangle 2"/>
          <p:cNvSpPr>
            <a:spLocks noChangeArrowheads="1"/>
          </p:cNvSpPr>
          <p:nvPr/>
        </p:nvSpPr>
        <p:spPr bwMode="auto">
          <a:xfrm>
            <a:off x="-7938" y="385763"/>
            <a:ext cx="9151938" cy="38354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7923" name="Rectangle 3"/>
          <p:cNvSpPr>
            <a:spLocks noChangeArrowheads="1"/>
          </p:cNvSpPr>
          <p:nvPr/>
        </p:nvSpPr>
        <p:spPr bwMode="auto">
          <a:xfrm>
            <a:off x="0" y="4102100"/>
            <a:ext cx="9144000" cy="2855913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337924" name="Picture 4" descr="Chasseu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286378">
            <a:off x="6889750" y="4724400"/>
            <a:ext cx="2219325" cy="1809750"/>
          </a:xfrm>
          <a:prstGeom prst="rect">
            <a:avLst/>
          </a:prstGeom>
          <a:noFill/>
        </p:spPr>
      </p:pic>
      <p:sp>
        <p:nvSpPr>
          <p:cNvPr id="337925" name="Text Box 5"/>
          <p:cNvSpPr txBox="1">
            <a:spLocks noChangeArrowheads="1"/>
          </p:cNvSpPr>
          <p:nvPr/>
        </p:nvSpPr>
        <p:spPr bwMode="auto">
          <a:xfrm>
            <a:off x="303213" y="-7938"/>
            <a:ext cx="2190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>
                <a:solidFill>
                  <a:srgbClr val="FFFF00"/>
                </a:solidFill>
              </a:rPr>
              <a:t>Hunting season …</a:t>
            </a:r>
          </a:p>
        </p:txBody>
      </p:sp>
      <p:sp>
        <p:nvSpPr>
          <p:cNvPr id="337926" name="Text Box 6"/>
          <p:cNvSpPr txBox="1">
            <a:spLocks noChangeArrowheads="1"/>
          </p:cNvSpPr>
          <p:nvPr/>
        </p:nvSpPr>
        <p:spPr bwMode="auto">
          <a:xfrm>
            <a:off x="3059113" y="6257925"/>
            <a:ext cx="2343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2800" b="0">
                <a:solidFill>
                  <a:srgbClr val="FFFF00"/>
                </a:solidFill>
              </a:rPr>
              <a:t>Many hunters</a:t>
            </a:r>
          </a:p>
        </p:txBody>
      </p:sp>
      <p:pic>
        <p:nvPicPr>
          <p:cNvPr id="337927" name="Picture 7" descr="Chasseu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465176" flipH="1">
            <a:off x="49213" y="4652963"/>
            <a:ext cx="2219325" cy="1800225"/>
          </a:xfrm>
          <a:prstGeom prst="rect">
            <a:avLst/>
          </a:prstGeom>
          <a:noFill/>
        </p:spPr>
      </p:pic>
      <p:pic>
        <p:nvPicPr>
          <p:cNvPr id="337928" name="Picture 8" descr="Chasseu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8817103" flipH="1">
            <a:off x="1909763" y="4964113"/>
            <a:ext cx="1584325" cy="1292225"/>
          </a:xfrm>
          <a:prstGeom prst="rect">
            <a:avLst/>
          </a:prstGeom>
          <a:noFill/>
        </p:spPr>
      </p:pic>
      <p:pic>
        <p:nvPicPr>
          <p:cNvPr id="337929" name="Picture 9" descr="Chasseu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3730835">
            <a:off x="5438775" y="4943475"/>
            <a:ext cx="1584325" cy="1292225"/>
          </a:xfrm>
          <a:prstGeom prst="rect">
            <a:avLst/>
          </a:prstGeom>
          <a:noFill/>
        </p:spPr>
      </p:pic>
      <p:grpSp>
        <p:nvGrpSpPr>
          <p:cNvPr id="2" name="Group 10"/>
          <p:cNvGrpSpPr>
            <a:grpSpLocks/>
          </p:cNvGrpSpPr>
          <p:nvPr/>
        </p:nvGrpSpPr>
        <p:grpSpPr bwMode="auto">
          <a:xfrm rot="741497">
            <a:off x="6972300" y="4086225"/>
            <a:ext cx="431800" cy="576263"/>
            <a:chOff x="4105" y="2931"/>
            <a:chExt cx="272" cy="363"/>
          </a:xfrm>
        </p:grpSpPr>
        <p:sp>
          <p:nvSpPr>
            <p:cNvPr id="337931" name="Line 11"/>
            <p:cNvSpPr>
              <a:spLocks noChangeShapeType="1"/>
            </p:cNvSpPr>
            <p:nvPr/>
          </p:nvSpPr>
          <p:spPr bwMode="auto">
            <a:xfrm flipH="1">
              <a:off x="4150" y="3249"/>
              <a:ext cx="136" cy="45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7932" name="Line 12"/>
            <p:cNvSpPr>
              <a:spLocks noChangeShapeType="1"/>
            </p:cNvSpPr>
            <p:nvPr/>
          </p:nvSpPr>
          <p:spPr bwMode="auto">
            <a:xfrm flipH="1" flipV="1">
              <a:off x="4332" y="2931"/>
              <a:ext cx="45" cy="136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7933" name="Line 13"/>
            <p:cNvSpPr>
              <a:spLocks noChangeShapeType="1"/>
            </p:cNvSpPr>
            <p:nvPr/>
          </p:nvSpPr>
          <p:spPr bwMode="auto">
            <a:xfrm flipH="1" flipV="1">
              <a:off x="4241" y="2931"/>
              <a:ext cx="84" cy="143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7934" name="Line 14"/>
            <p:cNvSpPr>
              <a:spLocks noChangeShapeType="1"/>
            </p:cNvSpPr>
            <p:nvPr/>
          </p:nvSpPr>
          <p:spPr bwMode="auto">
            <a:xfrm flipH="1" flipV="1">
              <a:off x="4171" y="3001"/>
              <a:ext cx="129" cy="104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7935" name="Line 15"/>
            <p:cNvSpPr>
              <a:spLocks noChangeShapeType="1"/>
            </p:cNvSpPr>
            <p:nvPr/>
          </p:nvSpPr>
          <p:spPr bwMode="auto">
            <a:xfrm flipH="1">
              <a:off x="4105" y="3196"/>
              <a:ext cx="174" cy="7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7936" name="Line 16"/>
            <p:cNvSpPr>
              <a:spLocks noChangeShapeType="1"/>
            </p:cNvSpPr>
            <p:nvPr/>
          </p:nvSpPr>
          <p:spPr bwMode="auto">
            <a:xfrm flipH="1" flipV="1">
              <a:off x="4105" y="3113"/>
              <a:ext cx="181" cy="38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7"/>
          <p:cNvGrpSpPr>
            <a:grpSpLocks/>
          </p:cNvGrpSpPr>
          <p:nvPr/>
        </p:nvGrpSpPr>
        <p:grpSpPr bwMode="auto">
          <a:xfrm rot="1895338">
            <a:off x="5661025" y="4221163"/>
            <a:ext cx="431800" cy="576262"/>
            <a:chOff x="4105" y="2931"/>
            <a:chExt cx="272" cy="363"/>
          </a:xfrm>
        </p:grpSpPr>
        <p:sp>
          <p:nvSpPr>
            <p:cNvPr id="337938" name="Line 18"/>
            <p:cNvSpPr>
              <a:spLocks noChangeShapeType="1"/>
            </p:cNvSpPr>
            <p:nvPr/>
          </p:nvSpPr>
          <p:spPr bwMode="auto">
            <a:xfrm flipH="1">
              <a:off x="4150" y="3249"/>
              <a:ext cx="136" cy="45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7939" name="Line 19"/>
            <p:cNvSpPr>
              <a:spLocks noChangeShapeType="1"/>
            </p:cNvSpPr>
            <p:nvPr/>
          </p:nvSpPr>
          <p:spPr bwMode="auto">
            <a:xfrm flipH="1" flipV="1">
              <a:off x="4332" y="2931"/>
              <a:ext cx="45" cy="136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7940" name="Line 20"/>
            <p:cNvSpPr>
              <a:spLocks noChangeShapeType="1"/>
            </p:cNvSpPr>
            <p:nvPr/>
          </p:nvSpPr>
          <p:spPr bwMode="auto">
            <a:xfrm flipH="1" flipV="1">
              <a:off x="4241" y="2931"/>
              <a:ext cx="84" cy="143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7941" name="Line 21"/>
            <p:cNvSpPr>
              <a:spLocks noChangeShapeType="1"/>
            </p:cNvSpPr>
            <p:nvPr/>
          </p:nvSpPr>
          <p:spPr bwMode="auto">
            <a:xfrm flipH="1" flipV="1">
              <a:off x="4171" y="3001"/>
              <a:ext cx="129" cy="104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7942" name="Line 22"/>
            <p:cNvSpPr>
              <a:spLocks noChangeShapeType="1"/>
            </p:cNvSpPr>
            <p:nvPr/>
          </p:nvSpPr>
          <p:spPr bwMode="auto">
            <a:xfrm flipH="1">
              <a:off x="4105" y="3196"/>
              <a:ext cx="174" cy="7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7943" name="Line 23"/>
            <p:cNvSpPr>
              <a:spLocks noChangeShapeType="1"/>
            </p:cNvSpPr>
            <p:nvPr/>
          </p:nvSpPr>
          <p:spPr bwMode="auto">
            <a:xfrm flipH="1" flipV="1">
              <a:off x="4105" y="3113"/>
              <a:ext cx="181" cy="38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24"/>
          <p:cNvGrpSpPr>
            <a:grpSpLocks/>
          </p:cNvGrpSpPr>
          <p:nvPr/>
        </p:nvGrpSpPr>
        <p:grpSpPr bwMode="auto">
          <a:xfrm rot="7403748">
            <a:off x="1824832" y="4067968"/>
            <a:ext cx="431800" cy="576263"/>
            <a:chOff x="4105" y="2931"/>
            <a:chExt cx="272" cy="363"/>
          </a:xfrm>
        </p:grpSpPr>
        <p:sp>
          <p:nvSpPr>
            <p:cNvPr id="337945" name="Line 25"/>
            <p:cNvSpPr>
              <a:spLocks noChangeShapeType="1"/>
            </p:cNvSpPr>
            <p:nvPr/>
          </p:nvSpPr>
          <p:spPr bwMode="auto">
            <a:xfrm flipH="1">
              <a:off x="4150" y="3249"/>
              <a:ext cx="136" cy="45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7946" name="Line 26"/>
            <p:cNvSpPr>
              <a:spLocks noChangeShapeType="1"/>
            </p:cNvSpPr>
            <p:nvPr/>
          </p:nvSpPr>
          <p:spPr bwMode="auto">
            <a:xfrm flipH="1" flipV="1">
              <a:off x="4332" y="2931"/>
              <a:ext cx="45" cy="136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7947" name="Line 27"/>
            <p:cNvSpPr>
              <a:spLocks noChangeShapeType="1"/>
            </p:cNvSpPr>
            <p:nvPr/>
          </p:nvSpPr>
          <p:spPr bwMode="auto">
            <a:xfrm flipH="1" flipV="1">
              <a:off x="4241" y="2931"/>
              <a:ext cx="84" cy="143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7948" name="Line 28"/>
            <p:cNvSpPr>
              <a:spLocks noChangeShapeType="1"/>
            </p:cNvSpPr>
            <p:nvPr/>
          </p:nvSpPr>
          <p:spPr bwMode="auto">
            <a:xfrm flipH="1" flipV="1">
              <a:off x="4171" y="3001"/>
              <a:ext cx="129" cy="104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7949" name="Line 29"/>
            <p:cNvSpPr>
              <a:spLocks noChangeShapeType="1"/>
            </p:cNvSpPr>
            <p:nvPr/>
          </p:nvSpPr>
          <p:spPr bwMode="auto">
            <a:xfrm flipH="1">
              <a:off x="4105" y="3196"/>
              <a:ext cx="174" cy="7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7950" name="Line 30"/>
            <p:cNvSpPr>
              <a:spLocks noChangeShapeType="1"/>
            </p:cNvSpPr>
            <p:nvPr/>
          </p:nvSpPr>
          <p:spPr bwMode="auto">
            <a:xfrm flipH="1" flipV="1">
              <a:off x="4105" y="3113"/>
              <a:ext cx="181" cy="38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31"/>
          <p:cNvGrpSpPr>
            <a:grpSpLocks/>
          </p:cNvGrpSpPr>
          <p:nvPr/>
        </p:nvGrpSpPr>
        <p:grpSpPr bwMode="auto">
          <a:xfrm rot="5096948">
            <a:off x="2637632" y="4220368"/>
            <a:ext cx="431800" cy="576263"/>
            <a:chOff x="4105" y="2931"/>
            <a:chExt cx="272" cy="363"/>
          </a:xfrm>
        </p:grpSpPr>
        <p:sp>
          <p:nvSpPr>
            <p:cNvPr id="337952" name="Line 32"/>
            <p:cNvSpPr>
              <a:spLocks noChangeShapeType="1"/>
            </p:cNvSpPr>
            <p:nvPr/>
          </p:nvSpPr>
          <p:spPr bwMode="auto">
            <a:xfrm flipH="1">
              <a:off x="4150" y="3249"/>
              <a:ext cx="136" cy="45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7953" name="Line 33"/>
            <p:cNvSpPr>
              <a:spLocks noChangeShapeType="1"/>
            </p:cNvSpPr>
            <p:nvPr/>
          </p:nvSpPr>
          <p:spPr bwMode="auto">
            <a:xfrm flipH="1" flipV="1">
              <a:off x="4332" y="2931"/>
              <a:ext cx="45" cy="136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7954" name="Line 34"/>
            <p:cNvSpPr>
              <a:spLocks noChangeShapeType="1"/>
            </p:cNvSpPr>
            <p:nvPr/>
          </p:nvSpPr>
          <p:spPr bwMode="auto">
            <a:xfrm flipH="1" flipV="1">
              <a:off x="4241" y="2931"/>
              <a:ext cx="84" cy="143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7955" name="Line 35"/>
            <p:cNvSpPr>
              <a:spLocks noChangeShapeType="1"/>
            </p:cNvSpPr>
            <p:nvPr/>
          </p:nvSpPr>
          <p:spPr bwMode="auto">
            <a:xfrm flipH="1" flipV="1">
              <a:off x="4171" y="3001"/>
              <a:ext cx="129" cy="104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7956" name="Line 36"/>
            <p:cNvSpPr>
              <a:spLocks noChangeShapeType="1"/>
            </p:cNvSpPr>
            <p:nvPr/>
          </p:nvSpPr>
          <p:spPr bwMode="auto">
            <a:xfrm flipH="1">
              <a:off x="4105" y="3196"/>
              <a:ext cx="174" cy="7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7957" name="Line 37"/>
            <p:cNvSpPr>
              <a:spLocks noChangeShapeType="1"/>
            </p:cNvSpPr>
            <p:nvPr/>
          </p:nvSpPr>
          <p:spPr bwMode="auto">
            <a:xfrm flipH="1" flipV="1">
              <a:off x="4105" y="3113"/>
              <a:ext cx="181" cy="38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337958" name="Picture 38" descr="oiseau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76825" y="2420938"/>
            <a:ext cx="2016125" cy="1554162"/>
          </a:xfrm>
          <a:prstGeom prst="rect">
            <a:avLst/>
          </a:prstGeom>
          <a:noFill/>
        </p:spPr>
      </p:pic>
      <p:sp>
        <p:nvSpPr>
          <p:cNvPr id="337959" name="Oval 39"/>
          <p:cNvSpPr>
            <a:spLocks noChangeArrowheads="1"/>
          </p:cNvSpPr>
          <p:nvPr/>
        </p:nvSpPr>
        <p:spPr bwMode="auto">
          <a:xfrm>
            <a:off x="4211638" y="2636838"/>
            <a:ext cx="73025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7960" name="Oval 40"/>
          <p:cNvSpPr>
            <a:spLocks noChangeArrowheads="1"/>
          </p:cNvSpPr>
          <p:nvPr/>
        </p:nvSpPr>
        <p:spPr bwMode="auto">
          <a:xfrm>
            <a:off x="5076825" y="2133600"/>
            <a:ext cx="73025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7961" name="Oval 41"/>
          <p:cNvSpPr>
            <a:spLocks noChangeArrowheads="1"/>
          </p:cNvSpPr>
          <p:nvPr/>
        </p:nvSpPr>
        <p:spPr bwMode="auto">
          <a:xfrm>
            <a:off x="5651500" y="1412875"/>
            <a:ext cx="73025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7962" name="Oval 42"/>
          <p:cNvSpPr>
            <a:spLocks noChangeArrowheads="1"/>
          </p:cNvSpPr>
          <p:nvPr/>
        </p:nvSpPr>
        <p:spPr bwMode="auto">
          <a:xfrm>
            <a:off x="3419475" y="1268413"/>
            <a:ext cx="73025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7963" name="Oval 43"/>
          <p:cNvSpPr>
            <a:spLocks noChangeArrowheads="1"/>
          </p:cNvSpPr>
          <p:nvPr/>
        </p:nvSpPr>
        <p:spPr bwMode="auto">
          <a:xfrm>
            <a:off x="2843213" y="1916113"/>
            <a:ext cx="73025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7964" name="Oval 44"/>
          <p:cNvSpPr>
            <a:spLocks noChangeArrowheads="1"/>
          </p:cNvSpPr>
          <p:nvPr/>
        </p:nvSpPr>
        <p:spPr bwMode="auto">
          <a:xfrm>
            <a:off x="2843213" y="3141663"/>
            <a:ext cx="73025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7965" name="Oval 45"/>
          <p:cNvSpPr>
            <a:spLocks noChangeArrowheads="1"/>
          </p:cNvSpPr>
          <p:nvPr/>
        </p:nvSpPr>
        <p:spPr bwMode="auto">
          <a:xfrm>
            <a:off x="3492500" y="2565400"/>
            <a:ext cx="73025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7966" name="Oval 46"/>
          <p:cNvSpPr>
            <a:spLocks noChangeArrowheads="1"/>
          </p:cNvSpPr>
          <p:nvPr/>
        </p:nvSpPr>
        <p:spPr bwMode="auto">
          <a:xfrm>
            <a:off x="4356100" y="1341438"/>
            <a:ext cx="73025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7967" name="Oval 47"/>
          <p:cNvSpPr>
            <a:spLocks noChangeArrowheads="1"/>
          </p:cNvSpPr>
          <p:nvPr/>
        </p:nvSpPr>
        <p:spPr bwMode="auto">
          <a:xfrm>
            <a:off x="4211638" y="1989138"/>
            <a:ext cx="73025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7968" name="Oval 48"/>
          <p:cNvSpPr>
            <a:spLocks noChangeArrowheads="1"/>
          </p:cNvSpPr>
          <p:nvPr/>
        </p:nvSpPr>
        <p:spPr bwMode="auto">
          <a:xfrm>
            <a:off x="3563938" y="2205038"/>
            <a:ext cx="73025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" name="Group 49"/>
          <p:cNvGrpSpPr>
            <a:grpSpLocks/>
          </p:cNvGrpSpPr>
          <p:nvPr/>
        </p:nvGrpSpPr>
        <p:grpSpPr bwMode="auto">
          <a:xfrm>
            <a:off x="2916238" y="620713"/>
            <a:ext cx="1873250" cy="1943100"/>
            <a:chOff x="3560" y="618"/>
            <a:chExt cx="1180" cy="1224"/>
          </a:xfrm>
        </p:grpSpPr>
        <p:sp>
          <p:nvSpPr>
            <p:cNvPr id="337970" name="Oval 50"/>
            <p:cNvSpPr>
              <a:spLocks noChangeArrowheads="1"/>
            </p:cNvSpPr>
            <p:nvPr/>
          </p:nvSpPr>
          <p:spPr bwMode="auto">
            <a:xfrm>
              <a:off x="3560" y="618"/>
              <a:ext cx="1180" cy="1224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7971" name="Line 51"/>
            <p:cNvSpPr>
              <a:spLocks noChangeShapeType="1"/>
            </p:cNvSpPr>
            <p:nvPr/>
          </p:nvSpPr>
          <p:spPr bwMode="auto">
            <a:xfrm>
              <a:off x="3560" y="1241"/>
              <a:ext cx="1180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7972" name="Line 52"/>
            <p:cNvSpPr>
              <a:spLocks noChangeShapeType="1"/>
            </p:cNvSpPr>
            <p:nvPr/>
          </p:nvSpPr>
          <p:spPr bwMode="auto">
            <a:xfrm>
              <a:off x="4150" y="618"/>
              <a:ext cx="0" cy="122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7973" name="Oval 53"/>
            <p:cNvSpPr>
              <a:spLocks noChangeArrowheads="1"/>
            </p:cNvSpPr>
            <p:nvPr/>
          </p:nvSpPr>
          <p:spPr bwMode="auto">
            <a:xfrm>
              <a:off x="4035" y="1129"/>
              <a:ext cx="227" cy="227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" name="Group 54"/>
          <p:cNvGrpSpPr>
            <a:grpSpLocks/>
          </p:cNvGrpSpPr>
          <p:nvPr/>
        </p:nvGrpSpPr>
        <p:grpSpPr bwMode="auto">
          <a:xfrm>
            <a:off x="4211638" y="1557338"/>
            <a:ext cx="1873250" cy="1943100"/>
            <a:chOff x="3560" y="618"/>
            <a:chExt cx="1180" cy="1224"/>
          </a:xfrm>
        </p:grpSpPr>
        <p:sp>
          <p:nvSpPr>
            <p:cNvPr id="337975" name="Oval 55"/>
            <p:cNvSpPr>
              <a:spLocks noChangeArrowheads="1"/>
            </p:cNvSpPr>
            <p:nvPr/>
          </p:nvSpPr>
          <p:spPr bwMode="auto">
            <a:xfrm>
              <a:off x="3560" y="618"/>
              <a:ext cx="1180" cy="1224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7976" name="Line 56"/>
            <p:cNvSpPr>
              <a:spLocks noChangeShapeType="1"/>
            </p:cNvSpPr>
            <p:nvPr/>
          </p:nvSpPr>
          <p:spPr bwMode="auto">
            <a:xfrm>
              <a:off x="3560" y="1241"/>
              <a:ext cx="1180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7977" name="Line 57"/>
            <p:cNvSpPr>
              <a:spLocks noChangeShapeType="1"/>
            </p:cNvSpPr>
            <p:nvPr/>
          </p:nvSpPr>
          <p:spPr bwMode="auto">
            <a:xfrm>
              <a:off x="4150" y="618"/>
              <a:ext cx="0" cy="122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7978" name="Oval 58"/>
            <p:cNvSpPr>
              <a:spLocks noChangeArrowheads="1"/>
            </p:cNvSpPr>
            <p:nvPr/>
          </p:nvSpPr>
          <p:spPr bwMode="auto">
            <a:xfrm>
              <a:off x="4035" y="1129"/>
              <a:ext cx="227" cy="227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" name="Group 59"/>
          <p:cNvGrpSpPr>
            <a:grpSpLocks/>
          </p:cNvGrpSpPr>
          <p:nvPr/>
        </p:nvGrpSpPr>
        <p:grpSpPr bwMode="auto">
          <a:xfrm>
            <a:off x="1403350" y="1412875"/>
            <a:ext cx="1873250" cy="1943100"/>
            <a:chOff x="3560" y="618"/>
            <a:chExt cx="1180" cy="1224"/>
          </a:xfrm>
        </p:grpSpPr>
        <p:sp>
          <p:nvSpPr>
            <p:cNvPr id="337980" name="Oval 60"/>
            <p:cNvSpPr>
              <a:spLocks noChangeArrowheads="1"/>
            </p:cNvSpPr>
            <p:nvPr/>
          </p:nvSpPr>
          <p:spPr bwMode="auto">
            <a:xfrm>
              <a:off x="3560" y="618"/>
              <a:ext cx="1180" cy="1224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7981" name="Line 61"/>
            <p:cNvSpPr>
              <a:spLocks noChangeShapeType="1"/>
            </p:cNvSpPr>
            <p:nvPr/>
          </p:nvSpPr>
          <p:spPr bwMode="auto">
            <a:xfrm>
              <a:off x="3560" y="1241"/>
              <a:ext cx="1180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7982" name="Line 62"/>
            <p:cNvSpPr>
              <a:spLocks noChangeShapeType="1"/>
            </p:cNvSpPr>
            <p:nvPr/>
          </p:nvSpPr>
          <p:spPr bwMode="auto">
            <a:xfrm>
              <a:off x="4150" y="618"/>
              <a:ext cx="0" cy="122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7983" name="Oval 63"/>
            <p:cNvSpPr>
              <a:spLocks noChangeArrowheads="1"/>
            </p:cNvSpPr>
            <p:nvPr/>
          </p:nvSpPr>
          <p:spPr bwMode="auto">
            <a:xfrm>
              <a:off x="4035" y="1129"/>
              <a:ext cx="227" cy="227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" name="Group 64"/>
          <p:cNvGrpSpPr>
            <a:grpSpLocks/>
          </p:cNvGrpSpPr>
          <p:nvPr/>
        </p:nvGrpSpPr>
        <p:grpSpPr bwMode="auto">
          <a:xfrm>
            <a:off x="2771775" y="1916113"/>
            <a:ext cx="1873250" cy="1943100"/>
            <a:chOff x="3560" y="618"/>
            <a:chExt cx="1180" cy="1224"/>
          </a:xfrm>
        </p:grpSpPr>
        <p:sp>
          <p:nvSpPr>
            <p:cNvPr id="337985" name="Oval 65"/>
            <p:cNvSpPr>
              <a:spLocks noChangeArrowheads="1"/>
            </p:cNvSpPr>
            <p:nvPr/>
          </p:nvSpPr>
          <p:spPr bwMode="auto">
            <a:xfrm>
              <a:off x="3560" y="618"/>
              <a:ext cx="1180" cy="1224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7986" name="Line 66"/>
            <p:cNvSpPr>
              <a:spLocks noChangeShapeType="1"/>
            </p:cNvSpPr>
            <p:nvPr/>
          </p:nvSpPr>
          <p:spPr bwMode="auto">
            <a:xfrm>
              <a:off x="3560" y="1241"/>
              <a:ext cx="1180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7987" name="Line 67"/>
            <p:cNvSpPr>
              <a:spLocks noChangeShapeType="1"/>
            </p:cNvSpPr>
            <p:nvPr/>
          </p:nvSpPr>
          <p:spPr bwMode="auto">
            <a:xfrm>
              <a:off x="4150" y="618"/>
              <a:ext cx="0" cy="122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7988" name="Oval 68"/>
            <p:cNvSpPr>
              <a:spLocks noChangeArrowheads="1"/>
            </p:cNvSpPr>
            <p:nvPr/>
          </p:nvSpPr>
          <p:spPr bwMode="auto">
            <a:xfrm>
              <a:off x="4035" y="1129"/>
              <a:ext cx="227" cy="227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37989" name="Oval 69"/>
          <p:cNvSpPr>
            <a:spLocks noChangeArrowheads="1"/>
          </p:cNvSpPr>
          <p:nvPr/>
        </p:nvSpPr>
        <p:spPr bwMode="auto">
          <a:xfrm>
            <a:off x="2916238" y="2419350"/>
            <a:ext cx="73025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7990" name="Oval 70"/>
          <p:cNvSpPr>
            <a:spLocks noChangeArrowheads="1"/>
          </p:cNvSpPr>
          <p:nvPr/>
        </p:nvSpPr>
        <p:spPr bwMode="auto">
          <a:xfrm>
            <a:off x="3779838" y="3284538"/>
            <a:ext cx="73025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7991" name="Oval 71"/>
          <p:cNvSpPr>
            <a:spLocks noChangeArrowheads="1"/>
          </p:cNvSpPr>
          <p:nvPr/>
        </p:nvSpPr>
        <p:spPr bwMode="auto">
          <a:xfrm>
            <a:off x="3130550" y="1628775"/>
            <a:ext cx="73025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7992" name="Oval 72"/>
          <p:cNvSpPr>
            <a:spLocks noChangeArrowheads="1"/>
          </p:cNvSpPr>
          <p:nvPr/>
        </p:nvSpPr>
        <p:spPr bwMode="auto">
          <a:xfrm>
            <a:off x="5507038" y="2276475"/>
            <a:ext cx="73025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7993" name="Oval 73"/>
          <p:cNvSpPr>
            <a:spLocks noChangeArrowheads="1"/>
          </p:cNvSpPr>
          <p:nvPr/>
        </p:nvSpPr>
        <p:spPr bwMode="auto">
          <a:xfrm>
            <a:off x="3059113" y="3500438"/>
            <a:ext cx="73025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7994" name="Oval 74"/>
          <p:cNvSpPr>
            <a:spLocks noChangeArrowheads="1"/>
          </p:cNvSpPr>
          <p:nvPr/>
        </p:nvSpPr>
        <p:spPr bwMode="auto">
          <a:xfrm>
            <a:off x="4354513" y="3284538"/>
            <a:ext cx="73025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7995" name="Oval 75"/>
          <p:cNvSpPr>
            <a:spLocks noChangeArrowheads="1"/>
          </p:cNvSpPr>
          <p:nvPr/>
        </p:nvSpPr>
        <p:spPr bwMode="auto">
          <a:xfrm>
            <a:off x="3922713" y="765175"/>
            <a:ext cx="73025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7996" name="Oval 76"/>
          <p:cNvSpPr>
            <a:spLocks noChangeArrowheads="1"/>
          </p:cNvSpPr>
          <p:nvPr/>
        </p:nvSpPr>
        <p:spPr bwMode="auto">
          <a:xfrm>
            <a:off x="4859338" y="692150"/>
            <a:ext cx="73025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7997" name="Oval 77"/>
          <p:cNvSpPr>
            <a:spLocks noChangeArrowheads="1"/>
          </p:cNvSpPr>
          <p:nvPr/>
        </p:nvSpPr>
        <p:spPr bwMode="auto">
          <a:xfrm>
            <a:off x="5003800" y="2995613"/>
            <a:ext cx="73025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7998" name="Oval 78"/>
          <p:cNvSpPr>
            <a:spLocks noChangeArrowheads="1"/>
          </p:cNvSpPr>
          <p:nvPr/>
        </p:nvSpPr>
        <p:spPr bwMode="auto">
          <a:xfrm>
            <a:off x="5722938" y="1916113"/>
            <a:ext cx="73025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7999" name="Oval 79"/>
          <p:cNvSpPr>
            <a:spLocks noChangeArrowheads="1"/>
          </p:cNvSpPr>
          <p:nvPr/>
        </p:nvSpPr>
        <p:spPr bwMode="auto">
          <a:xfrm>
            <a:off x="3922713" y="1989138"/>
            <a:ext cx="73025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000" name="Oval 80"/>
          <p:cNvSpPr>
            <a:spLocks noChangeArrowheads="1"/>
          </p:cNvSpPr>
          <p:nvPr/>
        </p:nvSpPr>
        <p:spPr bwMode="auto">
          <a:xfrm>
            <a:off x="4786313" y="2708275"/>
            <a:ext cx="73025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indefinite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167 -0.17731 C 0.08924 -0.18981 -0.36059 -0.12662 -0.36962 -0.13287 C -0.37621 -0.15046 0.07986 -0.20578 0.07031 -0.21851 C 0.0691 -0.22014 0.0691 -0.22338 0.06788 -0.225 C 0.06563 -0.22801 0.06215 -0.22893 0.05955 -0.23125 C 0.0566 -0.23935 0.05208 -0.24236 0.04653 -0.24722 C 0.0441 -0.2493 0.03924 -0.25347 0.03924 -0.25324 C 0.03611 -0.2625 -0.06701 -0.08171 -0.07274 -0.08703 C -0.0776 -0.09976 0.02952 -0.26689 0.01667 -0.27893 C 0.00625 -0.28865 -0.00538 -0.29676 -0.01667 -0.30439 C -0.02812 -0.30393 -0.03976 -0.30416 -0.05121 -0.30277 C -0.05486 -0.30231 -0.0618 -0.29791 -0.0618 -0.29768 C -0.06996 -0.29027 -0.0776 -0.28125 -0.08576 -0.27407 C -0.08871 -0.26782 -0.09149 -0.26828 -0.09635 -0.26458 C -0.10278 -0.25972 -0.05347 -0.21921 -0.06076 -0.21689 C -0.06944 -0.21805 -0.1342 -0.25486 -0.14288 -0.25671 C -0.14878 -0.25787 -0.1566 -0.26551 -0.1618 -0.26944 C -0.1743 -0.27893 -0.0941 -0.31574 -0.10712 -0.32338 C -0.11927 -0.33032 -0.19653 -0.29629 -0.22257 -0.30439 C -0.22934 -0.30648 -0.24288 -0.31064 -0.24288 -0.31041 C -0.25434 -0.31018 -0.23212 -0.07268 -0.24357 -0.07176 C -0.25087 -0.07129 -0.29167 -0.30416 -0.29878 -0.30277 C -0.32292 -0.29814 -0.34201 -0.09629 -0.36545 -0.08703 C -0.37014 -0.08287 -0.30781 -0.34537 -0.31337 -0.34398 C -0.31823 -0.33935 -0.3967 -0.26967 -0.40243 -0.26782 C -0.40521 -0.26574 -0.22396 -0.10972 -0.22691 -0.10787 C -0.2309 -0.10532 -0.41875 -0.25833 -0.42257 -0.25509 C -0.425 -0.25324 -0.42969 -0.24884 -0.42969 -0.24861 C -0.43281 -0.24259 -0.4276 -0.34514 -0.43212 -0.3412 C -0.43802 -0.32986 -0.43854 -0.2412 -0.44757 -0.23125 C -0.44948 -0.22916 -0.45139 -0.22245 -0.45243 -0.22014 C -0.45955 -0.20416 -0.45503 -0.21736 -0.45955 -0.20277 C -0.45833 -0.16967 -0.41198 0.04375 -0.39982 0.06713 C -0.39653 0.07338 -0.44028 -0.12916 -0.43455 -0.12662 C -0.43212 -0.12546 -0.42743 -0.12338 -0.42743 -0.12314 C -0.42344 -0.12453 -0.41927 -0.125 -0.41545 -0.12662 C -0.41128 -0.12824 -0.40955 -0.13449 -0.4059 -0.13773 C -0.4033 -0.15069 -0.39479 -0.17407 -0.38455 -0.17893 C -0.37153 -0.17731 -0.37153 -0.17963 -0.36545 -0.16782 C -0.3651 -0.1662 -0.36476 -0.16458 -0.36423 -0.16296 C -0.36354 -0.16134 -0.3618 -0.16018 -0.3618 -0.15833 C -0.3618 -0.13333 -0.36215 -0.10833 -0.36423 -0.08356 C -0.36493 -0.07453 -0.37309 -0.06319 -0.37621 -0.05532 C -0.38038 -0.02268 -0.37951 -0.0368 -0.37743 0.01482 C -0.37726 0.01875 -0.375 0.02107 -0.37378 0.02431 C -0.36649 0.04329 -0.35486 0.05463 -0.33923 0.05764 C -0.32552 0.0551 -0.32083 0.0544 -0.31076 0.04491 C -0.30816 0.0382 -0.30417 0.03403 -0.30121 0.02755 C -0.29705 0.01806 -0.12951 0.08727 -0.12378 0.07986 C -0.12048 0.07084 -0.28507 -0.01342 -0.2809 -0.02176 C -0.27812 -0.03657 -0.27187 -0.05231 -0.26545 -0.06458 C -0.26389 -0.07314 -0.35139 -0.15902 -0.34757 -0.1662 C -0.34496 -0.17685 -0.18194 -0.17523 -0.17482 -0.18148 C -0.1717 -0.18101 -0.23524 -0.11666 -0.23212 -0.11551 C -0.22795 -0.11412 -0.22847 -0.11111 -0.22621 -0.1074 C -0.22014 -0.09745 -0.21493 -0.09166 -0.2118 -0.07939 C -0.20955 -0.07083 -0.20642 -0.06226 -0.20469 -0.0537 C -0.20017 -0.03194 -0.19566 -0.00856 -0.18802 0.01158 C -0.18368 0.02292 -0.18107 0.03311 -0.17257 0.04005 C -0.17014 0.03912 -0.16771 0.03843 -0.16545 0.03704 C -0.16285 0.03542 -0.15833 0.03056 -0.15833 0.03079 C -0.15451 0.02061 -0.14982 0.00973 -0.14514 -3.7037E-6 C -0.14305 -0.00926 -0.14167 -0.01875 -0.13923 -0.02801 C -0.13732 -0.05902 -0.14097 -0.11018 -0.12621 -0.13773 C -0.12222 -0.15277 -0.12864 -0.13125 -0.12135 -0.1456 C -0.11493 -0.15833 -0.12569 -0.14652 -0.11667 -0.15509 C -0.11389 -0.1625 -0.18732 -0.18194 -0.18212 -0.1868 C -0.17986 -0.18889 -0.10121 -0.17523 -0.09878 -0.17731 C -0.09757 -0.17847 -0.09514 -0.18055 -0.09514 -0.18032 C -0.0941 -0.18032 -0.08663 -0.17916 -0.08455 -0.17731 C -0.08073 -0.17384 -0.07864 -0.16782 -0.07621 -0.16296 C -0.06875 -0.14791 -0.03732 -0.21088 -0.02969 -0.19629 C -0.02882 -0.19282 -0.05434 -0.10926 -0.05347 -0.10578 C -0.05243 -0.10115 -0.0533 -0.0956 -0.05121 -0.09166 C -0.04809 -0.08541 -0.04705 -0.0787 -0.0441 -0.07245 C -0.04201 -0.06226 -0.03871 -0.05139 -0.03455 -0.04282 C -0.03351 -0.0368 -0.02934 -0.02106 -0.02621 -0.01713 C -0.0191 -0.00787 -0.00833 -0.00393 0.00122 -0.00162 C 0.02222 -0.00324 0.03264 -3.7037E-6 0.04757 -0.01412 C 0.05261 -0.02407 0.05729 -0.0368 0.06545 -0.04282 C 0.06823 -0.04814 0.07014 -0.0537 0.07379 -0.05833 C 0.0757 -0.06527 0.07917 -0.07106 0.08212 -0.07731 C 0.08333 -0.08356 0.0842 -0.08796 0.08698 -0.09328 C 0.08854 -0.10115 -0.19687 0.10301 -0.19566 0.09491 C -0.19531 0.08264 0.09306 -0.1412 0.09288 -0.15347 C 0.09236 -0.17708 0.08577 -0.18518 0.09167 -0.17731 Z " pathEditMode="relative" rAng="0" ptsTypes="ffffffffffffffffffffffffffffffffffffffffffffffffffffffffffffffffffffffffffffffffffffff">
                                      <p:cBhvr>
                                        <p:cTn id="6" dur="5000" fill="hold"/>
                                        <p:tgtEl>
                                          <p:spTgt spid="3379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5" y="5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0 C 0.00677 0.00602 0.01458 0.00972 0.02153 0.01597 C 0.03004 0.03356 0.01684 0.00764 0.02743 0.02384 C 0.03021 0.02801 0.0309 0.03495 0.03455 0.03819 C 0.04132 0.04421 0.04826 0.05185 0.0559 0.05556 C 0.05833 0.05347 0.06076 0.05139 0.0632 0.04931 C 0.06441 0.04838 0.06667 0.04606 0.06667 0.0463 C 0.06736 0.04468 0.15608 0.08264 0.15729 0.07894 C 0.15851 0.07523 0.08611 0.03958 0.07379 0.02384 C 0.07465 0.01065 0.07396 -0.00764 0.08333 -0.01574 C 0.08906 -0.03102 0.01198 -0.08102 0.02743 -0.07986 C 0.03472 -0.07662 0.11875 -0.01204 0.125 -0.00625 C 0.13108 0.00579 0.13386 0.00625 0.1441 0.01111 C 0.16667 0.00741 0.16059 0.01227 0.17031 -0.00625 C 0.17205 -0.01574 0.17361 -0.02523 0.175 -0.03495 C 0.1757 -0.04537 0.175 -0.05995 0.18212 -0.06667 C 0.1849 -0.07407 0.18941 -0.08171 0.19288 -0.08889 C 0.19705 -0.10995 0.19861 -0.1375 0.18924 -0.15556 C 0.18351 -0.16667 0.1875 -0.16366 0.1809 -0.16667 C 0.17813 -0.1787 0.18229 -0.16481 0.17622 -0.17292 C 0.17535 -0.17407 0.17587 -0.17662 0.175 -0.17778 C 0.17379 -0.1794 0.17188 -0.17963 0.17031 -0.18079 C 0.16788 -0.18287 0.16563 -0.18519 0.1632 -0.18727 C 0.16198 -0.18843 0.15955 -0.19051 0.15955 -0.19028 C 0.14306 -0.18958 0.13299 -0.1919 0.1191 -0.18565 C 0.11858 -0.18542 0.11042 -0.18171 0.10833 -0.18079 C 0.10712 -0.18032 0.10486 -0.1794 0.10486 -0.17917 C 0.09844 -0.17384 0.07413 -0.22917 0.06667 -0.22593 C 0.0625 -0.22199 0.07153 -0.15764 0.06667 -0.15556 C 0.06007 -0.14931 0.05243 -0.15625 0.04653 -0.16181 C 0.04132 -0.17593 0.04774 -0.16181 0.03924 -0.1713 C 0.0382 -0.17245 0.03802 -0.17477 0.03698 -0.17616 C 0.03594 -0.17755 0.03455 -0.17824 0.03333 -0.1794 C 0.03056 -0.18634 0.02917 -0.18819 0.02379 -0.19051 C 0.01858 -0.19977 0.02205 -0.19537 0.0132 -0.20301 C 0.01198 -0.20417 0.00955 -0.20625 0.00955 -0.20602 C -0.00399 -0.20486 -0.00868 -0.2037 -0.02014 -0.19838 C -0.02621 -0.19213 -0.03021 -0.18472 -0.03576 -0.17778 C -0.03785 -0.16505 -0.03472 -0.17685 -0.04167 -0.16667 C -0.04792 -0.15741 -0.04618 -0.14606 -0.0559 -0.14282 C -0.06007 -0.13912 -0.13316 -0.2338 -0.13802 -0.23218 C -0.14358 -0.22731 -0.07986 -0.13079 -0.08576 -0.12685 C -0.09149 -0.11505 -0.08351 -0.12917 -0.09288 -0.1206 C -0.09653 -0.11736 -0.09878 -0.10463 -0.1 -0.1 C -0.09913 -0.08403 -0.10087 -0.07778 -0.09514 -0.06667 C -0.09444 -0.06343 -0.09271 -0.06042 -0.09288 -0.05718 C -0.09323 -0.04745 -0.0934 -0.03773 -0.09514 -0.02847 C -0.09549 -0.02639 -0.09774 -0.02546 -0.09878 -0.02384 C -0.1026 -0.01782 -0.10625 -0.01435 -0.1118 -0.01111 C -0.11667 -0.00833 -0.12292 -0.00856 -0.12743 -0.00463 C -0.13194 -0.00069 -0.12951 -0.00231 -0.13455 0 C -0.13958 0.01088 -0.13316 -0.00116 -0.14167 0.0081 C -0.14444 0.01111 -0.1467 0.01829 -0.14878 0.02222 C -0.14861 0.025 -0.14722 0.04352 -0.1441 0.04769 C -0.13976 0.05347 -0.13507 0.05463 -0.12969 0.05718 C -0.12726 0.05833 -0.12257 0.06042 -0.12257 0.06065 C -0.1191 0.06505 -0.11701 0.06921 -0.11302 0.07315 C -0.11111 0.08032 -0.10868 0.08681 -0.10469 0.09213 C -0.10191 0.10671 -0.1059 0.09144 -0.1 0.10162 C -0.09722 0.10625 -0.09722 0.11505 -0.09514 0.1206 C -0.0934 0.13102 -0.08889 0.13866 -0.08333 0.14606 C -0.08055 0.15509 -0.07969 0.1581 -0.07257 0.16042 C -0.06996 0.15926 -0.06406 0.15741 -0.0618 0.15394 C -0.05989 0.15116 -0.05712 0.14444 -0.05712 0.14468 C -0.05573 0.13681 0.08542 0.15463 0.08698 0.14722 C 0.08906 0.09977 -0.0533 0.03056 -0.0309 -0.00787 C -0.01736 -0.00671 -0.01285 -0.00926 -0.00347 -0.00162 C -0.00208 0.00463 -0.0033 0.0044 -8.33333E-7 0 Z " pathEditMode="relative" rAng="0" ptsTypes="fffffffaffffffffffffffffffffffffffffffffffffffffffffffffffffffffffff">
                                      <p:cBhvr>
                                        <p:cTn id="10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" y="-37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11111E-6 4.07407E-6 C 0.00678 0.00601 0.01459 0.00972 0.02154 0.01597 C 0.03004 0.03356 0.01685 0.00763 0.02744 0.02384 C 0.03022 0.02824 0.03091 0.03495 0.03456 0.03819 C 0.04133 0.04421 0.04827 0.05185 0.05591 0.05555 C 0.05834 0.05347 0.06077 0.05138 0.0632 0.0493 C 0.06442 0.04838 0.06667 0.04606 0.06667 0.04606 C 0.06824 0.03819 0.07067 0.03078 0.07379 0.02384 C 0.07466 0.01064 0.07397 -0.00764 0.08334 -0.01574 C 0.08907 -0.03102 0.09289 -0.025 0.10834 -0.02385 C 0.11563 -0.02061 0.11876 -0.01204 0.12501 -0.00625 C 0.13108 0.00578 0.13386 0.00648 0.14411 0.01111 C 0.16667 0.0074 0.1606 0.01226 0.17032 -0.00625 C 0.17206 -0.01574 0.17362 -0.02524 0.17501 -0.03496 C 0.1757 -0.04537 0.17501 -0.05996 0.18213 -0.06667 C 0.1849 -0.07408 0.18942 -0.08172 0.19289 -0.08889 C 0.19706 -0.10996 0.19862 -0.1375 0.18924 -0.15556 C 0.18352 -0.16667 0.18751 -0.16366 0.18091 -0.16667 C 0.17813 -0.17871 0.1823 -0.16482 0.17622 -0.17292 C 0.17536 -0.17408 0.17588 -0.17662 0.17501 -0.17778 C 0.17379 -0.1794 0.17188 -0.17963 0.17032 -0.18079 C 0.16789 -0.18287 0.16563 -0.18519 0.1632 -0.18727 C 0.16199 -0.18843 0.15956 -0.19051 0.15956 -0.19051 C 0.14306 -0.18959 0.13299 -0.1919 0.11911 -0.18565 C 0.11858 -0.18542 0.11042 -0.18172 0.10834 -0.18079 C 0.10713 -0.18033 0.10487 -0.1794 0.10487 -0.1794 C 0.09845 -0.17385 0.08838 -0.16829 0.08091 -0.16505 C 0.07674 -0.16112 0.07154 -0.15764 0.06667 -0.15556 C 0.06008 -0.14931 0.05244 -0.15625 0.04654 -0.16181 C 0.04133 -0.17593 0.04775 -0.16181 0.03924 -0.1713 C 0.0382 -0.17246 0.03803 -0.17477 0.03699 -0.17616 C 0.03595 -0.17755 0.03456 -0.17824 0.03334 -0.1794 C 0.03056 -0.18635 0.02917 -0.1882 0.02379 -0.19051 C 0.01858 -0.19977 0.02206 -0.19537 0.0132 -0.20301 C 0.01199 -0.20417 0.00956 -0.20625 0.00956 -0.20625 C -0.00398 -0.20487 -0.00867 -0.20371 -0.02013 -0.19838 C -0.02621 -0.19213 -0.0302 -0.18473 -0.03576 -0.17778 C -0.03784 -0.16505 -0.03471 -0.17686 -0.04166 -0.16667 C -0.04791 -0.15741 -0.04617 -0.14607 -0.05589 -0.14283 C -0.06006 -0.13912 -0.06301 -0.13797 -0.06787 -0.13635 C -0.07343 -0.13149 -0.07985 -0.13079 -0.08576 -0.12686 C -0.09148 -0.11505 -0.0835 -0.12917 -0.09287 -0.12061 C -0.09652 -0.11737 -0.09878 -0.10463 -0.09999 -0.1 C -0.09912 -0.08403 -0.10086 -0.07778 -0.09513 -0.06667 C -0.09444 -0.06343 -0.0927 -0.06042 -0.09287 -0.05718 C -0.09322 -0.04746 -0.09339 -0.03774 -0.09513 -0.02848 C -0.09548 -0.02639 -0.09773 -0.02547 -0.09878 -0.02385 C -0.1026 -0.01783 -0.10624 -0.01436 -0.1118 -0.01112 C -0.11666 -0.00834 -0.12291 -0.00857 -0.12742 -0.00463 C -0.13194 -0.0007 -0.12951 -0.00232 -0.13454 4.07407E-6 C -0.13958 0.01088 -0.13315 -0.00116 -0.14166 0.0081 C -0.14444 0.01111 -0.14669 0.01828 -0.14878 0.02222 C -0.1486 0.025 -0.14721 0.04351 -0.14409 0.04768 C -0.13975 0.05347 -0.13506 0.05463 -0.12968 0.05717 C -0.12725 0.05833 -0.12256 0.06041 -0.12256 0.06041 C -0.11909 0.06504 -0.11701 0.06944 -0.11301 0.07314 C -0.1111 0.08032 -0.10867 0.0868 -0.10468 0.09213 C -0.1019 0.10671 -0.10589 0.09143 -0.09999 0.10162 C -0.09721 0.10625 -0.09721 0.11504 -0.09513 0.1206 C -0.09339 0.13101 -0.08888 0.13865 -0.08333 0.14606 C -0.08055 0.15509 -0.07968 0.1581 -0.07256 0.16041 C -0.06996 0.15926 -0.06405 0.1574 -0.0618 0.15393 C -0.05989 0.15115 -0.05711 0.14444 -0.05711 0.14444 C -0.05572 0.1368 -0.05398 0.12963 -0.05242 0.12222 C -0.05034 0.07476 -0.05329 0.03055 -0.03089 -0.00787 C -0.01735 -0.00672 -0.01284 -0.00926 -0.00346 -0.00162 C -0.00208 0.00463 -0.00329 0.00439 6.11111E-6 4.07407E-6 Z " pathEditMode="relative" ptsTypes="fffffffffffffffffffffffffffffffffffffffffffffffffffffffffffffffffff">
                                      <p:cBhvr>
                                        <p:cTn id="14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11111E-6 4.07407E-6 C 0.00678 0.00601 0.01459 0.00972 0.02154 0.01597 C 0.03004 0.03356 0.01685 0.00763 0.02744 0.02384 C 0.03022 0.02824 0.03091 0.03495 0.03456 0.03819 C 0.04133 0.04421 0.04827 0.05185 0.05591 0.05555 C 0.05834 0.05347 0.06077 0.05138 0.0632 0.0493 C 0.06442 0.04838 0.06667 0.04606 0.06667 0.04606 C 0.06824 0.03819 0.07067 0.03078 0.07379 0.02384 C 0.07466 0.01064 0.07397 -0.00764 0.08334 -0.01574 C 0.08907 -0.03102 0.09289 -0.025 0.10834 -0.02385 C 0.11563 -0.02061 0.11876 -0.01204 0.12501 -0.00625 C 0.13108 0.00578 0.13386 0.00648 0.14411 0.01111 C 0.16667 0.0074 0.1606 0.01226 0.17032 -0.00625 C 0.17206 -0.01574 0.17362 -0.02524 0.17501 -0.03496 C 0.1757 -0.04537 0.17501 -0.05996 0.18213 -0.06667 C 0.1849 -0.07408 0.18942 -0.08172 0.19289 -0.08889 C 0.19706 -0.10996 0.19862 -0.1375 0.18924 -0.15556 C 0.18352 -0.16667 0.18751 -0.16366 0.18091 -0.16667 C 0.17813 -0.17871 0.1823 -0.16482 0.17622 -0.17292 C 0.17536 -0.17408 0.17588 -0.17662 0.17501 -0.17778 C 0.17379 -0.1794 0.17188 -0.17963 0.17032 -0.18079 C 0.16789 -0.18287 0.16563 -0.18519 0.1632 -0.18727 C 0.16199 -0.18843 0.15956 -0.19051 0.15956 -0.19051 C 0.14306 -0.18959 0.13299 -0.1919 0.11911 -0.18565 C 0.11858 -0.18542 0.11042 -0.18172 0.10834 -0.18079 C 0.10713 -0.18033 0.10487 -0.1794 0.10487 -0.1794 C 0.09845 -0.17385 0.08838 -0.16829 0.08091 -0.16505 C 0.07674 -0.16112 0.07154 -0.15764 0.06667 -0.15556 C 0.06008 -0.14931 0.05244 -0.15625 0.04654 -0.16181 C 0.04133 -0.17593 0.04775 -0.16181 0.03924 -0.1713 C 0.0382 -0.17246 0.03803 -0.17477 0.03699 -0.17616 C 0.03595 -0.17755 0.03456 -0.17824 0.03334 -0.1794 C 0.03056 -0.18635 0.02917 -0.1882 0.02379 -0.19051 C 0.01858 -0.19977 0.02206 -0.19537 0.0132 -0.20301 C 0.01199 -0.20417 0.00956 -0.20625 0.00956 -0.20625 C -0.00398 -0.20487 -0.00867 -0.20371 -0.02013 -0.19838 C -0.02621 -0.19213 -0.0302 -0.18473 -0.03576 -0.17778 C -0.03784 -0.16505 -0.03471 -0.17686 -0.04166 -0.16667 C -0.04791 -0.15741 -0.04617 -0.14607 -0.05589 -0.14283 C -0.06006 -0.13912 -0.06301 -0.13797 -0.06787 -0.13635 C -0.07343 -0.13149 -0.07985 -0.13079 -0.08576 -0.12686 C -0.09148 -0.11505 -0.0835 -0.12917 -0.09287 -0.12061 C -0.09652 -0.11737 -0.09878 -0.10463 -0.09999 -0.1 C -0.09912 -0.08403 -0.10086 -0.07778 -0.09513 -0.06667 C -0.09444 -0.06343 -0.0927 -0.06042 -0.09287 -0.05718 C -0.09322 -0.04746 -0.09339 -0.03774 -0.09513 -0.02848 C -0.09548 -0.02639 -0.09773 -0.02547 -0.09878 -0.02385 C -0.1026 -0.01783 -0.10624 -0.01436 -0.1118 -0.01112 C -0.11666 -0.00834 -0.12291 -0.00857 -0.12742 -0.00463 C -0.13194 -0.0007 -0.12951 -0.00232 -0.13454 4.07407E-6 C -0.13958 0.01088 -0.13315 -0.00116 -0.14166 0.0081 C -0.14444 0.01111 -0.14669 0.01828 -0.14878 0.02222 C -0.1486 0.025 -0.14721 0.04351 -0.14409 0.04768 C -0.13975 0.05347 -0.13506 0.05463 -0.12968 0.05717 C -0.12725 0.05833 -0.12256 0.06041 -0.12256 0.06041 C -0.11909 0.06504 -0.11701 0.06944 -0.11301 0.07314 C -0.1111 0.08032 -0.10867 0.0868 -0.10468 0.09213 C -0.1019 0.10671 -0.10589 0.09143 -0.09999 0.10162 C -0.09721 0.10625 -0.09721 0.11504 -0.09513 0.1206 C -0.09339 0.13101 -0.08888 0.13865 -0.08333 0.14606 C -0.08055 0.15509 -0.07968 0.1581 -0.07256 0.16041 C -0.06996 0.15926 -0.06405 0.1574 -0.0618 0.15393 C -0.05989 0.15115 -0.05711 0.14444 -0.05711 0.14444 C -0.05572 0.1368 -0.05398 0.12963 -0.05242 0.12222 C -0.05034 0.07476 -0.05329 0.03055 -0.03089 -0.00787 C -0.01735 -0.00672 -0.01284 -0.00926 -0.00346 -0.00162 C -0.00208 0.00463 -0.00329 0.00439 6.11111E-6 4.07407E-6 Z " pathEditMode="relative" ptsTypes="fffffffffffffffffffffffffffffffffffffffffffffffffffffffffffffffffff">
                                      <p:cBhvr>
                                        <p:cTn id="18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4.07407E-6 C 0.00678 0.00601 0.01459 0.00972 0.02153 0.01597 C 0.03004 0.03356 0.01684 0.00763 0.02743 0.02384 C 0.03021 0.02824 0.03091 0.03495 0.03455 0.03819 C 0.04132 0.04421 0.04827 0.05185 0.05591 0.05555 C 0.05834 0.05347 0.06077 0.05138 0.0632 0.0493 C 0.06441 0.04838 0.06667 0.04606 0.06667 0.04629 C 0.06823 0.03819 0.07066 0.03078 0.07379 0.02384 C 0.07466 0.01064 0.07396 -0.00764 0.08334 -0.01574 C 0.08907 -0.03102 0.09289 -0.02547 0.10834 -0.02385 C 0.11563 -0.0213 0.11875 -0.01204 0.125 -0.00672 C 0.13108 0.00578 0.13386 0.00648 0.1441 0.01111 C 0.16667 0.0074 0.16059 0.01226 0.17032 -0.00672 C 0.17205 -0.01574 0.17362 -0.02547 0.175 -0.03496 C 0.1757 -0.04537 0.175 -0.05996 0.18212 -0.0669 C 0.1849 -0.07408 0.18941 -0.08172 0.19289 -0.08889 C 0.19705 -0.10996 0.19862 -0.1375 0.18924 -0.15556 C 0.18351 -0.16667 0.1875 -0.16366 0.18091 -0.16667 C 0.17813 -0.17871 0.29306 0.26805 0.28698 0.25995 C 0.28612 0.25879 0.17587 -0.17662 0.175 -0.17778 C 0.17379 -0.1794 0.17188 -0.17963 0.17032 -0.18079 C 0.16789 -0.18287 0.16563 -0.18519 0.1632 -0.18727 C 0.16198 -0.18843 0.15955 -0.19051 0.15955 -0.19028 C 0.14306 -0.18959 0.13299 -0.1919 0.1191 -0.18565 C 0.11858 -0.18542 0.13785 0.31759 0.13577 0.31851 C 0.13455 0.31898 0.10487 -0.1794 0.10487 -0.17917 C 0.09844 -0.17385 0.08837 -0.16829 0.08091 -0.16505 C 0.07674 -0.16112 0.07153 -0.15764 0.06667 -0.15556 C 0.06007 -0.14931 0.05243 -0.15625 0.04653 -0.16181 C 0.04132 -0.17593 0.04775 -0.16181 0.03924 -0.1713 C 0.0382 -0.17246 0.10105 0.00578 0.1 0.00439 C 0.09896 0.00301 0.03455 -0.17824 0.03334 -0.1794 C 0.03056 -0.18635 0.02917 -0.1882 0.02379 -0.19051 C 0.01858 -0.19977 0.02205 -0.19537 0.0132 -0.20301 C 0.01198 -0.20417 0.02032 0.32801 0.02032 0.32824 C 0.00678 0.32939 -0.00868 -0.20371 -0.02013 -0.19838 C -0.02621 -0.19213 -0.0302 -0.18473 -0.03576 -0.17778 C -0.03784 -0.16505 -0.1335 0.2831 -0.14045 0.29328 C -0.1467 0.30254 -0.04618 -0.14607 -0.0559 -0.14283 C -0.06007 -0.13912 0.02518 -0.03866 0.02032 -0.03704 C 0.01476 -0.03287 -0.07986 -0.13079 -0.08576 -0.12686 C -0.09149 -0.11505 -0.0835 -0.12917 -0.09288 -0.12061 C -0.09652 -0.11737 -0.09878 -0.10463 -0.1 -0.1 C -0.09913 -0.08403 -0.10086 -0.07778 -0.09513 -0.0669 C -0.09444 -0.06343 -0.0927 -0.06042 -0.09288 -0.05718 C -0.09322 -0.04815 -0.0934 -0.03774 -0.09513 -0.02917 C -0.09548 -0.02639 -0.09774 -0.02547 -0.09878 -0.02385 C -0.1026 -0.01806 -0.10625 -0.01436 -0.1118 -0.01112 C -0.11666 -0.00834 -0.12291 -0.00857 -0.12743 -0.00463 C -0.13194 -0.0007 -0.12951 -0.00301 -0.13454 4.07407E-6 C -0.13958 0.01088 -0.13316 -0.00116 -0.14166 0.0081 C -0.14444 0.01111 -0.1467 0.01828 -0.14878 0.02222 C -0.14861 0.025 -0.14722 0.04351 -0.14409 0.04768 C -0.13975 0.05347 -0.13507 0.05463 -0.12968 0.05717 C -0.12725 0.05833 -0.12257 0.06041 -0.12257 0.06064 C -0.11909 0.06504 -0.11701 0.06944 -0.11302 0.07314 C -0.11111 0.08032 -0.10868 0.0868 -0.10468 0.09213 C -0.10191 0.10671 -0.1059 0.09143 -0.1 0.10162 C -0.09722 0.10601 -0.09722 0.11504 -0.09513 0.12037 C -0.0934 0.13078 -0.08888 0.13865 -0.08333 0.14606 C -0.08055 0.15486 -0.07968 0.15787 -0.07257 0.16041 C -0.06996 0.15926 -0.06406 0.1574 -0.0618 0.15393 C -0.05989 0.15092 -0.05711 0.14444 -0.05711 0.14467 C -0.05572 0.13657 -0.05399 0.12963 -0.05243 0.12222 C -0.05034 0.07453 -0.05329 0.03055 -0.0309 -0.00787 C -0.01736 -0.00672 -0.01284 -0.00996 -0.00347 -0.00232 C -0.00208 0.00463 -0.00329 0.00439 -4.16667E-6 4.07407E-6 Z " pathEditMode="relative" rAng="0" ptsTypes="fffffffffffffffffffffffffffffffffffffffffffffffffffffffffffffffffff">
                                      <p:cBhvr>
                                        <p:cTn id="22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" y="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35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0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000"/>
                            </p:stCondLst>
                            <p:childTnLst>
                              <p:par>
                                <p:cTn id="33" presetID="35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7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8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9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1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2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3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4000"/>
                            </p:stCondLst>
                            <p:childTnLst>
                              <p:par>
                                <p:cTn id="6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4000"/>
                            </p:stCondLst>
                            <p:childTnLst>
                              <p:par>
                                <p:cTn id="68" presetID="35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5000"/>
                            </p:stCondLst>
                            <p:childTnLst>
                              <p:par>
                                <p:cTn id="7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6000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7000"/>
                            </p:stCondLst>
                            <p:childTnLst>
                              <p:par>
                                <p:cTn id="7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8000"/>
                            </p:stCondLst>
                            <p:childTnLst>
                              <p:par>
                                <p:cTn id="8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9000"/>
                            </p:stCondLst>
                            <p:childTnLst>
                              <p:par>
                                <p:cTn id="8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0000"/>
                            </p:stCondLst>
                            <p:childTnLst>
                              <p:par>
                                <p:cTn id="8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1000"/>
                            </p:stCondLst>
                            <p:childTnLst>
                              <p:par>
                                <p:cTn id="8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2000"/>
                            </p:stCondLst>
                            <p:childTnLst>
                              <p:par>
                                <p:cTn id="9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3000"/>
                            </p:stCondLst>
                            <p:childTnLst>
                              <p:par>
                                <p:cTn id="9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24000"/>
                            </p:stCondLst>
                            <p:childTnLst>
                              <p:par>
                                <p:cTn id="9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5000"/>
                            </p:stCondLst>
                            <p:childTnLst>
                              <p:par>
                                <p:cTn id="10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6000"/>
                            </p:stCondLst>
                            <p:childTnLst>
                              <p:par>
                                <p:cTn id="10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27000"/>
                            </p:stCondLst>
                            <p:childTnLst>
                              <p:par>
                                <p:cTn id="10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9" grpId="0" animBg="1"/>
      <p:bldP spid="337960" grpId="0" animBg="1"/>
      <p:bldP spid="337961" grpId="0" animBg="1"/>
      <p:bldP spid="337962" grpId="0" animBg="1"/>
      <p:bldP spid="337963" grpId="0" animBg="1"/>
      <p:bldP spid="337964" grpId="0" animBg="1"/>
      <p:bldP spid="337965" grpId="0" animBg="1"/>
      <p:bldP spid="337966" grpId="0" animBg="1"/>
      <p:bldP spid="337967" grpId="0" animBg="1"/>
      <p:bldP spid="337968" grpId="0" animBg="1"/>
      <p:bldP spid="337989" grpId="0" animBg="1"/>
      <p:bldP spid="337990" grpId="0" animBg="1"/>
      <p:bldP spid="337991" grpId="0" animBg="1"/>
      <p:bldP spid="337992" grpId="0" animBg="1"/>
      <p:bldP spid="337993" grpId="0" animBg="1"/>
      <p:bldP spid="337994" grpId="0" animBg="1"/>
      <p:bldP spid="337995" grpId="0" animBg="1"/>
      <p:bldP spid="337996" grpId="0" animBg="1"/>
      <p:bldP spid="337997" grpId="0" animBg="1"/>
      <p:bldP spid="337998" grpId="0" animBg="1"/>
      <p:bldP spid="337999" grpId="0" animBg="1"/>
      <p:bldP spid="33800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Graphique 6"/>
          <p:cNvGraphicFramePr/>
          <p:nvPr/>
        </p:nvGraphicFramePr>
        <p:xfrm>
          <a:off x="2045693" y="2285992"/>
          <a:ext cx="4987671" cy="34290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800" dirty="0" err="1" smtClean="0"/>
              <a:t>What</a:t>
            </a:r>
            <a:r>
              <a:rPr lang="fr-FR" sz="2800" dirty="0" smtClean="0"/>
              <a:t> </a:t>
            </a:r>
            <a:r>
              <a:rPr lang="fr-FR" sz="2800" dirty="0" err="1" smtClean="0"/>
              <a:t>is</a:t>
            </a:r>
            <a:r>
              <a:rPr lang="fr-FR" sz="2800" dirty="0" smtClean="0"/>
              <a:t> the </a:t>
            </a:r>
            <a:r>
              <a:rPr lang="fr-FR" sz="2800" dirty="0" err="1" smtClean="0"/>
              <a:t>probability</a:t>
            </a:r>
            <a:r>
              <a:rPr lang="fr-FR" sz="2800" dirty="0" smtClean="0"/>
              <a:t> </a:t>
            </a:r>
            <a:r>
              <a:rPr lang="fr-FR" sz="2800" dirty="0" err="1" smtClean="0"/>
              <a:t>that</a:t>
            </a:r>
            <a:r>
              <a:rPr lang="fr-FR" sz="2800" dirty="0" smtClean="0"/>
              <a:t> a </a:t>
            </a:r>
            <a:r>
              <a:rPr lang="fr-FR" sz="2800" dirty="0" err="1" smtClean="0"/>
              <a:t>wrong</a:t>
            </a:r>
            <a:r>
              <a:rPr lang="fr-FR" sz="2800" dirty="0" smtClean="0"/>
              <a:t> </a:t>
            </a:r>
            <a:r>
              <a:rPr lang="fr-FR" sz="2800" dirty="0" err="1" smtClean="0"/>
              <a:t>decision</a:t>
            </a:r>
            <a:r>
              <a:rPr lang="fr-FR" sz="2800" dirty="0" smtClean="0"/>
              <a:t> </a:t>
            </a:r>
            <a:r>
              <a:rPr lang="fr-FR" sz="2800" dirty="0" err="1" smtClean="0"/>
              <a:t>will</a:t>
            </a:r>
            <a:r>
              <a:rPr lang="fr-FR" sz="2800" dirty="0" smtClean="0"/>
              <a:t> </a:t>
            </a:r>
            <a:r>
              <a:rPr lang="fr-FR" sz="2800" dirty="0" err="1" smtClean="0"/>
              <a:t>be</a:t>
            </a:r>
            <a:r>
              <a:rPr lang="fr-FR" sz="2800" dirty="0" smtClean="0"/>
              <a:t> </a:t>
            </a:r>
            <a:r>
              <a:rPr lang="fr-FR" sz="2800" dirty="0" err="1" smtClean="0"/>
              <a:t>taken</a:t>
            </a:r>
            <a:r>
              <a:rPr lang="fr-FR" sz="2800" dirty="0" smtClean="0"/>
              <a:t> by </a:t>
            </a:r>
            <a:r>
              <a:rPr lang="fr-FR" sz="2800" dirty="0" err="1" smtClean="0"/>
              <a:t>majority</a:t>
            </a:r>
            <a:r>
              <a:rPr lang="fr-FR" sz="2800" dirty="0" smtClean="0"/>
              <a:t> </a:t>
            </a:r>
            <a:r>
              <a:rPr lang="fr-FR" sz="2800" dirty="0" err="1" smtClean="0"/>
              <a:t>voting</a:t>
            </a:r>
            <a:r>
              <a:rPr lang="fr-FR" sz="2800" dirty="0" smtClean="0"/>
              <a:t>?</a:t>
            </a: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196975"/>
            <a:ext cx="9144000" cy="935881"/>
          </a:xfrm>
        </p:spPr>
        <p:txBody>
          <a:bodyPr/>
          <a:lstStyle/>
          <a:p>
            <a:r>
              <a:rPr lang="fr-FR" sz="2400" dirty="0" err="1" smtClean="0"/>
              <a:t>Probability</a:t>
            </a:r>
            <a:r>
              <a:rPr lang="fr-FR" sz="2400" dirty="0" smtClean="0"/>
              <a:t> of </a:t>
            </a:r>
            <a:r>
              <a:rPr lang="fr-FR" sz="2400" dirty="0" err="1" smtClean="0"/>
              <a:t>wrong</a:t>
            </a:r>
            <a:r>
              <a:rPr lang="fr-FR" sz="2400" dirty="0" smtClean="0"/>
              <a:t> </a:t>
            </a:r>
            <a:r>
              <a:rPr lang="fr-FR" sz="2400" dirty="0" err="1" smtClean="0"/>
              <a:t>decision</a:t>
            </a:r>
            <a:r>
              <a:rPr lang="fr-FR" sz="2400" dirty="0" smtClean="0"/>
              <a:t>  (</a:t>
            </a:r>
            <a:r>
              <a:rPr lang="el-GR" sz="2400" dirty="0" smtClean="0"/>
              <a:t>μ</a:t>
            </a:r>
            <a:r>
              <a:rPr lang="fr-FR" sz="2400" dirty="0" smtClean="0"/>
              <a:t> &lt; 0.5)</a:t>
            </a:r>
          </a:p>
          <a:p>
            <a:r>
              <a:rPr lang="fr-FR" sz="2400" dirty="0" err="1" smtClean="0"/>
              <a:t>Each</a:t>
            </a:r>
            <a:r>
              <a:rPr lang="fr-FR" sz="2400" dirty="0" smtClean="0"/>
              <a:t> voter </a:t>
            </a:r>
            <a:r>
              <a:rPr lang="fr-FR" sz="2400" dirty="0" err="1" smtClean="0"/>
              <a:t>acts</a:t>
            </a:r>
            <a:r>
              <a:rPr lang="fr-FR" sz="2400" dirty="0" smtClean="0"/>
              <a:t> </a:t>
            </a:r>
            <a:r>
              <a:rPr lang="fr-FR" sz="2400" dirty="0" err="1" smtClean="0"/>
              <a:t>independently</a:t>
            </a:r>
            <a:endParaRPr lang="fr-FR" sz="2400" dirty="0" smtClean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503718-F545-4FF1-9D25-78E51F277979}" type="slidenum">
              <a:rPr lang="fr-FR" smtClean="0"/>
              <a:pPr>
                <a:defRPr/>
              </a:pPr>
              <a:t>9</a:t>
            </a:fld>
            <a:endParaRPr lang="fr-FR"/>
          </a:p>
        </p:txBody>
      </p:sp>
      <p:sp>
        <p:nvSpPr>
          <p:cNvPr id="10" name="Espace réservé du contenu 2"/>
          <p:cNvSpPr txBox="1">
            <a:spLocks/>
          </p:cNvSpPr>
          <p:nvPr/>
        </p:nvSpPr>
        <p:spPr bwMode="auto">
          <a:xfrm>
            <a:off x="899592" y="5877272"/>
            <a:ext cx="7128792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fr-FR" sz="2400" b="1" kern="0" dirty="0" smtClean="0">
                <a:solidFill>
                  <a:srgbClr val="860000"/>
                </a:solidFill>
                <a:latin typeface="+mn-lt"/>
              </a:rPr>
              <a:t>More </a:t>
            </a:r>
            <a:r>
              <a:rPr lang="fr-FR" sz="2400" b="1" kern="0" dirty="0" err="1" smtClean="0">
                <a:solidFill>
                  <a:srgbClr val="860000"/>
                </a:solidFill>
                <a:latin typeface="+mn-lt"/>
              </a:rPr>
              <a:t>voters</a:t>
            </a:r>
            <a:r>
              <a:rPr lang="fr-FR" sz="2400" b="1" kern="0" dirty="0" smtClean="0">
                <a:solidFill>
                  <a:srgbClr val="860000"/>
                </a:solidFill>
                <a:latin typeface="+mn-lt"/>
              </a:rPr>
              <a:t> – </a:t>
            </a:r>
            <a:r>
              <a:rPr lang="fr-FR" sz="2400" b="1" kern="0" dirty="0" err="1" smtClean="0">
                <a:solidFill>
                  <a:srgbClr val="860000"/>
                </a:solidFill>
                <a:latin typeface="+mn-lt"/>
              </a:rPr>
              <a:t>less</a:t>
            </a:r>
            <a:r>
              <a:rPr lang="fr-FR" sz="2400" b="1" kern="0" dirty="0" smtClean="0">
                <a:solidFill>
                  <a:srgbClr val="860000"/>
                </a:solidFill>
                <a:latin typeface="+mn-lt"/>
              </a:rPr>
              <a:t> chances to </a:t>
            </a:r>
            <a:r>
              <a:rPr lang="fr-FR" sz="2400" b="1" kern="0" dirty="0" err="1" smtClean="0">
                <a:solidFill>
                  <a:srgbClr val="860000"/>
                </a:solidFill>
                <a:latin typeface="+mn-lt"/>
              </a:rPr>
              <a:t>take</a:t>
            </a:r>
            <a:r>
              <a:rPr lang="fr-FR" sz="2400" b="1" kern="0" dirty="0" smtClean="0">
                <a:solidFill>
                  <a:srgbClr val="860000"/>
                </a:solidFill>
                <a:latin typeface="+mn-lt"/>
              </a:rPr>
              <a:t> a </a:t>
            </a:r>
            <a:r>
              <a:rPr lang="fr-FR" sz="2400" b="1" kern="0" dirty="0" err="1" smtClean="0">
                <a:solidFill>
                  <a:srgbClr val="860000"/>
                </a:solidFill>
                <a:latin typeface="+mn-lt"/>
              </a:rPr>
              <a:t>wrong</a:t>
            </a:r>
            <a:r>
              <a:rPr lang="fr-FR" sz="2400" b="1" kern="0" dirty="0" smtClean="0">
                <a:solidFill>
                  <a:srgbClr val="860000"/>
                </a:solidFill>
                <a:latin typeface="+mn-lt"/>
              </a:rPr>
              <a:t> </a:t>
            </a:r>
            <a:r>
              <a:rPr lang="fr-FR" sz="2400" b="1" kern="0" dirty="0" err="1" smtClean="0">
                <a:solidFill>
                  <a:srgbClr val="860000"/>
                </a:solidFill>
                <a:latin typeface="+mn-lt"/>
              </a:rPr>
              <a:t>decision</a:t>
            </a:r>
            <a:r>
              <a:rPr lang="fr-FR" sz="2400" b="1" kern="0" dirty="0" smtClean="0">
                <a:solidFill>
                  <a:srgbClr val="860000"/>
                </a:solidFill>
                <a:latin typeface="+mn-lt"/>
              </a:rPr>
              <a:t> !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PPTtemplate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Berlin Sans FB Dem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PPTtemplate</Template>
  <TotalTime>3355</TotalTime>
  <Words>1995</Words>
  <Application>Microsoft Office PowerPoint</Application>
  <PresentationFormat>Affichage à l'écran (4:3)</PresentationFormat>
  <Paragraphs>695</Paragraphs>
  <Slides>65</Slides>
  <Notes>63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65</vt:i4>
      </vt:variant>
    </vt:vector>
  </HeadingPairs>
  <TitlesOfParts>
    <vt:vector size="66" baseType="lpstr">
      <vt:lpstr>PPTtemplate</vt:lpstr>
      <vt:lpstr>Short overview of Weka</vt:lpstr>
      <vt:lpstr>Weka: Explorer</vt:lpstr>
      <vt:lpstr>Weka: Memory issues</vt:lpstr>
      <vt:lpstr>ISIDA ModelAnalyser</vt:lpstr>
      <vt:lpstr>Foreword</vt:lpstr>
      <vt:lpstr>Ensemble Learning</vt:lpstr>
      <vt:lpstr>Diapositive 7</vt:lpstr>
      <vt:lpstr>Diapositive 8</vt:lpstr>
      <vt:lpstr>What is the probability that a wrong decision will be taken by majority voting?</vt:lpstr>
      <vt:lpstr>The Goal of Ensemble Learning</vt:lpstr>
      <vt:lpstr>Principle of Ensemble Learning</vt:lpstr>
      <vt:lpstr>Ensembles Generation:     Bagging</vt:lpstr>
      <vt:lpstr>Bagging</vt:lpstr>
      <vt:lpstr>Bootstrap</vt:lpstr>
      <vt:lpstr>Bagging</vt:lpstr>
      <vt:lpstr>Classification - Descriptors</vt:lpstr>
      <vt:lpstr>Classification - Files</vt:lpstr>
      <vt:lpstr>Regression - Descriptors</vt:lpstr>
      <vt:lpstr>Regression - Files</vt:lpstr>
      <vt:lpstr>Exercise 1</vt:lpstr>
      <vt:lpstr>Exercise 1</vt:lpstr>
      <vt:lpstr>Exercise 1</vt:lpstr>
      <vt:lpstr>Exercise 1</vt:lpstr>
      <vt:lpstr>Exercise 1: rules interpretation </vt:lpstr>
      <vt:lpstr>Exercise 1: randomization</vt:lpstr>
      <vt:lpstr>Exercise 1: surprizing result !</vt:lpstr>
      <vt:lpstr>Exercise 2a: Bagging</vt:lpstr>
      <vt:lpstr>Exercise 2a: Bagging</vt:lpstr>
      <vt:lpstr>Exercise 2a: Bagging</vt:lpstr>
      <vt:lpstr>Bagging</vt:lpstr>
      <vt:lpstr>Bagging Of Regression Models</vt:lpstr>
      <vt:lpstr>Ensembles Generation:     Boosting</vt:lpstr>
      <vt:lpstr>Boosting</vt:lpstr>
      <vt:lpstr>Boosting for Classification. AdaBoost</vt:lpstr>
      <vt:lpstr>Developing Classification Model</vt:lpstr>
      <vt:lpstr>Exercise 2b: Boosting</vt:lpstr>
      <vt:lpstr>Exercise 2b:  Boosting</vt:lpstr>
      <vt:lpstr>Boosting for Classification. AdaBoost</vt:lpstr>
      <vt:lpstr>Bagging vs Boosting</vt:lpstr>
      <vt:lpstr>Conjecture: Bagging vs Boosting</vt:lpstr>
      <vt:lpstr>Ensembles Generation:     Random Subspace</vt:lpstr>
      <vt:lpstr>Random Subspace Method</vt:lpstr>
      <vt:lpstr>Random Subspace Method: Random Descriptor Selection </vt:lpstr>
      <vt:lpstr>Random Subspace Method</vt:lpstr>
      <vt:lpstr>Developing Regression Models</vt:lpstr>
      <vt:lpstr>Exercise 7</vt:lpstr>
      <vt:lpstr>Exercise 7</vt:lpstr>
      <vt:lpstr>Exercise 7</vt:lpstr>
      <vt:lpstr>Exercise 7</vt:lpstr>
      <vt:lpstr>Random Forest</vt:lpstr>
      <vt:lpstr>Ensembles Generation:     Stacking</vt:lpstr>
      <vt:lpstr>Stacking</vt:lpstr>
      <vt:lpstr>Stacking</vt:lpstr>
      <vt:lpstr>Exercise 9</vt:lpstr>
      <vt:lpstr>Exercise 9</vt:lpstr>
      <vt:lpstr>Exercise 9</vt:lpstr>
      <vt:lpstr>Exercise 9</vt:lpstr>
      <vt:lpstr>Exercise 9</vt:lpstr>
      <vt:lpstr>Exercise 9</vt:lpstr>
      <vt:lpstr>Exercise 9 - Stacking</vt:lpstr>
      <vt:lpstr>Conclusion</vt:lpstr>
      <vt:lpstr>Thank you… and</vt:lpstr>
      <vt:lpstr>Exercise 1</vt:lpstr>
      <vt:lpstr>Diapositive 64</vt:lpstr>
      <vt:lpstr>Diapositive 65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Sacha</dc:creator>
  <cp:lastModifiedBy> </cp:lastModifiedBy>
  <cp:revision>663</cp:revision>
  <dcterms:created xsi:type="dcterms:W3CDTF">2010-04-13T14:20:18Z</dcterms:created>
  <dcterms:modified xsi:type="dcterms:W3CDTF">2010-06-18T11:47:45Z</dcterms:modified>
</cp:coreProperties>
</file>