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70"/>
  </p:notesMasterIdLst>
  <p:handoutMasterIdLst>
    <p:handoutMasterId r:id="rId71"/>
  </p:handoutMasterIdLst>
  <p:sldIdLst>
    <p:sldId id="256" r:id="rId2"/>
    <p:sldId id="1518" r:id="rId3"/>
    <p:sldId id="257" r:id="rId4"/>
    <p:sldId id="1130" r:id="rId5"/>
    <p:sldId id="1160" r:id="rId6"/>
    <p:sldId id="1519" r:id="rId7"/>
    <p:sldId id="411" r:id="rId8"/>
    <p:sldId id="412" r:id="rId9"/>
    <p:sldId id="1161" r:id="rId10"/>
    <p:sldId id="261" r:id="rId11"/>
    <p:sldId id="1027" r:id="rId12"/>
    <p:sldId id="264" r:id="rId13"/>
    <p:sldId id="1010" r:id="rId14"/>
    <p:sldId id="1521" r:id="rId15"/>
    <p:sldId id="1520" r:id="rId16"/>
    <p:sldId id="1093" r:id="rId17"/>
    <p:sldId id="1522" r:id="rId18"/>
    <p:sldId id="1523" r:id="rId19"/>
    <p:sldId id="1524" r:id="rId20"/>
    <p:sldId id="1043" r:id="rId21"/>
    <p:sldId id="1525" r:id="rId22"/>
    <p:sldId id="1527" r:id="rId23"/>
    <p:sldId id="1528" r:id="rId24"/>
    <p:sldId id="1530" r:id="rId25"/>
    <p:sldId id="1535" r:id="rId26"/>
    <p:sldId id="1536" r:id="rId27"/>
    <p:sldId id="1537" r:id="rId28"/>
    <p:sldId id="1538" r:id="rId29"/>
    <p:sldId id="1539" r:id="rId30"/>
    <p:sldId id="1540" r:id="rId31"/>
    <p:sldId id="1534" r:id="rId32"/>
    <p:sldId id="1541" r:id="rId33"/>
    <p:sldId id="1542" r:id="rId34"/>
    <p:sldId id="1543" r:id="rId35"/>
    <p:sldId id="1551" r:id="rId36"/>
    <p:sldId id="1554" r:id="rId37"/>
    <p:sldId id="1552" r:id="rId38"/>
    <p:sldId id="1546" r:id="rId39"/>
    <p:sldId id="1550" r:id="rId40"/>
    <p:sldId id="1555" r:id="rId41"/>
    <p:sldId id="1556" r:id="rId42"/>
    <p:sldId id="1557" r:id="rId43"/>
    <p:sldId id="1558" r:id="rId44"/>
    <p:sldId id="1565" r:id="rId45"/>
    <p:sldId id="1566" r:id="rId46"/>
    <p:sldId id="1567" r:id="rId47"/>
    <p:sldId id="1564" r:id="rId48"/>
    <p:sldId id="1568" r:id="rId49"/>
    <p:sldId id="1569" r:id="rId50"/>
    <p:sldId id="1570" r:id="rId51"/>
    <p:sldId id="1571" r:id="rId52"/>
    <p:sldId id="1572" r:id="rId53"/>
    <p:sldId id="1573" r:id="rId54"/>
    <p:sldId id="1574" r:id="rId55"/>
    <p:sldId id="1575" r:id="rId56"/>
    <p:sldId id="1576" r:id="rId57"/>
    <p:sldId id="1577" r:id="rId58"/>
    <p:sldId id="1578" r:id="rId59"/>
    <p:sldId id="1579" r:id="rId60"/>
    <p:sldId id="1580" r:id="rId61"/>
    <p:sldId id="1581" r:id="rId62"/>
    <p:sldId id="1582" r:id="rId63"/>
    <p:sldId id="1583" r:id="rId64"/>
    <p:sldId id="1585" r:id="rId65"/>
    <p:sldId id="1586" r:id="rId66"/>
    <p:sldId id="1587" r:id="rId67"/>
    <p:sldId id="1584" r:id="rId68"/>
    <p:sldId id="1588" r:id="rId69"/>
  </p:sldIdLst>
  <p:sldSz cx="9144000" cy="6858000" type="screen4x3"/>
  <p:notesSz cx="6858000" cy="9144000"/>
  <p:defaultText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92"/>
    <p:restoredTop sz="86392"/>
  </p:normalViewPr>
  <p:slideViewPr>
    <p:cSldViewPr snapToGrid="0" snapToObjects="1">
      <p:cViewPr>
        <p:scale>
          <a:sx n="100" d="100"/>
          <a:sy n="100" d="100"/>
        </p:scale>
        <p:origin x="576" y="-137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Users/marcou/Documents/CS3-2020/Tutorial/LLh.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manualLayout>
          <c:layoutTarget val="inner"/>
          <c:xMode val="edge"/>
          <c:yMode val="edge"/>
          <c:x val="0.16615048118985126"/>
          <c:y val="5.0925925925925923E-2"/>
          <c:w val="0.78429396325459322"/>
          <c:h val="0.84514362787984831"/>
        </c:manualLayout>
      </c:layout>
      <c:scatterChart>
        <c:scatterStyle val="lineMarker"/>
        <c:varyColors val="0"/>
        <c:ser>
          <c:idx val="0"/>
          <c:order val="0"/>
          <c:tx>
            <c:strRef>
              <c:f>LLh!$B$1</c:f>
              <c:strCache>
                <c:ptCount val="1"/>
                <c:pt idx="0">
                  <c:v>train</c:v>
                </c:pt>
              </c:strCache>
            </c:strRef>
          </c:tx>
          <c:spPr>
            <a:ln w="19050" cap="rnd">
              <a:solidFill>
                <a:schemeClr val="tx1"/>
              </a:solidFill>
              <a:round/>
            </a:ln>
            <a:effectLst/>
          </c:spPr>
          <c:marker>
            <c:symbol val="circle"/>
            <c:size val="5"/>
            <c:spPr>
              <a:solidFill>
                <a:schemeClr val="dk1">
                  <a:tint val="88500"/>
                </a:schemeClr>
              </a:solidFill>
              <a:ln w="9525">
                <a:solidFill>
                  <a:schemeClr val="dk1">
                    <a:tint val="88500"/>
                  </a:schemeClr>
                </a:solidFill>
              </a:ln>
              <a:effectLst/>
            </c:spPr>
          </c:marker>
          <c:xVal>
            <c:numRef>
              <c:f>LLh!$A$2:$A$12</c:f>
              <c:numCache>
                <c:formatCode>General</c:formatCode>
                <c:ptCount val="11"/>
                <c:pt idx="0">
                  <c:v>1</c:v>
                </c:pt>
                <c:pt idx="1">
                  <c:v>5</c:v>
                </c:pt>
                <c:pt idx="2">
                  <c:v>50</c:v>
                </c:pt>
                <c:pt idx="3">
                  <c:v>100</c:v>
                </c:pt>
                <c:pt idx="4">
                  <c:v>110</c:v>
                </c:pt>
                <c:pt idx="5">
                  <c:v>125</c:v>
                </c:pt>
                <c:pt idx="6">
                  <c:v>150</c:v>
                </c:pt>
                <c:pt idx="7">
                  <c:v>200</c:v>
                </c:pt>
                <c:pt idx="8">
                  <c:v>300</c:v>
                </c:pt>
                <c:pt idx="9">
                  <c:v>400</c:v>
                </c:pt>
                <c:pt idx="10">
                  <c:v>500</c:v>
                </c:pt>
              </c:numCache>
            </c:numRef>
          </c:xVal>
          <c:yVal>
            <c:numRef>
              <c:f>LLh!$B$2:$B$12</c:f>
              <c:numCache>
                <c:formatCode>General</c:formatCode>
                <c:ptCount val="11"/>
                <c:pt idx="0">
                  <c:v>-530.38855999999998</c:v>
                </c:pt>
                <c:pt idx="1">
                  <c:v>-357.07974999999999</c:v>
                </c:pt>
                <c:pt idx="2">
                  <c:v>-249.39270999999999</c:v>
                </c:pt>
                <c:pt idx="3">
                  <c:v>-213.38612000000001</c:v>
                </c:pt>
                <c:pt idx="4">
                  <c:v>-208.86374000000001</c:v>
                </c:pt>
                <c:pt idx="5">
                  <c:v>-194.29445999999999</c:v>
                </c:pt>
                <c:pt idx="6">
                  <c:v>-189.65126000000001</c:v>
                </c:pt>
                <c:pt idx="7">
                  <c:v>-171.17133999999999</c:v>
                </c:pt>
                <c:pt idx="8">
                  <c:v>-150.43818999999999</c:v>
                </c:pt>
                <c:pt idx="9">
                  <c:v>-137.61891</c:v>
                </c:pt>
                <c:pt idx="10">
                  <c:v>-117.3503</c:v>
                </c:pt>
              </c:numCache>
            </c:numRef>
          </c:yVal>
          <c:smooth val="0"/>
          <c:extLst>
            <c:ext xmlns:c16="http://schemas.microsoft.com/office/drawing/2014/chart" uri="{C3380CC4-5D6E-409C-BE32-E72D297353CC}">
              <c16:uniqueId val="{00000000-B81F-0646-B2AB-EA510C63E10D}"/>
            </c:ext>
          </c:extLst>
        </c:ser>
        <c:ser>
          <c:idx val="1"/>
          <c:order val="1"/>
          <c:tx>
            <c:strRef>
              <c:f>LLh!$C$1</c:f>
              <c:strCache>
                <c:ptCount val="1"/>
                <c:pt idx="0">
                  <c:v>test</c:v>
                </c:pt>
              </c:strCache>
            </c:strRef>
          </c:tx>
          <c:spPr>
            <a:ln w="19050" cap="rnd">
              <a:solidFill>
                <a:schemeClr val="dk1">
                  <a:tint val="55000"/>
                </a:schemeClr>
              </a:solidFill>
              <a:round/>
            </a:ln>
            <a:effectLst/>
          </c:spPr>
          <c:marker>
            <c:symbol val="circle"/>
            <c:size val="5"/>
            <c:spPr>
              <a:solidFill>
                <a:schemeClr val="dk1">
                  <a:tint val="55000"/>
                </a:schemeClr>
              </a:solidFill>
              <a:ln w="9525">
                <a:solidFill>
                  <a:schemeClr val="dk1">
                    <a:tint val="55000"/>
                  </a:schemeClr>
                </a:solidFill>
              </a:ln>
              <a:effectLst/>
            </c:spPr>
          </c:marker>
          <c:xVal>
            <c:numRef>
              <c:f>LLh!$A$2:$A$12</c:f>
              <c:numCache>
                <c:formatCode>General</c:formatCode>
                <c:ptCount val="11"/>
                <c:pt idx="0">
                  <c:v>1</c:v>
                </c:pt>
                <c:pt idx="1">
                  <c:v>5</c:v>
                </c:pt>
                <c:pt idx="2">
                  <c:v>50</c:v>
                </c:pt>
                <c:pt idx="3">
                  <c:v>100</c:v>
                </c:pt>
                <c:pt idx="4">
                  <c:v>110</c:v>
                </c:pt>
                <c:pt idx="5">
                  <c:v>125</c:v>
                </c:pt>
                <c:pt idx="6">
                  <c:v>150</c:v>
                </c:pt>
                <c:pt idx="7">
                  <c:v>200</c:v>
                </c:pt>
                <c:pt idx="8">
                  <c:v>300</c:v>
                </c:pt>
                <c:pt idx="9">
                  <c:v>400</c:v>
                </c:pt>
                <c:pt idx="10">
                  <c:v>500</c:v>
                </c:pt>
              </c:numCache>
            </c:numRef>
          </c:xVal>
          <c:yVal>
            <c:numRef>
              <c:f>LLh!$C$2:$C$12</c:f>
              <c:numCache>
                <c:formatCode>General</c:formatCode>
                <c:ptCount val="11"/>
                <c:pt idx="0">
                  <c:v>-495.00896</c:v>
                </c:pt>
                <c:pt idx="1">
                  <c:v>-332.58163000000002</c:v>
                </c:pt>
                <c:pt idx="2">
                  <c:v>-230.18680000000001</c:v>
                </c:pt>
                <c:pt idx="3">
                  <c:v>-209.34710000000001</c:v>
                </c:pt>
                <c:pt idx="4">
                  <c:v>-205.52164999999999</c:v>
                </c:pt>
                <c:pt idx="5">
                  <c:v>-196.36154999999999</c:v>
                </c:pt>
                <c:pt idx="6">
                  <c:v>-199.23111</c:v>
                </c:pt>
                <c:pt idx="7">
                  <c:v>-189.43629999999999</c:v>
                </c:pt>
                <c:pt idx="8">
                  <c:v>-184.30118999999999</c:v>
                </c:pt>
                <c:pt idx="9">
                  <c:v>-174.94333</c:v>
                </c:pt>
                <c:pt idx="10">
                  <c:v>-168.78836999999999</c:v>
                </c:pt>
              </c:numCache>
            </c:numRef>
          </c:yVal>
          <c:smooth val="0"/>
          <c:extLst>
            <c:ext xmlns:c16="http://schemas.microsoft.com/office/drawing/2014/chart" uri="{C3380CC4-5D6E-409C-BE32-E72D297353CC}">
              <c16:uniqueId val="{00000001-B81F-0646-B2AB-EA510C63E10D}"/>
            </c:ext>
          </c:extLst>
        </c:ser>
        <c:dLbls>
          <c:showLegendKey val="0"/>
          <c:showVal val="0"/>
          <c:showCatName val="0"/>
          <c:showSerName val="0"/>
          <c:showPercent val="0"/>
          <c:showBubbleSize val="0"/>
        </c:dLbls>
        <c:axId val="2028927088"/>
        <c:axId val="2028961264"/>
      </c:scatterChart>
      <c:valAx>
        <c:axId val="202892708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fr-FR" sz="1600"/>
                  <a:t>Number of traits</a:t>
                </a:r>
                <a:endParaRPr lang="fr-F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028961264"/>
        <c:crosses val="autoZero"/>
        <c:crossBetween val="midCat"/>
      </c:valAx>
      <c:valAx>
        <c:axId val="2028961264"/>
        <c:scaling>
          <c:orientation val="minMax"/>
          <c:max val="-100"/>
          <c:min val="-550"/>
        </c:scaling>
        <c:delete val="0"/>
        <c:axPos val="l"/>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fr-FR" sz="1600"/>
                  <a:t>Likelihood</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028927088"/>
        <c:crosses val="autoZero"/>
        <c:crossBetween val="midCat"/>
      </c:valAx>
      <c:spPr>
        <a:noFill/>
        <a:ln>
          <a:noFill/>
        </a:ln>
        <a:effectLst/>
      </c:spPr>
    </c:plotArea>
    <c:legend>
      <c:legendPos val="b"/>
      <c:layout>
        <c:manualLayout>
          <c:xMode val="edge"/>
          <c:yMode val="edge"/>
          <c:x val="0.64722462817147841"/>
          <c:y val="0.63463436862058908"/>
          <c:w val="0.32221719160104989"/>
          <c:h val="0.10610637212015164"/>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5A8AB8-ED6B-EA47-A5F2-7F46472295EF}" type="doc">
      <dgm:prSet loTypeId="urn:microsoft.com/office/officeart/2005/8/layout/StepDownProcess" loCatId="" qsTypeId="urn:microsoft.com/office/officeart/2005/8/quickstyle/simple1" qsCatId="simple" csTypeId="urn:microsoft.com/office/officeart/2005/8/colors/accent0_1" csCatId="mainScheme" phldr="1"/>
      <dgm:spPr/>
      <dgm:t>
        <a:bodyPr/>
        <a:lstStyle/>
        <a:p>
          <a:endParaRPr lang="fr-FR"/>
        </a:p>
      </dgm:t>
    </dgm:pt>
    <dgm:pt modelId="{28C16B22-8011-E345-A3CF-1FFFBCCBAF21}">
      <dgm:prSet phldrT="[Texte]"/>
      <dgm:spPr/>
      <dgm:t>
        <a:bodyPr/>
        <a:lstStyle/>
        <a:p>
          <a:r>
            <a:rPr lang="fr-FR" dirty="0"/>
            <a:t>Public </a:t>
          </a:r>
          <a:r>
            <a:rPr lang="fr-FR" dirty="0" err="1"/>
            <a:t>dataset</a:t>
          </a:r>
          <a:endParaRPr lang="fr-FR" dirty="0"/>
        </a:p>
      </dgm:t>
    </dgm:pt>
    <dgm:pt modelId="{95BBA349-B4D5-E942-BB08-36CA24071DDE}" type="parTrans" cxnId="{03BE95C1-9E3F-7740-A4B2-F18F568EE67B}">
      <dgm:prSet/>
      <dgm:spPr/>
      <dgm:t>
        <a:bodyPr/>
        <a:lstStyle/>
        <a:p>
          <a:endParaRPr lang="fr-FR"/>
        </a:p>
      </dgm:t>
    </dgm:pt>
    <dgm:pt modelId="{8DB651EB-B8D5-CD4B-937A-F251061E110F}" type="sibTrans" cxnId="{03BE95C1-9E3F-7740-A4B2-F18F568EE67B}">
      <dgm:prSet/>
      <dgm:spPr/>
      <dgm:t>
        <a:bodyPr/>
        <a:lstStyle/>
        <a:p>
          <a:endParaRPr lang="fr-FR"/>
        </a:p>
      </dgm:t>
    </dgm:pt>
    <dgm:pt modelId="{D32CCC67-F010-C347-A23D-85130C559185}">
      <dgm:prSet phldrT="[Texte]"/>
      <dgm:spPr/>
      <dgm:t>
        <a:bodyPr/>
        <a:lstStyle/>
        <a:p>
          <a:r>
            <a:rPr lang="fr-FR" dirty="0" err="1"/>
            <a:t>Excluded</a:t>
          </a:r>
          <a:r>
            <a:rPr lang="fr-FR" dirty="0"/>
            <a:t> </a:t>
          </a:r>
          <a:r>
            <a:rPr lang="fr-FR" dirty="0" err="1"/>
            <a:t>structrures</a:t>
          </a:r>
          <a:endParaRPr lang="fr-FR" dirty="0"/>
        </a:p>
      </dgm:t>
    </dgm:pt>
    <dgm:pt modelId="{D5F53FCF-0661-E44D-B6C7-A76F1BA6C514}" type="parTrans" cxnId="{5C82D83C-04F3-DD48-8647-A90779F73D48}">
      <dgm:prSet/>
      <dgm:spPr/>
      <dgm:t>
        <a:bodyPr/>
        <a:lstStyle/>
        <a:p>
          <a:endParaRPr lang="fr-FR"/>
        </a:p>
      </dgm:t>
    </dgm:pt>
    <dgm:pt modelId="{D129E883-E3A9-204D-BFE2-F38D3D3BF1C4}" type="sibTrans" cxnId="{5C82D83C-04F3-DD48-8647-A90779F73D48}">
      <dgm:prSet/>
      <dgm:spPr/>
      <dgm:t>
        <a:bodyPr/>
        <a:lstStyle/>
        <a:p>
          <a:endParaRPr lang="fr-FR"/>
        </a:p>
      </dgm:t>
    </dgm:pt>
    <dgm:pt modelId="{23B2B6E0-9106-FD4C-9291-7B97B292E995}">
      <dgm:prSet phldrT="[Texte]" custT="1"/>
      <dgm:spPr/>
      <dgm:t>
        <a:bodyPr/>
        <a:lstStyle/>
        <a:p>
          <a:r>
            <a:rPr lang="en-US" sz="1200" dirty="0"/>
            <a:t>inorganic</a:t>
          </a:r>
          <a:endParaRPr lang="fr-FR" sz="1200" dirty="0"/>
        </a:p>
      </dgm:t>
    </dgm:pt>
    <dgm:pt modelId="{0878D820-C678-6446-BCFB-66E347B8E6E5}" type="parTrans" cxnId="{90BD20EB-609E-6A4C-9562-251F66B4E96D}">
      <dgm:prSet/>
      <dgm:spPr/>
      <dgm:t>
        <a:bodyPr/>
        <a:lstStyle/>
        <a:p>
          <a:endParaRPr lang="fr-FR"/>
        </a:p>
      </dgm:t>
    </dgm:pt>
    <dgm:pt modelId="{4BA358AC-8317-D541-BC65-A3D0CC9CCD6D}" type="sibTrans" cxnId="{90BD20EB-609E-6A4C-9562-251F66B4E96D}">
      <dgm:prSet/>
      <dgm:spPr/>
      <dgm:t>
        <a:bodyPr/>
        <a:lstStyle/>
        <a:p>
          <a:endParaRPr lang="fr-FR"/>
        </a:p>
      </dgm:t>
    </dgm:pt>
    <dgm:pt modelId="{5084394A-E1B5-5E42-B0E3-E00C4CD2764E}">
      <dgm:prSet phldrT="[Texte]"/>
      <dgm:spPr/>
      <dgm:t>
        <a:bodyPr/>
        <a:lstStyle/>
        <a:p>
          <a:r>
            <a:rPr lang="fr-FR" dirty="0" err="1"/>
            <a:t>Quality</a:t>
          </a:r>
          <a:r>
            <a:rPr lang="fr-FR" dirty="0"/>
            <a:t> check</a:t>
          </a:r>
        </a:p>
      </dgm:t>
    </dgm:pt>
    <dgm:pt modelId="{F6765117-727E-DB49-B7A0-913058128B3B}" type="parTrans" cxnId="{F24D59DD-E3F5-E443-A53A-6DE28922139B}">
      <dgm:prSet/>
      <dgm:spPr/>
      <dgm:t>
        <a:bodyPr/>
        <a:lstStyle/>
        <a:p>
          <a:endParaRPr lang="fr-FR"/>
        </a:p>
      </dgm:t>
    </dgm:pt>
    <dgm:pt modelId="{5C89AB3E-A1AA-FF4B-A0FF-ED7CFBDE2D52}" type="sibTrans" cxnId="{F24D59DD-E3F5-E443-A53A-6DE28922139B}">
      <dgm:prSet/>
      <dgm:spPr/>
      <dgm:t>
        <a:bodyPr/>
        <a:lstStyle/>
        <a:p>
          <a:endParaRPr lang="fr-FR"/>
        </a:p>
      </dgm:t>
    </dgm:pt>
    <dgm:pt modelId="{65B780EB-3CB3-3D4F-8C5F-F66C12728432}">
      <dgm:prSet phldrT="[Texte]" custT="1"/>
      <dgm:spPr/>
      <dgm:t>
        <a:bodyPr/>
        <a:lstStyle/>
        <a:p>
          <a:r>
            <a:rPr lang="en-US" sz="1200" kern="1200">
              <a:latin typeface="Gill Sans MT"/>
              <a:ea typeface="+mn-ea"/>
              <a:cs typeface="+mn-cs"/>
            </a:rPr>
            <a:t>BCF reported in L/Kg of body weight</a:t>
          </a:r>
          <a:endParaRPr lang="fr-FR" sz="1200" kern="1200" dirty="0">
            <a:latin typeface="Gill Sans MT"/>
            <a:ea typeface="+mn-ea"/>
            <a:cs typeface="+mn-cs"/>
          </a:endParaRPr>
        </a:p>
      </dgm:t>
    </dgm:pt>
    <dgm:pt modelId="{E60DA21F-31A4-284F-9BE8-E76208F15A9D}" type="parTrans" cxnId="{4B9A7D16-E8E6-DB48-AD35-ABF92DD758F1}">
      <dgm:prSet/>
      <dgm:spPr/>
      <dgm:t>
        <a:bodyPr/>
        <a:lstStyle/>
        <a:p>
          <a:endParaRPr lang="fr-FR"/>
        </a:p>
      </dgm:t>
    </dgm:pt>
    <dgm:pt modelId="{9C3C43A2-B83D-1D4B-9DFA-05031BD48D10}" type="sibTrans" cxnId="{4B9A7D16-E8E6-DB48-AD35-ABF92DD758F1}">
      <dgm:prSet/>
      <dgm:spPr/>
      <dgm:t>
        <a:bodyPr/>
        <a:lstStyle/>
        <a:p>
          <a:endParaRPr lang="fr-FR"/>
        </a:p>
      </dgm:t>
    </dgm:pt>
    <dgm:pt modelId="{5E995EC7-055A-8944-A0CD-3C846F5A5C69}">
      <dgm:prSet phldrT="[Texte]" custT="1"/>
      <dgm:spPr/>
      <dgm:t>
        <a:bodyPr/>
        <a:lstStyle/>
        <a:p>
          <a:r>
            <a:rPr lang="en-US" sz="1200" dirty="0"/>
            <a:t>polymer</a:t>
          </a:r>
          <a:endParaRPr lang="fr-FR" sz="1200" dirty="0"/>
        </a:p>
      </dgm:t>
    </dgm:pt>
    <dgm:pt modelId="{1A1B910A-808F-A94B-8F95-66361A1F89E1}" type="parTrans" cxnId="{A69E1C0D-B573-3E42-90DA-982C21102716}">
      <dgm:prSet/>
      <dgm:spPr/>
      <dgm:t>
        <a:bodyPr/>
        <a:lstStyle/>
        <a:p>
          <a:endParaRPr lang="fr-FR"/>
        </a:p>
      </dgm:t>
    </dgm:pt>
    <dgm:pt modelId="{D4484AE3-697F-AD49-95FC-6DD6DFC2283B}" type="sibTrans" cxnId="{A69E1C0D-B573-3E42-90DA-982C21102716}">
      <dgm:prSet/>
      <dgm:spPr/>
      <dgm:t>
        <a:bodyPr/>
        <a:lstStyle/>
        <a:p>
          <a:endParaRPr lang="fr-FR"/>
        </a:p>
      </dgm:t>
    </dgm:pt>
    <dgm:pt modelId="{F6239241-83D9-A044-BC2A-7B5A3A36C32A}">
      <dgm:prSet phldrT="[Texte]" custT="1"/>
      <dgm:spPr/>
      <dgm:t>
        <a:bodyPr/>
        <a:lstStyle/>
        <a:p>
          <a:r>
            <a:rPr lang="en-US" sz="1200" dirty="0"/>
            <a:t>UVCBs</a:t>
          </a:r>
          <a:endParaRPr lang="fr-FR" sz="1200" dirty="0"/>
        </a:p>
      </dgm:t>
    </dgm:pt>
    <dgm:pt modelId="{892C8E0A-2F74-2B41-BC50-BB7914490F26}" type="parTrans" cxnId="{20F16329-CCCB-7545-97BE-D9AD21C4C300}">
      <dgm:prSet/>
      <dgm:spPr/>
      <dgm:t>
        <a:bodyPr/>
        <a:lstStyle/>
        <a:p>
          <a:endParaRPr lang="fr-FR"/>
        </a:p>
      </dgm:t>
    </dgm:pt>
    <dgm:pt modelId="{578C22A2-E723-E14B-8982-60A664C873D9}" type="sibTrans" cxnId="{20F16329-CCCB-7545-97BE-D9AD21C4C300}">
      <dgm:prSet/>
      <dgm:spPr/>
      <dgm:t>
        <a:bodyPr/>
        <a:lstStyle/>
        <a:p>
          <a:endParaRPr lang="fr-FR"/>
        </a:p>
      </dgm:t>
    </dgm:pt>
    <dgm:pt modelId="{DD9376D4-F9D3-D146-A497-C8ED83BD6104}">
      <dgm:prSet phldrT="[Texte]" custT="1"/>
      <dgm:spPr/>
      <dgm:t>
        <a:bodyPr/>
        <a:lstStyle/>
        <a:p>
          <a:r>
            <a:rPr lang="en-US" sz="1200" dirty="0"/>
            <a:t>Unknown or Variable composition, Complex reaction products or Biological materials</a:t>
          </a:r>
          <a:endParaRPr lang="fr-FR" sz="1200" dirty="0"/>
        </a:p>
      </dgm:t>
    </dgm:pt>
    <dgm:pt modelId="{F9A4B902-8DA0-684C-A051-F3569D83A8E1}" type="parTrans" cxnId="{CB6A369E-1054-AC46-9D4E-27FED6764C23}">
      <dgm:prSet/>
      <dgm:spPr/>
      <dgm:t>
        <a:bodyPr/>
        <a:lstStyle/>
        <a:p>
          <a:endParaRPr lang="fr-FR"/>
        </a:p>
      </dgm:t>
    </dgm:pt>
    <dgm:pt modelId="{E22CFCD7-471A-854D-AE66-B72F0287ACCB}" type="sibTrans" cxnId="{CB6A369E-1054-AC46-9D4E-27FED6764C23}">
      <dgm:prSet/>
      <dgm:spPr/>
      <dgm:t>
        <a:bodyPr/>
        <a:lstStyle/>
        <a:p>
          <a:endParaRPr lang="fr-FR"/>
        </a:p>
      </dgm:t>
    </dgm:pt>
    <dgm:pt modelId="{AB770450-A061-3B45-B601-08A2F92905C5}">
      <dgm:prSet phldrT="[Texte]" custT="1"/>
      <dgm:spPr/>
      <dgm:t>
        <a:bodyPr/>
        <a:lstStyle/>
        <a:p>
          <a:r>
            <a:rPr lang="en-US" sz="1200" kern="1200">
              <a:latin typeface="Gill Sans MT"/>
              <a:ea typeface="+mn-ea"/>
              <a:cs typeface="+mn-cs"/>
            </a:rPr>
            <a:t>Calculated on a whole-body measurement</a:t>
          </a:r>
          <a:endParaRPr lang="fr-FR" sz="1200" kern="1200" dirty="0">
            <a:latin typeface="Gill Sans MT"/>
            <a:ea typeface="+mn-ea"/>
            <a:cs typeface="+mn-cs"/>
          </a:endParaRPr>
        </a:p>
      </dgm:t>
    </dgm:pt>
    <dgm:pt modelId="{630B0072-B364-DB4E-81CE-D43B8B38EFB7}" type="parTrans" cxnId="{CAFB27EC-E6D9-3248-94CD-6E531053DD39}">
      <dgm:prSet/>
      <dgm:spPr/>
      <dgm:t>
        <a:bodyPr/>
        <a:lstStyle/>
        <a:p>
          <a:endParaRPr lang="fr-FR"/>
        </a:p>
      </dgm:t>
    </dgm:pt>
    <dgm:pt modelId="{CD89CF62-3642-ED43-834C-50672AE049B0}" type="sibTrans" cxnId="{CAFB27EC-E6D9-3248-94CD-6E531053DD39}">
      <dgm:prSet/>
      <dgm:spPr/>
      <dgm:t>
        <a:bodyPr/>
        <a:lstStyle/>
        <a:p>
          <a:endParaRPr lang="fr-FR"/>
        </a:p>
      </dgm:t>
    </dgm:pt>
    <dgm:pt modelId="{BF4D3C13-BFC0-DA48-81EA-10F266B8C0E6}">
      <dgm:prSet phldrT="[Texte]" custT="1"/>
      <dgm:spPr/>
      <dgm:t>
        <a:bodyPr/>
        <a:lstStyle/>
        <a:p>
          <a:r>
            <a:rPr lang="en-US" sz="1200" kern="1200">
              <a:latin typeface="Gill Sans MT"/>
              <a:ea typeface="+mn-ea"/>
              <a:cs typeface="+mn-cs"/>
            </a:rPr>
            <a:t>Test performed on recommended OECD species</a:t>
          </a:r>
          <a:endParaRPr lang="fr-FR" sz="1200" kern="1200" dirty="0">
            <a:latin typeface="Gill Sans MT"/>
            <a:ea typeface="+mn-ea"/>
            <a:cs typeface="+mn-cs"/>
          </a:endParaRPr>
        </a:p>
      </dgm:t>
    </dgm:pt>
    <dgm:pt modelId="{37046E43-E742-2641-B348-A3DCCFE6EB9A}" type="parTrans" cxnId="{0A2B7437-CB87-B44E-AA79-768E8C6E0387}">
      <dgm:prSet/>
      <dgm:spPr/>
      <dgm:t>
        <a:bodyPr/>
        <a:lstStyle/>
        <a:p>
          <a:endParaRPr lang="fr-FR"/>
        </a:p>
      </dgm:t>
    </dgm:pt>
    <dgm:pt modelId="{039B73D7-46BC-CD4C-8C03-F637D128D4D9}" type="sibTrans" cxnId="{0A2B7437-CB87-B44E-AA79-768E8C6E0387}">
      <dgm:prSet/>
      <dgm:spPr/>
      <dgm:t>
        <a:bodyPr/>
        <a:lstStyle/>
        <a:p>
          <a:endParaRPr lang="fr-FR"/>
        </a:p>
      </dgm:t>
    </dgm:pt>
    <dgm:pt modelId="{A5C71A1A-885C-DF4C-9C19-A97E269725BB}">
      <dgm:prSet phldrT="[Texte]" custT="1"/>
      <dgm:spPr/>
      <dgm:t>
        <a:bodyPr/>
        <a:lstStyle/>
        <a:p>
          <a:r>
            <a:rPr lang="en-US" sz="1200" kern="1200">
              <a:latin typeface="Gill Sans MT"/>
              <a:ea typeface="+mn-ea"/>
              <a:cs typeface="+mn-cs"/>
            </a:rPr>
            <a:t>No missing metadata</a:t>
          </a:r>
          <a:endParaRPr lang="fr-FR" sz="1200" kern="1200" dirty="0">
            <a:latin typeface="Gill Sans MT"/>
            <a:ea typeface="+mn-ea"/>
            <a:cs typeface="+mn-cs"/>
          </a:endParaRPr>
        </a:p>
      </dgm:t>
    </dgm:pt>
    <dgm:pt modelId="{4C597E1D-F73A-7F4B-BF49-8BD99388B766}" type="parTrans" cxnId="{B228EEF8-B7E7-6346-B525-965A38061481}">
      <dgm:prSet/>
      <dgm:spPr/>
      <dgm:t>
        <a:bodyPr/>
        <a:lstStyle/>
        <a:p>
          <a:endParaRPr lang="fr-FR"/>
        </a:p>
      </dgm:t>
    </dgm:pt>
    <dgm:pt modelId="{5771D357-A20E-D849-98AE-42AFADD21A8D}" type="sibTrans" cxnId="{B228EEF8-B7E7-6346-B525-965A38061481}">
      <dgm:prSet/>
      <dgm:spPr/>
      <dgm:t>
        <a:bodyPr/>
        <a:lstStyle/>
        <a:p>
          <a:endParaRPr lang="fr-FR"/>
        </a:p>
      </dgm:t>
    </dgm:pt>
    <dgm:pt modelId="{6C151407-0962-DA47-B5F1-4FED20C2BEE6}">
      <dgm:prSet phldrT="[Texte]"/>
      <dgm:spPr/>
      <dgm:t>
        <a:bodyPr/>
        <a:lstStyle/>
        <a:p>
          <a:r>
            <a:rPr lang="fr-FR" dirty="0" err="1"/>
            <a:t>Standardization</a:t>
          </a:r>
          <a:endParaRPr lang="fr-FR" dirty="0"/>
        </a:p>
      </dgm:t>
    </dgm:pt>
    <dgm:pt modelId="{8A7754F4-748C-F744-BA80-2CA942BAFB7F}" type="parTrans" cxnId="{8401DBF0-13C6-E848-B9D9-DD3C46A8E2DE}">
      <dgm:prSet/>
      <dgm:spPr/>
      <dgm:t>
        <a:bodyPr/>
        <a:lstStyle/>
        <a:p>
          <a:endParaRPr lang="fr-FR"/>
        </a:p>
      </dgm:t>
    </dgm:pt>
    <dgm:pt modelId="{A6C11ED6-6FE5-C044-9282-B732283ABCF4}" type="sibTrans" cxnId="{8401DBF0-13C6-E848-B9D9-DD3C46A8E2DE}">
      <dgm:prSet/>
      <dgm:spPr/>
      <dgm:t>
        <a:bodyPr/>
        <a:lstStyle/>
        <a:p>
          <a:endParaRPr lang="fr-FR"/>
        </a:p>
      </dgm:t>
    </dgm:pt>
    <dgm:pt modelId="{E5C9A7A5-45B4-8645-B997-358AB19DFF88}">
      <dgm:prSet phldrT="[Texte]"/>
      <dgm:spPr/>
      <dgm:t>
        <a:bodyPr/>
        <a:lstStyle/>
        <a:p>
          <a:r>
            <a:rPr lang="fr-FR" dirty="0"/>
            <a:t>Duplicate </a:t>
          </a:r>
          <a:r>
            <a:rPr lang="fr-FR" dirty="0" err="1"/>
            <a:t>filtering</a:t>
          </a:r>
          <a:endParaRPr lang="fr-FR" dirty="0"/>
        </a:p>
      </dgm:t>
    </dgm:pt>
    <dgm:pt modelId="{55D58E8D-C983-124D-BF73-1FD937477BDC}" type="parTrans" cxnId="{E540EF22-8ABA-ED4B-A03D-80E3FA06EACD}">
      <dgm:prSet/>
      <dgm:spPr/>
      <dgm:t>
        <a:bodyPr/>
        <a:lstStyle/>
        <a:p>
          <a:endParaRPr lang="fr-FR"/>
        </a:p>
      </dgm:t>
    </dgm:pt>
    <dgm:pt modelId="{B1C5B86E-71C9-6A49-9CA7-D80907ACD1B9}" type="sibTrans" cxnId="{E540EF22-8ABA-ED4B-A03D-80E3FA06EACD}">
      <dgm:prSet/>
      <dgm:spPr/>
      <dgm:t>
        <a:bodyPr/>
        <a:lstStyle/>
        <a:p>
          <a:endParaRPr lang="fr-FR"/>
        </a:p>
      </dgm:t>
    </dgm:pt>
    <dgm:pt modelId="{6A62C9C3-CE2D-F847-88E6-0868F9689641}" type="pres">
      <dgm:prSet presAssocID="{095A8AB8-ED6B-EA47-A5F2-7F46472295EF}" presName="rootnode" presStyleCnt="0">
        <dgm:presLayoutVars>
          <dgm:chMax/>
          <dgm:chPref/>
          <dgm:dir/>
          <dgm:animLvl val="lvl"/>
        </dgm:presLayoutVars>
      </dgm:prSet>
      <dgm:spPr/>
    </dgm:pt>
    <dgm:pt modelId="{3543CB68-229E-344E-BD6F-0946B0643539}" type="pres">
      <dgm:prSet presAssocID="{28C16B22-8011-E345-A3CF-1FFFBCCBAF21}" presName="composite" presStyleCnt="0"/>
      <dgm:spPr/>
    </dgm:pt>
    <dgm:pt modelId="{CF64EF12-CE15-3044-BADF-C2DE3A8D7A80}" type="pres">
      <dgm:prSet presAssocID="{28C16B22-8011-E345-A3CF-1FFFBCCBAF21}" presName="bentUpArrow1" presStyleLbl="alignImgPlace1" presStyleIdx="0" presStyleCnt="4"/>
      <dgm:spPr/>
    </dgm:pt>
    <dgm:pt modelId="{E973C7D2-D287-284D-A935-12E595FDDD93}" type="pres">
      <dgm:prSet presAssocID="{28C16B22-8011-E345-A3CF-1FFFBCCBAF21}" presName="ParentText" presStyleLbl="node1" presStyleIdx="0" presStyleCnt="5">
        <dgm:presLayoutVars>
          <dgm:chMax val="1"/>
          <dgm:chPref val="1"/>
          <dgm:bulletEnabled val="1"/>
        </dgm:presLayoutVars>
      </dgm:prSet>
      <dgm:spPr/>
    </dgm:pt>
    <dgm:pt modelId="{B4877906-7957-2041-9840-CE01AA01EBDE}" type="pres">
      <dgm:prSet presAssocID="{28C16B22-8011-E345-A3CF-1FFFBCCBAF21}" presName="ChildText" presStyleLbl="revTx" presStyleIdx="0" presStyleCnt="4">
        <dgm:presLayoutVars>
          <dgm:chMax val="0"/>
          <dgm:chPref val="0"/>
          <dgm:bulletEnabled val="1"/>
        </dgm:presLayoutVars>
      </dgm:prSet>
      <dgm:spPr/>
    </dgm:pt>
    <dgm:pt modelId="{05F79202-979B-7346-91CB-EB4F8ACF9B4D}" type="pres">
      <dgm:prSet presAssocID="{8DB651EB-B8D5-CD4B-937A-F251061E110F}" presName="sibTrans" presStyleCnt="0"/>
      <dgm:spPr/>
    </dgm:pt>
    <dgm:pt modelId="{4C879ABF-440C-9D4A-B71D-BBA450E5FD31}" type="pres">
      <dgm:prSet presAssocID="{D32CCC67-F010-C347-A23D-85130C559185}" presName="composite" presStyleCnt="0"/>
      <dgm:spPr/>
    </dgm:pt>
    <dgm:pt modelId="{54D06C1A-2166-3C4C-8C2E-25A194E78597}" type="pres">
      <dgm:prSet presAssocID="{D32CCC67-F010-C347-A23D-85130C559185}" presName="bentUpArrow1" presStyleLbl="alignImgPlace1" presStyleIdx="1" presStyleCnt="4"/>
      <dgm:spPr/>
    </dgm:pt>
    <dgm:pt modelId="{FC77DBDD-C7BF-3D40-8633-462010EEA2B1}" type="pres">
      <dgm:prSet presAssocID="{D32CCC67-F010-C347-A23D-85130C559185}" presName="ParentText" presStyleLbl="node1" presStyleIdx="1" presStyleCnt="5">
        <dgm:presLayoutVars>
          <dgm:chMax val="1"/>
          <dgm:chPref val="1"/>
          <dgm:bulletEnabled val="1"/>
        </dgm:presLayoutVars>
      </dgm:prSet>
      <dgm:spPr/>
    </dgm:pt>
    <dgm:pt modelId="{9335F900-B639-1C48-998C-2309277B37DA}" type="pres">
      <dgm:prSet presAssocID="{D32CCC67-F010-C347-A23D-85130C559185}" presName="ChildText" presStyleLbl="revTx" presStyleIdx="1" presStyleCnt="4" custScaleX="407120" custScaleY="122965" custLinFactX="52615" custLinFactNeighborX="100000" custLinFactNeighborY="0">
        <dgm:presLayoutVars>
          <dgm:chMax val="0"/>
          <dgm:chPref val="0"/>
          <dgm:bulletEnabled val="1"/>
        </dgm:presLayoutVars>
      </dgm:prSet>
      <dgm:spPr/>
    </dgm:pt>
    <dgm:pt modelId="{A64669A3-8146-4A4D-BC12-413428580862}" type="pres">
      <dgm:prSet presAssocID="{D129E883-E3A9-204D-BFE2-F38D3D3BF1C4}" presName="sibTrans" presStyleCnt="0"/>
      <dgm:spPr/>
    </dgm:pt>
    <dgm:pt modelId="{52F6B44C-FC66-5D4D-B649-BC9ACBF57848}" type="pres">
      <dgm:prSet presAssocID="{5084394A-E1B5-5E42-B0E3-E00C4CD2764E}" presName="composite" presStyleCnt="0"/>
      <dgm:spPr/>
    </dgm:pt>
    <dgm:pt modelId="{961CE9E0-17E9-1043-9D6A-318ABF4056C6}" type="pres">
      <dgm:prSet presAssocID="{5084394A-E1B5-5E42-B0E3-E00C4CD2764E}" presName="bentUpArrow1" presStyleLbl="alignImgPlace1" presStyleIdx="2" presStyleCnt="4"/>
      <dgm:spPr/>
    </dgm:pt>
    <dgm:pt modelId="{A74CC37A-A35E-514D-ADB6-0096920AE208}" type="pres">
      <dgm:prSet presAssocID="{5084394A-E1B5-5E42-B0E3-E00C4CD2764E}" presName="ParentText" presStyleLbl="node1" presStyleIdx="2" presStyleCnt="5">
        <dgm:presLayoutVars>
          <dgm:chMax val="1"/>
          <dgm:chPref val="1"/>
          <dgm:bulletEnabled val="1"/>
        </dgm:presLayoutVars>
      </dgm:prSet>
      <dgm:spPr/>
    </dgm:pt>
    <dgm:pt modelId="{3C3D5E9C-CB9F-E54C-85D9-26F517ACD11B}" type="pres">
      <dgm:prSet presAssocID="{5084394A-E1B5-5E42-B0E3-E00C4CD2764E}" presName="ChildText" presStyleLbl="revTx" presStyleIdx="2" presStyleCnt="4" custScaleX="401909" custLinFactX="50347" custLinFactNeighborX="100000" custLinFactNeighborY="1128">
        <dgm:presLayoutVars>
          <dgm:chMax val="0"/>
          <dgm:chPref val="0"/>
          <dgm:bulletEnabled val="1"/>
        </dgm:presLayoutVars>
      </dgm:prSet>
      <dgm:spPr/>
    </dgm:pt>
    <dgm:pt modelId="{89B570A4-BCB3-FB46-B7DA-8DDEAA5E89CA}" type="pres">
      <dgm:prSet presAssocID="{5C89AB3E-A1AA-FF4B-A0FF-ED7CFBDE2D52}" presName="sibTrans" presStyleCnt="0"/>
      <dgm:spPr/>
    </dgm:pt>
    <dgm:pt modelId="{37599B74-867F-B640-88BD-D86E9A98213A}" type="pres">
      <dgm:prSet presAssocID="{6C151407-0962-DA47-B5F1-4FED20C2BEE6}" presName="composite" presStyleCnt="0"/>
      <dgm:spPr/>
    </dgm:pt>
    <dgm:pt modelId="{53D33D15-964E-EE4D-91EC-ACBA07E0C63D}" type="pres">
      <dgm:prSet presAssocID="{6C151407-0962-DA47-B5F1-4FED20C2BEE6}" presName="bentUpArrow1" presStyleLbl="alignImgPlace1" presStyleIdx="3" presStyleCnt="4"/>
      <dgm:spPr/>
    </dgm:pt>
    <dgm:pt modelId="{2A407B17-3875-F144-976B-A963CFC79EA4}" type="pres">
      <dgm:prSet presAssocID="{6C151407-0962-DA47-B5F1-4FED20C2BEE6}" presName="ParentText" presStyleLbl="node1" presStyleIdx="3" presStyleCnt="5">
        <dgm:presLayoutVars>
          <dgm:chMax val="1"/>
          <dgm:chPref val="1"/>
          <dgm:bulletEnabled val="1"/>
        </dgm:presLayoutVars>
      </dgm:prSet>
      <dgm:spPr/>
    </dgm:pt>
    <dgm:pt modelId="{D670D4A2-FC2E-0544-A7D9-E70672986203}" type="pres">
      <dgm:prSet presAssocID="{6C151407-0962-DA47-B5F1-4FED20C2BEE6}" presName="ChildText" presStyleLbl="revTx" presStyleIdx="3" presStyleCnt="4">
        <dgm:presLayoutVars>
          <dgm:chMax val="0"/>
          <dgm:chPref val="0"/>
          <dgm:bulletEnabled val="1"/>
        </dgm:presLayoutVars>
      </dgm:prSet>
      <dgm:spPr/>
    </dgm:pt>
    <dgm:pt modelId="{0AC6C8D4-1B31-7A4E-9AF0-E03D2C92197E}" type="pres">
      <dgm:prSet presAssocID="{A6C11ED6-6FE5-C044-9282-B732283ABCF4}" presName="sibTrans" presStyleCnt="0"/>
      <dgm:spPr/>
    </dgm:pt>
    <dgm:pt modelId="{16A9ADC7-A5AD-7B46-84DF-D1FEC1271A25}" type="pres">
      <dgm:prSet presAssocID="{E5C9A7A5-45B4-8645-B997-358AB19DFF88}" presName="composite" presStyleCnt="0"/>
      <dgm:spPr/>
    </dgm:pt>
    <dgm:pt modelId="{76715F94-7CB8-7145-8F5D-BF75E850E64E}" type="pres">
      <dgm:prSet presAssocID="{E5C9A7A5-45B4-8645-B997-358AB19DFF88}" presName="ParentText" presStyleLbl="node1" presStyleIdx="4" presStyleCnt="5">
        <dgm:presLayoutVars>
          <dgm:chMax val="1"/>
          <dgm:chPref val="1"/>
          <dgm:bulletEnabled val="1"/>
        </dgm:presLayoutVars>
      </dgm:prSet>
      <dgm:spPr/>
    </dgm:pt>
  </dgm:ptLst>
  <dgm:cxnLst>
    <dgm:cxn modelId="{C7995B07-2C00-2047-9DA2-7BDEAD6F381A}" type="presOf" srcId="{DD9376D4-F9D3-D146-A497-C8ED83BD6104}" destId="{9335F900-B639-1C48-998C-2309277B37DA}" srcOrd="0" destOrd="3" presId="urn:microsoft.com/office/officeart/2005/8/layout/StepDownProcess"/>
    <dgm:cxn modelId="{D8C5E207-B90C-104F-BAF5-2F1AD867505C}" type="presOf" srcId="{095A8AB8-ED6B-EA47-A5F2-7F46472295EF}" destId="{6A62C9C3-CE2D-F847-88E6-0868F9689641}" srcOrd="0" destOrd="0" presId="urn:microsoft.com/office/officeart/2005/8/layout/StepDownProcess"/>
    <dgm:cxn modelId="{A69E1C0D-B573-3E42-90DA-982C21102716}" srcId="{D32CCC67-F010-C347-A23D-85130C559185}" destId="{5E995EC7-055A-8944-A0CD-3C846F5A5C69}" srcOrd="1" destOrd="0" parTransId="{1A1B910A-808F-A94B-8F95-66361A1F89E1}" sibTransId="{D4484AE3-697F-AD49-95FC-6DD6DFC2283B}"/>
    <dgm:cxn modelId="{4B9A7D16-E8E6-DB48-AD35-ABF92DD758F1}" srcId="{5084394A-E1B5-5E42-B0E3-E00C4CD2764E}" destId="{65B780EB-3CB3-3D4F-8C5F-F66C12728432}" srcOrd="0" destOrd="0" parTransId="{E60DA21F-31A4-284F-9BE8-E76208F15A9D}" sibTransId="{9C3C43A2-B83D-1D4B-9DFA-05031BD48D10}"/>
    <dgm:cxn modelId="{E540EF22-8ABA-ED4B-A03D-80E3FA06EACD}" srcId="{095A8AB8-ED6B-EA47-A5F2-7F46472295EF}" destId="{E5C9A7A5-45B4-8645-B997-358AB19DFF88}" srcOrd="4" destOrd="0" parTransId="{55D58E8D-C983-124D-BF73-1FD937477BDC}" sibTransId="{B1C5B86E-71C9-6A49-9CA7-D80907ACD1B9}"/>
    <dgm:cxn modelId="{94CA1425-3089-4E43-865E-E0687A7DCDE0}" type="presOf" srcId="{6C151407-0962-DA47-B5F1-4FED20C2BEE6}" destId="{2A407B17-3875-F144-976B-A963CFC79EA4}" srcOrd="0" destOrd="0" presId="urn:microsoft.com/office/officeart/2005/8/layout/StepDownProcess"/>
    <dgm:cxn modelId="{20F16329-CCCB-7545-97BE-D9AD21C4C300}" srcId="{D32CCC67-F010-C347-A23D-85130C559185}" destId="{F6239241-83D9-A044-BC2A-7B5A3A36C32A}" srcOrd="2" destOrd="0" parTransId="{892C8E0A-2F74-2B41-BC50-BB7914490F26}" sibTransId="{578C22A2-E723-E14B-8982-60A664C873D9}"/>
    <dgm:cxn modelId="{72B19D29-B6C8-9347-A407-77A33FB04D01}" type="presOf" srcId="{65B780EB-3CB3-3D4F-8C5F-F66C12728432}" destId="{3C3D5E9C-CB9F-E54C-85D9-26F517ACD11B}" srcOrd="0" destOrd="0" presId="urn:microsoft.com/office/officeart/2005/8/layout/StepDownProcess"/>
    <dgm:cxn modelId="{0A2B7437-CB87-B44E-AA79-768E8C6E0387}" srcId="{5084394A-E1B5-5E42-B0E3-E00C4CD2764E}" destId="{BF4D3C13-BFC0-DA48-81EA-10F266B8C0E6}" srcOrd="2" destOrd="0" parTransId="{37046E43-E742-2641-B348-A3DCCFE6EB9A}" sibTransId="{039B73D7-46BC-CD4C-8C03-F637D128D4D9}"/>
    <dgm:cxn modelId="{5C82D83C-04F3-DD48-8647-A90779F73D48}" srcId="{095A8AB8-ED6B-EA47-A5F2-7F46472295EF}" destId="{D32CCC67-F010-C347-A23D-85130C559185}" srcOrd="1" destOrd="0" parTransId="{D5F53FCF-0661-E44D-B6C7-A76F1BA6C514}" sibTransId="{D129E883-E3A9-204D-BFE2-F38D3D3BF1C4}"/>
    <dgm:cxn modelId="{E0416654-2B0A-6341-92FE-595A95070D52}" type="presOf" srcId="{AB770450-A061-3B45-B601-08A2F92905C5}" destId="{3C3D5E9C-CB9F-E54C-85D9-26F517ACD11B}" srcOrd="0" destOrd="1" presId="urn:microsoft.com/office/officeart/2005/8/layout/StepDownProcess"/>
    <dgm:cxn modelId="{97CE4F57-7387-FE4C-907D-687A0E49FFFB}" type="presOf" srcId="{A5C71A1A-885C-DF4C-9C19-A97E269725BB}" destId="{3C3D5E9C-CB9F-E54C-85D9-26F517ACD11B}" srcOrd="0" destOrd="3" presId="urn:microsoft.com/office/officeart/2005/8/layout/StepDownProcess"/>
    <dgm:cxn modelId="{A9327157-73E0-2641-8C42-5E59351194B4}" type="presOf" srcId="{F6239241-83D9-A044-BC2A-7B5A3A36C32A}" destId="{9335F900-B639-1C48-998C-2309277B37DA}" srcOrd="0" destOrd="2" presId="urn:microsoft.com/office/officeart/2005/8/layout/StepDownProcess"/>
    <dgm:cxn modelId="{D9BC7159-9898-AB44-A85A-A1F53A470673}" type="presOf" srcId="{D32CCC67-F010-C347-A23D-85130C559185}" destId="{FC77DBDD-C7BF-3D40-8633-462010EEA2B1}" srcOrd="0" destOrd="0" presId="urn:microsoft.com/office/officeart/2005/8/layout/StepDownProcess"/>
    <dgm:cxn modelId="{889FD761-7B9E-4248-8D51-4D8A35AA9A39}" type="presOf" srcId="{BF4D3C13-BFC0-DA48-81EA-10F266B8C0E6}" destId="{3C3D5E9C-CB9F-E54C-85D9-26F517ACD11B}" srcOrd="0" destOrd="2" presId="urn:microsoft.com/office/officeart/2005/8/layout/StepDownProcess"/>
    <dgm:cxn modelId="{03E0CB74-679B-4446-A0C8-55E784D9A751}" type="presOf" srcId="{5084394A-E1B5-5E42-B0E3-E00C4CD2764E}" destId="{A74CC37A-A35E-514D-ADB6-0096920AE208}" srcOrd="0" destOrd="0" presId="urn:microsoft.com/office/officeart/2005/8/layout/StepDownProcess"/>
    <dgm:cxn modelId="{B1A7DC77-E62C-1A46-90BA-B1DB51C96704}" type="presOf" srcId="{28C16B22-8011-E345-A3CF-1FFFBCCBAF21}" destId="{E973C7D2-D287-284D-A935-12E595FDDD93}" srcOrd="0" destOrd="0" presId="urn:microsoft.com/office/officeart/2005/8/layout/StepDownProcess"/>
    <dgm:cxn modelId="{CB6A369E-1054-AC46-9D4E-27FED6764C23}" srcId="{F6239241-83D9-A044-BC2A-7B5A3A36C32A}" destId="{DD9376D4-F9D3-D146-A497-C8ED83BD6104}" srcOrd="0" destOrd="0" parTransId="{F9A4B902-8DA0-684C-A051-F3569D83A8E1}" sibTransId="{E22CFCD7-471A-854D-AE66-B72F0287ACCB}"/>
    <dgm:cxn modelId="{03BE95C1-9E3F-7740-A4B2-F18F568EE67B}" srcId="{095A8AB8-ED6B-EA47-A5F2-7F46472295EF}" destId="{28C16B22-8011-E345-A3CF-1FFFBCCBAF21}" srcOrd="0" destOrd="0" parTransId="{95BBA349-B4D5-E942-BB08-36CA24071DDE}" sibTransId="{8DB651EB-B8D5-CD4B-937A-F251061E110F}"/>
    <dgm:cxn modelId="{D26671C5-F35E-1E48-A7D5-1D3720928674}" type="presOf" srcId="{E5C9A7A5-45B4-8645-B997-358AB19DFF88}" destId="{76715F94-7CB8-7145-8F5D-BF75E850E64E}" srcOrd="0" destOrd="0" presId="urn:microsoft.com/office/officeart/2005/8/layout/StepDownProcess"/>
    <dgm:cxn modelId="{74B776C6-7038-D447-B828-CB81D358C768}" type="presOf" srcId="{5E995EC7-055A-8944-A0CD-3C846F5A5C69}" destId="{9335F900-B639-1C48-998C-2309277B37DA}" srcOrd="0" destOrd="1" presId="urn:microsoft.com/office/officeart/2005/8/layout/StepDownProcess"/>
    <dgm:cxn modelId="{F24D59DD-E3F5-E443-A53A-6DE28922139B}" srcId="{095A8AB8-ED6B-EA47-A5F2-7F46472295EF}" destId="{5084394A-E1B5-5E42-B0E3-E00C4CD2764E}" srcOrd="2" destOrd="0" parTransId="{F6765117-727E-DB49-B7A0-913058128B3B}" sibTransId="{5C89AB3E-A1AA-FF4B-A0FF-ED7CFBDE2D52}"/>
    <dgm:cxn modelId="{1DA904E1-001C-2249-9A2C-CFA85942DA87}" type="presOf" srcId="{23B2B6E0-9106-FD4C-9291-7B97B292E995}" destId="{9335F900-B639-1C48-998C-2309277B37DA}" srcOrd="0" destOrd="0" presId="urn:microsoft.com/office/officeart/2005/8/layout/StepDownProcess"/>
    <dgm:cxn modelId="{90BD20EB-609E-6A4C-9562-251F66B4E96D}" srcId="{D32CCC67-F010-C347-A23D-85130C559185}" destId="{23B2B6E0-9106-FD4C-9291-7B97B292E995}" srcOrd="0" destOrd="0" parTransId="{0878D820-C678-6446-BCFB-66E347B8E6E5}" sibTransId="{4BA358AC-8317-D541-BC65-A3D0CC9CCD6D}"/>
    <dgm:cxn modelId="{CAFB27EC-E6D9-3248-94CD-6E531053DD39}" srcId="{5084394A-E1B5-5E42-B0E3-E00C4CD2764E}" destId="{AB770450-A061-3B45-B601-08A2F92905C5}" srcOrd="1" destOrd="0" parTransId="{630B0072-B364-DB4E-81CE-D43B8B38EFB7}" sibTransId="{CD89CF62-3642-ED43-834C-50672AE049B0}"/>
    <dgm:cxn modelId="{8401DBF0-13C6-E848-B9D9-DD3C46A8E2DE}" srcId="{095A8AB8-ED6B-EA47-A5F2-7F46472295EF}" destId="{6C151407-0962-DA47-B5F1-4FED20C2BEE6}" srcOrd="3" destOrd="0" parTransId="{8A7754F4-748C-F744-BA80-2CA942BAFB7F}" sibTransId="{A6C11ED6-6FE5-C044-9282-B732283ABCF4}"/>
    <dgm:cxn modelId="{B228EEF8-B7E7-6346-B525-965A38061481}" srcId="{5084394A-E1B5-5E42-B0E3-E00C4CD2764E}" destId="{A5C71A1A-885C-DF4C-9C19-A97E269725BB}" srcOrd="3" destOrd="0" parTransId="{4C597E1D-F73A-7F4B-BF49-8BD99388B766}" sibTransId="{5771D357-A20E-D849-98AE-42AFADD21A8D}"/>
    <dgm:cxn modelId="{18ECFDBC-4A51-EB46-963A-03ADE56B74D6}" type="presParOf" srcId="{6A62C9C3-CE2D-F847-88E6-0868F9689641}" destId="{3543CB68-229E-344E-BD6F-0946B0643539}" srcOrd="0" destOrd="0" presId="urn:microsoft.com/office/officeart/2005/8/layout/StepDownProcess"/>
    <dgm:cxn modelId="{656C67A6-4518-114D-BF6F-2F37424BF73F}" type="presParOf" srcId="{3543CB68-229E-344E-BD6F-0946B0643539}" destId="{CF64EF12-CE15-3044-BADF-C2DE3A8D7A80}" srcOrd="0" destOrd="0" presId="urn:microsoft.com/office/officeart/2005/8/layout/StepDownProcess"/>
    <dgm:cxn modelId="{8DB544E8-DBBE-EB4C-9DC6-F4D4B9DC872A}" type="presParOf" srcId="{3543CB68-229E-344E-BD6F-0946B0643539}" destId="{E973C7D2-D287-284D-A935-12E595FDDD93}" srcOrd="1" destOrd="0" presId="urn:microsoft.com/office/officeart/2005/8/layout/StepDownProcess"/>
    <dgm:cxn modelId="{C568F9C9-4169-8441-9208-6F00E7FD0D95}" type="presParOf" srcId="{3543CB68-229E-344E-BD6F-0946B0643539}" destId="{B4877906-7957-2041-9840-CE01AA01EBDE}" srcOrd="2" destOrd="0" presId="urn:microsoft.com/office/officeart/2005/8/layout/StepDownProcess"/>
    <dgm:cxn modelId="{894FBACC-29B9-5144-A093-4BA6CEDD49AE}" type="presParOf" srcId="{6A62C9C3-CE2D-F847-88E6-0868F9689641}" destId="{05F79202-979B-7346-91CB-EB4F8ACF9B4D}" srcOrd="1" destOrd="0" presId="urn:microsoft.com/office/officeart/2005/8/layout/StepDownProcess"/>
    <dgm:cxn modelId="{0DEF3334-6910-3C4D-92EC-BF7D70498C1F}" type="presParOf" srcId="{6A62C9C3-CE2D-F847-88E6-0868F9689641}" destId="{4C879ABF-440C-9D4A-B71D-BBA450E5FD31}" srcOrd="2" destOrd="0" presId="urn:microsoft.com/office/officeart/2005/8/layout/StepDownProcess"/>
    <dgm:cxn modelId="{0376F1E4-9D82-BC4E-B2E3-53BD32CD11F2}" type="presParOf" srcId="{4C879ABF-440C-9D4A-B71D-BBA450E5FD31}" destId="{54D06C1A-2166-3C4C-8C2E-25A194E78597}" srcOrd="0" destOrd="0" presId="urn:microsoft.com/office/officeart/2005/8/layout/StepDownProcess"/>
    <dgm:cxn modelId="{69B8D8B0-6694-DA49-B31D-A773927A65D4}" type="presParOf" srcId="{4C879ABF-440C-9D4A-B71D-BBA450E5FD31}" destId="{FC77DBDD-C7BF-3D40-8633-462010EEA2B1}" srcOrd="1" destOrd="0" presId="urn:microsoft.com/office/officeart/2005/8/layout/StepDownProcess"/>
    <dgm:cxn modelId="{6C959504-92D2-664B-9F80-3B8A93C27972}" type="presParOf" srcId="{4C879ABF-440C-9D4A-B71D-BBA450E5FD31}" destId="{9335F900-B639-1C48-998C-2309277B37DA}" srcOrd="2" destOrd="0" presId="urn:microsoft.com/office/officeart/2005/8/layout/StepDownProcess"/>
    <dgm:cxn modelId="{D9D69492-A1D9-EA42-8DD2-65ACF2D3739D}" type="presParOf" srcId="{6A62C9C3-CE2D-F847-88E6-0868F9689641}" destId="{A64669A3-8146-4A4D-BC12-413428580862}" srcOrd="3" destOrd="0" presId="urn:microsoft.com/office/officeart/2005/8/layout/StepDownProcess"/>
    <dgm:cxn modelId="{D54A5FBE-F4AE-C948-8C11-3200D5F33F00}" type="presParOf" srcId="{6A62C9C3-CE2D-F847-88E6-0868F9689641}" destId="{52F6B44C-FC66-5D4D-B649-BC9ACBF57848}" srcOrd="4" destOrd="0" presId="urn:microsoft.com/office/officeart/2005/8/layout/StepDownProcess"/>
    <dgm:cxn modelId="{8F09B2C5-B50A-8547-BB39-DCE542703F79}" type="presParOf" srcId="{52F6B44C-FC66-5D4D-B649-BC9ACBF57848}" destId="{961CE9E0-17E9-1043-9D6A-318ABF4056C6}" srcOrd="0" destOrd="0" presId="urn:microsoft.com/office/officeart/2005/8/layout/StepDownProcess"/>
    <dgm:cxn modelId="{BA7A2A85-1432-654F-A26E-B321AF74A6F8}" type="presParOf" srcId="{52F6B44C-FC66-5D4D-B649-BC9ACBF57848}" destId="{A74CC37A-A35E-514D-ADB6-0096920AE208}" srcOrd="1" destOrd="0" presId="urn:microsoft.com/office/officeart/2005/8/layout/StepDownProcess"/>
    <dgm:cxn modelId="{88A8DD19-428C-FB41-8D4E-B976D98CB992}" type="presParOf" srcId="{52F6B44C-FC66-5D4D-B649-BC9ACBF57848}" destId="{3C3D5E9C-CB9F-E54C-85D9-26F517ACD11B}" srcOrd="2" destOrd="0" presId="urn:microsoft.com/office/officeart/2005/8/layout/StepDownProcess"/>
    <dgm:cxn modelId="{305C53E0-F1CE-6844-8257-E5C2EC6B894B}" type="presParOf" srcId="{6A62C9C3-CE2D-F847-88E6-0868F9689641}" destId="{89B570A4-BCB3-FB46-B7DA-8DDEAA5E89CA}" srcOrd="5" destOrd="0" presId="urn:microsoft.com/office/officeart/2005/8/layout/StepDownProcess"/>
    <dgm:cxn modelId="{F53980D6-97C9-3D46-860C-F927726B5589}" type="presParOf" srcId="{6A62C9C3-CE2D-F847-88E6-0868F9689641}" destId="{37599B74-867F-B640-88BD-D86E9A98213A}" srcOrd="6" destOrd="0" presId="urn:microsoft.com/office/officeart/2005/8/layout/StepDownProcess"/>
    <dgm:cxn modelId="{FD7BD67A-A40A-204B-AB8A-E0D89296ADAF}" type="presParOf" srcId="{37599B74-867F-B640-88BD-D86E9A98213A}" destId="{53D33D15-964E-EE4D-91EC-ACBA07E0C63D}" srcOrd="0" destOrd="0" presId="urn:microsoft.com/office/officeart/2005/8/layout/StepDownProcess"/>
    <dgm:cxn modelId="{A578357D-9CC0-4D4F-A819-E7595E0BCA65}" type="presParOf" srcId="{37599B74-867F-B640-88BD-D86E9A98213A}" destId="{2A407B17-3875-F144-976B-A963CFC79EA4}" srcOrd="1" destOrd="0" presId="urn:microsoft.com/office/officeart/2005/8/layout/StepDownProcess"/>
    <dgm:cxn modelId="{9A031968-03CC-604A-A911-115862300EAD}" type="presParOf" srcId="{37599B74-867F-B640-88BD-D86E9A98213A}" destId="{D670D4A2-FC2E-0544-A7D9-E70672986203}" srcOrd="2" destOrd="0" presId="urn:microsoft.com/office/officeart/2005/8/layout/StepDownProcess"/>
    <dgm:cxn modelId="{960457EC-BA5D-FB48-9E31-EF423DC707CC}" type="presParOf" srcId="{6A62C9C3-CE2D-F847-88E6-0868F9689641}" destId="{0AC6C8D4-1B31-7A4E-9AF0-E03D2C92197E}" srcOrd="7" destOrd="0" presId="urn:microsoft.com/office/officeart/2005/8/layout/StepDownProcess"/>
    <dgm:cxn modelId="{A3B88D8D-807B-F44B-854A-EBE4366B985F}" type="presParOf" srcId="{6A62C9C3-CE2D-F847-88E6-0868F9689641}" destId="{16A9ADC7-A5AD-7B46-84DF-D1FEC1271A25}" srcOrd="8" destOrd="0" presId="urn:microsoft.com/office/officeart/2005/8/layout/StepDownProcess"/>
    <dgm:cxn modelId="{CEBCFF61-14D0-D940-8FA0-E2237E72A6F5}" type="presParOf" srcId="{16A9ADC7-A5AD-7B46-84DF-D1FEC1271A25}" destId="{76715F94-7CB8-7145-8F5D-BF75E850E64E}"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888246-3531-7F44-8E61-E8E1448E49C8}" type="doc">
      <dgm:prSet loTypeId="urn:microsoft.com/office/officeart/2005/8/layout/chevron1" loCatId="" qsTypeId="urn:microsoft.com/office/officeart/2005/8/quickstyle/simple4" qsCatId="simple" csTypeId="urn:microsoft.com/office/officeart/2005/8/colors/accent4_2" csCatId="accent4" phldr="1"/>
      <dgm:spPr/>
    </dgm:pt>
    <dgm:pt modelId="{BE8E45CA-D020-DB4F-BB44-065435A38C0C}">
      <dgm:prSet phldrT="[Texte]"/>
      <dgm:spPr/>
      <dgm:t>
        <a:bodyPr/>
        <a:lstStyle/>
        <a:p>
          <a:r>
            <a:rPr lang="en-US" dirty="0"/>
            <a:t>Initial space</a:t>
          </a:r>
        </a:p>
      </dgm:t>
    </dgm:pt>
    <dgm:pt modelId="{60AFE8CA-4CCE-224C-B476-034FFEC10FFA}" type="parTrans" cxnId="{3F6A38B4-308C-124A-B112-54E197C4B691}">
      <dgm:prSet/>
      <dgm:spPr/>
      <dgm:t>
        <a:bodyPr/>
        <a:lstStyle/>
        <a:p>
          <a:endParaRPr lang="en-US"/>
        </a:p>
      </dgm:t>
    </dgm:pt>
    <dgm:pt modelId="{F36E3504-95D9-6D46-8B3B-A56E394CD0A5}" type="sibTrans" cxnId="{3F6A38B4-308C-124A-B112-54E197C4B691}">
      <dgm:prSet/>
      <dgm:spPr/>
      <dgm:t>
        <a:bodyPr/>
        <a:lstStyle/>
        <a:p>
          <a:endParaRPr lang="en-US"/>
        </a:p>
      </dgm:t>
    </dgm:pt>
    <dgm:pt modelId="{0BF88C34-69FE-E14E-A8F6-6776E6251512}">
      <dgm:prSet phldrT="[Texte]"/>
      <dgm:spPr/>
      <dgm:t>
        <a:bodyPr/>
        <a:lstStyle/>
        <a:p>
          <a:r>
            <a:rPr lang="en-US" dirty="0"/>
            <a:t>Probability model</a:t>
          </a:r>
        </a:p>
      </dgm:t>
    </dgm:pt>
    <dgm:pt modelId="{F1C000D0-B1A5-3246-B7B6-0CBC3ED7F03D}" type="parTrans" cxnId="{69B80CED-39C8-764E-858E-DFD7A111B766}">
      <dgm:prSet/>
      <dgm:spPr/>
      <dgm:t>
        <a:bodyPr/>
        <a:lstStyle/>
        <a:p>
          <a:endParaRPr lang="en-US"/>
        </a:p>
      </dgm:t>
    </dgm:pt>
    <dgm:pt modelId="{B5B3EF4A-2526-3140-A473-68DD2A91A9F2}" type="sibTrans" cxnId="{69B80CED-39C8-764E-858E-DFD7A111B766}">
      <dgm:prSet/>
      <dgm:spPr/>
      <dgm:t>
        <a:bodyPr/>
        <a:lstStyle/>
        <a:p>
          <a:endParaRPr lang="en-US"/>
        </a:p>
      </dgm:t>
    </dgm:pt>
    <dgm:pt modelId="{6E582E1A-035C-C24C-836C-EE40D479E187}">
      <dgm:prSet phldrT="[Texte]"/>
      <dgm:spPr/>
      <dgm:t>
        <a:bodyPr/>
        <a:lstStyle/>
        <a:p>
          <a:r>
            <a:rPr lang="en-US" dirty="0"/>
            <a:t>Fitting</a:t>
          </a:r>
        </a:p>
      </dgm:t>
    </dgm:pt>
    <dgm:pt modelId="{05B27056-96B7-1A48-898B-694560508A4A}" type="parTrans" cxnId="{DC1757DC-A0FC-8748-A0DF-FE13EE4F727D}">
      <dgm:prSet/>
      <dgm:spPr/>
      <dgm:t>
        <a:bodyPr/>
        <a:lstStyle/>
        <a:p>
          <a:endParaRPr lang="en-US"/>
        </a:p>
      </dgm:t>
    </dgm:pt>
    <dgm:pt modelId="{0C401FE0-5E04-374C-A5D5-F98D8496E9B1}" type="sibTrans" cxnId="{DC1757DC-A0FC-8748-A0DF-FE13EE4F727D}">
      <dgm:prSet/>
      <dgm:spPr/>
      <dgm:t>
        <a:bodyPr/>
        <a:lstStyle/>
        <a:p>
          <a:endParaRPr lang="en-US"/>
        </a:p>
      </dgm:t>
    </dgm:pt>
    <dgm:pt modelId="{59CC0585-6AE1-754B-9583-773614792EF9}">
      <dgm:prSet phldrT="[Texte]"/>
      <dgm:spPr/>
      <dgm:t>
        <a:bodyPr/>
        <a:lstStyle/>
        <a:p>
          <a:r>
            <a:rPr lang="en-US" dirty="0"/>
            <a:t>A dataset is distributed in the initial space</a:t>
          </a:r>
        </a:p>
      </dgm:t>
    </dgm:pt>
    <dgm:pt modelId="{B47F9AC0-ECD4-9746-B12C-AEAF814E16B7}" type="parTrans" cxnId="{64EF8A03-59DD-EE43-B429-83A58289F016}">
      <dgm:prSet/>
      <dgm:spPr/>
      <dgm:t>
        <a:bodyPr/>
        <a:lstStyle/>
        <a:p>
          <a:endParaRPr lang="en-US"/>
        </a:p>
      </dgm:t>
    </dgm:pt>
    <dgm:pt modelId="{1ACD45FB-730E-394F-869A-F4E9E22709DC}" type="sibTrans" cxnId="{64EF8A03-59DD-EE43-B429-83A58289F016}">
      <dgm:prSet/>
      <dgm:spPr/>
      <dgm:t>
        <a:bodyPr/>
        <a:lstStyle/>
        <a:p>
          <a:endParaRPr lang="en-US"/>
        </a:p>
      </dgm:t>
    </dgm:pt>
    <dgm:pt modelId="{6D017970-ED27-9140-9365-6251D9A6FF09}">
      <dgm:prSet phldrT="[Texte]"/>
      <dgm:spPr/>
      <dgm:t>
        <a:bodyPr/>
        <a:lstStyle/>
        <a:p>
          <a:r>
            <a:rPr lang="en-US" dirty="0"/>
            <a:t>Gaussian distribution centered in a 2D manifold</a:t>
          </a:r>
        </a:p>
      </dgm:t>
    </dgm:pt>
    <dgm:pt modelId="{395867B5-4C43-1A4E-B0DD-DD8D3F58E0E7}" type="parTrans" cxnId="{4CE5DC66-193E-4840-9071-B1901D3D0FBF}">
      <dgm:prSet/>
      <dgm:spPr/>
      <dgm:t>
        <a:bodyPr/>
        <a:lstStyle/>
        <a:p>
          <a:endParaRPr lang="en-US"/>
        </a:p>
      </dgm:t>
    </dgm:pt>
    <dgm:pt modelId="{37885BDB-6C61-AA48-ACC4-23DB958BB65F}" type="sibTrans" cxnId="{4CE5DC66-193E-4840-9071-B1901D3D0FBF}">
      <dgm:prSet/>
      <dgm:spPr/>
      <dgm:t>
        <a:bodyPr/>
        <a:lstStyle/>
        <a:p>
          <a:endParaRPr lang="en-US"/>
        </a:p>
      </dgm:t>
    </dgm:pt>
    <dgm:pt modelId="{053A3D48-C92E-6C4E-996B-8C807A2F1A91}">
      <dgm:prSet phldrT="[Texte]"/>
      <dgm:spPr/>
      <dgm:t>
        <a:bodyPr/>
        <a:lstStyle/>
        <a:p>
          <a:r>
            <a:rPr lang="en-US" dirty="0"/>
            <a:t>The fitted manifold maximizes the dataset likelihood</a:t>
          </a:r>
        </a:p>
      </dgm:t>
    </dgm:pt>
    <dgm:pt modelId="{34BC0B7C-2D23-724F-B0EC-C6C70A04E99D}" type="parTrans" cxnId="{A4420038-4200-CE40-BF61-28B029F2B393}">
      <dgm:prSet/>
      <dgm:spPr/>
      <dgm:t>
        <a:bodyPr/>
        <a:lstStyle/>
        <a:p>
          <a:endParaRPr lang="en-US"/>
        </a:p>
      </dgm:t>
    </dgm:pt>
    <dgm:pt modelId="{93868670-1B66-324F-AF56-A66D8A79D653}" type="sibTrans" cxnId="{A4420038-4200-CE40-BF61-28B029F2B393}">
      <dgm:prSet/>
      <dgm:spPr/>
      <dgm:t>
        <a:bodyPr/>
        <a:lstStyle/>
        <a:p>
          <a:endParaRPr lang="en-US"/>
        </a:p>
      </dgm:t>
    </dgm:pt>
    <dgm:pt modelId="{B3225133-F7AC-A14B-965F-6D3E717D8B7D}">
      <dgm:prSet phldrT="[Texte]"/>
      <dgm:spPr/>
      <dgm:t>
        <a:bodyPr/>
        <a:lstStyle/>
        <a:p>
          <a:r>
            <a:rPr lang="en-US" dirty="0"/>
            <a:t>Unfolding</a:t>
          </a:r>
        </a:p>
      </dgm:t>
    </dgm:pt>
    <dgm:pt modelId="{5D8D2BDB-95B0-6540-92FB-ACDCB140F2EE}" type="parTrans" cxnId="{12AA7BF8-493E-F14A-8B6C-BE0F04A67978}">
      <dgm:prSet/>
      <dgm:spPr/>
      <dgm:t>
        <a:bodyPr/>
        <a:lstStyle/>
        <a:p>
          <a:endParaRPr lang="en-US"/>
        </a:p>
      </dgm:t>
    </dgm:pt>
    <dgm:pt modelId="{E9BAA7EC-943F-4742-BA88-287775B0870B}" type="sibTrans" cxnId="{12AA7BF8-493E-F14A-8B6C-BE0F04A67978}">
      <dgm:prSet/>
      <dgm:spPr/>
      <dgm:t>
        <a:bodyPr/>
        <a:lstStyle/>
        <a:p>
          <a:endParaRPr lang="en-US"/>
        </a:p>
      </dgm:t>
    </dgm:pt>
    <dgm:pt modelId="{32CF52E4-6809-7C42-B691-F56A830C2657}">
      <dgm:prSet phldrT="[Texte]"/>
      <dgm:spPr/>
      <dgm:t>
        <a:bodyPr/>
        <a:lstStyle/>
        <a:p>
          <a:r>
            <a:rPr lang="en-US" dirty="0"/>
            <a:t>Projected data to the manifold are unfolded appear as 2D map</a:t>
          </a:r>
        </a:p>
      </dgm:t>
    </dgm:pt>
    <dgm:pt modelId="{E0B00D03-AA8F-EA40-8B2D-B50D2E387062}" type="parTrans" cxnId="{78FE0F82-9C57-F044-AAE4-8BF362BD7E56}">
      <dgm:prSet/>
      <dgm:spPr/>
      <dgm:t>
        <a:bodyPr/>
        <a:lstStyle/>
        <a:p>
          <a:endParaRPr lang="en-US"/>
        </a:p>
      </dgm:t>
    </dgm:pt>
    <dgm:pt modelId="{3B169C01-E836-744E-84D5-D665A195CDFA}" type="sibTrans" cxnId="{78FE0F82-9C57-F044-AAE4-8BF362BD7E56}">
      <dgm:prSet/>
      <dgm:spPr/>
      <dgm:t>
        <a:bodyPr/>
        <a:lstStyle/>
        <a:p>
          <a:endParaRPr lang="en-US"/>
        </a:p>
      </dgm:t>
    </dgm:pt>
    <dgm:pt modelId="{E43D354D-914E-0749-8907-42E8E88AFC44}" type="pres">
      <dgm:prSet presAssocID="{2C888246-3531-7F44-8E61-E8E1448E49C8}" presName="Name0" presStyleCnt="0">
        <dgm:presLayoutVars>
          <dgm:dir/>
          <dgm:animLvl val="lvl"/>
          <dgm:resizeHandles val="exact"/>
        </dgm:presLayoutVars>
      </dgm:prSet>
      <dgm:spPr/>
    </dgm:pt>
    <dgm:pt modelId="{E92F1829-6B93-9A4A-A71E-F17037CE0BF6}" type="pres">
      <dgm:prSet presAssocID="{BE8E45CA-D020-DB4F-BB44-065435A38C0C}" presName="composite" presStyleCnt="0"/>
      <dgm:spPr/>
    </dgm:pt>
    <dgm:pt modelId="{D9057069-AB18-7141-B6FC-FA572AB864C3}" type="pres">
      <dgm:prSet presAssocID="{BE8E45CA-D020-DB4F-BB44-065435A38C0C}" presName="parTx" presStyleLbl="node1" presStyleIdx="0" presStyleCnt="4">
        <dgm:presLayoutVars>
          <dgm:chMax val="0"/>
          <dgm:chPref val="0"/>
          <dgm:bulletEnabled val="1"/>
        </dgm:presLayoutVars>
      </dgm:prSet>
      <dgm:spPr/>
    </dgm:pt>
    <dgm:pt modelId="{66EF6C5D-5EAC-A94D-9C2D-4BE48978B145}" type="pres">
      <dgm:prSet presAssocID="{BE8E45CA-D020-DB4F-BB44-065435A38C0C}" presName="desTx" presStyleLbl="revTx" presStyleIdx="0" presStyleCnt="4">
        <dgm:presLayoutVars>
          <dgm:bulletEnabled val="1"/>
        </dgm:presLayoutVars>
      </dgm:prSet>
      <dgm:spPr/>
    </dgm:pt>
    <dgm:pt modelId="{1F772129-73C0-584A-991E-7E4E25343537}" type="pres">
      <dgm:prSet presAssocID="{F36E3504-95D9-6D46-8B3B-A56E394CD0A5}" presName="space" presStyleCnt="0"/>
      <dgm:spPr/>
    </dgm:pt>
    <dgm:pt modelId="{BBDB49B6-4FFA-CA4E-8F08-1AADCA57313F}" type="pres">
      <dgm:prSet presAssocID="{0BF88C34-69FE-E14E-A8F6-6776E6251512}" presName="composite" presStyleCnt="0"/>
      <dgm:spPr/>
    </dgm:pt>
    <dgm:pt modelId="{DC42394E-6DBE-8843-8D1B-6998CD01BF88}" type="pres">
      <dgm:prSet presAssocID="{0BF88C34-69FE-E14E-A8F6-6776E6251512}" presName="parTx" presStyleLbl="node1" presStyleIdx="1" presStyleCnt="4">
        <dgm:presLayoutVars>
          <dgm:chMax val="0"/>
          <dgm:chPref val="0"/>
          <dgm:bulletEnabled val="1"/>
        </dgm:presLayoutVars>
      </dgm:prSet>
      <dgm:spPr/>
    </dgm:pt>
    <dgm:pt modelId="{616286B5-68F6-014D-8A6F-F630E39BAB4A}" type="pres">
      <dgm:prSet presAssocID="{0BF88C34-69FE-E14E-A8F6-6776E6251512}" presName="desTx" presStyleLbl="revTx" presStyleIdx="1" presStyleCnt="4">
        <dgm:presLayoutVars>
          <dgm:bulletEnabled val="1"/>
        </dgm:presLayoutVars>
      </dgm:prSet>
      <dgm:spPr/>
    </dgm:pt>
    <dgm:pt modelId="{D543B1CA-F530-6B44-A877-487846EA50D2}" type="pres">
      <dgm:prSet presAssocID="{B5B3EF4A-2526-3140-A473-68DD2A91A9F2}" presName="space" presStyleCnt="0"/>
      <dgm:spPr/>
    </dgm:pt>
    <dgm:pt modelId="{79192CAF-9071-DA4E-B7A5-8E01B861D89E}" type="pres">
      <dgm:prSet presAssocID="{6E582E1A-035C-C24C-836C-EE40D479E187}" presName="composite" presStyleCnt="0"/>
      <dgm:spPr/>
    </dgm:pt>
    <dgm:pt modelId="{2840A376-6736-CB4C-97D9-4D99C7BD3E1D}" type="pres">
      <dgm:prSet presAssocID="{6E582E1A-035C-C24C-836C-EE40D479E187}" presName="parTx" presStyleLbl="node1" presStyleIdx="2" presStyleCnt="4">
        <dgm:presLayoutVars>
          <dgm:chMax val="0"/>
          <dgm:chPref val="0"/>
          <dgm:bulletEnabled val="1"/>
        </dgm:presLayoutVars>
      </dgm:prSet>
      <dgm:spPr/>
    </dgm:pt>
    <dgm:pt modelId="{1E53F055-F756-FB40-9B19-43DA2BEE301B}" type="pres">
      <dgm:prSet presAssocID="{6E582E1A-035C-C24C-836C-EE40D479E187}" presName="desTx" presStyleLbl="revTx" presStyleIdx="2" presStyleCnt="4">
        <dgm:presLayoutVars>
          <dgm:bulletEnabled val="1"/>
        </dgm:presLayoutVars>
      </dgm:prSet>
      <dgm:spPr/>
    </dgm:pt>
    <dgm:pt modelId="{2C830864-24A9-654E-A687-E05317810DA1}" type="pres">
      <dgm:prSet presAssocID="{0C401FE0-5E04-374C-A5D5-F98D8496E9B1}" presName="space" presStyleCnt="0"/>
      <dgm:spPr/>
    </dgm:pt>
    <dgm:pt modelId="{B81C4EDC-0DC6-6F4A-B224-94FE221AA207}" type="pres">
      <dgm:prSet presAssocID="{B3225133-F7AC-A14B-965F-6D3E717D8B7D}" presName="composite" presStyleCnt="0"/>
      <dgm:spPr/>
    </dgm:pt>
    <dgm:pt modelId="{BDCC2867-F9D2-2D48-AEE6-B6B69321CA0E}" type="pres">
      <dgm:prSet presAssocID="{B3225133-F7AC-A14B-965F-6D3E717D8B7D}" presName="parTx" presStyleLbl="node1" presStyleIdx="3" presStyleCnt="4">
        <dgm:presLayoutVars>
          <dgm:chMax val="0"/>
          <dgm:chPref val="0"/>
          <dgm:bulletEnabled val="1"/>
        </dgm:presLayoutVars>
      </dgm:prSet>
      <dgm:spPr/>
    </dgm:pt>
    <dgm:pt modelId="{B3908F93-63C0-634A-A7B0-F8F270A41D2A}" type="pres">
      <dgm:prSet presAssocID="{B3225133-F7AC-A14B-965F-6D3E717D8B7D}" presName="desTx" presStyleLbl="revTx" presStyleIdx="3" presStyleCnt="4" custScaleX="100067">
        <dgm:presLayoutVars>
          <dgm:bulletEnabled val="1"/>
        </dgm:presLayoutVars>
      </dgm:prSet>
      <dgm:spPr/>
    </dgm:pt>
  </dgm:ptLst>
  <dgm:cxnLst>
    <dgm:cxn modelId="{64EF8A03-59DD-EE43-B429-83A58289F016}" srcId="{BE8E45CA-D020-DB4F-BB44-065435A38C0C}" destId="{59CC0585-6AE1-754B-9583-773614792EF9}" srcOrd="0" destOrd="0" parTransId="{B47F9AC0-ECD4-9746-B12C-AEAF814E16B7}" sibTransId="{1ACD45FB-730E-394F-869A-F4E9E22709DC}"/>
    <dgm:cxn modelId="{4E31AD2A-2C06-7446-B20B-F347FDBAA96C}" type="presOf" srcId="{2C888246-3531-7F44-8E61-E8E1448E49C8}" destId="{E43D354D-914E-0749-8907-42E8E88AFC44}" srcOrd="0" destOrd="0" presId="urn:microsoft.com/office/officeart/2005/8/layout/chevron1"/>
    <dgm:cxn modelId="{A4420038-4200-CE40-BF61-28B029F2B393}" srcId="{6E582E1A-035C-C24C-836C-EE40D479E187}" destId="{053A3D48-C92E-6C4E-996B-8C807A2F1A91}" srcOrd="0" destOrd="0" parTransId="{34BC0B7C-2D23-724F-B0EC-C6C70A04E99D}" sibTransId="{93868670-1B66-324F-AF56-A66D8A79D653}"/>
    <dgm:cxn modelId="{5CDA0539-A7A0-0040-B652-19772D828BAF}" type="presOf" srcId="{32CF52E4-6809-7C42-B691-F56A830C2657}" destId="{B3908F93-63C0-634A-A7B0-F8F270A41D2A}" srcOrd="0" destOrd="0" presId="urn:microsoft.com/office/officeart/2005/8/layout/chevron1"/>
    <dgm:cxn modelId="{4CE5DC66-193E-4840-9071-B1901D3D0FBF}" srcId="{0BF88C34-69FE-E14E-A8F6-6776E6251512}" destId="{6D017970-ED27-9140-9365-6251D9A6FF09}" srcOrd="0" destOrd="0" parTransId="{395867B5-4C43-1A4E-B0DD-DD8D3F58E0E7}" sibTransId="{37885BDB-6C61-AA48-ACC4-23DB958BB65F}"/>
    <dgm:cxn modelId="{78FE0F82-9C57-F044-AAE4-8BF362BD7E56}" srcId="{B3225133-F7AC-A14B-965F-6D3E717D8B7D}" destId="{32CF52E4-6809-7C42-B691-F56A830C2657}" srcOrd="0" destOrd="0" parTransId="{E0B00D03-AA8F-EA40-8B2D-B50D2E387062}" sibTransId="{3B169C01-E836-744E-84D5-D665A195CDFA}"/>
    <dgm:cxn modelId="{1B0C9B82-FBF8-C049-B692-2D2554E37FF0}" type="presOf" srcId="{6D017970-ED27-9140-9365-6251D9A6FF09}" destId="{616286B5-68F6-014D-8A6F-F630E39BAB4A}" srcOrd="0" destOrd="0" presId="urn:microsoft.com/office/officeart/2005/8/layout/chevron1"/>
    <dgm:cxn modelId="{A1696D8D-5CE7-ED47-A7E4-4C827E3C1B65}" type="presOf" srcId="{053A3D48-C92E-6C4E-996B-8C807A2F1A91}" destId="{1E53F055-F756-FB40-9B19-43DA2BEE301B}" srcOrd="0" destOrd="0" presId="urn:microsoft.com/office/officeart/2005/8/layout/chevron1"/>
    <dgm:cxn modelId="{19ED4798-F64E-624D-8554-3E6C0F31C184}" type="presOf" srcId="{6E582E1A-035C-C24C-836C-EE40D479E187}" destId="{2840A376-6736-CB4C-97D9-4D99C7BD3E1D}" srcOrd="0" destOrd="0" presId="urn:microsoft.com/office/officeart/2005/8/layout/chevron1"/>
    <dgm:cxn modelId="{ACECF4AF-7492-9845-AE8D-4AF79A9CCFF7}" type="presOf" srcId="{B3225133-F7AC-A14B-965F-6D3E717D8B7D}" destId="{BDCC2867-F9D2-2D48-AEE6-B6B69321CA0E}" srcOrd="0" destOrd="0" presId="urn:microsoft.com/office/officeart/2005/8/layout/chevron1"/>
    <dgm:cxn modelId="{3F6A38B4-308C-124A-B112-54E197C4B691}" srcId="{2C888246-3531-7F44-8E61-E8E1448E49C8}" destId="{BE8E45CA-D020-DB4F-BB44-065435A38C0C}" srcOrd="0" destOrd="0" parTransId="{60AFE8CA-4CCE-224C-B476-034FFEC10FFA}" sibTransId="{F36E3504-95D9-6D46-8B3B-A56E394CD0A5}"/>
    <dgm:cxn modelId="{CDB5FAB9-DBC6-FA47-B256-69E0502754E6}" type="presOf" srcId="{0BF88C34-69FE-E14E-A8F6-6776E6251512}" destId="{DC42394E-6DBE-8843-8D1B-6998CD01BF88}" srcOrd="0" destOrd="0" presId="urn:microsoft.com/office/officeart/2005/8/layout/chevron1"/>
    <dgm:cxn modelId="{DC1757DC-A0FC-8748-A0DF-FE13EE4F727D}" srcId="{2C888246-3531-7F44-8E61-E8E1448E49C8}" destId="{6E582E1A-035C-C24C-836C-EE40D479E187}" srcOrd="2" destOrd="0" parTransId="{05B27056-96B7-1A48-898B-694560508A4A}" sibTransId="{0C401FE0-5E04-374C-A5D5-F98D8496E9B1}"/>
    <dgm:cxn modelId="{69B80CED-39C8-764E-858E-DFD7A111B766}" srcId="{2C888246-3531-7F44-8E61-E8E1448E49C8}" destId="{0BF88C34-69FE-E14E-A8F6-6776E6251512}" srcOrd="1" destOrd="0" parTransId="{F1C000D0-B1A5-3246-B7B6-0CBC3ED7F03D}" sibTransId="{B5B3EF4A-2526-3140-A473-68DD2A91A9F2}"/>
    <dgm:cxn modelId="{12AA7BF8-493E-F14A-8B6C-BE0F04A67978}" srcId="{2C888246-3531-7F44-8E61-E8E1448E49C8}" destId="{B3225133-F7AC-A14B-965F-6D3E717D8B7D}" srcOrd="3" destOrd="0" parTransId="{5D8D2BDB-95B0-6540-92FB-ACDCB140F2EE}" sibTransId="{E9BAA7EC-943F-4742-BA88-287775B0870B}"/>
    <dgm:cxn modelId="{1E52DBF9-93E4-8B49-82A3-E25397BCC5E1}" type="presOf" srcId="{BE8E45CA-D020-DB4F-BB44-065435A38C0C}" destId="{D9057069-AB18-7141-B6FC-FA572AB864C3}" srcOrd="0" destOrd="0" presId="urn:microsoft.com/office/officeart/2005/8/layout/chevron1"/>
    <dgm:cxn modelId="{24B244FA-1E6F-2246-85A8-40356BF6D889}" type="presOf" srcId="{59CC0585-6AE1-754B-9583-773614792EF9}" destId="{66EF6C5D-5EAC-A94D-9C2D-4BE48978B145}" srcOrd="0" destOrd="0" presId="urn:microsoft.com/office/officeart/2005/8/layout/chevron1"/>
    <dgm:cxn modelId="{2BFB73FD-916B-9241-AFEB-C7A6C53A7AA5}" type="presParOf" srcId="{E43D354D-914E-0749-8907-42E8E88AFC44}" destId="{E92F1829-6B93-9A4A-A71E-F17037CE0BF6}" srcOrd="0" destOrd="0" presId="urn:microsoft.com/office/officeart/2005/8/layout/chevron1"/>
    <dgm:cxn modelId="{B2CA51FA-D839-DF48-B8B9-F63F20E7728E}" type="presParOf" srcId="{E92F1829-6B93-9A4A-A71E-F17037CE0BF6}" destId="{D9057069-AB18-7141-B6FC-FA572AB864C3}" srcOrd="0" destOrd="0" presId="urn:microsoft.com/office/officeart/2005/8/layout/chevron1"/>
    <dgm:cxn modelId="{3C9D6FDD-E97E-A646-B37B-D2335F094366}" type="presParOf" srcId="{E92F1829-6B93-9A4A-A71E-F17037CE0BF6}" destId="{66EF6C5D-5EAC-A94D-9C2D-4BE48978B145}" srcOrd="1" destOrd="0" presId="urn:microsoft.com/office/officeart/2005/8/layout/chevron1"/>
    <dgm:cxn modelId="{C59A636A-B0E9-A64E-ADF1-7681F5769666}" type="presParOf" srcId="{E43D354D-914E-0749-8907-42E8E88AFC44}" destId="{1F772129-73C0-584A-991E-7E4E25343537}" srcOrd="1" destOrd="0" presId="urn:microsoft.com/office/officeart/2005/8/layout/chevron1"/>
    <dgm:cxn modelId="{B382E094-D0B7-E44D-885C-7CF5542B3FEB}" type="presParOf" srcId="{E43D354D-914E-0749-8907-42E8E88AFC44}" destId="{BBDB49B6-4FFA-CA4E-8F08-1AADCA57313F}" srcOrd="2" destOrd="0" presId="urn:microsoft.com/office/officeart/2005/8/layout/chevron1"/>
    <dgm:cxn modelId="{69F3599B-12DC-7D4A-A50D-79C397B7021E}" type="presParOf" srcId="{BBDB49B6-4FFA-CA4E-8F08-1AADCA57313F}" destId="{DC42394E-6DBE-8843-8D1B-6998CD01BF88}" srcOrd="0" destOrd="0" presId="urn:microsoft.com/office/officeart/2005/8/layout/chevron1"/>
    <dgm:cxn modelId="{9A526063-B6B3-EA43-9830-57CCB6292233}" type="presParOf" srcId="{BBDB49B6-4FFA-CA4E-8F08-1AADCA57313F}" destId="{616286B5-68F6-014D-8A6F-F630E39BAB4A}" srcOrd="1" destOrd="0" presId="urn:microsoft.com/office/officeart/2005/8/layout/chevron1"/>
    <dgm:cxn modelId="{96952689-304A-2341-BBD6-97F9AC432CB4}" type="presParOf" srcId="{E43D354D-914E-0749-8907-42E8E88AFC44}" destId="{D543B1CA-F530-6B44-A877-487846EA50D2}" srcOrd="3" destOrd="0" presId="urn:microsoft.com/office/officeart/2005/8/layout/chevron1"/>
    <dgm:cxn modelId="{CD368258-41AD-D049-9B28-0E972354EEA6}" type="presParOf" srcId="{E43D354D-914E-0749-8907-42E8E88AFC44}" destId="{79192CAF-9071-DA4E-B7A5-8E01B861D89E}" srcOrd="4" destOrd="0" presId="urn:microsoft.com/office/officeart/2005/8/layout/chevron1"/>
    <dgm:cxn modelId="{9EB8D7E2-C36D-714F-83B5-6DC9F5F9E2FC}" type="presParOf" srcId="{79192CAF-9071-DA4E-B7A5-8E01B861D89E}" destId="{2840A376-6736-CB4C-97D9-4D99C7BD3E1D}" srcOrd="0" destOrd="0" presId="urn:microsoft.com/office/officeart/2005/8/layout/chevron1"/>
    <dgm:cxn modelId="{058B0B15-2DC8-D44B-BB39-D7B942ECE2C7}" type="presParOf" srcId="{79192CAF-9071-DA4E-B7A5-8E01B861D89E}" destId="{1E53F055-F756-FB40-9B19-43DA2BEE301B}" srcOrd="1" destOrd="0" presId="urn:microsoft.com/office/officeart/2005/8/layout/chevron1"/>
    <dgm:cxn modelId="{3F080330-39F3-064B-AF7C-10DA82919787}" type="presParOf" srcId="{E43D354D-914E-0749-8907-42E8E88AFC44}" destId="{2C830864-24A9-654E-A687-E05317810DA1}" srcOrd="5" destOrd="0" presId="urn:microsoft.com/office/officeart/2005/8/layout/chevron1"/>
    <dgm:cxn modelId="{AE9D2285-83B6-8A49-A66D-0CA9C346B3EC}" type="presParOf" srcId="{E43D354D-914E-0749-8907-42E8E88AFC44}" destId="{B81C4EDC-0DC6-6F4A-B224-94FE221AA207}" srcOrd="6" destOrd="0" presId="urn:microsoft.com/office/officeart/2005/8/layout/chevron1"/>
    <dgm:cxn modelId="{DB922DE8-A721-5840-885F-7757B769DFBF}" type="presParOf" srcId="{B81C4EDC-0DC6-6F4A-B224-94FE221AA207}" destId="{BDCC2867-F9D2-2D48-AEE6-B6B69321CA0E}" srcOrd="0" destOrd="0" presId="urn:microsoft.com/office/officeart/2005/8/layout/chevron1"/>
    <dgm:cxn modelId="{2EFFD872-6036-A44E-B5DA-A74D734F4545}" type="presParOf" srcId="{B81C4EDC-0DC6-6F4A-B224-94FE221AA207}" destId="{B3908F93-63C0-634A-A7B0-F8F270A41D2A}" srcOrd="1"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64EF12-CE15-3044-BADF-C2DE3A8D7A80}">
      <dsp:nvSpPr>
        <dsp:cNvPr id="0" name=""/>
        <dsp:cNvSpPr/>
      </dsp:nvSpPr>
      <dsp:spPr>
        <a:xfrm rot="5400000">
          <a:off x="1766607" y="897625"/>
          <a:ext cx="781189" cy="889356"/>
        </a:xfrm>
        <a:prstGeom prst="bentUpArrow">
          <a:avLst>
            <a:gd name="adj1" fmla="val 32840"/>
            <a:gd name="adj2" fmla="val 25000"/>
            <a:gd name="adj3" fmla="val 3578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73C7D2-D287-284D-A935-12E595FDDD93}">
      <dsp:nvSpPr>
        <dsp:cNvPr id="0" name=""/>
        <dsp:cNvSpPr/>
      </dsp:nvSpPr>
      <dsp:spPr>
        <a:xfrm>
          <a:off x="1559639" y="31660"/>
          <a:ext cx="1315063" cy="920501"/>
        </a:xfrm>
        <a:prstGeom prst="roundRect">
          <a:avLst>
            <a:gd name="adj" fmla="val 166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a:t>Public </a:t>
          </a:r>
          <a:r>
            <a:rPr lang="fr-FR" sz="1400" kern="1200" dirty="0" err="1"/>
            <a:t>dataset</a:t>
          </a:r>
          <a:endParaRPr lang="fr-FR" sz="1400" kern="1200" dirty="0"/>
        </a:p>
      </dsp:txBody>
      <dsp:txXfrm>
        <a:off x="1604582" y="76603"/>
        <a:ext cx="1225177" cy="830615"/>
      </dsp:txXfrm>
    </dsp:sp>
    <dsp:sp modelId="{B4877906-7957-2041-9840-CE01AA01EBDE}">
      <dsp:nvSpPr>
        <dsp:cNvPr id="0" name=""/>
        <dsp:cNvSpPr/>
      </dsp:nvSpPr>
      <dsp:spPr>
        <a:xfrm>
          <a:off x="2874703" y="119451"/>
          <a:ext cx="956451" cy="743990"/>
        </a:xfrm>
        <a:prstGeom prst="rect">
          <a:avLst/>
        </a:prstGeom>
        <a:noFill/>
        <a:ln>
          <a:noFill/>
        </a:ln>
        <a:effectLst/>
      </dsp:spPr>
      <dsp:style>
        <a:lnRef idx="0">
          <a:scrgbClr r="0" g="0" b="0"/>
        </a:lnRef>
        <a:fillRef idx="0">
          <a:scrgbClr r="0" g="0" b="0"/>
        </a:fillRef>
        <a:effectRef idx="0">
          <a:scrgbClr r="0" g="0" b="0"/>
        </a:effectRef>
        <a:fontRef idx="minor"/>
      </dsp:style>
    </dsp:sp>
    <dsp:sp modelId="{54D06C1A-2166-3C4C-8C2E-25A194E78597}">
      <dsp:nvSpPr>
        <dsp:cNvPr id="0" name=""/>
        <dsp:cNvSpPr/>
      </dsp:nvSpPr>
      <dsp:spPr>
        <a:xfrm rot="5400000">
          <a:off x="3010598" y="1931652"/>
          <a:ext cx="781189" cy="889356"/>
        </a:xfrm>
        <a:prstGeom prst="bentUpArrow">
          <a:avLst>
            <a:gd name="adj1" fmla="val 32840"/>
            <a:gd name="adj2" fmla="val 25000"/>
            <a:gd name="adj3" fmla="val 3578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77DBDD-C7BF-3D40-8633-462010EEA2B1}">
      <dsp:nvSpPr>
        <dsp:cNvPr id="0" name=""/>
        <dsp:cNvSpPr/>
      </dsp:nvSpPr>
      <dsp:spPr>
        <a:xfrm>
          <a:off x="2803630" y="1065687"/>
          <a:ext cx="1315063" cy="920501"/>
        </a:xfrm>
        <a:prstGeom prst="roundRect">
          <a:avLst>
            <a:gd name="adj" fmla="val 166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err="1"/>
            <a:t>Excluded</a:t>
          </a:r>
          <a:r>
            <a:rPr lang="fr-FR" sz="1400" kern="1200" dirty="0"/>
            <a:t> </a:t>
          </a:r>
          <a:r>
            <a:rPr lang="fr-FR" sz="1400" kern="1200" dirty="0" err="1"/>
            <a:t>structrures</a:t>
          </a:r>
          <a:endParaRPr lang="fr-FR" sz="1400" kern="1200" dirty="0"/>
        </a:p>
      </dsp:txBody>
      <dsp:txXfrm>
        <a:off x="2848573" y="1110630"/>
        <a:ext cx="1225177" cy="830615"/>
      </dsp:txXfrm>
    </dsp:sp>
    <dsp:sp modelId="{9335F900-B639-1C48-998C-2309277B37DA}">
      <dsp:nvSpPr>
        <dsp:cNvPr id="0" name=""/>
        <dsp:cNvSpPr/>
      </dsp:nvSpPr>
      <dsp:spPr>
        <a:xfrm>
          <a:off x="4109655" y="1068050"/>
          <a:ext cx="3893906" cy="9148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a:t>inorganic</a:t>
          </a:r>
          <a:endParaRPr lang="fr-FR" sz="1200" kern="1200" dirty="0"/>
        </a:p>
        <a:p>
          <a:pPr marL="114300" lvl="1" indent="-114300" algn="l" defTabSz="533400">
            <a:lnSpc>
              <a:spcPct val="90000"/>
            </a:lnSpc>
            <a:spcBef>
              <a:spcPct val="0"/>
            </a:spcBef>
            <a:spcAft>
              <a:spcPct val="15000"/>
            </a:spcAft>
            <a:buChar char="•"/>
          </a:pPr>
          <a:r>
            <a:rPr lang="en-US" sz="1200" kern="1200" dirty="0"/>
            <a:t>polymer</a:t>
          </a:r>
          <a:endParaRPr lang="fr-FR" sz="1200" kern="1200" dirty="0"/>
        </a:p>
        <a:p>
          <a:pPr marL="114300" lvl="1" indent="-114300" algn="l" defTabSz="533400">
            <a:lnSpc>
              <a:spcPct val="90000"/>
            </a:lnSpc>
            <a:spcBef>
              <a:spcPct val="0"/>
            </a:spcBef>
            <a:spcAft>
              <a:spcPct val="15000"/>
            </a:spcAft>
            <a:buChar char="•"/>
          </a:pPr>
          <a:r>
            <a:rPr lang="en-US" sz="1200" kern="1200" dirty="0"/>
            <a:t>UVCBs</a:t>
          </a:r>
          <a:endParaRPr lang="fr-FR" sz="1200" kern="1200" dirty="0"/>
        </a:p>
        <a:p>
          <a:pPr marL="228600" lvl="2" indent="-114300" algn="l" defTabSz="533400">
            <a:lnSpc>
              <a:spcPct val="90000"/>
            </a:lnSpc>
            <a:spcBef>
              <a:spcPct val="0"/>
            </a:spcBef>
            <a:spcAft>
              <a:spcPct val="15000"/>
            </a:spcAft>
            <a:buChar char="•"/>
          </a:pPr>
          <a:r>
            <a:rPr lang="en-US" sz="1200" kern="1200" dirty="0"/>
            <a:t>Unknown or Variable composition, Complex reaction products or Biological materials</a:t>
          </a:r>
          <a:endParaRPr lang="fr-FR" sz="1200" kern="1200" dirty="0"/>
        </a:p>
      </dsp:txBody>
      <dsp:txXfrm>
        <a:off x="4109655" y="1068050"/>
        <a:ext cx="3893906" cy="914847"/>
      </dsp:txXfrm>
    </dsp:sp>
    <dsp:sp modelId="{961CE9E0-17E9-1043-9D6A-318ABF4056C6}">
      <dsp:nvSpPr>
        <dsp:cNvPr id="0" name=""/>
        <dsp:cNvSpPr/>
      </dsp:nvSpPr>
      <dsp:spPr>
        <a:xfrm rot="5400000">
          <a:off x="4076005" y="2965679"/>
          <a:ext cx="781189" cy="889356"/>
        </a:xfrm>
        <a:prstGeom prst="bentUpArrow">
          <a:avLst>
            <a:gd name="adj1" fmla="val 32840"/>
            <a:gd name="adj2" fmla="val 25000"/>
            <a:gd name="adj3" fmla="val 3578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4CC37A-A35E-514D-ADB6-0096920AE208}">
      <dsp:nvSpPr>
        <dsp:cNvPr id="0" name=""/>
        <dsp:cNvSpPr/>
      </dsp:nvSpPr>
      <dsp:spPr>
        <a:xfrm>
          <a:off x="3869037" y="2099715"/>
          <a:ext cx="1315063" cy="920501"/>
        </a:xfrm>
        <a:prstGeom prst="roundRect">
          <a:avLst>
            <a:gd name="adj" fmla="val 166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err="1"/>
            <a:t>Quality</a:t>
          </a:r>
          <a:r>
            <a:rPr lang="fr-FR" sz="1400" kern="1200" dirty="0"/>
            <a:t> check</a:t>
          </a:r>
        </a:p>
      </dsp:txBody>
      <dsp:txXfrm>
        <a:off x="3913980" y="2144658"/>
        <a:ext cx="1225177" cy="830615"/>
      </dsp:txXfrm>
    </dsp:sp>
    <dsp:sp modelId="{3C3D5E9C-CB9F-E54C-85D9-26F517ACD11B}">
      <dsp:nvSpPr>
        <dsp:cNvPr id="0" name=""/>
        <dsp:cNvSpPr/>
      </dsp:nvSpPr>
      <dsp:spPr>
        <a:xfrm>
          <a:off x="5178290" y="2195898"/>
          <a:ext cx="3844066" cy="743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marL="114300" lvl="1" indent="-114300" algn="l" defTabSz="533400">
            <a:lnSpc>
              <a:spcPct val="90000"/>
            </a:lnSpc>
            <a:spcBef>
              <a:spcPct val="0"/>
            </a:spcBef>
            <a:spcAft>
              <a:spcPct val="15000"/>
            </a:spcAft>
            <a:buChar char="•"/>
          </a:pPr>
          <a:r>
            <a:rPr lang="en-US" sz="1200" kern="1200">
              <a:latin typeface="Gill Sans MT"/>
              <a:ea typeface="+mn-ea"/>
              <a:cs typeface="+mn-cs"/>
            </a:rPr>
            <a:t>BCF reported in L/Kg of body weight</a:t>
          </a:r>
          <a:endParaRPr lang="fr-FR" sz="1200" kern="1200" dirty="0">
            <a:latin typeface="Gill Sans MT"/>
            <a:ea typeface="+mn-ea"/>
            <a:cs typeface="+mn-cs"/>
          </a:endParaRPr>
        </a:p>
        <a:p>
          <a:pPr marL="114300" lvl="1" indent="-114300" algn="l" defTabSz="533400">
            <a:lnSpc>
              <a:spcPct val="90000"/>
            </a:lnSpc>
            <a:spcBef>
              <a:spcPct val="0"/>
            </a:spcBef>
            <a:spcAft>
              <a:spcPct val="15000"/>
            </a:spcAft>
            <a:buChar char="•"/>
          </a:pPr>
          <a:r>
            <a:rPr lang="en-US" sz="1200" kern="1200">
              <a:latin typeface="Gill Sans MT"/>
              <a:ea typeface="+mn-ea"/>
              <a:cs typeface="+mn-cs"/>
            </a:rPr>
            <a:t>Calculated on a whole-body measurement</a:t>
          </a:r>
          <a:endParaRPr lang="fr-FR" sz="1200" kern="1200" dirty="0">
            <a:latin typeface="Gill Sans MT"/>
            <a:ea typeface="+mn-ea"/>
            <a:cs typeface="+mn-cs"/>
          </a:endParaRPr>
        </a:p>
        <a:p>
          <a:pPr marL="114300" lvl="1" indent="-114300" algn="l" defTabSz="533400">
            <a:lnSpc>
              <a:spcPct val="90000"/>
            </a:lnSpc>
            <a:spcBef>
              <a:spcPct val="0"/>
            </a:spcBef>
            <a:spcAft>
              <a:spcPct val="15000"/>
            </a:spcAft>
            <a:buChar char="•"/>
          </a:pPr>
          <a:r>
            <a:rPr lang="en-US" sz="1200" kern="1200">
              <a:latin typeface="Gill Sans MT"/>
              <a:ea typeface="+mn-ea"/>
              <a:cs typeface="+mn-cs"/>
            </a:rPr>
            <a:t>Test performed on recommended OECD species</a:t>
          </a:r>
          <a:endParaRPr lang="fr-FR" sz="1200" kern="1200" dirty="0">
            <a:latin typeface="Gill Sans MT"/>
            <a:ea typeface="+mn-ea"/>
            <a:cs typeface="+mn-cs"/>
          </a:endParaRPr>
        </a:p>
        <a:p>
          <a:pPr marL="114300" lvl="1" indent="-114300" algn="l" defTabSz="533400">
            <a:lnSpc>
              <a:spcPct val="90000"/>
            </a:lnSpc>
            <a:spcBef>
              <a:spcPct val="0"/>
            </a:spcBef>
            <a:spcAft>
              <a:spcPct val="15000"/>
            </a:spcAft>
            <a:buChar char="•"/>
          </a:pPr>
          <a:r>
            <a:rPr lang="en-US" sz="1200" kern="1200">
              <a:latin typeface="Gill Sans MT"/>
              <a:ea typeface="+mn-ea"/>
              <a:cs typeface="+mn-cs"/>
            </a:rPr>
            <a:t>No missing metadata</a:t>
          </a:r>
          <a:endParaRPr lang="fr-FR" sz="1200" kern="1200" dirty="0">
            <a:latin typeface="Gill Sans MT"/>
            <a:ea typeface="+mn-ea"/>
            <a:cs typeface="+mn-cs"/>
          </a:endParaRPr>
        </a:p>
      </dsp:txBody>
      <dsp:txXfrm>
        <a:off x="5178290" y="2195898"/>
        <a:ext cx="3844066" cy="743990"/>
      </dsp:txXfrm>
    </dsp:sp>
    <dsp:sp modelId="{53D33D15-964E-EE4D-91EC-ACBA07E0C63D}">
      <dsp:nvSpPr>
        <dsp:cNvPr id="0" name=""/>
        <dsp:cNvSpPr/>
      </dsp:nvSpPr>
      <dsp:spPr>
        <a:xfrm rot="5400000">
          <a:off x="5037589" y="3999706"/>
          <a:ext cx="781189" cy="889356"/>
        </a:xfrm>
        <a:prstGeom prst="bentUpArrow">
          <a:avLst>
            <a:gd name="adj1" fmla="val 32840"/>
            <a:gd name="adj2" fmla="val 25000"/>
            <a:gd name="adj3" fmla="val 35780"/>
          </a:avLst>
        </a:prstGeom>
        <a:solidFill>
          <a:schemeClr val="dk1">
            <a:tint val="4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A407B17-3875-F144-976B-A963CFC79EA4}">
      <dsp:nvSpPr>
        <dsp:cNvPr id="0" name=""/>
        <dsp:cNvSpPr/>
      </dsp:nvSpPr>
      <dsp:spPr>
        <a:xfrm>
          <a:off x="4830621" y="3133742"/>
          <a:ext cx="1315063" cy="920501"/>
        </a:xfrm>
        <a:prstGeom prst="roundRect">
          <a:avLst>
            <a:gd name="adj" fmla="val 166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err="1"/>
            <a:t>Standardization</a:t>
          </a:r>
          <a:endParaRPr lang="fr-FR" sz="1400" kern="1200" dirty="0"/>
        </a:p>
      </dsp:txBody>
      <dsp:txXfrm>
        <a:off x="4875564" y="3178685"/>
        <a:ext cx="1225177" cy="830615"/>
      </dsp:txXfrm>
    </dsp:sp>
    <dsp:sp modelId="{D670D4A2-FC2E-0544-A7D9-E70672986203}">
      <dsp:nvSpPr>
        <dsp:cNvPr id="0" name=""/>
        <dsp:cNvSpPr/>
      </dsp:nvSpPr>
      <dsp:spPr>
        <a:xfrm>
          <a:off x="6145685" y="3221533"/>
          <a:ext cx="956451" cy="743990"/>
        </a:xfrm>
        <a:prstGeom prst="rect">
          <a:avLst/>
        </a:prstGeom>
        <a:noFill/>
        <a:ln>
          <a:noFill/>
        </a:ln>
        <a:effectLst/>
      </dsp:spPr>
      <dsp:style>
        <a:lnRef idx="0">
          <a:scrgbClr r="0" g="0" b="0"/>
        </a:lnRef>
        <a:fillRef idx="0">
          <a:scrgbClr r="0" g="0" b="0"/>
        </a:fillRef>
        <a:effectRef idx="0">
          <a:scrgbClr r="0" g="0" b="0"/>
        </a:effectRef>
        <a:fontRef idx="minor"/>
      </dsp:style>
    </dsp:sp>
    <dsp:sp modelId="{76715F94-7CB8-7145-8F5D-BF75E850E64E}">
      <dsp:nvSpPr>
        <dsp:cNvPr id="0" name=""/>
        <dsp:cNvSpPr/>
      </dsp:nvSpPr>
      <dsp:spPr>
        <a:xfrm>
          <a:off x="5920949" y="4167769"/>
          <a:ext cx="1315063" cy="920501"/>
        </a:xfrm>
        <a:prstGeom prst="roundRect">
          <a:avLst>
            <a:gd name="adj" fmla="val 1667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dirty="0"/>
            <a:t>Duplicate </a:t>
          </a:r>
          <a:r>
            <a:rPr lang="fr-FR" sz="1400" kern="1200" dirty="0" err="1"/>
            <a:t>filtering</a:t>
          </a:r>
          <a:endParaRPr lang="fr-FR" sz="1400" kern="1200" dirty="0"/>
        </a:p>
      </dsp:txBody>
      <dsp:txXfrm>
        <a:off x="5965892" y="4212712"/>
        <a:ext cx="1225177" cy="8306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057069-AB18-7141-B6FC-FA572AB864C3}">
      <dsp:nvSpPr>
        <dsp:cNvPr id="0" name=""/>
        <dsp:cNvSpPr/>
      </dsp:nvSpPr>
      <dsp:spPr>
        <a:xfrm>
          <a:off x="7271" y="228097"/>
          <a:ext cx="2408203" cy="963281"/>
        </a:xfrm>
        <a:prstGeom prst="chevron">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Initial space</a:t>
          </a:r>
        </a:p>
      </dsp:txBody>
      <dsp:txXfrm>
        <a:off x="488912" y="228097"/>
        <a:ext cx="1444922" cy="963281"/>
      </dsp:txXfrm>
    </dsp:sp>
    <dsp:sp modelId="{66EF6C5D-5EAC-A94D-9C2D-4BE48978B145}">
      <dsp:nvSpPr>
        <dsp:cNvPr id="0" name=""/>
        <dsp:cNvSpPr/>
      </dsp:nvSpPr>
      <dsp:spPr>
        <a:xfrm>
          <a:off x="7271" y="1311788"/>
          <a:ext cx="1926562" cy="1923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A dataset is distributed in the initial space</a:t>
          </a:r>
        </a:p>
      </dsp:txBody>
      <dsp:txXfrm>
        <a:off x="7271" y="1311788"/>
        <a:ext cx="1926562" cy="1923750"/>
      </dsp:txXfrm>
    </dsp:sp>
    <dsp:sp modelId="{DC42394E-6DBE-8843-8D1B-6998CD01BF88}">
      <dsp:nvSpPr>
        <dsp:cNvPr id="0" name=""/>
        <dsp:cNvSpPr/>
      </dsp:nvSpPr>
      <dsp:spPr>
        <a:xfrm>
          <a:off x="2199474" y="228097"/>
          <a:ext cx="2408203" cy="963281"/>
        </a:xfrm>
        <a:prstGeom prst="chevron">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Probability model</a:t>
          </a:r>
        </a:p>
      </dsp:txBody>
      <dsp:txXfrm>
        <a:off x="2681115" y="228097"/>
        <a:ext cx="1444922" cy="963281"/>
      </dsp:txXfrm>
    </dsp:sp>
    <dsp:sp modelId="{616286B5-68F6-014D-8A6F-F630E39BAB4A}">
      <dsp:nvSpPr>
        <dsp:cNvPr id="0" name=""/>
        <dsp:cNvSpPr/>
      </dsp:nvSpPr>
      <dsp:spPr>
        <a:xfrm>
          <a:off x="2199474" y="1311788"/>
          <a:ext cx="1926562" cy="1923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Gaussian distribution centered in a 2D manifold</a:t>
          </a:r>
        </a:p>
      </dsp:txBody>
      <dsp:txXfrm>
        <a:off x="2199474" y="1311788"/>
        <a:ext cx="1926562" cy="1923750"/>
      </dsp:txXfrm>
    </dsp:sp>
    <dsp:sp modelId="{2840A376-6736-CB4C-97D9-4D99C7BD3E1D}">
      <dsp:nvSpPr>
        <dsp:cNvPr id="0" name=""/>
        <dsp:cNvSpPr/>
      </dsp:nvSpPr>
      <dsp:spPr>
        <a:xfrm>
          <a:off x="4391677" y="228097"/>
          <a:ext cx="2408203" cy="963281"/>
        </a:xfrm>
        <a:prstGeom prst="chevron">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Fitting</a:t>
          </a:r>
        </a:p>
      </dsp:txBody>
      <dsp:txXfrm>
        <a:off x="4873318" y="228097"/>
        <a:ext cx="1444922" cy="963281"/>
      </dsp:txXfrm>
    </dsp:sp>
    <dsp:sp modelId="{1E53F055-F756-FB40-9B19-43DA2BEE301B}">
      <dsp:nvSpPr>
        <dsp:cNvPr id="0" name=""/>
        <dsp:cNvSpPr/>
      </dsp:nvSpPr>
      <dsp:spPr>
        <a:xfrm>
          <a:off x="4391677" y="1311788"/>
          <a:ext cx="1926562" cy="1923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The fitted manifold maximizes the dataset likelihood</a:t>
          </a:r>
        </a:p>
      </dsp:txBody>
      <dsp:txXfrm>
        <a:off x="4391677" y="1311788"/>
        <a:ext cx="1926562" cy="1923750"/>
      </dsp:txXfrm>
    </dsp:sp>
    <dsp:sp modelId="{BDCC2867-F9D2-2D48-AEE6-B6B69321CA0E}">
      <dsp:nvSpPr>
        <dsp:cNvPr id="0" name=""/>
        <dsp:cNvSpPr/>
      </dsp:nvSpPr>
      <dsp:spPr>
        <a:xfrm>
          <a:off x="6584525" y="228097"/>
          <a:ext cx="2408203" cy="963281"/>
        </a:xfrm>
        <a:prstGeom prst="chevron">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Unfolding</a:t>
          </a:r>
        </a:p>
      </dsp:txBody>
      <dsp:txXfrm>
        <a:off x="7066166" y="228097"/>
        <a:ext cx="1444922" cy="963281"/>
      </dsp:txXfrm>
    </dsp:sp>
    <dsp:sp modelId="{B3908F93-63C0-634A-A7B0-F8F270A41D2A}">
      <dsp:nvSpPr>
        <dsp:cNvPr id="0" name=""/>
        <dsp:cNvSpPr/>
      </dsp:nvSpPr>
      <dsp:spPr>
        <a:xfrm>
          <a:off x="6583880" y="1311788"/>
          <a:ext cx="1927853" cy="1923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Projected data to the manifold are unfolded appear as 2D map</a:t>
          </a:r>
        </a:p>
      </dsp:txBody>
      <dsp:txXfrm>
        <a:off x="6583880" y="1311788"/>
        <a:ext cx="1927853" cy="1923750"/>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AF24863-3B23-6949-BD09-77C6163F190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Espace réservé de la date 2">
            <a:extLst>
              <a:ext uri="{FF2B5EF4-FFF2-40B4-BE49-F238E27FC236}">
                <a16:creationId xmlns:a16="http://schemas.microsoft.com/office/drawing/2014/main" id="{338BFBF1-EAA4-8E4B-8143-7F545A0CAFB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5022437-EA70-A845-B4A3-A10DDD0005EC}" type="datetimeFigureOut">
              <a:rPr lang="en-US" smtClean="0"/>
              <a:t>7/1/20</a:t>
            </a:fld>
            <a:endParaRPr lang="en-US"/>
          </a:p>
        </p:txBody>
      </p:sp>
      <p:sp>
        <p:nvSpPr>
          <p:cNvPr id="4" name="Espace réservé du pied de page 3">
            <a:extLst>
              <a:ext uri="{FF2B5EF4-FFF2-40B4-BE49-F238E27FC236}">
                <a16:creationId xmlns:a16="http://schemas.microsoft.com/office/drawing/2014/main" id="{BF52E530-4272-F04B-83FD-6100E28C0EC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Espace réservé du numéro de diapositive 4">
            <a:extLst>
              <a:ext uri="{FF2B5EF4-FFF2-40B4-BE49-F238E27FC236}">
                <a16:creationId xmlns:a16="http://schemas.microsoft.com/office/drawing/2014/main" id="{CA1CA199-1A74-AF43-8D37-52141B7A15B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0BC01C-0FAB-334C-8C95-2641A56FB43A}" type="slidenum">
              <a:rPr lang="en-US" smtClean="0"/>
              <a:t>‹N°›</a:t>
            </a:fld>
            <a:endParaRPr lang="en-US"/>
          </a:p>
        </p:txBody>
      </p:sp>
    </p:spTree>
    <p:extLst>
      <p:ext uri="{BB962C8B-B14F-4D97-AF65-F5344CB8AC3E}">
        <p14:creationId xmlns:p14="http://schemas.microsoft.com/office/powerpoint/2010/main" val="17263796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7CC001-E429-EC42-A205-BDCF6FEDAA5D}" type="datetimeFigureOut">
              <a:rPr lang="en-US" smtClean="0"/>
              <a:t>7/1/20</a:t>
            </a:fld>
            <a:endParaRPr lang="en-US"/>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fr-FR"/>
              <a:t>Modifier les styles du texte du masque
Deuxième niveau
Troisième niveau
Quatrième niveau
Cinquième niveau</a:t>
            </a:r>
            <a:endParaRPr lang="en-US"/>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0FA15-7088-1A41-95AE-DD8CCBC3F105}" type="slidenum">
              <a:rPr lang="en-US" smtClean="0"/>
              <a:t>‹N°›</a:t>
            </a:fld>
            <a:endParaRPr lang="en-US"/>
          </a:p>
        </p:txBody>
      </p:sp>
    </p:spTree>
    <p:extLst>
      <p:ext uri="{BB962C8B-B14F-4D97-AF65-F5344CB8AC3E}">
        <p14:creationId xmlns:p14="http://schemas.microsoft.com/office/powerpoint/2010/main" val="870328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Hello welcome to this video tutorial on GTM Landscapes preparation. My name is Gilles </a:t>
            </a:r>
            <a:r>
              <a:rPr lang="en-US" dirty="0" err="1"/>
              <a:t>Marcou</a:t>
            </a:r>
            <a:r>
              <a:rPr lang="en-US" dirty="0"/>
              <a:t> and I am a member of the Laboratory of Chemoinformatics in Strasbourg.</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1</a:t>
            </a:fld>
            <a:endParaRPr lang="en-US"/>
          </a:p>
        </p:txBody>
      </p:sp>
    </p:spTree>
    <p:extLst>
      <p:ext uri="{BB962C8B-B14F-4D97-AF65-F5344CB8AC3E}">
        <p14:creationId xmlns:p14="http://schemas.microsoft.com/office/powerpoint/2010/main" val="678458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In a nutshell a generative topographic map is a probability distribution based on a manifold. The manifold is adjusted, in the dataspace, to fit the distribution of a training set. Then the </a:t>
            </a:r>
            <a:r>
              <a:rPr lang="en-US" dirty="0" err="1"/>
              <a:t>datapoints</a:t>
            </a:r>
            <a:r>
              <a:rPr lang="en-US" dirty="0"/>
              <a:t> are </a:t>
            </a:r>
            <a:r>
              <a:rPr lang="en-US" dirty="0" err="1"/>
              <a:t>projectd</a:t>
            </a:r>
            <a:r>
              <a:rPr lang="en-US" dirty="0"/>
              <a:t> on the manifold. Finally the manifold is unfolded and interpretable as map of the Chemical Space.</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10</a:t>
            </a:fld>
            <a:endParaRPr lang="en-US"/>
          </a:p>
        </p:txBody>
      </p:sp>
    </p:spTree>
    <p:extLst>
      <p:ext uri="{BB962C8B-B14F-4D97-AF65-F5344CB8AC3E}">
        <p14:creationId xmlns:p14="http://schemas.microsoft.com/office/powerpoint/2010/main" val="1176506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latin typeface="+mn-lt"/>
                <a:ea typeface="+mn-ea"/>
                <a:cs typeface="+mn-cs"/>
              </a:rPr>
              <a:t>The GTM links </a:t>
            </a:r>
            <a:r>
              <a:rPr lang="fr-FR" sz="1200" kern="1200" dirty="0" err="1">
                <a:solidFill>
                  <a:schemeClr val="tx1"/>
                </a:solidFill>
                <a:latin typeface="+mn-lt"/>
                <a:ea typeface="+mn-ea"/>
                <a:cs typeface="+mn-cs"/>
              </a:rPr>
              <a:t>two</a:t>
            </a:r>
            <a:r>
              <a:rPr lang="fr-FR" sz="1200" kern="1200" dirty="0">
                <a:solidFill>
                  <a:schemeClr val="tx1"/>
                </a:solidFill>
                <a:latin typeface="+mn-lt"/>
                <a:ea typeface="+mn-ea"/>
                <a:cs typeface="+mn-cs"/>
              </a:rPr>
              <a:t> data distributions. On the one hand, the </a:t>
            </a:r>
            <a:r>
              <a:rPr lang="fr-FR" sz="1200" kern="1200" dirty="0" err="1">
                <a:solidFill>
                  <a:schemeClr val="tx1"/>
                </a:solidFill>
                <a:latin typeface="+mn-lt"/>
                <a:ea typeface="+mn-ea"/>
                <a:cs typeface="+mn-cs"/>
              </a:rPr>
              <a:t>modeled</a:t>
            </a:r>
            <a:r>
              <a:rPr lang="fr-FR" sz="1200" kern="1200" dirty="0">
                <a:solidFill>
                  <a:schemeClr val="tx1"/>
                </a:solidFill>
                <a:latin typeface="+mn-lt"/>
                <a:ea typeface="+mn-ea"/>
                <a:cs typeface="+mn-cs"/>
              </a:rPr>
              <a:t> </a:t>
            </a:r>
            <a:r>
              <a:rPr lang="fr-FR" sz="1200" kern="1200" dirty="0" err="1">
                <a:solidFill>
                  <a:schemeClr val="tx1"/>
                </a:solidFill>
                <a:latin typeface="+mn-lt"/>
                <a:ea typeface="+mn-ea"/>
                <a:cs typeface="+mn-cs"/>
              </a:rPr>
              <a:t>distribition</a:t>
            </a:r>
            <a:r>
              <a:rPr lang="fr-FR" sz="1200" kern="1200" dirty="0">
                <a:solidFill>
                  <a:schemeClr val="tx1"/>
                </a:solidFill>
                <a:latin typeface="+mn-lt"/>
                <a:ea typeface="+mn-ea"/>
                <a:cs typeface="+mn-cs"/>
              </a:rPr>
              <a:t>, </a:t>
            </a:r>
            <a:r>
              <a:rPr lang="fr-FR" sz="1200" kern="1200" dirty="0" err="1">
                <a:solidFill>
                  <a:schemeClr val="tx1"/>
                </a:solidFill>
                <a:latin typeface="+mn-lt"/>
                <a:ea typeface="+mn-ea"/>
                <a:cs typeface="+mn-cs"/>
              </a:rPr>
              <a:t>that</a:t>
            </a:r>
            <a:r>
              <a:rPr lang="fr-FR" sz="1200" kern="1200" dirty="0">
                <a:solidFill>
                  <a:schemeClr val="tx1"/>
                </a:solidFill>
                <a:latin typeface="+mn-lt"/>
                <a:ea typeface="+mn-ea"/>
                <a:cs typeface="+mn-cs"/>
              </a:rPr>
              <a:t> </a:t>
            </a:r>
            <a:r>
              <a:rPr lang="fr-FR" sz="1200" kern="1200" dirty="0" err="1">
                <a:solidFill>
                  <a:schemeClr val="tx1"/>
                </a:solidFill>
                <a:latin typeface="+mn-lt"/>
                <a:ea typeface="+mn-ea"/>
                <a:cs typeface="+mn-cs"/>
              </a:rPr>
              <a:t>is</a:t>
            </a:r>
            <a:r>
              <a:rPr lang="fr-FR" sz="1200" kern="1200" dirty="0">
                <a:solidFill>
                  <a:schemeClr val="tx1"/>
                </a:solidFill>
                <a:latin typeface="+mn-lt"/>
                <a:ea typeface="+mn-ea"/>
                <a:cs typeface="+mn-cs"/>
              </a:rPr>
              <a:t> the data distribution in the initial </a:t>
            </a:r>
            <a:r>
              <a:rPr lang="fr-FR" sz="1200" kern="1200" dirty="0" err="1">
                <a:solidFill>
                  <a:schemeClr val="tx1"/>
                </a:solidFill>
                <a:latin typeface="+mn-lt"/>
                <a:ea typeface="+mn-ea"/>
                <a:cs typeface="+mn-cs"/>
              </a:rPr>
              <a:t>space</a:t>
            </a:r>
            <a:r>
              <a:rPr lang="fr-FR" sz="1200" kern="1200" dirty="0">
                <a:solidFill>
                  <a:schemeClr val="tx1"/>
                </a:solidFill>
                <a:latin typeface="+mn-lt"/>
                <a:ea typeface="+mn-ea"/>
                <a:cs typeface="+mn-cs"/>
              </a:rPr>
              <a:t>; on the </a:t>
            </a:r>
            <a:r>
              <a:rPr lang="fr-FR" sz="1200" kern="1200" dirty="0" err="1">
                <a:solidFill>
                  <a:schemeClr val="tx1"/>
                </a:solidFill>
                <a:latin typeface="+mn-lt"/>
                <a:ea typeface="+mn-ea"/>
                <a:cs typeface="+mn-cs"/>
              </a:rPr>
              <a:t>other</a:t>
            </a:r>
            <a:r>
              <a:rPr lang="fr-FR" sz="1200" kern="1200" dirty="0">
                <a:solidFill>
                  <a:schemeClr val="tx1"/>
                </a:solidFill>
                <a:latin typeface="+mn-lt"/>
                <a:ea typeface="+mn-ea"/>
                <a:cs typeface="+mn-cs"/>
              </a:rPr>
              <a:t> hand the </a:t>
            </a:r>
            <a:r>
              <a:rPr lang="fr-FR" sz="1200" kern="1200" dirty="0" err="1">
                <a:solidFill>
                  <a:schemeClr val="tx1"/>
                </a:solidFill>
                <a:latin typeface="+mn-lt"/>
                <a:ea typeface="+mn-ea"/>
                <a:cs typeface="+mn-cs"/>
              </a:rPr>
              <a:t>responsibilities</a:t>
            </a:r>
            <a:r>
              <a:rPr lang="fr-FR" sz="1200" kern="1200" dirty="0">
                <a:solidFill>
                  <a:schemeClr val="tx1"/>
                </a:solidFill>
                <a:latin typeface="+mn-lt"/>
                <a:ea typeface="+mn-ea"/>
                <a:cs typeface="+mn-cs"/>
              </a:rPr>
              <a:t>, </a:t>
            </a:r>
            <a:r>
              <a:rPr lang="fr-FR" sz="1200" kern="1200" dirty="0" err="1">
                <a:solidFill>
                  <a:schemeClr val="tx1"/>
                </a:solidFill>
                <a:latin typeface="+mn-lt"/>
                <a:ea typeface="+mn-ea"/>
                <a:cs typeface="+mn-cs"/>
              </a:rPr>
              <a:t>that</a:t>
            </a:r>
            <a:r>
              <a:rPr lang="fr-FR" sz="1200" kern="1200" dirty="0">
                <a:solidFill>
                  <a:schemeClr val="tx1"/>
                </a:solidFill>
                <a:latin typeface="+mn-lt"/>
                <a:ea typeface="+mn-ea"/>
                <a:cs typeface="+mn-cs"/>
              </a:rPr>
              <a:t> </a:t>
            </a:r>
            <a:r>
              <a:rPr lang="fr-FR" sz="1200" kern="1200" dirty="0" err="1">
                <a:solidFill>
                  <a:schemeClr val="tx1"/>
                </a:solidFill>
                <a:latin typeface="+mn-lt"/>
                <a:ea typeface="+mn-ea"/>
                <a:cs typeface="+mn-cs"/>
              </a:rPr>
              <a:t>is</a:t>
            </a:r>
            <a:r>
              <a:rPr lang="fr-FR" sz="1200" kern="1200" dirty="0">
                <a:solidFill>
                  <a:schemeClr val="tx1"/>
                </a:solidFill>
                <a:latin typeface="+mn-lt"/>
                <a:ea typeface="+mn-ea"/>
                <a:cs typeface="+mn-cs"/>
              </a:rPr>
              <a:t> the </a:t>
            </a:r>
            <a:r>
              <a:rPr lang="fr-FR" sz="1200" kern="1200" dirty="0" err="1">
                <a:solidFill>
                  <a:schemeClr val="tx1"/>
                </a:solidFill>
                <a:latin typeface="+mn-lt"/>
                <a:ea typeface="+mn-ea"/>
                <a:cs typeface="+mn-cs"/>
              </a:rPr>
              <a:t>probability</a:t>
            </a:r>
            <a:r>
              <a:rPr lang="fr-FR" sz="1200" kern="1200" dirty="0">
                <a:solidFill>
                  <a:schemeClr val="tx1"/>
                </a:solidFill>
                <a:latin typeface="+mn-lt"/>
                <a:ea typeface="+mn-ea"/>
                <a:cs typeface="+mn-cs"/>
              </a:rPr>
              <a:t> distribution in the latent </a:t>
            </a:r>
            <a:r>
              <a:rPr lang="fr-FR" sz="1200" kern="1200" dirty="0" err="1">
                <a:solidFill>
                  <a:schemeClr val="tx1"/>
                </a:solidFill>
                <a:latin typeface="+mn-lt"/>
                <a:ea typeface="+mn-ea"/>
                <a:cs typeface="+mn-cs"/>
              </a:rPr>
              <a:t>space</a:t>
            </a:r>
            <a:r>
              <a:rPr lang="fr-FR" sz="1200" kern="1200" dirty="0">
                <a:solidFill>
                  <a:schemeClr val="tx1"/>
                </a:solidFill>
                <a:latin typeface="+mn-lt"/>
                <a:ea typeface="+mn-ea"/>
                <a:cs typeface="+mn-cs"/>
              </a:rPr>
              <a:t> </a:t>
            </a:r>
            <a:r>
              <a:rPr lang="fr-FR" sz="1200" kern="1200" dirty="0" err="1">
                <a:solidFill>
                  <a:schemeClr val="tx1"/>
                </a:solidFill>
                <a:latin typeface="+mn-lt"/>
                <a:ea typeface="+mn-ea"/>
                <a:cs typeface="+mn-cs"/>
              </a:rPr>
              <a:t>materialized</a:t>
            </a:r>
            <a:r>
              <a:rPr lang="fr-FR" sz="1200" kern="1200" dirty="0">
                <a:solidFill>
                  <a:schemeClr val="tx1"/>
                </a:solidFill>
                <a:latin typeface="+mn-lt"/>
                <a:ea typeface="+mn-ea"/>
                <a:cs typeface="+mn-cs"/>
              </a:rPr>
              <a:t> by the manifold. The </a:t>
            </a:r>
            <a:r>
              <a:rPr lang="fr-FR" sz="1200" kern="1200" dirty="0" err="1">
                <a:solidFill>
                  <a:schemeClr val="tx1"/>
                </a:solidFill>
                <a:latin typeface="+mn-lt"/>
                <a:ea typeface="+mn-ea"/>
                <a:cs typeface="+mn-cs"/>
              </a:rPr>
              <a:t>later</a:t>
            </a:r>
            <a:r>
              <a:rPr lang="fr-FR" sz="1200" kern="1200" dirty="0">
                <a:solidFill>
                  <a:schemeClr val="tx1"/>
                </a:solidFill>
                <a:latin typeface="+mn-lt"/>
                <a:ea typeface="+mn-ea"/>
                <a:cs typeface="+mn-cs"/>
              </a:rPr>
              <a:t> </a:t>
            </a:r>
            <a:r>
              <a:rPr lang="fr-FR" sz="1200" kern="1200" dirty="0" err="1">
                <a:solidFill>
                  <a:schemeClr val="tx1"/>
                </a:solidFill>
                <a:latin typeface="+mn-lt"/>
                <a:ea typeface="+mn-ea"/>
                <a:cs typeface="+mn-cs"/>
              </a:rPr>
              <a:t>is</a:t>
            </a:r>
            <a:r>
              <a:rPr lang="fr-FR" sz="1200" kern="1200" dirty="0">
                <a:solidFill>
                  <a:schemeClr val="tx1"/>
                </a:solidFill>
                <a:latin typeface="+mn-lt"/>
                <a:ea typeface="+mn-ea"/>
                <a:cs typeface="+mn-cs"/>
              </a:rPr>
              <a:t> </a:t>
            </a:r>
            <a:r>
              <a:rPr lang="fr-FR" sz="1200" kern="1200" dirty="0" err="1">
                <a:solidFill>
                  <a:schemeClr val="tx1"/>
                </a:solidFill>
                <a:latin typeface="+mn-lt"/>
                <a:ea typeface="+mn-ea"/>
                <a:cs typeface="+mn-cs"/>
              </a:rPr>
              <a:t>evaluated</a:t>
            </a:r>
            <a:r>
              <a:rPr lang="fr-FR" sz="1200" kern="1200" dirty="0">
                <a:solidFill>
                  <a:schemeClr val="tx1"/>
                </a:solidFill>
                <a:latin typeface="+mn-lt"/>
                <a:ea typeface="+mn-ea"/>
                <a:cs typeface="+mn-cs"/>
              </a:rPr>
              <a:t> at </a:t>
            </a:r>
            <a:r>
              <a:rPr lang="fr-FR" sz="1200" kern="1200" dirty="0" err="1">
                <a:solidFill>
                  <a:schemeClr val="tx1"/>
                </a:solidFill>
                <a:latin typeface="+mn-lt"/>
                <a:ea typeface="+mn-ea"/>
                <a:cs typeface="+mn-cs"/>
              </a:rPr>
              <a:t>specific</a:t>
            </a:r>
            <a:r>
              <a:rPr lang="fr-FR" sz="1200" kern="1200" dirty="0">
                <a:solidFill>
                  <a:schemeClr val="tx1"/>
                </a:solidFill>
                <a:latin typeface="+mn-lt"/>
                <a:ea typeface="+mn-ea"/>
                <a:cs typeface="+mn-cs"/>
              </a:rPr>
              <a:t> locations of the manifold </a:t>
            </a:r>
            <a:r>
              <a:rPr lang="fr-FR" sz="1200" kern="1200" dirty="0" err="1">
                <a:solidFill>
                  <a:schemeClr val="tx1"/>
                </a:solidFill>
                <a:latin typeface="+mn-lt"/>
                <a:ea typeface="+mn-ea"/>
                <a:cs typeface="+mn-cs"/>
              </a:rPr>
              <a:t>termed</a:t>
            </a:r>
            <a:r>
              <a:rPr lang="fr-FR" sz="1200" kern="1200" dirty="0">
                <a:solidFill>
                  <a:schemeClr val="tx1"/>
                </a:solidFill>
                <a:latin typeface="+mn-lt"/>
                <a:ea typeface="+mn-ea"/>
                <a:cs typeface="+mn-cs"/>
              </a:rPr>
              <a:t>   « </a:t>
            </a:r>
            <a:r>
              <a:rPr lang="fr-FR" sz="1200" kern="1200" dirty="0" err="1">
                <a:solidFill>
                  <a:schemeClr val="tx1"/>
                </a:solidFill>
                <a:latin typeface="+mn-lt"/>
                <a:ea typeface="+mn-ea"/>
                <a:cs typeface="+mn-cs"/>
              </a:rPr>
              <a:t>nodes</a:t>
            </a:r>
            <a:r>
              <a:rPr lang="fr-FR" sz="1200" kern="1200" dirty="0">
                <a:solidFill>
                  <a:schemeClr val="tx1"/>
                </a:solidFill>
                <a:latin typeface="+mn-lt"/>
                <a:ea typeface="+mn-ea"/>
                <a:cs typeface="+mn-cs"/>
              </a:rPr>
              <a:t> ». </a:t>
            </a:r>
          </a:p>
          <a:p>
            <a:endParaRPr lang="fr-FR" sz="1200" kern="1200" dirty="0">
              <a:solidFill>
                <a:schemeClr val="tx1"/>
              </a:solidFill>
              <a:latin typeface="+mn-lt"/>
              <a:ea typeface="+mn-ea"/>
              <a:cs typeface="+mn-cs"/>
            </a:endParaRPr>
          </a:p>
          <a:p>
            <a:r>
              <a:rPr lang="fr-FR" sz="1200" kern="1200" dirty="0">
                <a:solidFill>
                  <a:schemeClr val="tx1"/>
                </a:solidFill>
                <a:latin typeface="+mn-lt"/>
                <a:ea typeface="+mn-ea"/>
                <a:cs typeface="+mn-cs"/>
              </a:rPr>
              <a:t>In the </a:t>
            </a:r>
            <a:r>
              <a:rPr lang="fr-FR" sz="1200" kern="1200" dirty="0" err="1">
                <a:solidFill>
                  <a:schemeClr val="tx1"/>
                </a:solidFill>
                <a:latin typeface="+mn-lt"/>
                <a:ea typeface="+mn-ea"/>
                <a:cs typeface="+mn-cs"/>
              </a:rPr>
              <a:t>equation</a:t>
            </a:r>
            <a:r>
              <a:rPr lang="fr-FR" sz="1200" kern="1200" dirty="0">
                <a:solidFill>
                  <a:schemeClr val="tx1"/>
                </a:solidFill>
                <a:latin typeface="+mn-lt"/>
                <a:ea typeface="+mn-ea"/>
                <a:cs typeface="+mn-cs"/>
              </a:rPr>
              <a:t>, the </a:t>
            </a:r>
            <a:r>
              <a:rPr lang="fr-FR" sz="1200" kern="1200" dirty="0" err="1">
                <a:solidFill>
                  <a:schemeClr val="tx1"/>
                </a:solidFill>
                <a:latin typeface="+mn-lt"/>
                <a:ea typeface="+mn-ea"/>
                <a:cs typeface="+mn-cs"/>
              </a:rPr>
              <a:t>symbol</a:t>
            </a:r>
            <a:r>
              <a:rPr lang="fr-FR" sz="1200" kern="1200" dirty="0">
                <a:solidFill>
                  <a:schemeClr val="tx1"/>
                </a:solidFill>
                <a:latin typeface="+mn-lt"/>
                <a:ea typeface="+mn-ea"/>
                <a:cs typeface="+mn-cs"/>
              </a:rPr>
              <a:t> « </a:t>
            </a:r>
            <a:r>
              <a:rPr lang="fr-FR" sz="1200" kern="1200" dirty="0" err="1">
                <a:solidFill>
                  <a:schemeClr val="tx1"/>
                </a:solidFill>
                <a:latin typeface="+mn-lt"/>
                <a:ea typeface="+mn-ea"/>
                <a:cs typeface="+mn-cs"/>
              </a:rPr>
              <a:t>t</a:t>
            </a:r>
            <a:r>
              <a:rPr lang="fr-FR" sz="1200" kern="1200" dirty="0">
                <a:solidFill>
                  <a:schemeClr val="tx1"/>
                </a:solidFill>
                <a:latin typeface="+mn-lt"/>
                <a:ea typeface="+mn-ea"/>
                <a:cs typeface="+mn-cs"/>
              </a:rPr>
              <a:t> » </a:t>
            </a:r>
            <a:r>
              <a:rPr lang="fr-FR" sz="1200" kern="1200" dirty="0" err="1">
                <a:solidFill>
                  <a:schemeClr val="tx1"/>
                </a:solidFill>
                <a:latin typeface="+mn-lt"/>
                <a:ea typeface="+mn-ea"/>
                <a:cs typeface="+mn-cs"/>
              </a:rPr>
              <a:t>represents</a:t>
            </a:r>
            <a:r>
              <a:rPr lang="fr-FR" sz="1200" kern="1200" dirty="0">
                <a:solidFill>
                  <a:schemeClr val="tx1"/>
                </a:solidFill>
                <a:latin typeface="+mn-lt"/>
                <a:ea typeface="+mn-ea"/>
                <a:cs typeface="+mn-cs"/>
              </a:rPr>
              <a:t> the data points in the initial </a:t>
            </a:r>
            <a:r>
              <a:rPr lang="fr-FR" sz="1200" kern="1200" dirty="0" err="1">
                <a:solidFill>
                  <a:schemeClr val="tx1"/>
                </a:solidFill>
                <a:latin typeface="+mn-lt"/>
                <a:ea typeface="+mn-ea"/>
                <a:cs typeface="+mn-cs"/>
              </a:rPr>
              <a:t>space</a:t>
            </a:r>
            <a:r>
              <a:rPr lang="fr-FR" sz="1200" kern="1200" dirty="0">
                <a:solidFill>
                  <a:schemeClr val="tx1"/>
                </a:solidFill>
                <a:latin typeface="+mn-lt"/>
                <a:ea typeface="+mn-ea"/>
                <a:cs typeface="+mn-cs"/>
              </a:rPr>
              <a:t>. The manifold </a:t>
            </a:r>
            <a:r>
              <a:rPr lang="fr-FR" sz="1200" kern="1200" dirty="0" err="1">
                <a:solidFill>
                  <a:schemeClr val="tx1"/>
                </a:solidFill>
                <a:latin typeface="+mn-lt"/>
                <a:ea typeface="+mn-ea"/>
                <a:cs typeface="+mn-cs"/>
              </a:rPr>
              <a:t>is</a:t>
            </a:r>
            <a:r>
              <a:rPr lang="fr-FR" sz="1200" kern="1200" dirty="0">
                <a:solidFill>
                  <a:schemeClr val="tx1"/>
                </a:solidFill>
                <a:latin typeface="+mn-lt"/>
                <a:ea typeface="+mn-ea"/>
                <a:cs typeface="+mn-cs"/>
              </a:rPr>
              <a:t> </a:t>
            </a:r>
            <a:r>
              <a:rPr lang="fr-FR" sz="1200" kern="1200" dirty="0" err="1">
                <a:solidFill>
                  <a:schemeClr val="tx1"/>
                </a:solidFill>
                <a:latin typeface="+mn-lt"/>
                <a:ea typeface="+mn-ea"/>
                <a:cs typeface="+mn-cs"/>
              </a:rPr>
              <a:t>represented</a:t>
            </a:r>
            <a:r>
              <a:rPr lang="fr-FR" sz="1200" kern="1200" dirty="0">
                <a:solidFill>
                  <a:schemeClr val="tx1"/>
                </a:solidFill>
                <a:latin typeface="+mn-lt"/>
                <a:ea typeface="+mn-ea"/>
                <a:cs typeface="+mn-cs"/>
              </a:rPr>
              <a:t> by the </a:t>
            </a:r>
            <a:r>
              <a:rPr lang="fr-FR" sz="1200" kern="1200" dirty="0" err="1">
                <a:solidFill>
                  <a:schemeClr val="tx1"/>
                </a:solidFill>
                <a:latin typeface="+mn-lt"/>
                <a:ea typeface="+mn-ea"/>
                <a:cs typeface="+mn-cs"/>
              </a:rPr>
              <a:t>function</a:t>
            </a:r>
            <a:r>
              <a:rPr lang="fr-FR" sz="1200" kern="1200" dirty="0">
                <a:solidFill>
                  <a:schemeClr val="tx1"/>
                </a:solidFill>
                <a:latin typeface="+mn-lt"/>
                <a:ea typeface="+mn-ea"/>
                <a:cs typeface="+mn-cs"/>
              </a:rPr>
              <a:t> « y ». The GTM </a:t>
            </a:r>
            <a:r>
              <a:rPr lang="fr-FR" sz="1200" kern="1200" dirty="0" err="1">
                <a:solidFill>
                  <a:schemeClr val="tx1"/>
                </a:solidFill>
                <a:latin typeface="+mn-lt"/>
                <a:ea typeface="+mn-ea"/>
                <a:cs typeface="+mn-cs"/>
              </a:rPr>
              <a:t>probability</a:t>
            </a:r>
            <a:r>
              <a:rPr lang="fr-FR" sz="1200" kern="1200" dirty="0">
                <a:solidFill>
                  <a:schemeClr val="tx1"/>
                </a:solidFill>
                <a:latin typeface="+mn-lt"/>
                <a:ea typeface="+mn-ea"/>
                <a:cs typeface="+mn-cs"/>
              </a:rPr>
              <a:t> distribution </a:t>
            </a:r>
            <a:r>
              <a:rPr lang="fr-FR" sz="1200" kern="1200" dirty="0" err="1">
                <a:solidFill>
                  <a:schemeClr val="tx1"/>
                </a:solidFill>
                <a:latin typeface="+mn-lt"/>
                <a:ea typeface="+mn-ea"/>
                <a:cs typeface="+mn-cs"/>
              </a:rPr>
              <a:t>is</a:t>
            </a:r>
            <a:r>
              <a:rPr lang="fr-FR" sz="1200" kern="1200" dirty="0">
                <a:solidFill>
                  <a:schemeClr val="tx1"/>
                </a:solidFill>
                <a:latin typeface="+mn-lt"/>
                <a:ea typeface="+mn-ea"/>
                <a:cs typeface="+mn-cs"/>
              </a:rPr>
              <a:t> a normal distribution of </a:t>
            </a:r>
            <a:r>
              <a:rPr lang="fr-FR" sz="1200" kern="1200" dirty="0" err="1">
                <a:solidFill>
                  <a:schemeClr val="tx1"/>
                </a:solidFill>
                <a:latin typeface="+mn-lt"/>
                <a:ea typeface="+mn-ea"/>
                <a:cs typeface="+mn-cs"/>
              </a:rPr>
              <a:t>witdth</a:t>
            </a:r>
            <a:r>
              <a:rPr lang="fr-FR" sz="1200" kern="1200" dirty="0">
                <a:solidFill>
                  <a:schemeClr val="tx1"/>
                </a:solidFill>
                <a:latin typeface="+mn-lt"/>
                <a:ea typeface="+mn-ea"/>
                <a:cs typeface="+mn-cs"/>
              </a:rPr>
              <a:t> beta and </a:t>
            </a:r>
            <a:r>
              <a:rPr lang="fr-FR" sz="1200" kern="1200" dirty="0" err="1">
                <a:solidFill>
                  <a:schemeClr val="tx1"/>
                </a:solidFill>
                <a:latin typeface="+mn-lt"/>
                <a:ea typeface="+mn-ea"/>
                <a:cs typeface="+mn-cs"/>
              </a:rPr>
              <a:t>centered</a:t>
            </a:r>
            <a:r>
              <a:rPr lang="fr-FR" sz="1200" kern="1200" dirty="0">
                <a:solidFill>
                  <a:schemeClr val="tx1"/>
                </a:solidFill>
                <a:latin typeface="+mn-lt"/>
                <a:ea typeface="+mn-ea"/>
                <a:cs typeface="+mn-cs"/>
              </a:rPr>
              <a:t> on the manifold. </a:t>
            </a:r>
            <a:r>
              <a:rPr lang="fr-FR" sz="1200" kern="1200" dirty="0" err="1">
                <a:solidFill>
                  <a:schemeClr val="tx1"/>
                </a:solidFill>
                <a:latin typeface="+mn-lt"/>
                <a:ea typeface="+mn-ea"/>
                <a:cs typeface="+mn-cs"/>
              </a:rPr>
              <a:t>Finally</a:t>
            </a:r>
            <a:r>
              <a:rPr lang="fr-FR" sz="1200" kern="1200" dirty="0">
                <a:solidFill>
                  <a:schemeClr val="tx1"/>
                </a:solidFill>
                <a:latin typeface="+mn-lt"/>
                <a:ea typeface="+mn-ea"/>
                <a:cs typeface="+mn-cs"/>
              </a:rPr>
              <a:t> the </a:t>
            </a:r>
            <a:r>
              <a:rPr lang="fr-FR" sz="1200" kern="1200" dirty="0" err="1">
                <a:solidFill>
                  <a:schemeClr val="tx1"/>
                </a:solidFill>
                <a:latin typeface="+mn-lt"/>
                <a:ea typeface="+mn-ea"/>
                <a:cs typeface="+mn-cs"/>
              </a:rPr>
              <a:t>nodes</a:t>
            </a:r>
            <a:r>
              <a:rPr lang="fr-FR" sz="1200" kern="1200" dirty="0">
                <a:solidFill>
                  <a:schemeClr val="tx1"/>
                </a:solidFill>
                <a:latin typeface="+mn-lt"/>
                <a:ea typeface="+mn-ea"/>
                <a:cs typeface="+mn-cs"/>
              </a:rPr>
              <a:t> are </a:t>
            </a:r>
            <a:r>
              <a:rPr lang="fr-FR" sz="1200" kern="1200" dirty="0" err="1">
                <a:solidFill>
                  <a:schemeClr val="tx1"/>
                </a:solidFill>
                <a:latin typeface="+mn-lt"/>
                <a:ea typeface="+mn-ea"/>
                <a:cs typeface="+mn-cs"/>
              </a:rPr>
              <a:t>symbolized</a:t>
            </a:r>
            <a:r>
              <a:rPr lang="fr-FR" sz="1200" kern="1200" dirty="0">
                <a:solidFill>
                  <a:schemeClr val="tx1"/>
                </a:solidFill>
                <a:latin typeface="+mn-lt"/>
                <a:ea typeface="+mn-ea"/>
                <a:cs typeface="+mn-cs"/>
              </a:rPr>
              <a:t> by « x ».</a:t>
            </a:r>
          </a:p>
          <a:p>
            <a:endParaRPr lang="fr-FR" sz="1200" kern="1200" dirty="0">
              <a:solidFill>
                <a:schemeClr val="tx1"/>
              </a:solidFill>
              <a:latin typeface="+mn-lt"/>
              <a:ea typeface="+mn-ea"/>
              <a:cs typeface="+mn-cs"/>
            </a:endParaRPr>
          </a:p>
          <a:p>
            <a:r>
              <a:rPr lang="fr-FR" sz="1200" kern="1200" dirty="0" err="1">
                <a:solidFill>
                  <a:schemeClr val="tx1"/>
                </a:solidFill>
                <a:latin typeface="+mn-lt"/>
                <a:ea typeface="+mn-ea"/>
                <a:cs typeface="+mn-cs"/>
              </a:rPr>
              <a:t>Therefore</a:t>
            </a:r>
            <a:r>
              <a:rPr lang="fr-FR" sz="1200" kern="1200" dirty="0">
                <a:solidFill>
                  <a:schemeClr val="tx1"/>
                </a:solidFill>
                <a:latin typeface="+mn-lt"/>
                <a:ea typeface="+mn-ea"/>
                <a:cs typeface="+mn-cs"/>
              </a:rPr>
              <a:t>, the GTM </a:t>
            </a:r>
            <a:r>
              <a:rPr lang="fr-FR" sz="1200" kern="1200" dirty="0" err="1">
                <a:solidFill>
                  <a:schemeClr val="tx1"/>
                </a:solidFill>
                <a:latin typeface="+mn-lt"/>
                <a:ea typeface="+mn-ea"/>
                <a:cs typeface="+mn-cs"/>
              </a:rPr>
              <a:t>represents</a:t>
            </a:r>
            <a:r>
              <a:rPr lang="fr-FR" sz="1200" kern="1200" dirty="0">
                <a:solidFill>
                  <a:schemeClr val="tx1"/>
                </a:solidFill>
                <a:latin typeface="+mn-lt"/>
                <a:ea typeface="+mn-ea"/>
                <a:cs typeface="+mn-cs"/>
              </a:rPr>
              <a:t> a </a:t>
            </a:r>
            <a:r>
              <a:rPr lang="fr-FR" sz="1200" kern="1200" dirty="0" err="1">
                <a:solidFill>
                  <a:schemeClr val="tx1"/>
                </a:solidFill>
                <a:latin typeface="+mn-lt"/>
                <a:ea typeface="+mn-ea"/>
                <a:cs typeface="+mn-cs"/>
              </a:rPr>
              <a:t>probability</a:t>
            </a:r>
            <a:r>
              <a:rPr lang="fr-FR" sz="1200" kern="1200" dirty="0">
                <a:solidFill>
                  <a:schemeClr val="tx1"/>
                </a:solidFill>
                <a:latin typeface="+mn-lt"/>
                <a:ea typeface="+mn-ea"/>
                <a:cs typeface="+mn-cs"/>
              </a:rPr>
              <a:t> distribution in </a:t>
            </a:r>
            <a:r>
              <a:rPr lang="fr-FR" sz="1200" kern="1200" dirty="0" err="1">
                <a:solidFill>
                  <a:schemeClr val="tx1"/>
                </a:solidFill>
                <a:latin typeface="+mn-lt"/>
                <a:ea typeface="+mn-ea"/>
                <a:cs typeface="+mn-cs"/>
              </a:rPr>
              <a:t>both</a:t>
            </a:r>
            <a:r>
              <a:rPr lang="fr-FR" sz="1200" kern="1200" dirty="0">
                <a:solidFill>
                  <a:schemeClr val="tx1"/>
                </a:solidFill>
                <a:latin typeface="+mn-lt"/>
                <a:ea typeface="+mn-ea"/>
                <a:cs typeface="+mn-cs"/>
              </a:rPr>
              <a:t> initial and latent data </a:t>
            </a:r>
            <a:r>
              <a:rPr lang="fr-FR" sz="1200" kern="1200" dirty="0" err="1">
                <a:solidFill>
                  <a:schemeClr val="tx1"/>
                </a:solidFill>
                <a:latin typeface="+mn-lt"/>
                <a:ea typeface="+mn-ea"/>
                <a:cs typeface="+mn-cs"/>
              </a:rPr>
              <a:t>spaces</a:t>
            </a:r>
            <a:r>
              <a:rPr lang="fr-FR" sz="1200" kern="1200" dirty="0">
                <a:solidFill>
                  <a:schemeClr val="tx1"/>
                </a:solidFill>
                <a:latin typeface="+mn-lt"/>
                <a:ea typeface="+mn-ea"/>
                <a:cs typeface="+mn-cs"/>
              </a:rPr>
              <a:t>.</a:t>
            </a:r>
          </a:p>
          <a:p>
            <a:endParaRPr lang="fr-FR"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AF36C2F-5EF6-994D-A6C0-43C7D37B100F}" type="slidenum">
              <a:rPr lang="en-US" smtClean="0"/>
              <a:t>11</a:t>
            </a:fld>
            <a:endParaRPr lang="en-US"/>
          </a:p>
        </p:txBody>
      </p:sp>
    </p:spTree>
    <p:extLst>
      <p:ext uri="{BB962C8B-B14F-4D97-AF65-F5344CB8AC3E}">
        <p14:creationId xmlns:p14="http://schemas.microsoft.com/office/powerpoint/2010/main" val="48152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To locate a molecule on the map, the notion of responsibility is central. The responsibility can be interpreted as the probability that a given data point is generated by a particular node.</a:t>
            </a:r>
          </a:p>
          <a:p>
            <a:r>
              <a:rPr lang="en-US" dirty="0"/>
              <a:t>This measure for a given compound can be transferred to the map and the molecule </a:t>
            </a:r>
            <a:r>
              <a:rPr lang="en-US" dirty="0" err="1"/>
              <a:t>appeas</a:t>
            </a:r>
            <a:r>
              <a:rPr lang="en-US" dirty="0"/>
              <a:t> on the manifold as a responsibility pattern. The molecule is represented by a vector of length K, if K is the number of nodes of the GTM.</a:t>
            </a:r>
          </a:p>
          <a:p>
            <a:r>
              <a:rPr lang="en-US" dirty="0"/>
              <a:t>Another possibility is to use the responsibilities of the compound to compute average (</a:t>
            </a:r>
            <a:r>
              <a:rPr lang="en-US" dirty="0" err="1"/>
              <a:t>x,y</a:t>
            </a:r>
            <a:r>
              <a:rPr lang="en-US" dirty="0"/>
              <a:t>) coordinates on the manifold: the compound appears as data point on the manifold. The molecule is represented as a 2D vector.</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12</a:t>
            </a:fld>
            <a:endParaRPr lang="en-US"/>
          </a:p>
        </p:txBody>
      </p:sp>
    </p:spTree>
    <p:extLst>
      <p:ext uri="{BB962C8B-B14F-4D97-AF65-F5344CB8AC3E}">
        <p14:creationId xmlns:p14="http://schemas.microsoft.com/office/powerpoint/2010/main" val="1108898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a:ln/>
        </p:spPr>
      </p:sp>
      <p:sp>
        <p:nvSpPr>
          <p:cNvPr id="5734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dirty="0"/>
              <a:t>The </a:t>
            </a:r>
            <a:r>
              <a:rPr lang="fr-FR" altLang="fr-FR" dirty="0" err="1"/>
              <a:t>property</a:t>
            </a:r>
            <a:r>
              <a:rPr lang="fr-FR" altLang="fr-FR" dirty="0"/>
              <a:t> value of </a:t>
            </a:r>
            <a:r>
              <a:rPr lang="fr-FR" altLang="fr-FR" dirty="0" err="1"/>
              <a:t>associated</a:t>
            </a:r>
            <a:r>
              <a:rPr lang="fr-FR" altLang="fr-FR" dirty="0"/>
              <a:t> to a compound </a:t>
            </a:r>
            <a:r>
              <a:rPr lang="fr-FR" altLang="fr-FR" dirty="0" err="1"/>
              <a:t>can</a:t>
            </a:r>
            <a:r>
              <a:rPr lang="fr-FR" altLang="fr-FR" dirty="0"/>
              <a:t> </a:t>
            </a:r>
            <a:r>
              <a:rPr lang="fr-FR" altLang="fr-FR" dirty="0" err="1"/>
              <a:t>be</a:t>
            </a:r>
            <a:r>
              <a:rPr lang="fr-FR" altLang="fr-FR" dirty="0"/>
              <a:t> </a:t>
            </a:r>
            <a:r>
              <a:rPr lang="fr-FR" altLang="fr-FR" dirty="0" err="1"/>
              <a:t>added</a:t>
            </a:r>
            <a:r>
              <a:rPr lang="fr-FR" altLang="fr-FR" dirty="0"/>
              <a:t> </a:t>
            </a:r>
            <a:r>
              <a:rPr lang="fr-FR" altLang="fr-FR" baseline="0" dirty="0"/>
              <a:t>as a 3d axis to the latent </a:t>
            </a:r>
            <a:r>
              <a:rPr lang="fr-FR" altLang="fr-FR" baseline="0" dirty="0" err="1"/>
              <a:t>space</a:t>
            </a:r>
            <a:r>
              <a:rPr lang="fr-FR" altLang="fr-FR" baseline="0" dirty="0"/>
              <a:t>. The z-axis value </a:t>
            </a:r>
            <a:r>
              <a:rPr lang="fr-FR" altLang="fr-FR" baseline="0" dirty="0" err="1"/>
              <a:t>is</a:t>
            </a:r>
            <a:r>
              <a:rPr lang="fr-FR" altLang="fr-FR" baseline="0" dirty="0"/>
              <a:t> the </a:t>
            </a:r>
            <a:r>
              <a:rPr lang="fr-FR" altLang="fr-FR" baseline="0" dirty="0" err="1"/>
              <a:t>property</a:t>
            </a:r>
            <a:r>
              <a:rPr lang="fr-FR" altLang="fr-FR" baseline="0" dirty="0"/>
              <a:t> value of the compound </a:t>
            </a:r>
            <a:r>
              <a:rPr lang="fr-FR" altLang="fr-FR" baseline="0" dirty="0" err="1"/>
              <a:t>weighted</a:t>
            </a:r>
            <a:r>
              <a:rPr lang="fr-FR" altLang="fr-FR" baseline="0" dirty="0"/>
              <a:t> by the </a:t>
            </a:r>
            <a:r>
              <a:rPr lang="fr-FR" altLang="fr-FR" baseline="0" dirty="0" err="1"/>
              <a:t>responsibilities</a:t>
            </a:r>
            <a:r>
              <a:rPr lang="fr-FR" altLang="fr-FR" baseline="0" dirty="0"/>
              <a:t>. If the GTM has K </a:t>
            </a:r>
            <a:r>
              <a:rPr lang="fr-FR" altLang="fr-FR" baseline="0" dirty="0" err="1"/>
              <a:t>nodes</a:t>
            </a:r>
            <a:r>
              <a:rPr lang="fr-FR" altLang="fr-FR" baseline="0" dirty="0"/>
              <a:t>, the compounds </a:t>
            </a:r>
            <a:r>
              <a:rPr lang="fr-FR" altLang="fr-FR" baseline="0" dirty="0" err="1"/>
              <a:t>appear</a:t>
            </a:r>
            <a:r>
              <a:rPr lang="fr-FR" altLang="fr-FR" baseline="0" dirty="0"/>
              <a:t> as a </a:t>
            </a:r>
            <a:r>
              <a:rPr lang="fr-FR" altLang="fr-FR" baseline="0" dirty="0" err="1"/>
              <a:t>vector</a:t>
            </a:r>
            <a:r>
              <a:rPr lang="fr-FR" altLang="fr-FR" baseline="0" dirty="0"/>
              <a:t> of </a:t>
            </a:r>
            <a:r>
              <a:rPr lang="fr-FR" altLang="fr-FR" baseline="0" dirty="0" err="1"/>
              <a:t>length</a:t>
            </a:r>
            <a:r>
              <a:rPr lang="fr-FR" altLang="fr-FR" baseline="0" dirty="0"/>
              <a:t> K and components </a:t>
            </a:r>
            <a:r>
              <a:rPr lang="fr-FR" altLang="fr-FR" baseline="0" dirty="0" err="1"/>
              <a:t>equal</a:t>
            </a:r>
            <a:r>
              <a:rPr lang="fr-FR" altLang="fr-FR" baseline="0" dirty="0"/>
              <a:t> to the </a:t>
            </a:r>
            <a:r>
              <a:rPr lang="fr-FR" altLang="fr-FR" baseline="0" dirty="0" err="1"/>
              <a:t>property</a:t>
            </a:r>
            <a:r>
              <a:rPr lang="fr-FR" altLang="fr-FR" baseline="0" dirty="0"/>
              <a:t> value contribution. </a:t>
            </a:r>
          </a:p>
          <a:p>
            <a:r>
              <a:rPr lang="fr-FR" altLang="fr-FR" baseline="0" dirty="0" err="1"/>
              <a:t>Then</a:t>
            </a:r>
            <a:r>
              <a:rPr lang="fr-FR" altLang="fr-FR" baseline="0" dirty="0"/>
              <a:t>, </a:t>
            </a:r>
            <a:r>
              <a:rPr lang="fr-FR" altLang="fr-FR" baseline="0" dirty="0" err="1"/>
              <a:t>theses</a:t>
            </a:r>
            <a:r>
              <a:rPr lang="fr-FR" altLang="fr-FR" baseline="0" dirty="0"/>
              <a:t> </a:t>
            </a:r>
            <a:r>
              <a:rPr lang="fr-FR" altLang="fr-FR" baseline="0" dirty="0" err="1"/>
              <a:t>vectors</a:t>
            </a:r>
            <a:r>
              <a:rPr lang="fr-FR" altLang="fr-FR" baseline="0" dirty="0"/>
              <a:t> are </a:t>
            </a:r>
            <a:r>
              <a:rPr lang="fr-FR" altLang="fr-FR" baseline="0" dirty="0" err="1"/>
              <a:t>averaged</a:t>
            </a:r>
            <a:r>
              <a:rPr lang="fr-FR" altLang="fr-FR" baseline="0" dirty="0"/>
              <a:t> over the </a:t>
            </a:r>
            <a:r>
              <a:rPr lang="fr-FR" altLang="fr-FR" baseline="0" dirty="0" err="1"/>
              <a:t>entire</a:t>
            </a:r>
            <a:r>
              <a:rPr lang="fr-FR" altLang="fr-FR" baseline="0" dirty="0"/>
              <a:t> training set to output a </a:t>
            </a:r>
            <a:r>
              <a:rPr lang="fr-FR" altLang="fr-FR" baseline="0" dirty="0" err="1"/>
              <a:t>property</a:t>
            </a:r>
            <a:r>
              <a:rPr lang="fr-FR" altLang="fr-FR" baseline="0" dirty="0"/>
              <a:t> </a:t>
            </a:r>
            <a:r>
              <a:rPr lang="fr-FR" altLang="fr-FR" baseline="0" dirty="0" err="1"/>
              <a:t>landscape</a:t>
            </a:r>
            <a:r>
              <a:rPr lang="fr-FR" altLang="fr-FR" baseline="0" dirty="0"/>
              <a:t>. The </a:t>
            </a:r>
            <a:r>
              <a:rPr lang="fr-FR" altLang="fr-FR" baseline="0" dirty="0" err="1"/>
              <a:t>entire</a:t>
            </a:r>
            <a:r>
              <a:rPr lang="fr-FR" altLang="fr-FR" baseline="0" dirty="0"/>
              <a:t> </a:t>
            </a:r>
            <a:r>
              <a:rPr lang="fr-FR" altLang="fr-FR" baseline="0" dirty="0" err="1"/>
              <a:t>dataset</a:t>
            </a:r>
            <a:r>
              <a:rPr lang="fr-FR" altLang="fr-FR" baseline="0" dirty="0"/>
              <a:t> </a:t>
            </a:r>
            <a:r>
              <a:rPr lang="fr-FR" altLang="fr-FR" baseline="0" dirty="0" err="1"/>
              <a:t>is</a:t>
            </a:r>
            <a:r>
              <a:rPr lang="fr-FR" altLang="fr-FR" baseline="0" dirty="0"/>
              <a:t> </a:t>
            </a:r>
            <a:r>
              <a:rPr lang="fr-FR" altLang="fr-FR" baseline="0" dirty="0" err="1"/>
              <a:t>itself</a:t>
            </a:r>
            <a:r>
              <a:rPr lang="fr-FR" altLang="fr-FR" baseline="0" dirty="0"/>
              <a:t> </a:t>
            </a:r>
            <a:r>
              <a:rPr lang="fr-FR" altLang="fr-FR" baseline="0" dirty="0" err="1"/>
              <a:t>is</a:t>
            </a:r>
            <a:r>
              <a:rPr lang="fr-FR" altLang="fr-FR" baseline="0" dirty="0"/>
              <a:t> </a:t>
            </a:r>
            <a:r>
              <a:rPr lang="fr-FR" altLang="fr-FR" baseline="0" dirty="0" err="1"/>
              <a:t>embeded</a:t>
            </a:r>
            <a:r>
              <a:rPr lang="fr-FR" altLang="fr-FR" baseline="0" dirty="0"/>
              <a:t> </a:t>
            </a:r>
            <a:r>
              <a:rPr lang="fr-FR" altLang="fr-FR" baseline="0" dirty="0" err="1"/>
              <a:t>into</a:t>
            </a:r>
            <a:r>
              <a:rPr lang="fr-FR" altLang="fr-FR" baseline="0" dirty="0"/>
              <a:t> a K </a:t>
            </a:r>
            <a:r>
              <a:rPr lang="fr-FR" altLang="fr-FR" baseline="0" dirty="0" err="1"/>
              <a:t>dimensional</a:t>
            </a:r>
            <a:r>
              <a:rPr lang="fr-FR" altLang="fr-FR" baseline="0" dirty="0"/>
              <a:t> </a:t>
            </a:r>
            <a:r>
              <a:rPr lang="fr-FR" altLang="fr-FR" baseline="0" dirty="0" err="1"/>
              <a:t>vector</a:t>
            </a:r>
            <a:r>
              <a:rPr lang="fr-FR" altLang="fr-FR" baseline="0" dirty="0"/>
              <a:t>.</a:t>
            </a:r>
          </a:p>
        </p:txBody>
      </p:sp>
      <p:sp>
        <p:nvSpPr>
          <p:cNvPr id="4" name="Espace réservé du numéro de diapositive 3"/>
          <p:cNvSpPr>
            <a:spLocks noGrp="1"/>
          </p:cNvSpPr>
          <p:nvPr>
            <p:ph type="sldNum" sz="quarter" idx="5"/>
          </p:nvPr>
        </p:nvSpPr>
        <p:spPr/>
        <p:txBody>
          <a:bodyPr/>
          <a:lstStyle/>
          <a:p>
            <a:pPr>
              <a:defRPr/>
            </a:pPr>
            <a:fld id="{B9A6359D-4ED7-410B-8362-723DCE5B7A04}" type="slidenum">
              <a:rPr lang="en-GB" smtClean="0"/>
              <a:pPr>
                <a:defRPr/>
              </a:pPr>
              <a:t>13</a:t>
            </a:fld>
            <a:endParaRPr lang="en-GB"/>
          </a:p>
        </p:txBody>
      </p:sp>
    </p:spTree>
    <p:extLst>
      <p:ext uri="{BB962C8B-B14F-4D97-AF65-F5344CB8AC3E}">
        <p14:creationId xmlns:p14="http://schemas.microsoft.com/office/powerpoint/2010/main" val="2712995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After this introduction, it is time to start with a first exercise. The aim is to train a GTM, then to use the built GTM on new data.</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14</a:t>
            </a:fld>
            <a:endParaRPr lang="en-US"/>
          </a:p>
        </p:txBody>
      </p:sp>
    </p:spTree>
    <p:extLst>
      <p:ext uri="{BB962C8B-B14F-4D97-AF65-F5344CB8AC3E}">
        <p14:creationId xmlns:p14="http://schemas.microsoft.com/office/powerpoint/2010/main" val="4186220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tutorial uses two input files, the training set (</a:t>
            </a:r>
            <a:r>
              <a:rPr lang="en-US" dirty="0" err="1"/>
              <a:t>train.svm</a:t>
            </a:r>
            <a:r>
              <a:rPr lang="en-US" dirty="0"/>
              <a:t>) and the test set (</a:t>
            </a:r>
            <a:r>
              <a:rPr lang="en-US" dirty="0" err="1"/>
              <a:t>test.svm</a:t>
            </a:r>
            <a:r>
              <a:rPr lang="en-US" dirty="0"/>
              <a:t>). They are a random partition of the BCF dataset. They can be found in the the Input folder.</a:t>
            </a:r>
          </a:p>
          <a:p>
            <a:r>
              <a:rPr lang="en-US" dirty="0"/>
              <a:t>The exercise will generate a number of new files that will appear, by default, in the same Input folder. However, standard results are available in the Output folder. The most important files generated in this tutorial are the GTM model file (</a:t>
            </a:r>
            <a:r>
              <a:rPr lang="en-US" dirty="0" err="1"/>
              <a:t>train.xml</a:t>
            </a:r>
            <a:r>
              <a:rPr lang="en-US" dirty="0"/>
              <a:t>), the responsibilities (</a:t>
            </a:r>
            <a:r>
              <a:rPr lang="en-US" dirty="0" err="1"/>
              <a:t>trainR.svm</a:t>
            </a:r>
            <a:r>
              <a:rPr lang="en-US" dirty="0"/>
              <a:t>, </a:t>
            </a:r>
            <a:r>
              <a:rPr lang="en-US" dirty="0" err="1"/>
              <a:t>testR.svm</a:t>
            </a:r>
            <a:r>
              <a:rPr lang="en-US" dirty="0"/>
              <a:t>) and the projections (</a:t>
            </a:r>
            <a:r>
              <a:rPr lang="en-US" dirty="0" err="1"/>
              <a:t>trainPrj.svm</a:t>
            </a:r>
            <a:r>
              <a:rPr lang="en-US" dirty="0"/>
              <a:t> and </a:t>
            </a:r>
            <a:r>
              <a:rPr lang="en-US" dirty="0" err="1"/>
              <a:t>testPrj.svm</a:t>
            </a:r>
            <a:r>
              <a:rPr lang="en-US" dirty="0"/>
              <a:t>). The additional information are generated as an illustrative purpose but are totally optional for the other exercises.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15</a:t>
            </a:fld>
            <a:endParaRPr lang="en-US"/>
          </a:p>
        </p:txBody>
      </p:sp>
    </p:spTree>
    <p:extLst>
      <p:ext uri="{BB962C8B-B14F-4D97-AF65-F5344CB8AC3E}">
        <p14:creationId xmlns:p14="http://schemas.microsoft.com/office/powerpoint/2010/main" val="2819331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The software </a:t>
            </a:r>
            <a:r>
              <a:rPr lang="fr-FR" dirty="0" err="1"/>
              <a:t>requires</a:t>
            </a:r>
            <a:r>
              <a:rPr lang="fr-FR" dirty="0"/>
              <a:t> a </a:t>
            </a:r>
            <a:r>
              <a:rPr lang="fr-FR" dirty="0" err="1"/>
              <a:t>license</a:t>
            </a:r>
            <a:r>
              <a:rPr lang="fr-FR" dirty="0"/>
              <a:t> file </a:t>
            </a:r>
            <a:r>
              <a:rPr lang="fr-FR" dirty="0" err="1"/>
              <a:t>that</a:t>
            </a:r>
            <a:r>
              <a:rPr lang="fr-FR" dirty="0"/>
              <a:t> </a:t>
            </a:r>
            <a:r>
              <a:rPr lang="fr-FR" dirty="0" err="1"/>
              <a:t>is</a:t>
            </a:r>
            <a:r>
              <a:rPr lang="fr-FR" dirty="0"/>
              <a:t> </a:t>
            </a:r>
            <a:r>
              <a:rPr lang="fr-FR" dirty="0" err="1"/>
              <a:t>located</a:t>
            </a:r>
            <a:r>
              <a:rPr lang="fr-FR" dirty="0"/>
              <a:t> in OS </a:t>
            </a:r>
            <a:r>
              <a:rPr lang="fr-FR" dirty="0" err="1"/>
              <a:t>specific</a:t>
            </a:r>
            <a:r>
              <a:rPr lang="fr-FR" dirty="0"/>
              <a:t> directory. The </a:t>
            </a:r>
            <a:r>
              <a:rPr lang="fr-FR" dirty="0" err="1"/>
              <a:t>licence.dat</a:t>
            </a:r>
            <a:r>
              <a:rPr lang="fr-FR" dirty="0"/>
              <a:t> file </a:t>
            </a:r>
            <a:r>
              <a:rPr lang="fr-FR" dirty="0" err="1"/>
              <a:t>is</a:t>
            </a:r>
            <a:r>
              <a:rPr lang="fr-FR" dirty="0"/>
              <a:t> </a:t>
            </a:r>
            <a:r>
              <a:rPr lang="fr-FR" dirty="0" err="1"/>
              <a:t>provided</a:t>
            </a:r>
            <a:r>
              <a:rPr lang="fr-FR" dirty="0"/>
              <a:t> for </a:t>
            </a:r>
            <a:r>
              <a:rPr lang="fr-FR" dirty="0" err="1"/>
              <a:t>two</a:t>
            </a:r>
            <a:r>
              <a:rPr lang="fr-FR" dirty="0"/>
              <a:t> </a:t>
            </a:r>
            <a:r>
              <a:rPr lang="fr-FR" dirty="0" err="1"/>
              <a:t>month</a:t>
            </a:r>
            <a:r>
              <a:rPr lang="fr-FR" dirty="0"/>
              <a:t> </a:t>
            </a:r>
            <a:r>
              <a:rPr lang="fr-FR" dirty="0" err="1"/>
              <a:t>after</a:t>
            </a:r>
            <a:r>
              <a:rPr lang="fr-FR" dirty="0"/>
              <a:t> the end of the </a:t>
            </a:r>
            <a:r>
              <a:rPr lang="fr-FR" dirty="0" err="1"/>
              <a:t>school</a:t>
            </a:r>
            <a:r>
              <a:rPr lang="fr-FR" dirty="0"/>
              <a:t>. You have to copy-</a:t>
            </a:r>
            <a:r>
              <a:rPr lang="fr-FR" dirty="0" err="1"/>
              <a:t>paste</a:t>
            </a:r>
            <a:r>
              <a:rPr lang="fr-FR" dirty="0"/>
              <a:t> </a:t>
            </a:r>
            <a:r>
              <a:rPr lang="fr-FR" dirty="0" err="1"/>
              <a:t>it</a:t>
            </a:r>
            <a:r>
              <a:rPr lang="fr-FR" dirty="0"/>
              <a:t> in the </a:t>
            </a:r>
            <a:r>
              <a:rPr lang="fr-FR" dirty="0" err="1"/>
              <a:t>directroy</a:t>
            </a:r>
            <a:r>
              <a:rPr lang="fr-FR" dirty="0"/>
              <a:t> </a:t>
            </a:r>
            <a:r>
              <a:rPr lang="fr-FR" dirty="0" err="1"/>
              <a:t>AppData</a:t>
            </a:r>
            <a:r>
              <a:rPr lang="fr-FR" dirty="0"/>
              <a:t>\local\ISIDA for Windows and .config/ISIDA for Mac and Linux.</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16</a:t>
            </a:fld>
            <a:endParaRPr lang="en-US"/>
          </a:p>
        </p:txBody>
      </p:sp>
    </p:spTree>
    <p:extLst>
      <p:ext uri="{BB962C8B-B14F-4D97-AF65-F5344CB8AC3E}">
        <p14:creationId xmlns:p14="http://schemas.microsoft.com/office/powerpoint/2010/main" val="6401645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To </a:t>
            </a:r>
            <a:r>
              <a:rPr lang="fr-FR" dirty="0" err="1"/>
              <a:t>prepare</a:t>
            </a:r>
            <a:r>
              <a:rPr lang="fr-FR" dirty="0"/>
              <a:t> the GTM </a:t>
            </a:r>
            <a:r>
              <a:rPr lang="fr-FR" dirty="0" err="1"/>
              <a:t>you</a:t>
            </a:r>
            <a:r>
              <a:rPr lang="fr-FR" dirty="0"/>
              <a:t> </a:t>
            </a:r>
            <a:r>
              <a:rPr lang="fr-FR" dirty="0" err="1"/>
              <a:t>need</a:t>
            </a:r>
            <a:r>
              <a:rPr lang="fr-FR" dirty="0"/>
              <a:t> the </a:t>
            </a:r>
            <a:r>
              <a:rPr lang="fr-FR" dirty="0" err="1"/>
              <a:t>xGTMapTool</a:t>
            </a:r>
            <a:r>
              <a:rPr lang="fr-FR" dirty="0"/>
              <a:t> software.</a:t>
            </a:r>
          </a:p>
          <a:p>
            <a:r>
              <a:rPr lang="fr-FR" dirty="0"/>
              <a:t>The interface proposes a file management service, </a:t>
            </a:r>
            <a:r>
              <a:rPr lang="fr-FR" dirty="0" err="1"/>
              <a:t>then</a:t>
            </a:r>
            <a:r>
              <a:rPr lang="fr-FR" dirty="0"/>
              <a:t> a set of </a:t>
            </a:r>
            <a:r>
              <a:rPr lang="fr-FR" dirty="0" err="1"/>
              <a:t>functions</a:t>
            </a:r>
            <a:r>
              <a:rPr lang="fr-FR" dirty="0"/>
              <a:t> </a:t>
            </a:r>
            <a:r>
              <a:rPr lang="fr-FR" dirty="0" err="1"/>
              <a:t>that</a:t>
            </a:r>
            <a:r>
              <a:rPr lang="fr-FR" dirty="0"/>
              <a:t> control the </a:t>
            </a:r>
            <a:r>
              <a:rPr lang="fr-FR" dirty="0" err="1"/>
              <a:t>pre-processing</a:t>
            </a:r>
            <a:r>
              <a:rPr lang="fr-FR" dirty="0"/>
              <a:t> of the data. On the </a:t>
            </a:r>
            <a:r>
              <a:rPr lang="fr-FR" dirty="0" err="1"/>
              <a:t>left</a:t>
            </a:r>
            <a:r>
              <a:rPr lang="fr-FR" dirty="0"/>
              <a:t> of </a:t>
            </a:r>
            <a:r>
              <a:rPr lang="fr-FR" dirty="0" err="1"/>
              <a:t>it</a:t>
            </a:r>
            <a:r>
              <a:rPr lang="fr-FR" dirty="0"/>
              <a:t>, </a:t>
            </a:r>
            <a:r>
              <a:rPr lang="fr-FR" dirty="0" err="1"/>
              <a:t>you</a:t>
            </a:r>
            <a:r>
              <a:rPr lang="fr-FR" dirty="0"/>
              <a:t> </a:t>
            </a:r>
            <a:r>
              <a:rPr lang="fr-FR" dirty="0" err="1"/>
              <a:t>find</a:t>
            </a:r>
            <a:r>
              <a:rPr lang="fr-FR" dirty="0"/>
              <a:t> the </a:t>
            </a:r>
            <a:r>
              <a:rPr lang="fr-FR" dirty="0" err="1"/>
              <a:t>paramters</a:t>
            </a:r>
            <a:r>
              <a:rPr lang="fr-FR" dirty="0"/>
              <a:t> </a:t>
            </a:r>
            <a:r>
              <a:rPr lang="fr-FR" dirty="0" err="1"/>
              <a:t>need</a:t>
            </a:r>
            <a:r>
              <a:rPr lang="fr-FR" dirty="0"/>
              <a:t> to </a:t>
            </a:r>
            <a:r>
              <a:rPr lang="fr-FR" dirty="0" err="1"/>
              <a:t>define</a:t>
            </a:r>
            <a:r>
              <a:rPr lang="fr-FR" dirty="0"/>
              <a:t> the GTM. A value of  « -1 » </a:t>
            </a:r>
            <a:r>
              <a:rPr lang="fr-FR" dirty="0" err="1"/>
              <a:t>indicates</a:t>
            </a:r>
            <a:r>
              <a:rPr lang="fr-FR" dirty="0"/>
              <a:t> a default value. Just </a:t>
            </a:r>
            <a:r>
              <a:rPr lang="fr-FR" dirty="0" err="1"/>
              <a:t>above</a:t>
            </a:r>
            <a:r>
              <a:rPr lang="fr-FR" dirty="0"/>
              <a:t>, </a:t>
            </a:r>
            <a:r>
              <a:rPr lang="fr-FR" dirty="0" err="1"/>
              <a:t>is</a:t>
            </a:r>
            <a:r>
              <a:rPr lang="fr-FR" dirty="0"/>
              <a:t> </a:t>
            </a:r>
            <a:r>
              <a:rPr lang="fr-FR" dirty="0" err="1"/>
              <a:t>located</a:t>
            </a:r>
            <a:r>
              <a:rPr lang="fr-FR" dirty="0"/>
              <a:t> a control to train the GTM model or to use </a:t>
            </a:r>
            <a:r>
              <a:rPr lang="fr-FR" dirty="0" err="1"/>
              <a:t>it</a:t>
            </a:r>
            <a:r>
              <a:rPr lang="fr-FR" dirty="0"/>
              <a:t>. At the </a:t>
            </a:r>
            <a:r>
              <a:rPr lang="fr-FR" dirty="0" err="1"/>
              <a:t>bottom</a:t>
            </a:r>
            <a:r>
              <a:rPr lang="fr-FR" dirty="0"/>
              <a:t> of the interface </a:t>
            </a:r>
            <a:r>
              <a:rPr lang="fr-FR" dirty="0" err="1"/>
              <a:t>is</a:t>
            </a:r>
            <a:r>
              <a:rPr lang="fr-FR" dirty="0"/>
              <a:t> </a:t>
            </a:r>
            <a:r>
              <a:rPr lang="fr-FR" dirty="0" err="1"/>
              <a:t>locate</a:t>
            </a:r>
            <a:r>
              <a:rPr lang="fr-FR" dirty="0"/>
              <a:t> the log message </a:t>
            </a:r>
            <a:r>
              <a:rPr lang="fr-FR" dirty="0" err="1"/>
              <a:t>window</a:t>
            </a:r>
            <a:r>
              <a:rPr lang="fr-FR" dirty="0"/>
              <a:t> and the </a:t>
            </a:r>
            <a:r>
              <a:rPr lang="fr-FR" dirty="0" err="1"/>
              <a:t>button</a:t>
            </a:r>
            <a:r>
              <a:rPr lang="fr-FR" dirty="0"/>
              <a:t> to </a:t>
            </a:r>
            <a:r>
              <a:rPr lang="fr-FR" dirty="0" err="1"/>
              <a:t>launch</a:t>
            </a:r>
            <a:r>
              <a:rPr lang="fr-FR" dirty="0"/>
              <a:t> the </a:t>
            </a:r>
            <a:r>
              <a:rPr lang="fr-FR" dirty="0" err="1"/>
              <a:t>calculations</a:t>
            </a:r>
            <a:r>
              <a:rPr lang="fr-FR" dirty="0"/>
              <a:t>. </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17</a:t>
            </a:fld>
            <a:endParaRPr lang="en-US"/>
          </a:p>
        </p:txBody>
      </p:sp>
    </p:spTree>
    <p:extLst>
      <p:ext uri="{BB962C8B-B14F-4D97-AF65-F5344CB8AC3E}">
        <p14:creationId xmlns:p14="http://schemas.microsoft.com/office/powerpoint/2010/main" val="41674699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To </a:t>
            </a:r>
            <a:r>
              <a:rPr lang="fr-FR" dirty="0" err="1"/>
              <a:t>prepare</a:t>
            </a:r>
            <a:r>
              <a:rPr lang="fr-FR" dirty="0"/>
              <a:t> the GTM, </a:t>
            </a:r>
            <a:r>
              <a:rPr lang="fr-FR" dirty="0" err="1"/>
              <a:t>you</a:t>
            </a:r>
            <a:r>
              <a:rPr lang="fr-FR" dirty="0"/>
              <a:t> must first set the input to the </a:t>
            </a:r>
            <a:r>
              <a:rPr lang="fr-FR" dirty="0" err="1"/>
              <a:t>train.svm</a:t>
            </a:r>
            <a:r>
              <a:rPr lang="fr-FR" dirty="0"/>
              <a:t> file.</a:t>
            </a:r>
          </a:p>
          <a:p>
            <a:r>
              <a:rPr lang="fr-FR" dirty="0"/>
              <a:t>The manifold </a:t>
            </a:r>
            <a:r>
              <a:rPr lang="fr-FR" dirty="0" err="1"/>
              <a:t>is</a:t>
            </a:r>
            <a:r>
              <a:rPr lang="fr-FR" dirty="0"/>
              <a:t> </a:t>
            </a:r>
            <a:r>
              <a:rPr lang="fr-FR" dirty="0" err="1"/>
              <a:t>initialy</a:t>
            </a:r>
            <a:r>
              <a:rPr lang="fr-FR" dirty="0"/>
              <a:t> </a:t>
            </a:r>
            <a:r>
              <a:rPr lang="fr-FR" dirty="0" err="1"/>
              <a:t>embedded</a:t>
            </a:r>
            <a:r>
              <a:rPr lang="fr-FR" dirty="0"/>
              <a:t> in the 2D plane </a:t>
            </a:r>
            <a:r>
              <a:rPr lang="fr-FR" dirty="0" err="1"/>
              <a:t>defined</a:t>
            </a:r>
            <a:r>
              <a:rPr lang="fr-FR" dirty="0"/>
              <a:t> by the first </a:t>
            </a:r>
            <a:r>
              <a:rPr lang="fr-FR" dirty="0" err="1"/>
              <a:t>two</a:t>
            </a:r>
            <a:r>
              <a:rPr lang="fr-FR" dirty="0"/>
              <a:t> principal components of the </a:t>
            </a:r>
            <a:r>
              <a:rPr lang="fr-FR" dirty="0" err="1"/>
              <a:t>dataset</a:t>
            </a:r>
            <a:r>
              <a:rPr lang="fr-FR" dirty="0"/>
              <a:t>. It </a:t>
            </a:r>
            <a:r>
              <a:rPr lang="fr-FR" dirty="0" err="1"/>
              <a:t>is</a:t>
            </a:r>
            <a:r>
              <a:rPr lang="fr-FR" dirty="0"/>
              <a:t> </a:t>
            </a:r>
            <a:r>
              <a:rPr lang="fr-FR" dirty="0" err="1"/>
              <a:t>also</a:t>
            </a:r>
            <a:r>
              <a:rPr lang="fr-FR" dirty="0"/>
              <a:t> </a:t>
            </a:r>
            <a:r>
              <a:rPr lang="fr-FR" dirty="0" err="1"/>
              <a:t>centered</a:t>
            </a:r>
            <a:r>
              <a:rPr lang="fr-FR" dirty="0"/>
              <a:t> at the </a:t>
            </a:r>
            <a:r>
              <a:rPr lang="fr-FR" dirty="0" err="1"/>
              <a:t>origin</a:t>
            </a:r>
            <a:r>
              <a:rPr lang="fr-FR" dirty="0"/>
              <a:t> of the initial </a:t>
            </a:r>
            <a:r>
              <a:rPr lang="fr-FR" dirty="0" err="1"/>
              <a:t>space</a:t>
            </a:r>
            <a:r>
              <a:rPr lang="fr-FR" dirty="0"/>
              <a:t> </a:t>
            </a:r>
            <a:r>
              <a:rPr lang="fr-FR" dirty="0" err="1"/>
              <a:t>coordinate</a:t>
            </a:r>
            <a:r>
              <a:rPr lang="fr-FR" dirty="0"/>
              <a:t> system.</a:t>
            </a:r>
          </a:p>
          <a:p>
            <a:r>
              <a:rPr lang="fr-FR" dirty="0"/>
              <a:t>The as a </a:t>
            </a:r>
            <a:r>
              <a:rPr lang="fr-FR" dirty="0" err="1"/>
              <a:t>pre-processing</a:t>
            </a:r>
            <a:r>
              <a:rPr lang="fr-FR" dirty="0"/>
              <a:t> the </a:t>
            </a:r>
            <a:r>
              <a:rPr lang="fr-FR" dirty="0" err="1"/>
              <a:t>dataset</a:t>
            </a:r>
            <a:r>
              <a:rPr lang="fr-FR" dirty="0"/>
              <a:t> </a:t>
            </a:r>
            <a:r>
              <a:rPr lang="fr-FR" dirty="0" err="1"/>
              <a:t>shall</a:t>
            </a:r>
            <a:r>
              <a:rPr lang="fr-FR" dirty="0"/>
              <a:t> </a:t>
            </a:r>
            <a:r>
              <a:rPr lang="fr-FR" dirty="0" err="1"/>
              <a:t>be</a:t>
            </a:r>
            <a:r>
              <a:rPr lang="fr-FR" dirty="0"/>
              <a:t> </a:t>
            </a:r>
            <a:r>
              <a:rPr lang="fr-FR" dirty="0" err="1"/>
              <a:t>centered</a:t>
            </a:r>
            <a:r>
              <a:rPr lang="fr-FR" dirty="0"/>
              <a:t>. This transformation translate the </a:t>
            </a:r>
            <a:r>
              <a:rPr lang="fr-FR" dirty="0" err="1"/>
              <a:t>datatset</a:t>
            </a:r>
            <a:r>
              <a:rPr lang="fr-FR" dirty="0"/>
              <a:t> to </a:t>
            </a:r>
            <a:r>
              <a:rPr lang="fr-FR" dirty="0" err="1"/>
              <a:t>zero-mean</a:t>
            </a:r>
            <a:r>
              <a:rPr lang="fr-FR" dirty="0"/>
              <a:t> </a:t>
            </a:r>
            <a:r>
              <a:rPr lang="fr-FR" dirty="0" err="1"/>
              <a:t>which</a:t>
            </a:r>
            <a:r>
              <a:rPr lang="fr-FR" dirty="0"/>
              <a:t> </a:t>
            </a:r>
            <a:r>
              <a:rPr lang="fr-FR" dirty="0" err="1"/>
              <a:t>is</a:t>
            </a:r>
            <a:r>
              <a:rPr lang="fr-FR" dirty="0"/>
              <a:t> compatible </a:t>
            </a:r>
            <a:r>
              <a:rPr lang="fr-FR" dirty="0" err="1"/>
              <a:t>with</a:t>
            </a:r>
            <a:r>
              <a:rPr lang="fr-FR" dirty="0"/>
              <a:t> </a:t>
            </a:r>
            <a:r>
              <a:rPr lang="fr-FR" dirty="0" err="1"/>
              <a:t>this</a:t>
            </a:r>
            <a:r>
              <a:rPr lang="fr-FR" dirty="0"/>
              <a:t> initial setup.</a:t>
            </a:r>
          </a:p>
          <a:p>
            <a:r>
              <a:rPr lang="fr-FR" dirty="0"/>
              <a:t>The initial </a:t>
            </a:r>
            <a:r>
              <a:rPr lang="fr-FR" dirty="0" err="1"/>
              <a:t>scaling</a:t>
            </a:r>
            <a:r>
              <a:rPr lang="fr-FR" dirty="0"/>
              <a:t> </a:t>
            </a:r>
            <a:r>
              <a:rPr lang="fr-FR" dirty="0" err="1"/>
              <a:t>should</a:t>
            </a:r>
            <a:r>
              <a:rPr lang="fr-FR" dirty="0"/>
              <a:t> </a:t>
            </a:r>
            <a:r>
              <a:rPr lang="fr-FR" dirty="0" err="1"/>
              <a:t>be</a:t>
            </a:r>
            <a:r>
              <a:rPr lang="fr-FR" dirty="0"/>
              <a:t> set to Standard. </a:t>
            </a:r>
            <a:r>
              <a:rPr lang="fr-FR" dirty="0" err="1"/>
              <a:t>With</a:t>
            </a:r>
            <a:r>
              <a:rPr lang="fr-FR" dirty="0"/>
              <a:t> </a:t>
            </a:r>
            <a:r>
              <a:rPr lang="fr-FR" dirty="0" err="1"/>
              <a:t>this</a:t>
            </a:r>
            <a:r>
              <a:rPr lang="fr-FR" dirty="0"/>
              <a:t> setting the manifold </a:t>
            </a:r>
            <a:r>
              <a:rPr lang="fr-FR" dirty="0" err="1"/>
              <a:t>is</a:t>
            </a:r>
            <a:r>
              <a:rPr lang="fr-FR" dirty="0"/>
              <a:t> </a:t>
            </a:r>
            <a:r>
              <a:rPr lang="fr-FR" dirty="0" err="1"/>
              <a:t>then</a:t>
            </a:r>
            <a:r>
              <a:rPr lang="fr-FR" dirty="0"/>
              <a:t> </a:t>
            </a:r>
            <a:r>
              <a:rPr lang="fr-FR" dirty="0" err="1"/>
              <a:t>streched</a:t>
            </a:r>
            <a:r>
              <a:rPr lang="fr-FR" dirty="0"/>
              <a:t> to the </a:t>
            </a:r>
            <a:r>
              <a:rPr lang="fr-FR" dirty="0" err="1"/>
              <a:t>loadings</a:t>
            </a:r>
            <a:r>
              <a:rPr lang="fr-FR" dirty="0"/>
              <a:t> of the first </a:t>
            </a:r>
            <a:r>
              <a:rPr lang="fr-FR" dirty="0" err="1"/>
              <a:t>two</a:t>
            </a:r>
            <a:r>
              <a:rPr lang="fr-FR" dirty="0"/>
              <a:t> principal components. If the file trainPC123.mat </a:t>
            </a:r>
            <a:r>
              <a:rPr lang="fr-FR" dirty="0" err="1"/>
              <a:t>is</a:t>
            </a:r>
            <a:r>
              <a:rPr lang="fr-FR" dirty="0"/>
              <a:t> </a:t>
            </a:r>
            <a:r>
              <a:rPr lang="fr-FR" dirty="0" err="1"/>
              <a:t>already</a:t>
            </a:r>
            <a:r>
              <a:rPr lang="fr-FR" dirty="0"/>
              <a:t> </a:t>
            </a:r>
            <a:r>
              <a:rPr lang="fr-FR" dirty="0" err="1"/>
              <a:t>computed</a:t>
            </a:r>
            <a:r>
              <a:rPr lang="fr-FR" dirty="0"/>
              <a:t>, </a:t>
            </a:r>
            <a:r>
              <a:rPr lang="fr-FR" dirty="0" err="1"/>
              <a:t>it</a:t>
            </a:r>
            <a:r>
              <a:rPr lang="fr-FR" dirty="0"/>
              <a:t> </a:t>
            </a:r>
            <a:r>
              <a:rPr lang="fr-FR" dirty="0" err="1"/>
              <a:t>is</a:t>
            </a:r>
            <a:r>
              <a:rPr lang="fr-FR" dirty="0"/>
              <a:t> possible to use </a:t>
            </a:r>
            <a:r>
              <a:rPr lang="fr-FR" dirty="0" err="1"/>
              <a:t>it</a:t>
            </a:r>
            <a:r>
              <a:rPr lang="fr-FR" dirty="0"/>
              <a:t> as </a:t>
            </a:r>
            <a:r>
              <a:rPr lang="fr-FR" dirty="0" err="1"/>
              <a:t>precomputed</a:t>
            </a:r>
            <a:r>
              <a:rPr lang="fr-FR" dirty="0"/>
              <a:t> PCA, </a:t>
            </a:r>
            <a:r>
              <a:rPr lang="fr-FR" dirty="0" err="1"/>
              <a:t>this</a:t>
            </a:r>
            <a:r>
              <a:rPr lang="fr-FR" dirty="0"/>
              <a:t> </a:t>
            </a:r>
            <a:r>
              <a:rPr lang="fr-FR" dirty="0" err="1"/>
              <a:t>saving</a:t>
            </a:r>
            <a:r>
              <a:rPr lang="fr-FR" dirty="0"/>
              <a:t> the time to </a:t>
            </a:r>
            <a:r>
              <a:rPr lang="fr-FR" dirty="0" err="1"/>
              <a:t>compute</a:t>
            </a:r>
            <a:r>
              <a:rPr lang="fr-FR" dirty="0"/>
              <a:t> </a:t>
            </a:r>
            <a:r>
              <a:rPr lang="fr-FR" dirty="0" err="1"/>
              <a:t>them</a:t>
            </a:r>
            <a:r>
              <a:rPr lang="fr-FR" dirty="0"/>
              <a:t>.</a:t>
            </a:r>
          </a:p>
          <a:p>
            <a:r>
              <a:rPr lang="fr-FR" dirty="0"/>
              <a:t>The </a:t>
            </a:r>
            <a:r>
              <a:rPr lang="fr-FR" dirty="0" err="1"/>
              <a:t>number</a:t>
            </a:r>
            <a:r>
              <a:rPr lang="fr-FR" dirty="0"/>
              <a:t> of </a:t>
            </a:r>
            <a:r>
              <a:rPr lang="fr-FR" dirty="0" err="1"/>
              <a:t>nodes</a:t>
            </a:r>
            <a:r>
              <a:rPr lang="fr-FR" dirty="0"/>
              <a:t> </a:t>
            </a:r>
            <a:r>
              <a:rPr lang="fr-FR" dirty="0" err="1"/>
              <a:t>should</a:t>
            </a:r>
            <a:r>
              <a:rPr lang="fr-FR" dirty="0"/>
              <a:t> </a:t>
            </a:r>
            <a:r>
              <a:rPr lang="fr-FR" dirty="0" err="1"/>
              <a:t>be</a:t>
            </a:r>
            <a:r>
              <a:rPr lang="fr-FR" dirty="0"/>
              <a:t> set 110. </a:t>
            </a:r>
            <a:r>
              <a:rPr lang="fr-FR" dirty="0" err="1"/>
              <a:t>Other</a:t>
            </a:r>
            <a:r>
              <a:rPr lang="fr-FR" dirty="0"/>
              <a:t> values </a:t>
            </a:r>
            <a:r>
              <a:rPr lang="fr-FR" dirty="0" err="1"/>
              <a:t>can</a:t>
            </a:r>
            <a:r>
              <a:rPr lang="fr-FR" dirty="0"/>
              <a:t> </a:t>
            </a:r>
            <a:r>
              <a:rPr lang="fr-FR" dirty="0" err="1"/>
              <a:t>be</a:t>
            </a:r>
            <a:r>
              <a:rPr lang="fr-FR" dirty="0"/>
              <a:t> </a:t>
            </a:r>
            <a:r>
              <a:rPr lang="fr-FR" dirty="0" err="1"/>
              <a:t>tried</a:t>
            </a:r>
            <a:r>
              <a:rPr lang="fr-FR" dirty="0"/>
              <a:t>, but </a:t>
            </a:r>
            <a:r>
              <a:rPr lang="fr-FR" dirty="0" err="1"/>
              <a:t>it</a:t>
            </a:r>
            <a:r>
              <a:rPr lang="fr-FR" dirty="0"/>
              <a:t> </a:t>
            </a:r>
            <a:r>
              <a:rPr lang="fr-FR" dirty="0" err="1"/>
              <a:t>is</a:t>
            </a:r>
            <a:r>
              <a:rPr lang="fr-FR" dirty="0"/>
              <a:t> not </a:t>
            </a:r>
            <a:r>
              <a:rPr lang="fr-FR" dirty="0" err="1"/>
              <a:t>recommended</a:t>
            </a:r>
            <a:r>
              <a:rPr lang="fr-FR" dirty="0"/>
              <a:t> to </a:t>
            </a:r>
            <a:r>
              <a:rPr lang="fr-FR" dirty="0" err="1"/>
              <a:t>inflate</a:t>
            </a:r>
            <a:r>
              <a:rPr lang="fr-FR" dirty="0"/>
              <a:t> </a:t>
            </a:r>
            <a:r>
              <a:rPr lang="fr-FR" dirty="0" err="1"/>
              <a:t>this</a:t>
            </a:r>
            <a:r>
              <a:rPr lang="fr-FR" dirty="0"/>
              <a:t> value </a:t>
            </a:r>
            <a:r>
              <a:rPr lang="fr-FR" dirty="0" err="1"/>
              <a:t>too</a:t>
            </a:r>
            <a:r>
              <a:rPr lang="fr-FR" dirty="0"/>
              <a:t> </a:t>
            </a:r>
            <a:r>
              <a:rPr lang="fr-FR" dirty="0" err="1"/>
              <a:t>much</a:t>
            </a:r>
            <a:r>
              <a:rPr lang="fr-FR" dirty="0"/>
              <a:t> </a:t>
            </a:r>
            <a:r>
              <a:rPr lang="fr-FR" dirty="0" err="1"/>
              <a:t>because</a:t>
            </a:r>
            <a:r>
              <a:rPr lang="fr-FR" dirty="0"/>
              <a:t> </a:t>
            </a:r>
            <a:r>
              <a:rPr lang="fr-FR" dirty="0" err="1"/>
              <a:t>with</a:t>
            </a:r>
            <a:r>
              <a:rPr lang="fr-FR" dirty="0"/>
              <a:t> </a:t>
            </a:r>
            <a:r>
              <a:rPr lang="fr-FR" dirty="0" err="1"/>
              <a:t>this</a:t>
            </a:r>
            <a:r>
              <a:rPr lang="fr-FR" dirty="0"/>
              <a:t> setting, the </a:t>
            </a:r>
            <a:r>
              <a:rPr lang="fr-FR" dirty="0" err="1"/>
              <a:t>calculation</a:t>
            </a:r>
            <a:r>
              <a:rPr lang="fr-FR" dirty="0"/>
              <a:t> </a:t>
            </a:r>
            <a:r>
              <a:rPr lang="fr-FR" dirty="0" err="1"/>
              <a:t>takes</a:t>
            </a:r>
            <a:r>
              <a:rPr lang="fr-FR" dirty="0"/>
              <a:t> </a:t>
            </a:r>
            <a:r>
              <a:rPr lang="fr-FR" dirty="0" err="1"/>
              <a:t>already</a:t>
            </a:r>
            <a:r>
              <a:rPr lang="fr-FR" dirty="0"/>
              <a:t> about 15 minutes. If </a:t>
            </a:r>
            <a:r>
              <a:rPr lang="fr-FR" dirty="0" err="1"/>
              <a:t>you</a:t>
            </a:r>
            <a:r>
              <a:rPr lang="fr-FR" dirty="0"/>
              <a:t> do not </a:t>
            </a:r>
            <a:r>
              <a:rPr lang="fr-FR" dirty="0" err="1"/>
              <a:t>want</a:t>
            </a:r>
            <a:r>
              <a:rPr lang="fr-FR" dirty="0"/>
              <a:t> to </a:t>
            </a:r>
            <a:r>
              <a:rPr lang="fr-FR" dirty="0" err="1"/>
              <a:t>proceed</a:t>
            </a:r>
            <a:r>
              <a:rPr lang="fr-FR" dirty="0"/>
              <a:t>, </a:t>
            </a:r>
            <a:r>
              <a:rPr lang="fr-FR" dirty="0" err="1"/>
              <a:t>you</a:t>
            </a:r>
            <a:r>
              <a:rPr lang="fr-FR" dirty="0"/>
              <a:t> </a:t>
            </a:r>
            <a:r>
              <a:rPr lang="fr-FR" dirty="0" err="1"/>
              <a:t>can</a:t>
            </a:r>
            <a:r>
              <a:rPr lang="fr-FR" dirty="0"/>
              <a:t> use the file </a:t>
            </a:r>
            <a:r>
              <a:rPr lang="fr-FR" dirty="0" err="1"/>
              <a:t>train.xml</a:t>
            </a:r>
            <a:r>
              <a:rPr lang="fr-FR" dirty="0"/>
              <a:t> in the Output directory to continue the tutorial.</a:t>
            </a:r>
          </a:p>
          <a:p>
            <a:r>
              <a:rPr lang="fr-FR" dirty="0" err="1"/>
              <a:t>After</a:t>
            </a:r>
            <a:r>
              <a:rPr lang="fr-FR" dirty="0"/>
              <a:t> </a:t>
            </a:r>
            <a:r>
              <a:rPr lang="fr-FR" dirty="0" err="1"/>
              <a:t>cliking</a:t>
            </a:r>
            <a:r>
              <a:rPr lang="fr-FR" dirty="0"/>
              <a:t> the OK </a:t>
            </a:r>
            <a:r>
              <a:rPr lang="fr-FR" dirty="0" err="1"/>
              <a:t>button</a:t>
            </a:r>
            <a:r>
              <a:rPr lang="fr-FR" dirty="0"/>
              <a:t>, the </a:t>
            </a:r>
            <a:r>
              <a:rPr lang="fr-FR" dirty="0" err="1"/>
              <a:t>calculations</a:t>
            </a:r>
            <a:r>
              <a:rPr lang="fr-FR" dirty="0"/>
              <a:t> </a:t>
            </a:r>
            <a:r>
              <a:rPr lang="fr-FR" dirty="0" err="1"/>
              <a:t>stard</a:t>
            </a:r>
            <a:r>
              <a:rPr lang="fr-FR" dirty="0"/>
              <a:t> and a message </a:t>
            </a:r>
            <a:r>
              <a:rPr lang="fr-FR" dirty="0" err="1"/>
              <a:t>resume</a:t>
            </a:r>
            <a:r>
              <a:rPr lang="fr-FR" dirty="0"/>
              <a:t> the setup. </a:t>
            </a:r>
            <a:r>
              <a:rPr lang="fr-FR" dirty="0" err="1"/>
              <a:t>When</a:t>
            </a:r>
            <a:r>
              <a:rPr lang="fr-FR" dirty="0"/>
              <a:t> all </a:t>
            </a:r>
            <a:r>
              <a:rPr lang="fr-FR" dirty="0" err="1"/>
              <a:t>calculations</a:t>
            </a:r>
            <a:r>
              <a:rPr lang="fr-FR" dirty="0"/>
              <a:t> are </a:t>
            </a:r>
            <a:r>
              <a:rPr lang="fr-FR" dirty="0" err="1"/>
              <a:t>finished</a:t>
            </a:r>
            <a:r>
              <a:rPr lang="fr-FR" dirty="0"/>
              <a:t>, a message </a:t>
            </a:r>
            <a:r>
              <a:rPr lang="fr-FR" dirty="0" err="1"/>
              <a:t>says</a:t>
            </a:r>
            <a:r>
              <a:rPr lang="fr-FR" dirty="0"/>
              <a:t> </a:t>
            </a:r>
            <a:r>
              <a:rPr lang="fr-FR" dirty="0" err="1"/>
              <a:t>so</a:t>
            </a:r>
            <a:r>
              <a:rPr lang="fr-FR" dirty="0"/>
              <a:t> in the log </a:t>
            </a:r>
            <a:r>
              <a:rPr lang="fr-FR" dirty="0" err="1"/>
              <a:t>window</a:t>
            </a:r>
            <a:r>
              <a:rPr lang="fr-FR" dirty="0"/>
              <a: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18</a:t>
            </a:fld>
            <a:endParaRPr lang="en-US"/>
          </a:p>
        </p:txBody>
      </p:sp>
    </p:spTree>
    <p:extLst>
      <p:ext uri="{BB962C8B-B14F-4D97-AF65-F5344CB8AC3E}">
        <p14:creationId xmlns:p14="http://schemas.microsoft.com/office/powerpoint/2010/main" val="395452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In the </a:t>
            </a:r>
            <a:r>
              <a:rPr lang="fr-FR" dirty="0" err="1"/>
              <a:t>next</a:t>
            </a:r>
            <a:r>
              <a:rPr lang="fr-FR" dirty="0"/>
              <a:t> </a:t>
            </a:r>
            <a:r>
              <a:rPr lang="fr-FR" dirty="0" err="1"/>
              <a:t>step</a:t>
            </a:r>
            <a:r>
              <a:rPr lang="fr-FR" dirty="0"/>
              <a:t>, the model </a:t>
            </a:r>
            <a:r>
              <a:rPr lang="fr-FR" dirty="0" err="1"/>
              <a:t>is</a:t>
            </a:r>
            <a:r>
              <a:rPr lang="fr-FR" dirty="0"/>
              <a:t> </a:t>
            </a:r>
            <a:r>
              <a:rPr lang="fr-FR" dirty="0" err="1"/>
              <a:t>used</a:t>
            </a:r>
            <a:r>
              <a:rPr lang="fr-FR" dirty="0"/>
              <a:t> on the training data. First, the radio </a:t>
            </a:r>
            <a:r>
              <a:rPr lang="fr-FR" dirty="0" err="1"/>
              <a:t>button</a:t>
            </a:r>
            <a:r>
              <a:rPr lang="fr-FR" dirty="0"/>
              <a:t> </a:t>
            </a:r>
            <a:r>
              <a:rPr lang="fr-FR" dirty="0" err="1"/>
              <a:t>should</a:t>
            </a:r>
            <a:r>
              <a:rPr lang="fr-FR" dirty="0"/>
              <a:t> </a:t>
            </a:r>
            <a:r>
              <a:rPr lang="fr-FR" dirty="0" err="1"/>
              <a:t>be</a:t>
            </a:r>
            <a:r>
              <a:rPr lang="fr-FR" dirty="0"/>
              <a:t> set to Use model. </a:t>
            </a:r>
            <a:r>
              <a:rPr lang="fr-FR" dirty="0" err="1"/>
              <a:t>Then</a:t>
            </a:r>
            <a:r>
              <a:rPr lang="fr-FR" dirty="0"/>
              <a:t> the model </a:t>
            </a:r>
            <a:r>
              <a:rPr lang="fr-FR" dirty="0" err="1"/>
              <a:t>shall</a:t>
            </a:r>
            <a:r>
              <a:rPr lang="fr-FR" dirty="0"/>
              <a:t> </a:t>
            </a:r>
            <a:r>
              <a:rPr lang="fr-FR" dirty="0" err="1"/>
              <a:t>be</a:t>
            </a:r>
            <a:r>
              <a:rPr lang="fr-FR" dirty="0"/>
              <a:t> set to the </a:t>
            </a:r>
            <a:r>
              <a:rPr lang="fr-FR" dirty="0" err="1"/>
              <a:t>train.xml</a:t>
            </a:r>
            <a:r>
              <a:rPr lang="fr-FR" dirty="0"/>
              <a:t> file. </a:t>
            </a:r>
            <a:r>
              <a:rPr lang="fr-FR" dirty="0" err="1"/>
              <a:t>Optionally</a:t>
            </a:r>
            <a:r>
              <a:rPr lang="fr-FR" dirty="0"/>
              <a:t>, the Save full informations </a:t>
            </a:r>
            <a:r>
              <a:rPr lang="fr-FR" dirty="0" err="1"/>
              <a:t>tick</a:t>
            </a:r>
            <a:r>
              <a:rPr lang="fr-FR" dirty="0"/>
              <a:t> box </a:t>
            </a:r>
            <a:r>
              <a:rPr lang="fr-FR" dirty="0" err="1"/>
              <a:t>can</a:t>
            </a:r>
            <a:r>
              <a:rPr lang="fr-FR" dirty="0"/>
              <a:t> </a:t>
            </a:r>
            <a:r>
              <a:rPr lang="fr-FR" dirty="0" err="1"/>
              <a:t>be</a:t>
            </a:r>
            <a:r>
              <a:rPr lang="fr-FR" dirty="0"/>
              <a:t> </a:t>
            </a:r>
            <a:r>
              <a:rPr lang="fr-FR" dirty="0" err="1"/>
              <a:t>checked</a:t>
            </a:r>
            <a:r>
              <a:rPr lang="fr-FR" dirty="0"/>
              <a:t>. This </a:t>
            </a:r>
            <a:r>
              <a:rPr lang="fr-FR" dirty="0" err="1"/>
              <a:t>will</a:t>
            </a:r>
            <a:r>
              <a:rPr lang="fr-FR" dirty="0"/>
              <a:t> </a:t>
            </a:r>
            <a:r>
              <a:rPr lang="fr-FR" dirty="0" err="1"/>
              <a:t>produce</a:t>
            </a:r>
            <a:r>
              <a:rPr lang="fr-FR" dirty="0"/>
              <a:t> </a:t>
            </a:r>
            <a:r>
              <a:rPr lang="fr-FR" dirty="0" err="1"/>
              <a:t>many</a:t>
            </a:r>
            <a:r>
              <a:rPr lang="fr-FR" dirty="0"/>
              <a:t> </a:t>
            </a:r>
            <a:r>
              <a:rPr lang="fr-FR" dirty="0" err="1"/>
              <a:t>additional</a:t>
            </a:r>
            <a:r>
              <a:rPr lang="fr-FR" dirty="0"/>
              <a:t> files </a:t>
            </a:r>
            <a:r>
              <a:rPr lang="fr-FR" dirty="0" err="1"/>
              <a:t>that</a:t>
            </a:r>
            <a:r>
              <a:rPr lang="fr-FR" dirty="0"/>
              <a:t> </a:t>
            </a:r>
            <a:r>
              <a:rPr lang="fr-FR" dirty="0" err="1"/>
              <a:t>can</a:t>
            </a:r>
            <a:r>
              <a:rPr lang="fr-FR" dirty="0"/>
              <a:t> </a:t>
            </a:r>
            <a:r>
              <a:rPr lang="fr-FR" dirty="0" err="1"/>
              <a:t>be</a:t>
            </a:r>
            <a:r>
              <a:rPr lang="fr-FR" dirty="0"/>
              <a:t> </a:t>
            </a:r>
            <a:r>
              <a:rPr lang="fr-FR" dirty="0" err="1"/>
              <a:t>usefull</a:t>
            </a:r>
            <a:r>
              <a:rPr lang="fr-FR" dirty="0"/>
              <a:t> to restart </a:t>
            </a:r>
            <a:r>
              <a:rPr lang="fr-FR" dirty="0" err="1"/>
              <a:t>calculations</a:t>
            </a:r>
            <a:r>
              <a:rPr lang="fr-FR" dirty="0"/>
              <a:t> (the </a:t>
            </a:r>
            <a:r>
              <a:rPr lang="fr-FR" dirty="0" err="1"/>
              <a:t>pre-computed</a:t>
            </a:r>
            <a:r>
              <a:rPr lang="fr-FR" dirty="0"/>
              <a:t> PCA) or to </a:t>
            </a:r>
            <a:r>
              <a:rPr lang="fr-FR" dirty="0" err="1"/>
              <a:t>interpret</a:t>
            </a:r>
            <a:r>
              <a:rPr lang="fr-FR" dirty="0"/>
              <a:t> the </a:t>
            </a:r>
            <a:r>
              <a:rPr lang="fr-FR" dirty="0" err="1"/>
              <a:t>calcultations</a:t>
            </a:r>
            <a:r>
              <a:rPr lang="fr-FR" dirty="0"/>
              <a:t>.</a:t>
            </a:r>
          </a:p>
          <a:p>
            <a:r>
              <a:rPr lang="fr-FR" dirty="0" err="1"/>
              <a:t>Calculations</a:t>
            </a:r>
            <a:r>
              <a:rPr lang="fr-FR" dirty="0"/>
              <a:t> </a:t>
            </a:r>
            <a:r>
              <a:rPr lang="fr-FR" dirty="0" err="1"/>
              <a:t>should</a:t>
            </a:r>
            <a:r>
              <a:rPr lang="fr-FR" dirty="0"/>
              <a:t> </a:t>
            </a:r>
            <a:r>
              <a:rPr lang="fr-FR" dirty="0" err="1"/>
              <a:t>be</a:t>
            </a:r>
            <a:r>
              <a:rPr lang="fr-FR" dirty="0"/>
              <a:t> </a:t>
            </a:r>
            <a:r>
              <a:rPr lang="fr-FR" dirty="0" err="1"/>
              <a:t>very</a:t>
            </a:r>
            <a:r>
              <a:rPr lang="fr-FR" dirty="0"/>
              <a:t> </a:t>
            </a:r>
            <a:r>
              <a:rPr lang="fr-FR" dirty="0" err="1"/>
              <a:t>fast</a:t>
            </a:r>
            <a:r>
              <a:rPr lang="fr-FR" dirty="0"/>
              <a:t> and the </a:t>
            </a:r>
            <a:r>
              <a:rPr lang="fr-FR" dirty="0" err="1"/>
              <a:t>likelihood</a:t>
            </a:r>
            <a:r>
              <a:rPr lang="fr-FR" dirty="0"/>
              <a:t> </a:t>
            </a:r>
            <a:r>
              <a:rPr lang="fr-FR" dirty="0" err="1"/>
              <a:t>should</a:t>
            </a:r>
            <a:r>
              <a:rPr lang="fr-FR" dirty="0"/>
              <a:t> </a:t>
            </a:r>
            <a:r>
              <a:rPr lang="fr-FR" dirty="0" err="1"/>
              <a:t>be</a:t>
            </a:r>
            <a:r>
              <a:rPr lang="fr-FR" dirty="0"/>
              <a:t> -208.86.</a:t>
            </a:r>
          </a:p>
          <a:p>
            <a:r>
              <a:rPr lang="fr-FR" dirty="0" err="1"/>
              <a:t>Then</a:t>
            </a:r>
            <a:r>
              <a:rPr lang="fr-FR" dirty="0"/>
              <a:t>, the Input must </a:t>
            </a:r>
            <a:r>
              <a:rPr lang="fr-FR" dirty="0" err="1"/>
              <a:t>be</a:t>
            </a:r>
            <a:r>
              <a:rPr lang="fr-FR" dirty="0"/>
              <a:t> set to the </a:t>
            </a:r>
            <a:r>
              <a:rPr lang="fr-FR" dirty="0" err="1"/>
              <a:t>test.svm</a:t>
            </a:r>
            <a:r>
              <a:rPr lang="fr-FR" dirty="0"/>
              <a:t> file. If </a:t>
            </a:r>
            <a:r>
              <a:rPr lang="fr-FR" dirty="0" err="1"/>
              <a:t>needed</a:t>
            </a:r>
            <a:r>
              <a:rPr lang="fr-FR" dirty="0"/>
              <a:t>, the Output </a:t>
            </a:r>
            <a:r>
              <a:rPr lang="fr-FR" dirty="0" err="1"/>
              <a:t>should</a:t>
            </a:r>
            <a:r>
              <a:rPr lang="fr-FR" dirty="0"/>
              <a:t> </a:t>
            </a:r>
            <a:r>
              <a:rPr lang="fr-FR" dirty="0" err="1"/>
              <a:t>be</a:t>
            </a:r>
            <a:r>
              <a:rPr lang="fr-FR" dirty="0"/>
              <a:t> </a:t>
            </a:r>
            <a:r>
              <a:rPr lang="fr-FR" dirty="0" err="1"/>
              <a:t>updated</a:t>
            </a:r>
            <a:r>
              <a:rPr lang="fr-FR" dirty="0"/>
              <a:t> to the </a:t>
            </a:r>
            <a:r>
              <a:rPr lang="fr-FR" dirty="0" err="1"/>
              <a:t>term</a:t>
            </a:r>
            <a:r>
              <a:rPr lang="fr-FR" dirty="0"/>
              <a:t> test. This </a:t>
            </a:r>
            <a:r>
              <a:rPr lang="fr-FR" dirty="0" err="1"/>
              <a:t>means</a:t>
            </a:r>
            <a:r>
              <a:rPr lang="fr-FR" dirty="0"/>
              <a:t> </a:t>
            </a:r>
            <a:r>
              <a:rPr lang="fr-FR" dirty="0" err="1"/>
              <a:t>that</a:t>
            </a:r>
            <a:r>
              <a:rPr lang="fr-FR" dirty="0"/>
              <a:t> all </a:t>
            </a:r>
            <a:r>
              <a:rPr lang="fr-FR" dirty="0" err="1"/>
              <a:t>generated</a:t>
            </a:r>
            <a:r>
              <a:rPr lang="fr-FR" dirty="0"/>
              <a:t> files </a:t>
            </a:r>
            <a:r>
              <a:rPr lang="fr-FR" dirty="0" err="1"/>
              <a:t>will</a:t>
            </a:r>
            <a:r>
              <a:rPr lang="fr-FR" dirty="0"/>
              <a:t> have a </a:t>
            </a:r>
            <a:r>
              <a:rPr lang="fr-FR" dirty="0" err="1"/>
              <a:t>name</a:t>
            </a:r>
            <a:r>
              <a:rPr lang="fr-FR" dirty="0"/>
              <a:t> </a:t>
            </a:r>
            <a:r>
              <a:rPr lang="fr-FR" dirty="0" err="1"/>
              <a:t>starting</a:t>
            </a:r>
            <a:r>
              <a:rPr lang="fr-FR" dirty="0"/>
              <a:t> by « test ». If </a:t>
            </a:r>
            <a:r>
              <a:rPr lang="fr-FR" dirty="0" err="1"/>
              <a:t>need</a:t>
            </a:r>
            <a:r>
              <a:rPr lang="fr-FR" dirty="0"/>
              <a:t> </a:t>
            </a:r>
            <a:r>
              <a:rPr lang="fr-FR" dirty="0" err="1"/>
              <a:t>also</a:t>
            </a:r>
            <a:r>
              <a:rPr lang="fr-FR" dirty="0"/>
              <a:t>, the Save full informations </a:t>
            </a:r>
            <a:r>
              <a:rPr lang="fr-FR" dirty="0" err="1"/>
              <a:t>tick</a:t>
            </a:r>
            <a:r>
              <a:rPr lang="fr-FR" dirty="0"/>
              <a:t> box </a:t>
            </a:r>
            <a:r>
              <a:rPr lang="fr-FR" dirty="0" err="1"/>
              <a:t>shall</a:t>
            </a:r>
            <a:r>
              <a:rPr lang="fr-FR" dirty="0"/>
              <a:t> </a:t>
            </a:r>
            <a:r>
              <a:rPr lang="fr-FR" dirty="0" err="1"/>
              <a:t>be</a:t>
            </a:r>
            <a:r>
              <a:rPr lang="fr-FR" dirty="0"/>
              <a:t> </a:t>
            </a:r>
            <a:r>
              <a:rPr lang="fr-FR" dirty="0" err="1"/>
              <a:t>unchecked</a:t>
            </a:r>
            <a:r>
              <a:rPr lang="fr-FR" dirty="0"/>
              <a:t>.</a:t>
            </a:r>
          </a:p>
          <a:p>
            <a:r>
              <a:rPr lang="fr-FR" dirty="0"/>
              <a:t>As a </a:t>
            </a:r>
            <a:r>
              <a:rPr lang="fr-FR" dirty="0" err="1"/>
              <a:t>result</a:t>
            </a:r>
            <a:r>
              <a:rPr lang="fr-FR" dirty="0"/>
              <a:t>, the </a:t>
            </a:r>
            <a:r>
              <a:rPr lang="fr-FR" dirty="0" err="1"/>
              <a:t>likelihood</a:t>
            </a:r>
            <a:r>
              <a:rPr lang="fr-FR" dirty="0"/>
              <a:t> of the test set </a:t>
            </a:r>
            <a:r>
              <a:rPr lang="fr-FR" dirty="0" err="1"/>
              <a:t>is</a:t>
            </a:r>
            <a:r>
              <a:rPr lang="fr-FR" dirty="0"/>
              <a:t> </a:t>
            </a:r>
            <a:r>
              <a:rPr lang="fr-FR" dirty="0" err="1"/>
              <a:t>estimated</a:t>
            </a:r>
            <a:r>
              <a:rPr lang="fr-FR" dirty="0"/>
              <a:t> at -205.52. This </a:t>
            </a:r>
            <a:r>
              <a:rPr lang="fr-FR" dirty="0" err="1"/>
              <a:t>pretty</a:t>
            </a:r>
            <a:r>
              <a:rPr lang="fr-FR" dirty="0"/>
              <a:t> </a:t>
            </a:r>
            <a:r>
              <a:rPr lang="fr-FR" dirty="0" err="1"/>
              <a:t>much</a:t>
            </a:r>
            <a:r>
              <a:rPr lang="fr-FR" dirty="0"/>
              <a:t> the </a:t>
            </a:r>
            <a:r>
              <a:rPr lang="fr-FR" dirty="0" err="1"/>
              <a:t>same</a:t>
            </a:r>
            <a:r>
              <a:rPr lang="fr-FR" dirty="0"/>
              <a:t> as for the training set.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19</a:t>
            </a:fld>
            <a:endParaRPr lang="en-US"/>
          </a:p>
        </p:txBody>
      </p:sp>
    </p:spTree>
    <p:extLst>
      <p:ext uri="{BB962C8B-B14F-4D97-AF65-F5344CB8AC3E}">
        <p14:creationId xmlns:p14="http://schemas.microsoft.com/office/powerpoint/2010/main" val="2639133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This tutorial is including a series of six exercises, the first one being the preparation of a Generative Topographic Map.</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a:t>
            </a:fld>
            <a:endParaRPr lang="en-US"/>
          </a:p>
        </p:txBody>
      </p:sp>
    </p:spTree>
    <p:extLst>
      <p:ext uri="{BB962C8B-B14F-4D97-AF65-F5344CB8AC3E}">
        <p14:creationId xmlns:p14="http://schemas.microsoft.com/office/powerpoint/2010/main" val="1604815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The </a:t>
            </a:r>
            <a:r>
              <a:rPr lang="fr-FR" dirty="0" err="1"/>
              <a:t>most</a:t>
            </a:r>
            <a:r>
              <a:rPr lang="fr-FR" dirty="0"/>
              <a:t> important </a:t>
            </a:r>
            <a:r>
              <a:rPr lang="fr-FR" dirty="0" err="1"/>
              <a:t>parameter</a:t>
            </a:r>
            <a:r>
              <a:rPr lang="fr-FR" dirty="0"/>
              <a:t> of the GTM </a:t>
            </a:r>
            <a:r>
              <a:rPr lang="fr-FR" dirty="0" err="1"/>
              <a:t>is</a:t>
            </a:r>
            <a:r>
              <a:rPr lang="fr-FR" dirty="0"/>
              <a:t> the </a:t>
            </a:r>
            <a:r>
              <a:rPr lang="fr-FR" dirty="0" err="1"/>
              <a:t>number</a:t>
            </a:r>
            <a:r>
              <a:rPr lang="fr-FR" dirty="0"/>
              <a:t> of traits. </a:t>
            </a:r>
            <a:r>
              <a:rPr lang="fr-FR" dirty="0" err="1"/>
              <a:t>They</a:t>
            </a:r>
            <a:r>
              <a:rPr lang="fr-FR" dirty="0"/>
              <a:t> are the </a:t>
            </a:r>
            <a:r>
              <a:rPr lang="fr-FR" dirty="0" err="1"/>
              <a:t>degrees</a:t>
            </a:r>
            <a:r>
              <a:rPr lang="fr-FR" dirty="0"/>
              <a:t> of </a:t>
            </a:r>
            <a:r>
              <a:rPr lang="fr-FR" dirty="0" err="1"/>
              <a:t>freedom</a:t>
            </a:r>
            <a:r>
              <a:rPr lang="fr-FR" dirty="0"/>
              <a:t> of the GTM model to fit the </a:t>
            </a:r>
            <a:r>
              <a:rPr lang="fr-FR" dirty="0" err="1"/>
              <a:t>dataset</a:t>
            </a:r>
            <a:r>
              <a:rPr lang="fr-FR" dirty="0"/>
              <a:t> </a:t>
            </a:r>
            <a:r>
              <a:rPr lang="fr-FR" dirty="0" err="1"/>
              <a:t>empirical</a:t>
            </a:r>
            <a:r>
              <a:rPr lang="fr-FR" dirty="0"/>
              <a:t> distribution. </a:t>
            </a:r>
            <a:r>
              <a:rPr lang="fr-FR" dirty="0" err="1"/>
              <a:t>Thus</a:t>
            </a:r>
            <a:r>
              <a:rPr lang="fr-FR" dirty="0"/>
              <a:t>, as the </a:t>
            </a:r>
            <a:r>
              <a:rPr lang="fr-FR" dirty="0" err="1"/>
              <a:t>number</a:t>
            </a:r>
            <a:r>
              <a:rPr lang="fr-FR" dirty="0"/>
              <a:t> of traits </a:t>
            </a:r>
            <a:r>
              <a:rPr lang="fr-FR" dirty="0" err="1"/>
              <a:t>increase</a:t>
            </a:r>
            <a:r>
              <a:rPr lang="fr-FR" dirty="0"/>
              <a:t>, the </a:t>
            </a:r>
            <a:r>
              <a:rPr lang="fr-FR" dirty="0" err="1"/>
              <a:t>likelihood</a:t>
            </a:r>
            <a:r>
              <a:rPr lang="fr-FR" dirty="0"/>
              <a:t> </a:t>
            </a:r>
            <a:r>
              <a:rPr lang="fr-FR" dirty="0" err="1"/>
              <a:t>increases</a:t>
            </a:r>
            <a:r>
              <a:rPr lang="fr-FR" dirty="0"/>
              <a:t> </a:t>
            </a:r>
            <a:r>
              <a:rPr lang="fr-FR" dirty="0" err="1"/>
              <a:t>too</a:t>
            </a:r>
            <a:r>
              <a:rPr lang="fr-FR" dirty="0"/>
              <a:t>. </a:t>
            </a:r>
            <a:r>
              <a:rPr lang="fr-FR" dirty="0" err="1"/>
              <a:t>However</a:t>
            </a:r>
            <a:r>
              <a:rPr lang="fr-FR" dirty="0"/>
              <a:t>, as the manifold </a:t>
            </a:r>
            <a:r>
              <a:rPr lang="fr-FR" dirty="0" err="1"/>
              <a:t>better</a:t>
            </a:r>
            <a:r>
              <a:rPr lang="fr-FR" dirty="0"/>
              <a:t> </a:t>
            </a:r>
            <a:r>
              <a:rPr lang="fr-FR" dirty="0" err="1"/>
              <a:t>fits</a:t>
            </a:r>
            <a:r>
              <a:rPr lang="fr-FR" dirty="0"/>
              <a:t> the training set data, </a:t>
            </a:r>
            <a:r>
              <a:rPr lang="fr-FR" dirty="0" err="1"/>
              <a:t>it</a:t>
            </a:r>
            <a:r>
              <a:rPr lang="fr-FR" dirty="0"/>
              <a:t> </a:t>
            </a:r>
            <a:r>
              <a:rPr lang="fr-FR" dirty="0" err="1"/>
              <a:t>cannot</a:t>
            </a:r>
            <a:r>
              <a:rPr lang="fr-FR" dirty="0"/>
              <a:t> </a:t>
            </a:r>
            <a:r>
              <a:rPr lang="fr-FR" dirty="0" err="1"/>
              <a:t>anticipate</a:t>
            </a:r>
            <a:r>
              <a:rPr lang="fr-FR" dirty="0"/>
              <a:t> about new data, </a:t>
            </a:r>
            <a:r>
              <a:rPr lang="fr-FR" dirty="0" err="1"/>
              <a:t>therefore</a:t>
            </a:r>
            <a:r>
              <a:rPr lang="fr-FR" dirty="0"/>
              <a:t>, the </a:t>
            </a:r>
            <a:r>
              <a:rPr lang="fr-FR" dirty="0" err="1"/>
              <a:t>likelihood</a:t>
            </a:r>
            <a:r>
              <a:rPr lang="fr-FR" dirty="0"/>
              <a:t> on new data </a:t>
            </a:r>
            <a:r>
              <a:rPr lang="fr-FR" dirty="0" err="1"/>
              <a:t>start</a:t>
            </a:r>
            <a:r>
              <a:rPr lang="fr-FR" dirty="0"/>
              <a:t> to </a:t>
            </a:r>
            <a:r>
              <a:rPr lang="fr-FR" dirty="0" err="1"/>
              <a:t>increase</a:t>
            </a:r>
            <a:r>
              <a:rPr lang="fr-FR" dirty="0"/>
              <a:t> </a:t>
            </a:r>
            <a:r>
              <a:rPr lang="fr-FR" dirty="0" err="1"/>
              <a:t>then</a:t>
            </a:r>
            <a:r>
              <a:rPr lang="fr-FR" dirty="0"/>
              <a:t> </a:t>
            </a:r>
            <a:r>
              <a:rPr lang="fr-FR" dirty="0" err="1"/>
              <a:t>reaches</a:t>
            </a:r>
            <a:r>
              <a:rPr lang="fr-FR" dirty="0"/>
              <a:t> a plateau and </a:t>
            </a:r>
            <a:r>
              <a:rPr lang="fr-FR" dirty="0" err="1"/>
              <a:t>finally</a:t>
            </a:r>
            <a:r>
              <a:rPr lang="fr-FR" dirty="0"/>
              <a:t> </a:t>
            </a:r>
            <a:r>
              <a:rPr lang="fr-FR" dirty="0" err="1"/>
              <a:t>may</a:t>
            </a:r>
            <a:r>
              <a:rPr lang="fr-FR" dirty="0"/>
              <a:t> </a:t>
            </a:r>
            <a:r>
              <a:rPr lang="fr-FR" dirty="0" err="1"/>
              <a:t>decrease</a:t>
            </a:r>
            <a:r>
              <a:rPr lang="fr-FR" dirty="0"/>
              <a:t>.</a:t>
            </a:r>
          </a:p>
          <a:p>
            <a:r>
              <a:rPr lang="fr-FR" dirty="0"/>
              <a:t>The value of 110 traits </a:t>
            </a:r>
            <a:r>
              <a:rPr lang="fr-FR" dirty="0" err="1"/>
              <a:t>was</a:t>
            </a:r>
            <a:r>
              <a:rPr lang="fr-FR" dirty="0"/>
              <a:t> </a:t>
            </a:r>
            <a:r>
              <a:rPr lang="fr-FR" dirty="0" err="1"/>
              <a:t>obtained</a:t>
            </a:r>
            <a:r>
              <a:rPr lang="fr-FR" dirty="0"/>
              <a:t> as compromise </a:t>
            </a:r>
            <a:r>
              <a:rPr lang="fr-FR" dirty="0" err="1"/>
              <a:t>between</a:t>
            </a:r>
            <a:r>
              <a:rPr lang="fr-FR" dirty="0"/>
              <a:t> speed, for the </a:t>
            </a:r>
            <a:r>
              <a:rPr lang="fr-FR" dirty="0" err="1"/>
              <a:t>needs</a:t>
            </a:r>
            <a:r>
              <a:rPr lang="fr-FR" dirty="0"/>
              <a:t> of the tutorial, and </a:t>
            </a:r>
            <a:r>
              <a:rPr lang="fr-FR" dirty="0" err="1"/>
              <a:t>quality</a:t>
            </a:r>
            <a:r>
              <a:rPr lang="fr-FR" dirty="0"/>
              <a:t>. The </a:t>
            </a:r>
            <a:r>
              <a:rPr lang="fr-FR" dirty="0" err="1"/>
              <a:t>likelihood</a:t>
            </a:r>
            <a:r>
              <a:rPr lang="fr-FR" dirty="0"/>
              <a:t> on the test set </a:t>
            </a:r>
            <a:r>
              <a:rPr lang="fr-FR" dirty="0" err="1"/>
              <a:t>does</a:t>
            </a:r>
            <a:r>
              <a:rPr lang="fr-FR" dirty="0"/>
              <a:t> not </a:t>
            </a:r>
            <a:r>
              <a:rPr lang="fr-FR" dirty="0" err="1"/>
              <a:t>improve</a:t>
            </a:r>
            <a:r>
              <a:rPr lang="fr-FR" dirty="0"/>
              <a:t> </a:t>
            </a:r>
            <a:r>
              <a:rPr lang="fr-FR" dirty="0" err="1"/>
              <a:t>much</a:t>
            </a:r>
            <a:r>
              <a:rPr lang="fr-FR" dirty="0"/>
              <a:t> </a:t>
            </a:r>
            <a:r>
              <a:rPr lang="fr-FR" dirty="0" err="1"/>
              <a:t>when</a:t>
            </a:r>
            <a:r>
              <a:rPr lang="fr-FR" dirty="0"/>
              <a:t> </a:t>
            </a:r>
            <a:r>
              <a:rPr lang="fr-FR" dirty="0" err="1"/>
              <a:t>increasing</a:t>
            </a:r>
            <a:r>
              <a:rPr lang="fr-FR" dirty="0"/>
              <a:t> the </a:t>
            </a:r>
            <a:r>
              <a:rPr lang="fr-FR" dirty="0" err="1"/>
              <a:t>complexity</a:t>
            </a:r>
            <a:r>
              <a:rPr lang="fr-FR" dirty="0"/>
              <a:t> of the model.</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20</a:t>
            </a:fld>
            <a:endParaRPr lang="en-US"/>
          </a:p>
        </p:txBody>
      </p:sp>
    </p:spTree>
    <p:extLst>
      <p:ext uri="{BB962C8B-B14F-4D97-AF65-F5344CB8AC3E}">
        <p14:creationId xmlns:p14="http://schemas.microsoft.com/office/powerpoint/2010/main" val="667933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This </a:t>
            </a:r>
            <a:r>
              <a:rPr lang="fr-FR" dirty="0" err="1"/>
              <a:t>is</a:t>
            </a:r>
            <a:r>
              <a:rPr lang="fr-FR" dirty="0"/>
              <a:t> the end of the </a:t>
            </a:r>
            <a:r>
              <a:rPr lang="fr-FR" dirty="0" err="1"/>
              <a:t>exercise</a:t>
            </a:r>
            <a:r>
              <a:rPr lang="fr-FR" dirty="0"/>
              <a:t>.</a:t>
            </a:r>
          </a:p>
          <a:p>
            <a:r>
              <a:rPr lang="fr-FR" dirty="0"/>
              <a:t>In </a:t>
            </a:r>
            <a:r>
              <a:rPr lang="fr-FR" dirty="0" err="1"/>
              <a:t>this</a:t>
            </a:r>
            <a:r>
              <a:rPr lang="fr-FR" dirty="0"/>
              <a:t> </a:t>
            </a:r>
            <a:r>
              <a:rPr lang="fr-FR" dirty="0" err="1"/>
              <a:t>exercise</a:t>
            </a:r>
            <a:r>
              <a:rPr lang="fr-FR" dirty="0"/>
              <a:t>, a GTM model of the BCF </a:t>
            </a:r>
            <a:r>
              <a:rPr lang="fr-FR" dirty="0" err="1"/>
              <a:t>dataset</a:t>
            </a:r>
            <a:r>
              <a:rPr lang="fr-FR" dirty="0"/>
              <a:t> has been </a:t>
            </a:r>
            <a:r>
              <a:rPr lang="fr-FR" dirty="0" err="1"/>
              <a:t>created</a:t>
            </a:r>
            <a:r>
              <a:rPr lang="fr-FR" dirty="0"/>
              <a:t>. This model uses </a:t>
            </a:r>
            <a:r>
              <a:rPr lang="fr-FR" dirty="0" err="1"/>
              <a:t>exclusively</a:t>
            </a:r>
            <a:r>
              <a:rPr lang="fr-FR" dirty="0"/>
              <a:t> the structural information and </a:t>
            </a:r>
            <a:r>
              <a:rPr lang="fr-FR" dirty="0" err="1"/>
              <a:t>does</a:t>
            </a:r>
            <a:r>
              <a:rPr lang="fr-FR" dirty="0"/>
              <a:t> not </a:t>
            </a:r>
            <a:r>
              <a:rPr lang="fr-FR" dirty="0" err="1"/>
              <a:t>take</a:t>
            </a:r>
            <a:r>
              <a:rPr lang="fr-FR" dirty="0"/>
              <a:t> </a:t>
            </a:r>
            <a:r>
              <a:rPr lang="fr-FR" dirty="0" err="1"/>
              <a:t>into</a:t>
            </a:r>
            <a:r>
              <a:rPr lang="fr-FR" dirty="0"/>
              <a:t> </a:t>
            </a:r>
            <a:r>
              <a:rPr lang="fr-FR" dirty="0" err="1"/>
              <a:t>account</a:t>
            </a:r>
            <a:r>
              <a:rPr lang="fr-FR" dirty="0"/>
              <a:t> the BCF </a:t>
            </a:r>
            <a:r>
              <a:rPr lang="fr-FR" dirty="0" err="1"/>
              <a:t>property</a:t>
            </a:r>
            <a:r>
              <a:rPr lang="fr-FR" dirty="0"/>
              <a:t> values.</a:t>
            </a:r>
          </a:p>
          <a:p>
            <a:r>
              <a:rPr lang="fr-FR" dirty="0"/>
              <a:t>The </a:t>
            </a:r>
            <a:r>
              <a:rPr lang="fr-FR" dirty="0" err="1"/>
              <a:t>exercise</a:t>
            </a:r>
            <a:r>
              <a:rPr lang="fr-FR" dirty="0"/>
              <a:t> </a:t>
            </a:r>
            <a:r>
              <a:rPr lang="fr-FR" dirty="0" err="1"/>
              <a:t>emphasizes</a:t>
            </a:r>
            <a:r>
              <a:rPr lang="fr-FR" dirty="0"/>
              <a:t> the </a:t>
            </a:r>
            <a:r>
              <a:rPr lang="fr-FR" dirty="0" err="1"/>
              <a:t>pre-processing</a:t>
            </a:r>
            <a:r>
              <a:rPr lang="fr-FR" dirty="0"/>
              <a:t> and the </a:t>
            </a:r>
            <a:r>
              <a:rPr lang="fr-FR" dirty="0" err="1"/>
              <a:t>initialization</a:t>
            </a:r>
            <a:r>
              <a:rPr lang="fr-FR" dirty="0"/>
              <a:t> </a:t>
            </a:r>
            <a:r>
              <a:rPr lang="fr-FR" dirty="0" err="1"/>
              <a:t>steps</a:t>
            </a:r>
            <a:r>
              <a:rPr lang="fr-FR" dirty="0"/>
              <a:t> of the GTM. </a:t>
            </a:r>
            <a:r>
              <a:rPr lang="fr-FR" dirty="0" err="1"/>
              <a:t>They</a:t>
            </a:r>
            <a:r>
              <a:rPr lang="fr-FR" dirty="0"/>
              <a:t> </a:t>
            </a:r>
            <a:r>
              <a:rPr lang="fr-FR" dirty="0" err="1"/>
              <a:t>will</a:t>
            </a:r>
            <a:r>
              <a:rPr lang="fr-FR" dirty="0"/>
              <a:t> have an impact over the </a:t>
            </a:r>
            <a:r>
              <a:rPr lang="fr-FR" dirty="0" err="1"/>
              <a:t>map</a:t>
            </a:r>
            <a:r>
              <a:rPr lang="fr-FR" dirty="0"/>
              <a:t>, but </a:t>
            </a:r>
            <a:r>
              <a:rPr lang="fr-FR" dirty="0" err="1"/>
              <a:t>will</a:t>
            </a:r>
            <a:r>
              <a:rPr lang="fr-FR" dirty="0"/>
              <a:t> not impact the </a:t>
            </a:r>
            <a:r>
              <a:rPr lang="fr-FR" dirty="0" err="1"/>
              <a:t>interpretation</a:t>
            </a:r>
            <a:r>
              <a:rPr lang="fr-FR" dirty="0"/>
              <a:t>. This </a:t>
            </a:r>
            <a:r>
              <a:rPr lang="fr-FR" dirty="0" err="1"/>
              <a:t>means</a:t>
            </a:r>
            <a:r>
              <a:rPr lang="fr-FR" dirty="0"/>
              <a:t> </a:t>
            </a:r>
            <a:r>
              <a:rPr lang="fr-FR" dirty="0" err="1"/>
              <a:t>that</a:t>
            </a:r>
            <a:r>
              <a:rPr lang="fr-FR" dirty="0"/>
              <a:t> compounds of a </a:t>
            </a:r>
            <a:r>
              <a:rPr lang="fr-FR" dirty="0" err="1"/>
              <a:t>same</a:t>
            </a:r>
            <a:r>
              <a:rPr lang="fr-FR" dirty="0"/>
              <a:t> </a:t>
            </a:r>
            <a:r>
              <a:rPr lang="fr-FR" dirty="0" err="1"/>
              <a:t>chemotype</a:t>
            </a:r>
            <a:r>
              <a:rPr lang="fr-FR" dirty="0"/>
              <a:t> </a:t>
            </a:r>
            <a:r>
              <a:rPr lang="fr-FR" dirty="0" err="1"/>
              <a:t>will</a:t>
            </a:r>
            <a:r>
              <a:rPr lang="fr-FR" dirty="0"/>
              <a:t> </a:t>
            </a:r>
            <a:r>
              <a:rPr lang="fr-FR" dirty="0" err="1"/>
              <a:t>be</a:t>
            </a:r>
            <a:r>
              <a:rPr lang="fr-FR" dirty="0"/>
              <a:t> </a:t>
            </a:r>
            <a:r>
              <a:rPr lang="fr-FR" dirty="0" err="1"/>
              <a:t>located</a:t>
            </a:r>
            <a:r>
              <a:rPr lang="fr-FR" dirty="0"/>
              <a:t> </a:t>
            </a:r>
            <a:r>
              <a:rPr lang="fr-FR" dirty="0" err="1"/>
              <a:t>together</a:t>
            </a:r>
            <a:r>
              <a:rPr lang="fr-FR" dirty="0"/>
              <a:t> in the </a:t>
            </a:r>
            <a:r>
              <a:rPr lang="fr-FR" dirty="0" err="1"/>
              <a:t>map</a:t>
            </a:r>
            <a:r>
              <a:rPr lang="fr-FR" dirty="0"/>
              <a:t>. </a:t>
            </a:r>
            <a:r>
              <a:rPr lang="fr-FR" dirty="0" err="1"/>
              <a:t>However</a:t>
            </a:r>
            <a:r>
              <a:rPr lang="fr-FR" dirty="0"/>
              <a:t>, the </a:t>
            </a:r>
            <a:r>
              <a:rPr lang="fr-FR" dirty="0" err="1"/>
              <a:t>domain</a:t>
            </a:r>
            <a:r>
              <a:rPr lang="fr-FR" dirty="0"/>
              <a:t> </a:t>
            </a:r>
            <a:r>
              <a:rPr lang="fr-FR" dirty="0" err="1"/>
              <a:t>occupied</a:t>
            </a:r>
            <a:r>
              <a:rPr lang="fr-FR" dirty="0"/>
              <a:t> by a </a:t>
            </a:r>
            <a:r>
              <a:rPr lang="fr-FR" dirty="0" err="1"/>
              <a:t>given</a:t>
            </a:r>
            <a:r>
              <a:rPr lang="fr-FR" dirty="0"/>
              <a:t> </a:t>
            </a:r>
            <a:r>
              <a:rPr lang="fr-FR" dirty="0" err="1"/>
              <a:t>chemotype</a:t>
            </a:r>
            <a:r>
              <a:rPr lang="fr-FR" dirty="0"/>
              <a:t> </a:t>
            </a:r>
            <a:r>
              <a:rPr lang="fr-FR" dirty="0" err="1"/>
              <a:t>can</a:t>
            </a:r>
            <a:r>
              <a:rPr lang="fr-FR" dirty="0"/>
              <a:t> </a:t>
            </a:r>
            <a:r>
              <a:rPr lang="fr-FR" dirty="0" err="1"/>
              <a:t>be</a:t>
            </a:r>
            <a:r>
              <a:rPr lang="fr-FR" dirty="0"/>
              <a:t> </a:t>
            </a:r>
            <a:r>
              <a:rPr lang="fr-FR" dirty="0" err="1"/>
              <a:t>moved</a:t>
            </a:r>
            <a:r>
              <a:rPr lang="fr-FR" dirty="0"/>
              <a:t> over the </a:t>
            </a:r>
            <a:r>
              <a:rPr lang="fr-FR" dirty="0" err="1"/>
              <a:t>map</a:t>
            </a:r>
            <a:r>
              <a:rPr lang="fr-FR" dirty="0"/>
              <a:t> and the </a:t>
            </a:r>
            <a:r>
              <a:rPr lang="fr-FR" dirty="0" err="1"/>
              <a:t>shape</a:t>
            </a:r>
            <a:r>
              <a:rPr lang="fr-FR" dirty="0"/>
              <a:t> and </a:t>
            </a:r>
            <a:r>
              <a:rPr lang="fr-FR" dirty="0" err="1"/>
              <a:t>extent</a:t>
            </a:r>
            <a:r>
              <a:rPr lang="fr-FR" dirty="0"/>
              <a:t> of the </a:t>
            </a:r>
            <a:r>
              <a:rPr lang="fr-FR" dirty="0" err="1"/>
              <a:t>corresponding</a:t>
            </a:r>
            <a:r>
              <a:rPr lang="fr-FR" dirty="0"/>
              <a:t> </a:t>
            </a:r>
            <a:r>
              <a:rPr lang="fr-FR" dirty="0" err="1"/>
              <a:t>region</a:t>
            </a:r>
            <a:r>
              <a:rPr lang="fr-FR" dirty="0"/>
              <a:t> </a:t>
            </a:r>
            <a:r>
              <a:rPr lang="fr-FR" dirty="0" err="1"/>
              <a:t>can</a:t>
            </a:r>
            <a:r>
              <a:rPr lang="fr-FR" dirty="0"/>
              <a:t> </a:t>
            </a:r>
            <a:r>
              <a:rPr lang="fr-FR" dirty="0" err="1"/>
              <a:t>be</a:t>
            </a:r>
            <a:r>
              <a:rPr lang="fr-FR" dirty="0"/>
              <a:t> </a:t>
            </a:r>
            <a:r>
              <a:rPr lang="fr-FR" dirty="0" err="1"/>
              <a:t>changing</a:t>
            </a:r>
            <a:r>
              <a:rPr lang="fr-FR" dirty="0"/>
              <a:t>. </a:t>
            </a:r>
            <a:r>
              <a:rPr lang="fr-FR" dirty="0" err="1"/>
              <a:t>Actually</a:t>
            </a:r>
            <a:r>
              <a:rPr lang="fr-FR" dirty="0"/>
              <a:t>, the </a:t>
            </a:r>
            <a:r>
              <a:rPr lang="fr-FR" dirty="0" err="1"/>
              <a:t>pre-processing</a:t>
            </a:r>
            <a:r>
              <a:rPr lang="fr-FR" dirty="0"/>
              <a:t> </a:t>
            </a:r>
            <a:r>
              <a:rPr lang="fr-FR" dirty="0" err="1"/>
              <a:t>can</a:t>
            </a:r>
            <a:r>
              <a:rPr lang="fr-FR" dirty="0"/>
              <a:t> have a </a:t>
            </a:r>
            <a:r>
              <a:rPr lang="fr-FR" dirty="0" err="1"/>
              <a:t>deeper</a:t>
            </a:r>
            <a:r>
              <a:rPr lang="fr-FR" dirty="0"/>
              <a:t> impact by </a:t>
            </a:r>
            <a:r>
              <a:rPr lang="fr-FR" dirty="0" err="1"/>
              <a:t>changing</a:t>
            </a:r>
            <a:r>
              <a:rPr lang="fr-FR" dirty="0"/>
              <a:t> the information content of the </a:t>
            </a:r>
            <a:r>
              <a:rPr lang="fr-FR" dirty="0" err="1"/>
              <a:t>dataset</a:t>
            </a:r>
            <a:r>
              <a:rPr lang="fr-FR" dirty="0"/>
              <a:t>. In </a:t>
            </a:r>
            <a:r>
              <a:rPr lang="fr-FR" dirty="0" err="1"/>
              <a:t>turn</a:t>
            </a:r>
            <a:r>
              <a:rPr lang="fr-FR" dirty="0"/>
              <a:t>, </a:t>
            </a:r>
            <a:r>
              <a:rPr lang="fr-FR" dirty="0" err="1"/>
              <a:t>it</a:t>
            </a:r>
            <a:r>
              <a:rPr lang="fr-FR" dirty="0"/>
              <a:t> changes </a:t>
            </a:r>
            <a:r>
              <a:rPr lang="fr-FR" dirty="0" err="1"/>
              <a:t>also</a:t>
            </a:r>
            <a:r>
              <a:rPr lang="fr-FR" dirty="0"/>
              <a:t> the </a:t>
            </a:r>
            <a:r>
              <a:rPr lang="fr-FR" dirty="0" err="1"/>
              <a:t>scale</a:t>
            </a:r>
            <a:r>
              <a:rPr lang="fr-FR" dirty="0"/>
              <a:t> of </a:t>
            </a:r>
            <a:r>
              <a:rPr lang="fr-FR" dirty="0" err="1"/>
              <a:t>likelihood</a:t>
            </a:r>
            <a:r>
              <a:rPr lang="fr-FR" dirty="0"/>
              <a:t> values, </a:t>
            </a:r>
            <a:r>
              <a:rPr lang="fr-FR" dirty="0" err="1"/>
              <a:t>so</a:t>
            </a:r>
            <a:r>
              <a:rPr lang="fr-FR" dirty="0"/>
              <a:t> </a:t>
            </a:r>
            <a:r>
              <a:rPr lang="fr-FR" dirty="0" err="1"/>
              <a:t>it</a:t>
            </a:r>
            <a:r>
              <a:rPr lang="fr-FR" dirty="0"/>
              <a:t> </a:t>
            </a:r>
            <a:r>
              <a:rPr lang="fr-FR" dirty="0" err="1"/>
              <a:t>is</a:t>
            </a:r>
            <a:r>
              <a:rPr lang="fr-FR" dirty="0"/>
              <a:t> not </a:t>
            </a:r>
            <a:r>
              <a:rPr lang="fr-FR" dirty="0" err="1"/>
              <a:t>obvious</a:t>
            </a:r>
            <a:r>
              <a:rPr lang="fr-FR" dirty="0"/>
              <a:t> to use </a:t>
            </a:r>
            <a:r>
              <a:rPr lang="fr-FR" dirty="0" err="1"/>
              <a:t>this</a:t>
            </a:r>
            <a:r>
              <a:rPr lang="fr-FR" dirty="0"/>
              <a:t> </a:t>
            </a:r>
            <a:r>
              <a:rPr lang="fr-FR" dirty="0" err="1"/>
              <a:t>parameter</a:t>
            </a:r>
            <a:r>
              <a:rPr lang="fr-FR" dirty="0"/>
              <a:t> to </a:t>
            </a:r>
            <a:r>
              <a:rPr lang="fr-FR" dirty="0" err="1"/>
              <a:t>perform</a:t>
            </a:r>
            <a:r>
              <a:rPr lang="fr-FR" dirty="0"/>
              <a:t> model </a:t>
            </a:r>
            <a:r>
              <a:rPr lang="fr-FR" dirty="0" err="1"/>
              <a:t>selection</a:t>
            </a:r>
            <a:r>
              <a:rPr lang="fr-FR" dirty="0"/>
              <a:t>. </a:t>
            </a:r>
            <a:r>
              <a:rPr lang="fr-FR" dirty="0" err="1"/>
              <a:t>Finally</a:t>
            </a:r>
            <a:r>
              <a:rPr lang="fr-FR" dirty="0"/>
              <a:t>, </a:t>
            </a:r>
            <a:r>
              <a:rPr lang="fr-FR" dirty="0" err="1"/>
              <a:t>changing</a:t>
            </a:r>
            <a:r>
              <a:rPr lang="fr-FR" dirty="0"/>
              <a:t> the initial </a:t>
            </a:r>
            <a:r>
              <a:rPr lang="fr-FR" dirty="0" err="1"/>
              <a:t>extent</a:t>
            </a:r>
            <a:r>
              <a:rPr lang="fr-FR" dirty="0"/>
              <a:t> of the manifold </a:t>
            </a:r>
            <a:r>
              <a:rPr lang="fr-FR" dirty="0" err="1"/>
              <a:t>can</a:t>
            </a:r>
            <a:r>
              <a:rPr lang="fr-FR" dirty="0"/>
              <a:t> lead to a </a:t>
            </a:r>
            <a:r>
              <a:rPr lang="fr-FR" dirty="0" err="1"/>
              <a:t>decrease</a:t>
            </a:r>
            <a:r>
              <a:rPr lang="fr-FR" dirty="0"/>
              <a:t> of the GTM </a:t>
            </a:r>
            <a:r>
              <a:rPr lang="fr-FR" dirty="0" err="1"/>
              <a:t>likelihood</a:t>
            </a:r>
            <a:r>
              <a:rPr lang="fr-FR" dirty="0"/>
              <a:t>, but on </a:t>
            </a:r>
            <a:r>
              <a:rPr lang="fr-FR" dirty="0" err="1"/>
              <a:t>another</a:t>
            </a:r>
            <a:r>
              <a:rPr lang="fr-FR" dirty="0"/>
              <a:t> </a:t>
            </a:r>
            <a:r>
              <a:rPr lang="fr-FR" dirty="0" err="1"/>
              <a:t>way</a:t>
            </a:r>
            <a:r>
              <a:rPr lang="fr-FR" dirty="0"/>
              <a:t> </a:t>
            </a:r>
            <a:r>
              <a:rPr lang="fr-FR" dirty="0" err="1"/>
              <a:t>can</a:t>
            </a:r>
            <a:r>
              <a:rPr lang="fr-FR" dirty="0"/>
              <a:t> </a:t>
            </a:r>
            <a:r>
              <a:rPr lang="fr-FR" dirty="0" err="1"/>
              <a:t>improve</a:t>
            </a:r>
            <a:r>
              <a:rPr lang="fr-FR" dirty="0"/>
              <a:t> the </a:t>
            </a:r>
            <a:r>
              <a:rPr lang="fr-FR" dirty="0" err="1"/>
              <a:t>likelihood</a:t>
            </a:r>
            <a:r>
              <a:rPr lang="fr-FR" dirty="0"/>
              <a:t> of </a:t>
            </a:r>
            <a:r>
              <a:rPr lang="fr-FR" dirty="0" err="1"/>
              <a:t>pooly</a:t>
            </a:r>
            <a:r>
              <a:rPr lang="fr-FR" dirty="0"/>
              <a:t> </a:t>
            </a:r>
            <a:r>
              <a:rPr lang="fr-FR" dirty="0" err="1"/>
              <a:t>represented</a:t>
            </a:r>
            <a:r>
              <a:rPr lang="fr-FR" dirty="0"/>
              <a:t> </a:t>
            </a:r>
            <a:r>
              <a:rPr lang="fr-FR" dirty="0" err="1"/>
              <a:t>chemical</a:t>
            </a:r>
            <a:r>
              <a:rPr lang="fr-FR" dirty="0"/>
              <a:t> </a:t>
            </a:r>
            <a:r>
              <a:rPr lang="fr-FR" dirty="0" err="1"/>
              <a:t>species</a:t>
            </a:r>
            <a:r>
              <a:rPr lang="fr-FR" dirty="0"/>
              <a:t>, </a:t>
            </a:r>
            <a:r>
              <a:rPr lang="fr-FR" dirty="0" err="1"/>
              <a:t>yet</a:t>
            </a:r>
            <a:r>
              <a:rPr lang="fr-FR" dirty="0"/>
              <a:t> </a:t>
            </a:r>
            <a:r>
              <a:rPr lang="fr-FR" dirty="0" err="1"/>
              <a:t>deemed</a:t>
            </a:r>
            <a:r>
              <a:rPr lang="fr-FR" dirty="0"/>
              <a:t> </a:t>
            </a:r>
            <a:r>
              <a:rPr lang="fr-FR" dirty="0" err="1"/>
              <a:t>perticularly</a:t>
            </a:r>
            <a:r>
              <a:rPr lang="fr-FR" dirty="0"/>
              <a:t> important for a </a:t>
            </a:r>
            <a:r>
              <a:rPr lang="fr-FR" dirty="0" err="1"/>
              <a:t>given</a:t>
            </a:r>
            <a:r>
              <a:rPr lang="fr-FR" dirty="0"/>
              <a:t> </a:t>
            </a:r>
            <a:r>
              <a:rPr lang="fr-FR" err="1"/>
              <a:t>application</a:t>
            </a:r>
            <a:r>
              <a:rPr lang="fr-FR"/>
              <a:t>.</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21</a:t>
            </a:fld>
            <a:endParaRPr lang="en-US"/>
          </a:p>
        </p:txBody>
      </p:sp>
    </p:spTree>
    <p:extLst>
      <p:ext uri="{BB962C8B-B14F-4D97-AF65-F5344CB8AC3E}">
        <p14:creationId xmlns:p14="http://schemas.microsoft.com/office/powerpoint/2010/main" val="15047461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This second exercise is dedicated to the analysis of the chemical content of the BCF dataset using the GTM. The software used in this exercise require a license file, see the exercise 1 to get more detailed </a:t>
            </a:r>
            <a:r>
              <a:rPr lang="en-US" dirty="0" err="1"/>
              <a:t>explaination</a:t>
            </a:r>
            <a:r>
              <a:rPr lang="en-US" dirty="0"/>
              <a: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22</a:t>
            </a:fld>
            <a:endParaRPr lang="en-US"/>
          </a:p>
        </p:txBody>
      </p:sp>
    </p:spTree>
    <p:extLst>
      <p:ext uri="{BB962C8B-B14F-4D97-AF65-F5344CB8AC3E}">
        <p14:creationId xmlns:p14="http://schemas.microsoft.com/office/powerpoint/2010/main" val="15584159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exercise uses the GTM model created in the previous exercise and stored in the file </a:t>
            </a:r>
            <a:r>
              <a:rPr lang="en-US" dirty="0" err="1"/>
              <a:t>train.xml</a:t>
            </a:r>
            <a:r>
              <a:rPr lang="en-US" dirty="0"/>
              <a:t>.</a:t>
            </a:r>
          </a:p>
          <a:p>
            <a:r>
              <a:rPr lang="en-US" dirty="0"/>
              <a:t>The analysis requires to locate the compounds and their responsibility pattern, for this reason, the responsibility and projection files are needed.</a:t>
            </a:r>
          </a:p>
          <a:p>
            <a:r>
              <a:rPr lang="en-US" dirty="0"/>
              <a:t>Finally, these information must connected to the chemical structures. For this reason, the SDF are also required.</a:t>
            </a:r>
          </a:p>
          <a:p>
            <a:r>
              <a:rPr lang="en-US" dirty="0"/>
              <a:t>All the input files are located in the Input folder. The exercise creates no output.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23</a:t>
            </a:fld>
            <a:endParaRPr lang="en-US"/>
          </a:p>
        </p:txBody>
      </p:sp>
    </p:spTree>
    <p:extLst>
      <p:ext uri="{BB962C8B-B14F-4D97-AF65-F5344CB8AC3E}">
        <p14:creationId xmlns:p14="http://schemas.microsoft.com/office/powerpoint/2010/main" val="24753485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To </a:t>
            </a:r>
            <a:r>
              <a:rPr lang="fr-FR" dirty="0" err="1"/>
              <a:t>prepare</a:t>
            </a:r>
            <a:r>
              <a:rPr lang="fr-FR" dirty="0"/>
              <a:t> the GTM </a:t>
            </a:r>
            <a:r>
              <a:rPr lang="fr-FR" dirty="0" err="1"/>
              <a:t>you</a:t>
            </a:r>
            <a:r>
              <a:rPr lang="fr-FR" dirty="0"/>
              <a:t> </a:t>
            </a:r>
            <a:r>
              <a:rPr lang="fr-FR" dirty="0" err="1"/>
              <a:t>need</a:t>
            </a:r>
            <a:r>
              <a:rPr lang="fr-FR" dirty="0"/>
              <a:t> the </a:t>
            </a:r>
            <a:r>
              <a:rPr lang="fr-FR" dirty="0" err="1"/>
              <a:t>GTMView</a:t>
            </a:r>
            <a:r>
              <a:rPr lang="fr-FR" dirty="0"/>
              <a:t> software.</a:t>
            </a:r>
          </a:p>
          <a:p>
            <a:r>
              <a:rPr lang="fr-FR" dirty="0"/>
              <a:t>The interface proposes a file management service, a </a:t>
            </a:r>
            <a:r>
              <a:rPr lang="fr-FR" dirty="0" err="1"/>
              <a:t>chemical</a:t>
            </a:r>
            <a:r>
              <a:rPr lang="fr-FR" dirty="0"/>
              <a:t> structure </a:t>
            </a:r>
            <a:r>
              <a:rPr lang="fr-FR" dirty="0" err="1"/>
              <a:t>navigator</a:t>
            </a:r>
            <a:r>
              <a:rPr lang="fr-FR" dirty="0"/>
              <a:t>, a plot area to display the GTM </a:t>
            </a:r>
            <a:r>
              <a:rPr lang="fr-FR" dirty="0" err="1"/>
              <a:t>along</a:t>
            </a:r>
            <a:r>
              <a:rPr lang="fr-FR" dirty="0"/>
              <a:t> </a:t>
            </a:r>
            <a:r>
              <a:rPr lang="fr-FR" dirty="0" err="1"/>
              <a:t>with</a:t>
            </a:r>
            <a:r>
              <a:rPr lang="fr-FR" dirty="0"/>
              <a:t> </a:t>
            </a:r>
            <a:r>
              <a:rPr lang="fr-FR" dirty="0" err="1"/>
              <a:t>some</a:t>
            </a:r>
            <a:r>
              <a:rPr lang="fr-FR" dirty="0"/>
              <a:t> </a:t>
            </a:r>
            <a:r>
              <a:rPr lang="fr-FR" dirty="0" err="1"/>
              <a:t>controls</a:t>
            </a:r>
            <a:r>
              <a:rPr lang="fr-FR" dirty="0"/>
              <a:t>, a log message </a:t>
            </a:r>
            <a:r>
              <a:rPr lang="fr-FR" dirty="0" err="1"/>
              <a:t>window</a:t>
            </a:r>
            <a:r>
              <a:rPr lang="fr-FR" dirty="0"/>
              <a:t>. </a:t>
            </a:r>
            <a:r>
              <a:rPr lang="fr-FR" dirty="0" err="1"/>
              <a:t>Loading</a:t>
            </a:r>
            <a:r>
              <a:rPr lang="fr-FR" dirty="0"/>
              <a:t> the data </a:t>
            </a:r>
            <a:r>
              <a:rPr lang="fr-FR" dirty="0" err="1"/>
              <a:t>starts</a:t>
            </a:r>
            <a:r>
              <a:rPr lang="fr-FR" dirty="0"/>
              <a:t> </a:t>
            </a:r>
            <a:r>
              <a:rPr lang="fr-FR" dirty="0" err="1"/>
              <a:t>with</a:t>
            </a:r>
            <a:r>
              <a:rPr lang="fr-FR" dirty="0"/>
              <a:t> the OK </a:t>
            </a:r>
            <a:r>
              <a:rPr lang="fr-FR" dirty="0" err="1"/>
              <a:t>button</a:t>
            </a:r>
            <a:r>
              <a:rPr lang="fr-FR" dirty="0"/>
              <a:t> at the </a:t>
            </a:r>
            <a:r>
              <a:rPr lang="fr-FR" dirty="0" err="1"/>
              <a:t>bottom</a:t>
            </a:r>
            <a:r>
              <a:rPr lang="fr-FR" dirty="0"/>
              <a:t> of the interface.</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24</a:t>
            </a:fld>
            <a:endParaRPr lang="en-US"/>
          </a:p>
        </p:txBody>
      </p:sp>
    </p:spTree>
    <p:extLst>
      <p:ext uri="{BB962C8B-B14F-4D97-AF65-F5344CB8AC3E}">
        <p14:creationId xmlns:p14="http://schemas.microsoft.com/office/powerpoint/2010/main" val="23386791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Set the GTM model to the file </a:t>
            </a:r>
            <a:r>
              <a:rPr lang="en-US" dirty="0" err="1"/>
              <a:t>train.xml</a:t>
            </a:r>
            <a:r>
              <a:rPr lang="en-US" dirty="0"/>
              <a:t> to use the GTM model produced in this tutorial</a:t>
            </a:r>
          </a:p>
          <a:p>
            <a:r>
              <a:rPr lang="en-US" dirty="0"/>
              <a:t>Set the Projection to the file </a:t>
            </a:r>
            <a:r>
              <a:rPr lang="en-US" dirty="0" err="1"/>
              <a:t>trainPrj.mat</a:t>
            </a:r>
            <a:r>
              <a:rPr lang="en-US" dirty="0"/>
              <a:t> to locate the molecules of the training set</a:t>
            </a:r>
          </a:p>
          <a:p>
            <a:r>
              <a:rPr lang="en-US" dirty="0"/>
              <a:t>Set the Responsibility to the file </a:t>
            </a:r>
            <a:r>
              <a:rPr lang="en-US" dirty="0" err="1"/>
              <a:t>trainR.svm</a:t>
            </a:r>
            <a:r>
              <a:rPr lang="en-US" dirty="0"/>
              <a:t> to load the responsibility pattern of the training set molecules</a:t>
            </a:r>
          </a:p>
          <a:p>
            <a:r>
              <a:rPr lang="en-US" dirty="0"/>
              <a:t>Set the Molecular structure to </a:t>
            </a:r>
            <a:r>
              <a:rPr lang="en-US" dirty="0" err="1"/>
              <a:t>train.sdf</a:t>
            </a:r>
            <a:r>
              <a:rPr lang="en-US" dirty="0"/>
              <a:t> to load the corresponding molecular structures</a:t>
            </a:r>
          </a:p>
          <a:p>
            <a:r>
              <a:rPr lang="en-US" dirty="0"/>
              <a:t>Put the slide cursor to the value 5 so the projections are plotted using large enough dots.</a:t>
            </a:r>
          </a:p>
          <a:p>
            <a:r>
              <a:rPr lang="en-US" dirty="0"/>
              <a:t>Click the OK button. Now it is possible to tick the Projections box to draw the first plot.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25</a:t>
            </a:fld>
            <a:endParaRPr lang="en-US"/>
          </a:p>
        </p:txBody>
      </p:sp>
    </p:spTree>
    <p:extLst>
      <p:ext uri="{BB962C8B-B14F-4D97-AF65-F5344CB8AC3E}">
        <p14:creationId xmlns:p14="http://schemas.microsoft.com/office/powerpoint/2010/main" val="37015123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Each dot in the diagram correspond to a molecule. You can click on them to display the corresponding chemical structure. You can also navigate the SDF file using the move forward and backward buttons, or to chose a compound by its order in the SDF file.</a:t>
            </a:r>
          </a:p>
          <a:p>
            <a:endParaRPr lang="en-US" dirty="0"/>
          </a:p>
          <a:p>
            <a:r>
              <a:rPr lang="en-US" dirty="0"/>
              <a:t>Notice that some chemotypes are particularly easy to spot, such as PCBs, </a:t>
            </a:r>
            <a:r>
              <a:rPr lang="en-US" dirty="0" err="1"/>
              <a:t>PCBz</a:t>
            </a:r>
            <a:r>
              <a:rPr lang="en-US" dirty="0"/>
              <a:t>, Bromides or </a:t>
            </a:r>
            <a:r>
              <a:rPr lang="en-US" dirty="0" err="1"/>
              <a:t>PFCs.</a:t>
            </a:r>
            <a:r>
              <a:rPr lang="en-US" dirty="0"/>
              <a:t> Observe also how the members of these chemical family are organized on the map.</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26</a:t>
            </a:fld>
            <a:endParaRPr lang="en-US"/>
          </a:p>
        </p:txBody>
      </p:sp>
    </p:spTree>
    <p:extLst>
      <p:ext uri="{BB962C8B-B14F-4D97-AF65-F5344CB8AC3E}">
        <p14:creationId xmlns:p14="http://schemas.microsoft.com/office/powerpoint/2010/main" val="30333906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You can also explore other plotting options.</a:t>
            </a:r>
          </a:p>
          <a:p>
            <a:r>
              <a:rPr lang="en-US" dirty="0"/>
              <a:t>The Traits are localizing the RBF centers defining the manifold.</a:t>
            </a:r>
          </a:p>
          <a:p>
            <a:r>
              <a:rPr lang="en-US" dirty="0"/>
              <a:t>The nodes are the sample points at which the responsibilities are estimated. They drawn using bubbles which radius are representative of the chemical space population size at this location.</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27</a:t>
            </a:fld>
            <a:endParaRPr lang="en-US"/>
          </a:p>
        </p:txBody>
      </p:sp>
    </p:spTree>
    <p:extLst>
      <p:ext uri="{BB962C8B-B14F-4D97-AF65-F5344CB8AC3E}">
        <p14:creationId xmlns:p14="http://schemas.microsoft.com/office/powerpoint/2010/main" val="636353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You can use the property selector to select the BCF/</a:t>
            </a:r>
            <a:r>
              <a:rPr lang="en-US" dirty="0" err="1"/>
              <a:t>notBCF</a:t>
            </a:r>
            <a:r>
              <a:rPr lang="en-US" dirty="0"/>
              <a:t> item. It locates in black the BCF compounds and in white the </a:t>
            </a:r>
            <a:r>
              <a:rPr lang="en-US" dirty="0" err="1"/>
              <a:t>notBCF</a:t>
            </a:r>
            <a:r>
              <a:rPr lang="en-US" dirty="0"/>
              <a:t> ones.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28</a:t>
            </a:fld>
            <a:endParaRPr lang="en-US"/>
          </a:p>
        </p:txBody>
      </p:sp>
    </p:spTree>
    <p:extLst>
      <p:ext uri="{BB962C8B-B14F-4D97-AF65-F5344CB8AC3E}">
        <p14:creationId xmlns:p14="http://schemas.microsoft.com/office/powerpoint/2010/main" val="13583893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In the next step, the test set is studied.</a:t>
            </a:r>
          </a:p>
          <a:p>
            <a:r>
              <a:rPr lang="en-US" dirty="0"/>
              <a:t>Set the Projection to the file </a:t>
            </a:r>
            <a:r>
              <a:rPr lang="en-US" dirty="0" err="1"/>
              <a:t>testPrj.mat</a:t>
            </a:r>
            <a:r>
              <a:rPr lang="en-US" dirty="0"/>
              <a:t> to locate the molecules of the test set</a:t>
            </a:r>
          </a:p>
          <a:p>
            <a:r>
              <a:rPr lang="en-US" dirty="0"/>
              <a:t>Set the Responsibility to the file </a:t>
            </a:r>
            <a:r>
              <a:rPr lang="en-US" dirty="0" err="1"/>
              <a:t>testR.svm</a:t>
            </a:r>
            <a:r>
              <a:rPr lang="en-US" dirty="0"/>
              <a:t> to load the responsibility pattern of the test set molecules</a:t>
            </a:r>
          </a:p>
          <a:p>
            <a:r>
              <a:rPr lang="en-US" dirty="0"/>
              <a:t>Set the Molecular structure to </a:t>
            </a:r>
            <a:r>
              <a:rPr lang="en-US" dirty="0" err="1"/>
              <a:t>test.sdf</a:t>
            </a:r>
            <a:r>
              <a:rPr lang="en-US" dirty="0"/>
              <a:t> to load the corresponding molecular structures</a:t>
            </a:r>
          </a:p>
          <a:p>
            <a:r>
              <a:rPr lang="en-US" dirty="0"/>
              <a:t>Put the slide cursor to the value 5 so the projections are plotted using large enough dots.</a:t>
            </a:r>
          </a:p>
          <a:p>
            <a:r>
              <a:rPr lang="en-US" dirty="0"/>
              <a:t>Click the OK button. Now it is possible to tick the Projections box to draw the first plot.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29</a:t>
            </a:fld>
            <a:endParaRPr lang="en-US"/>
          </a:p>
        </p:txBody>
      </p:sp>
    </p:spTree>
    <p:extLst>
      <p:ext uri="{BB962C8B-B14F-4D97-AF65-F5344CB8AC3E}">
        <p14:creationId xmlns:p14="http://schemas.microsoft.com/office/powerpoint/2010/main" val="2484014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In this video I will start by an introduction on the context of the dataset used. Then I will explain some elements of the method: the data preparation and introduction to what are Generative Topographic Maps. Then, I will present step-by-step instructions.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a:t>
            </a:fld>
            <a:endParaRPr lang="en-US"/>
          </a:p>
        </p:txBody>
      </p:sp>
    </p:spTree>
    <p:extLst>
      <p:ext uri="{BB962C8B-B14F-4D97-AF65-F5344CB8AC3E}">
        <p14:creationId xmlns:p14="http://schemas.microsoft.com/office/powerpoint/2010/main" val="2894633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At first sight, the training set and test set projections are extremely similar. If the compounds are colored according the BCF property, it appears localized in the same regions of the chemical space. However, in both cases, many data points appear to be overlapping.</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30</a:t>
            </a:fld>
            <a:endParaRPr lang="en-US"/>
          </a:p>
        </p:txBody>
      </p:sp>
    </p:spTree>
    <p:extLst>
      <p:ext uri="{BB962C8B-B14F-4D97-AF65-F5344CB8AC3E}">
        <p14:creationId xmlns:p14="http://schemas.microsoft.com/office/powerpoint/2010/main" val="10887034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This </a:t>
            </a:r>
            <a:r>
              <a:rPr lang="fr-FR" dirty="0" err="1"/>
              <a:t>is</a:t>
            </a:r>
            <a:r>
              <a:rPr lang="fr-FR" dirty="0"/>
              <a:t> the end of the </a:t>
            </a:r>
            <a:r>
              <a:rPr lang="fr-FR" dirty="0" err="1"/>
              <a:t>exercise</a:t>
            </a:r>
            <a:r>
              <a:rPr lang="fr-FR" dirty="0"/>
              <a:t>.</a:t>
            </a:r>
          </a:p>
          <a:p>
            <a:r>
              <a:rPr lang="fr-FR" dirty="0"/>
              <a:t>In </a:t>
            </a:r>
            <a:r>
              <a:rPr lang="fr-FR" dirty="0" err="1"/>
              <a:t>this</a:t>
            </a:r>
            <a:r>
              <a:rPr lang="fr-FR" dirty="0"/>
              <a:t> </a:t>
            </a:r>
            <a:r>
              <a:rPr lang="fr-FR" dirty="0" err="1"/>
              <a:t>exercise</a:t>
            </a:r>
            <a:r>
              <a:rPr lang="fr-FR" dirty="0"/>
              <a:t>, a GTM model </a:t>
            </a:r>
            <a:r>
              <a:rPr lang="fr-FR" dirty="0" err="1"/>
              <a:t>was</a:t>
            </a:r>
            <a:r>
              <a:rPr lang="fr-FR" dirty="0"/>
              <a:t> </a:t>
            </a:r>
            <a:r>
              <a:rPr lang="fr-FR" dirty="0" err="1"/>
              <a:t>used</a:t>
            </a:r>
            <a:r>
              <a:rPr lang="fr-FR" dirty="0"/>
              <a:t> to </a:t>
            </a:r>
            <a:r>
              <a:rPr lang="fr-FR" dirty="0" err="1"/>
              <a:t>analyze</a:t>
            </a:r>
            <a:r>
              <a:rPr lang="fr-FR" dirty="0"/>
              <a:t> the content of the training and test set. The </a:t>
            </a:r>
            <a:r>
              <a:rPr lang="fr-FR" dirty="0" err="1"/>
              <a:t>two</a:t>
            </a:r>
            <a:r>
              <a:rPr lang="fr-FR" dirty="0"/>
              <a:t> projection </a:t>
            </a:r>
            <a:r>
              <a:rPr lang="fr-FR" dirty="0" err="1"/>
              <a:t>maps</a:t>
            </a:r>
            <a:r>
              <a:rPr lang="fr-FR" dirty="0"/>
              <a:t> are </a:t>
            </a:r>
            <a:r>
              <a:rPr lang="fr-FR" dirty="0" err="1"/>
              <a:t>strickingly</a:t>
            </a:r>
            <a:r>
              <a:rPr lang="fr-FR" dirty="0"/>
              <a:t> </a:t>
            </a:r>
            <a:r>
              <a:rPr lang="fr-FR" dirty="0" err="1"/>
              <a:t>similar</a:t>
            </a:r>
            <a:r>
              <a:rPr lang="fr-FR" dirty="0"/>
              <a:t> </a:t>
            </a:r>
            <a:r>
              <a:rPr lang="fr-FR" dirty="0" err="1"/>
              <a:t>although</a:t>
            </a:r>
            <a:r>
              <a:rPr lang="fr-FR" dirty="0"/>
              <a:t> the test set </a:t>
            </a:r>
            <a:r>
              <a:rPr lang="fr-FR" dirty="0" err="1"/>
              <a:t>was</a:t>
            </a:r>
            <a:r>
              <a:rPr lang="fr-FR" dirty="0"/>
              <a:t> not </a:t>
            </a:r>
            <a:r>
              <a:rPr lang="fr-FR" dirty="0" err="1"/>
              <a:t>used</a:t>
            </a:r>
            <a:r>
              <a:rPr lang="fr-FR" dirty="0"/>
              <a:t> to fit the GTM. </a:t>
            </a:r>
            <a:r>
              <a:rPr lang="fr-FR" dirty="0" err="1"/>
              <a:t>However</a:t>
            </a:r>
            <a:r>
              <a:rPr lang="fr-FR" dirty="0"/>
              <a:t>, the </a:t>
            </a:r>
            <a:r>
              <a:rPr lang="fr-FR" dirty="0" err="1"/>
              <a:t>choice</a:t>
            </a:r>
            <a:r>
              <a:rPr lang="fr-FR" dirty="0"/>
              <a:t> of the </a:t>
            </a:r>
            <a:r>
              <a:rPr lang="fr-FR" dirty="0" err="1"/>
              <a:t>number</a:t>
            </a:r>
            <a:r>
              <a:rPr lang="fr-FR" dirty="0"/>
              <a:t> of traits has been </a:t>
            </a:r>
            <a:r>
              <a:rPr lang="fr-FR" dirty="0" err="1"/>
              <a:t>done</a:t>
            </a:r>
            <a:r>
              <a:rPr lang="fr-FR" dirty="0"/>
              <a:t> </a:t>
            </a:r>
            <a:r>
              <a:rPr lang="fr-FR" dirty="0" err="1"/>
              <a:t>using</a:t>
            </a:r>
            <a:r>
              <a:rPr lang="fr-FR" dirty="0"/>
              <a:t> the test set and </a:t>
            </a:r>
            <a:r>
              <a:rPr lang="fr-FR" dirty="0" err="1"/>
              <a:t>it</a:t>
            </a:r>
            <a:r>
              <a:rPr lang="fr-FR" dirty="0"/>
              <a:t> </a:t>
            </a:r>
            <a:r>
              <a:rPr lang="fr-FR" dirty="0" err="1"/>
              <a:t>is</a:t>
            </a:r>
            <a:r>
              <a:rPr lang="fr-FR" dirty="0"/>
              <a:t> </a:t>
            </a:r>
            <a:r>
              <a:rPr lang="fr-FR" dirty="0" err="1"/>
              <a:t>so</a:t>
            </a:r>
            <a:r>
              <a:rPr lang="fr-FR" dirty="0"/>
              <a:t> </a:t>
            </a:r>
            <a:r>
              <a:rPr lang="fr-FR" dirty="0" err="1"/>
              <a:t>that</a:t>
            </a:r>
            <a:r>
              <a:rPr lang="fr-FR" dirty="0"/>
              <a:t> the </a:t>
            </a:r>
            <a:r>
              <a:rPr lang="fr-FR" dirty="0" err="1"/>
              <a:t>likelihood</a:t>
            </a:r>
            <a:r>
              <a:rPr lang="fr-FR" dirty="0"/>
              <a:t> of the training set </a:t>
            </a:r>
            <a:r>
              <a:rPr lang="fr-FR" dirty="0" err="1"/>
              <a:t>is</a:t>
            </a:r>
            <a:r>
              <a:rPr lang="fr-FR" dirty="0"/>
              <a:t> </a:t>
            </a:r>
            <a:r>
              <a:rPr lang="fr-FR" dirty="0" err="1"/>
              <a:t>equivalent</a:t>
            </a:r>
            <a:r>
              <a:rPr lang="fr-FR" dirty="0"/>
              <a:t> to the one of the test set. </a:t>
            </a:r>
            <a:r>
              <a:rPr lang="fr-FR" dirty="0" err="1"/>
              <a:t>However</a:t>
            </a:r>
            <a:r>
              <a:rPr lang="fr-FR" dirty="0"/>
              <a:t>, the </a:t>
            </a:r>
            <a:r>
              <a:rPr lang="fr-FR" dirty="0" err="1"/>
              <a:t>same</a:t>
            </a:r>
            <a:r>
              <a:rPr lang="fr-FR" dirty="0"/>
              <a:t> observation </a:t>
            </a:r>
            <a:r>
              <a:rPr lang="fr-FR" dirty="0" err="1"/>
              <a:t>is</a:t>
            </a:r>
            <a:r>
              <a:rPr lang="fr-FR" dirty="0"/>
              <a:t> </a:t>
            </a:r>
            <a:r>
              <a:rPr lang="fr-FR" dirty="0" err="1"/>
              <a:t>still</a:t>
            </a:r>
            <a:r>
              <a:rPr lang="fr-FR" dirty="0"/>
              <a:t> </a:t>
            </a:r>
            <a:r>
              <a:rPr lang="fr-FR" dirty="0" err="1"/>
              <a:t>valid</a:t>
            </a:r>
            <a:r>
              <a:rPr lang="fr-FR" dirty="0"/>
              <a:t> </a:t>
            </a:r>
            <a:r>
              <a:rPr lang="fr-FR" dirty="0" err="1"/>
              <a:t>whatever</a:t>
            </a:r>
            <a:r>
              <a:rPr lang="fr-FR" dirty="0"/>
              <a:t> the </a:t>
            </a:r>
            <a:r>
              <a:rPr lang="fr-FR" dirty="0" err="1"/>
              <a:t>number</a:t>
            </a:r>
            <a:r>
              <a:rPr lang="fr-FR" dirty="0"/>
              <a:t> of traits. The </a:t>
            </a:r>
            <a:r>
              <a:rPr lang="fr-FR" dirty="0" err="1"/>
              <a:t>reason</a:t>
            </a:r>
            <a:r>
              <a:rPr lang="fr-FR" dirty="0"/>
              <a:t> </a:t>
            </a:r>
            <a:r>
              <a:rPr lang="fr-FR" dirty="0" err="1"/>
              <a:t>is</a:t>
            </a:r>
            <a:r>
              <a:rPr lang="fr-FR" dirty="0"/>
              <a:t> </a:t>
            </a:r>
            <a:r>
              <a:rPr lang="fr-FR" dirty="0" err="1"/>
              <a:t>that</a:t>
            </a:r>
            <a:r>
              <a:rPr lang="fr-FR" dirty="0"/>
              <a:t> the training and the test sets are </a:t>
            </a:r>
            <a:r>
              <a:rPr lang="fr-FR" dirty="0" err="1"/>
              <a:t>random</a:t>
            </a:r>
            <a:r>
              <a:rPr lang="fr-FR" dirty="0"/>
              <a:t> </a:t>
            </a:r>
            <a:r>
              <a:rPr lang="fr-FR" dirty="0" err="1"/>
              <a:t>splitting</a:t>
            </a:r>
            <a:r>
              <a:rPr lang="fr-FR" dirty="0"/>
              <a:t> of a unique </a:t>
            </a:r>
            <a:r>
              <a:rPr lang="fr-FR" dirty="0" err="1"/>
              <a:t>dataset</a:t>
            </a:r>
            <a:r>
              <a:rPr lang="fr-FR" dirty="0"/>
              <a:t> </a:t>
            </a:r>
            <a:r>
              <a:rPr lang="fr-FR" dirty="0" err="1"/>
              <a:t>dedicated</a:t>
            </a:r>
            <a:r>
              <a:rPr lang="fr-FR" dirty="0"/>
              <a:t> to BCF: </a:t>
            </a:r>
            <a:r>
              <a:rPr lang="fr-FR" dirty="0" err="1"/>
              <a:t>they</a:t>
            </a:r>
            <a:r>
              <a:rPr lang="fr-FR" dirty="0"/>
              <a:t> have the </a:t>
            </a:r>
            <a:r>
              <a:rPr lang="fr-FR" dirty="0" err="1"/>
              <a:t>same</a:t>
            </a:r>
            <a:r>
              <a:rPr lang="fr-FR" dirty="0"/>
              <a:t> information content.</a:t>
            </a:r>
          </a:p>
          <a:p>
            <a:r>
              <a:rPr lang="fr-FR" dirty="0"/>
              <a:t>In </a:t>
            </a:r>
            <a:r>
              <a:rPr lang="fr-FR" dirty="0" err="1"/>
              <a:t>general</a:t>
            </a:r>
            <a:r>
              <a:rPr lang="fr-FR" dirty="0"/>
              <a:t>, </a:t>
            </a:r>
            <a:r>
              <a:rPr lang="fr-FR" dirty="0" err="1"/>
              <a:t>some</a:t>
            </a:r>
            <a:r>
              <a:rPr lang="fr-FR" dirty="0"/>
              <a:t> </a:t>
            </a:r>
            <a:r>
              <a:rPr lang="fr-FR" dirty="0" err="1"/>
              <a:t>other</a:t>
            </a:r>
            <a:r>
              <a:rPr lang="fr-FR" dirty="0"/>
              <a:t> </a:t>
            </a:r>
            <a:r>
              <a:rPr lang="fr-FR" dirty="0" err="1"/>
              <a:t>features</a:t>
            </a:r>
            <a:r>
              <a:rPr lang="fr-FR" dirty="0"/>
              <a:t> are </a:t>
            </a:r>
            <a:r>
              <a:rPr lang="fr-FR" dirty="0" err="1"/>
              <a:t>commonly</a:t>
            </a:r>
            <a:r>
              <a:rPr lang="fr-FR" dirty="0"/>
              <a:t> </a:t>
            </a:r>
            <a:r>
              <a:rPr lang="fr-FR" dirty="0" err="1"/>
              <a:t>observed</a:t>
            </a:r>
            <a:r>
              <a:rPr lang="fr-FR" dirty="0"/>
              <a:t> on </a:t>
            </a:r>
            <a:r>
              <a:rPr lang="fr-FR" dirty="0" err="1"/>
              <a:t>GTMs</a:t>
            </a:r>
            <a:r>
              <a:rPr lang="fr-FR" dirty="0"/>
              <a:t>.</a:t>
            </a:r>
          </a:p>
          <a:p>
            <a:r>
              <a:rPr lang="fr-FR" dirty="0"/>
              <a:t>The compounds sharing a </a:t>
            </a:r>
            <a:r>
              <a:rPr lang="fr-FR" dirty="0" err="1"/>
              <a:t>same</a:t>
            </a:r>
            <a:r>
              <a:rPr lang="fr-FR" dirty="0"/>
              <a:t> </a:t>
            </a:r>
            <a:r>
              <a:rPr lang="fr-FR" dirty="0" err="1"/>
              <a:t>chemotype</a:t>
            </a:r>
            <a:r>
              <a:rPr lang="fr-FR" dirty="0"/>
              <a:t> tend to </a:t>
            </a:r>
            <a:r>
              <a:rPr lang="fr-FR" dirty="0" err="1"/>
              <a:t>agregate</a:t>
            </a:r>
            <a:endParaRPr lang="fr-FR" dirty="0"/>
          </a:p>
          <a:p>
            <a:r>
              <a:rPr lang="fr-FR" dirty="0"/>
              <a:t>The compounds of </a:t>
            </a:r>
            <a:r>
              <a:rPr lang="fr-FR" dirty="0" err="1"/>
              <a:t>increasing</a:t>
            </a:r>
            <a:r>
              <a:rPr lang="fr-FR" dirty="0"/>
              <a:t> </a:t>
            </a:r>
            <a:r>
              <a:rPr lang="fr-FR" dirty="0" err="1"/>
              <a:t>complexity</a:t>
            </a:r>
            <a:r>
              <a:rPr lang="fr-FR" dirty="0"/>
              <a:t> are </a:t>
            </a:r>
            <a:r>
              <a:rPr lang="fr-FR" dirty="0" err="1"/>
              <a:t>located</a:t>
            </a:r>
            <a:r>
              <a:rPr lang="fr-FR" dirty="0"/>
              <a:t> at the </a:t>
            </a:r>
            <a:r>
              <a:rPr lang="fr-FR" dirty="0" err="1"/>
              <a:t>outside</a:t>
            </a:r>
            <a:r>
              <a:rPr lang="fr-FR" dirty="0"/>
              <a:t> of the </a:t>
            </a:r>
            <a:r>
              <a:rPr lang="fr-FR" dirty="0" err="1"/>
              <a:t>map</a:t>
            </a:r>
            <a:r>
              <a:rPr lang="fr-FR" dirty="0"/>
              <a:t>, and the more simple one, </a:t>
            </a:r>
            <a:r>
              <a:rPr lang="fr-FR" dirty="0" err="1"/>
              <a:t>toward</a:t>
            </a:r>
            <a:r>
              <a:rPr lang="fr-FR" dirty="0"/>
              <a:t> the center.</a:t>
            </a:r>
          </a:p>
          <a:p>
            <a:r>
              <a:rPr lang="fr-FR" dirty="0"/>
              <a:t>The compounds tend to split </a:t>
            </a:r>
            <a:r>
              <a:rPr lang="fr-FR" dirty="0" err="1"/>
              <a:t>according</a:t>
            </a:r>
            <a:r>
              <a:rPr lang="fr-FR" dirty="0"/>
              <a:t> to the </a:t>
            </a:r>
            <a:r>
              <a:rPr lang="fr-FR" dirty="0" err="1"/>
              <a:t>number</a:t>
            </a:r>
            <a:r>
              <a:rPr lang="fr-FR" dirty="0"/>
              <a:t> of </a:t>
            </a:r>
            <a:r>
              <a:rPr lang="fr-FR" dirty="0" err="1"/>
              <a:t>aromatic</a:t>
            </a:r>
            <a:r>
              <a:rPr lang="fr-FR" dirty="0"/>
              <a:t> bonds </a:t>
            </a:r>
            <a:r>
              <a:rPr lang="fr-FR" dirty="0" err="1"/>
              <a:t>compared</a:t>
            </a:r>
            <a:r>
              <a:rPr lang="fr-FR" dirty="0"/>
              <a:t> to the total </a:t>
            </a:r>
            <a:r>
              <a:rPr lang="fr-FR" dirty="0" err="1"/>
              <a:t>number</a:t>
            </a:r>
            <a:r>
              <a:rPr lang="fr-FR" dirty="0"/>
              <a:t> of bonds.</a:t>
            </a:r>
          </a:p>
          <a:p>
            <a:r>
              <a:rPr lang="fr-FR" dirty="0" err="1"/>
              <a:t>Many</a:t>
            </a:r>
            <a:r>
              <a:rPr lang="fr-FR" dirty="0"/>
              <a:t> compounds tend to </a:t>
            </a:r>
            <a:r>
              <a:rPr lang="fr-FR" dirty="0" err="1"/>
              <a:t>overlap</a:t>
            </a:r>
            <a:r>
              <a:rPr lang="fr-FR" dirty="0"/>
              <a:t> on the location of </a:t>
            </a:r>
            <a:r>
              <a:rPr lang="fr-FR" dirty="0" err="1"/>
              <a:t>nodes</a:t>
            </a:r>
            <a:r>
              <a:rPr lang="fr-FR" dirty="0"/>
              <a:t> on the </a:t>
            </a:r>
            <a:r>
              <a:rPr lang="fr-FR" dirty="0" err="1"/>
              <a:t>map</a:t>
            </a:r>
            <a:r>
              <a:rPr lang="fr-FR" dirty="0"/>
              <a:t>. This </a:t>
            </a:r>
            <a:r>
              <a:rPr lang="fr-FR" dirty="0" err="1"/>
              <a:t>is</a:t>
            </a:r>
            <a:r>
              <a:rPr lang="fr-FR" dirty="0"/>
              <a:t> </a:t>
            </a:r>
            <a:r>
              <a:rPr lang="fr-FR" dirty="0" err="1"/>
              <a:t>because</a:t>
            </a:r>
            <a:r>
              <a:rPr lang="fr-FR" dirty="0"/>
              <a:t> </a:t>
            </a:r>
            <a:r>
              <a:rPr lang="fr-FR" dirty="0" err="1"/>
              <a:t>they</a:t>
            </a:r>
            <a:r>
              <a:rPr lang="fr-FR" dirty="0"/>
              <a:t> </a:t>
            </a:r>
            <a:r>
              <a:rPr lang="fr-FR" dirty="0" err="1"/>
              <a:t>share</a:t>
            </a:r>
            <a:r>
              <a:rPr lang="fr-FR" dirty="0"/>
              <a:t> the </a:t>
            </a:r>
            <a:r>
              <a:rPr lang="fr-FR" dirty="0" err="1"/>
              <a:t>same</a:t>
            </a:r>
            <a:r>
              <a:rPr lang="fr-FR" dirty="0"/>
              <a:t> </a:t>
            </a:r>
            <a:r>
              <a:rPr lang="fr-FR" dirty="0" err="1"/>
              <a:t>responsibility</a:t>
            </a:r>
            <a:r>
              <a:rPr lang="fr-FR" dirty="0"/>
              <a:t> pattern maxima. In </a:t>
            </a:r>
            <a:r>
              <a:rPr lang="fr-FR" dirty="0" err="1"/>
              <a:t>order</a:t>
            </a:r>
            <a:r>
              <a:rPr lang="fr-FR" dirty="0"/>
              <a:t> to </a:t>
            </a:r>
            <a:r>
              <a:rPr lang="fr-FR" dirty="0" err="1"/>
              <a:t>better</a:t>
            </a:r>
            <a:r>
              <a:rPr lang="fr-FR" dirty="0"/>
              <a:t> </a:t>
            </a:r>
            <a:r>
              <a:rPr lang="fr-FR" dirty="0" err="1"/>
              <a:t>resolve</a:t>
            </a:r>
            <a:r>
              <a:rPr lang="fr-FR" dirty="0"/>
              <a:t> </a:t>
            </a:r>
            <a:r>
              <a:rPr lang="fr-FR" dirty="0" err="1"/>
              <a:t>them</a:t>
            </a:r>
            <a:r>
              <a:rPr lang="fr-FR" dirty="0"/>
              <a:t>, a simple trick </a:t>
            </a:r>
            <a:r>
              <a:rPr lang="fr-FR" dirty="0" err="1"/>
              <a:t>is</a:t>
            </a:r>
            <a:r>
              <a:rPr lang="fr-FR" dirty="0"/>
              <a:t> to </a:t>
            </a:r>
            <a:r>
              <a:rPr lang="fr-FR" dirty="0" err="1"/>
              <a:t>increase</a:t>
            </a:r>
            <a:r>
              <a:rPr lang="fr-FR" dirty="0"/>
              <a:t> the </a:t>
            </a:r>
            <a:r>
              <a:rPr lang="fr-FR" dirty="0" err="1"/>
              <a:t>number</a:t>
            </a:r>
            <a:r>
              <a:rPr lang="fr-FR" dirty="0"/>
              <a:t> </a:t>
            </a:r>
            <a:r>
              <a:rPr lang="fr-FR" dirty="0" err="1"/>
              <a:t>nodes</a:t>
            </a:r>
            <a:r>
              <a:rPr lang="fr-FR" dirty="0"/>
              <a:t>. This </a:t>
            </a:r>
            <a:r>
              <a:rPr lang="fr-FR" dirty="0" err="1"/>
              <a:t>can</a:t>
            </a:r>
            <a:r>
              <a:rPr lang="fr-FR" dirty="0"/>
              <a:t> </a:t>
            </a:r>
            <a:r>
              <a:rPr lang="fr-FR" dirty="0" err="1"/>
              <a:t>be</a:t>
            </a:r>
            <a:r>
              <a:rPr lang="fr-FR" dirty="0"/>
              <a:t> </a:t>
            </a:r>
            <a:r>
              <a:rPr lang="fr-FR" dirty="0" err="1"/>
              <a:t>done</a:t>
            </a:r>
            <a:r>
              <a:rPr lang="fr-FR" dirty="0"/>
              <a:t> </a:t>
            </a:r>
            <a:r>
              <a:rPr lang="fr-FR" dirty="0" err="1"/>
              <a:t>without</a:t>
            </a:r>
            <a:r>
              <a:rPr lang="fr-FR" dirty="0"/>
              <a:t> the </a:t>
            </a:r>
            <a:r>
              <a:rPr lang="fr-FR" dirty="0" err="1"/>
              <a:t>need</a:t>
            </a:r>
            <a:r>
              <a:rPr lang="fr-FR" dirty="0"/>
              <a:t> of training a new </a:t>
            </a:r>
            <a:r>
              <a:rPr lang="fr-FR" dirty="0" err="1"/>
              <a:t>map</a:t>
            </a:r>
            <a:r>
              <a:rPr lang="fr-FR" dirty="0"/>
              <a:t> in the </a:t>
            </a:r>
            <a:r>
              <a:rPr lang="fr-FR" dirty="0" err="1"/>
              <a:t>next</a:t>
            </a:r>
            <a:r>
              <a:rPr lang="fr-FR" dirty="0"/>
              <a:t> </a:t>
            </a:r>
            <a:r>
              <a:rPr lang="fr-FR" dirty="0" err="1"/>
              <a:t>exercise</a:t>
            </a:r>
            <a:r>
              <a:rPr lang="fr-FR" dirty="0"/>
              <a: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31</a:t>
            </a:fld>
            <a:endParaRPr lang="en-US"/>
          </a:p>
        </p:txBody>
      </p:sp>
    </p:spTree>
    <p:extLst>
      <p:ext uri="{BB962C8B-B14F-4D97-AF65-F5344CB8AC3E}">
        <p14:creationId xmlns:p14="http://schemas.microsoft.com/office/powerpoint/2010/main" val="22721781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During this 3</a:t>
            </a:r>
            <a:r>
              <a:rPr lang="en-US" baseline="30000" dirty="0"/>
              <a:t>rd</a:t>
            </a:r>
            <a:r>
              <a:rPr lang="en-US" dirty="0"/>
              <a:t> exercise, you will generate a new GTM model from the one previously built, using much more nodes to improve the resolution of the map. The resolution in this context means that the map has more details and compounds that otherwise appeared to projected in the same place will be separated.</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32</a:t>
            </a:fld>
            <a:endParaRPr lang="en-US"/>
          </a:p>
        </p:txBody>
      </p:sp>
    </p:spTree>
    <p:extLst>
      <p:ext uri="{BB962C8B-B14F-4D97-AF65-F5344CB8AC3E}">
        <p14:creationId xmlns:p14="http://schemas.microsoft.com/office/powerpoint/2010/main" val="4655366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exercise uses the GTM model created in the previous exercise as starting material.</a:t>
            </a:r>
          </a:p>
          <a:p>
            <a:r>
              <a:rPr lang="en-US" dirty="0"/>
              <a:t>Once the improved model is generated, it will be used to computes new projection and responsibility files for the training set and the test set.</a:t>
            </a:r>
          </a:p>
          <a:p>
            <a:r>
              <a:rPr lang="en-US" dirty="0"/>
              <a:t>Finally, these results will be investigated to observe the impact of this improved resolution.</a:t>
            </a:r>
          </a:p>
          <a:p>
            <a:r>
              <a:rPr lang="en-US" dirty="0"/>
              <a:t>The exercise uses </a:t>
            </a:r>
            <a:r>
              <a:rPr lang="en-US" dirty="0" err="1"/>
              <a:t>xGTMapTool</a:t>
            </a:r>
            <a:r>
              <a:rPr lang="en-US" dirty="0"/>
              <a:t>, </a:t>
            </a:r>
            <a:r>
              <a:rPr lang="en-US" dirty="0" err="1"/>
              <a:t>xGTMapView</a:t>
            </a:r>
            <a:r>
              <a:rPr lang="en-US" dirty="0"/>
              <a:t> and </a:t>
            </a:r>
            <a:r>
              <a:rPr lang="en-US" dirty="0" err="1"/>
              <a:t>xGTMapReSample</a:t>
            </a:r>
            <a:r>
              <a:rPr lang="en-US" dirty="0"/>
              <a:t> software.</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33</a:t>
            </a:fld>
            <a:endParaRPr lang="en-US"/>
          </a:p>
        </p:txBody>
      </p:sp>
    </p:spTree>
    <p:extLst>
      <p:ext uri="{BB962C8B-B14F-4D97-AF65-F5344CB8AC3E}">
        <p14:creationId xmlns:p14="http://schemas.microsoft.com/office/powerpoint/2010/main" val="21518597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The </a:t>
            </a:r>
            <a:r>
              <a:rPr lang="fr-FR" dirty="0" err="1"/>
              <a:t>xGTMReSample</a:t>
            </a:r>
            <a:r>
              <a:rPr lang="fr-FR" dirty="0"/>
              <a:t> software </a:t>
            </a:r>
            <a:r>
              <a:rPr lang="fr-FR" dirty="0" err="1"/>
              <a:t>is</a:t>
            </a:r>
            <a:r>
              <a:rPr lang="fr-FR" dirty="0"/>
              <a:t> </a:t>
            </a:r>
            <a:r>
              <a:rPr lang="fr-FR" dirty="0" err="1"/>
              <a:t>dedicated</a:t>
            </a:r>
            <a:r>
              <a:rPr lang="fr-FR" dirty="0"/>
              <a:t> to </a:t>
            </a:r>
            <a:r>
              <a:rPr lang="fr-FR" dirty="0" err="1"/>
              <a:t>recompute</a:t>
            </a:r>
            <a:r>
              <a:rPr lang="fr-FR" dirty="0"/>
              <a:t> a new mode GTM model </a:t>
            </a:r>
            <a:r>
              <a:rPr lang="fr-FR" dirty="0" err="1"/>
              <a:t>with</a:t>
            </a:r>
            <a:r>
              <a:rPr lang="fr-FR" dirty="0"/>
              <a:t> an </a:t>
            </a:r>
            <a:r>
              <a:rPr lang="fr-FR" dirty="0" err="1"/>
              <a:t>increased</a:t>
            </a:r>
            <a:r>
              <a:rPr lang="fr-FR" dirty="0"/>
              <a:t> </a:t>
            </a:r>
            <a:r>
              <a:rPr lang="fr-FR" dirty="0" err="1"/>
              <a:t>number</a:t>
            </a:r>
            <a:r>
              <a:rPr lang="fr-FR" dirty="0"/>
              <a:t> of </a:t>
            </a:r>
            <a:r>
              <a:rPr lang="fr-FR" dirty="0" err="1"/>
              <a:t>nodes</a:t>
            </a:r>
            <a:r>
              <a:rPr lang="fr-FR" dirty="0"/>
              <a:t>.</a:t>
            </a:r>
          </a:p>
          <a:p>
            <a:r>
              <a:rPr lang="fr-FR" dirty="0"/>
              <a:t>The interface </a:t>
            </a:r>
            <a:r>
              <a:rPr lang="fr-FR" dirty="0" err="1"/>
              <a:t>includes</a:t>
            </a:r>
            <a:r>
              <a:rPr lang="fr-FR" dirty="0"/>
              <a:t> file management </a:t>
            </a:r>
            <a:r>
              <a:rPr lang="fr-FR" dirty="0" err="1"/>
              <a:t>tools</a:t>
            </a:r>
            <a:r>
              <a:rPr lang="fr-FR" dirty="0"/>
              <a:t>, a configuration setup for the new </a:t>
            </a:r>
            <a:r>
              <a:rPr lang="fr-FR" dirty="0" err="1"/>
              <a:t>nodes</a:t>
            </a:r>
            <a:r>
              <a:rPr lang="fr-FR" dirty="0"/>
              <a:t>, a log </a:t>
            </a:r>
            <a:r>
              <a:rPr lang="fr-FR" dirty="0" err="1"/>
              <a:t>window</a:t>
            </a:r>
            <a:r>
              <a:rPr lang="fr-FR" dirty="0"/>
              <a:t> and buttons to </a:t>
            </a:r>
            <a:r>
              <a:rPr lang="fr-FR" dirty="0" err="1"/>
              <a:t>proceed</a:t>
            </a:r>
            <a:r>
              <a:rPr lang="fr-FR" dirty="0"/>
              <a:t> to the </a:t>
            </a:r>
            <a:r>
              <a:rPr lang="fr-FR" dirty="0" err="1"/>
              <a:t>calculations</a:t>
            </a:r>
            <a:r>
              <a:rPr lang="fr-FR" dirty="0"/>
              <a:t>.</a:t>
            </a:r>
          </a:p>
          <a:p>
            <a:r>
              <a:rPr lang="fr-FR" dirty="0"/>
              <a:t>A GTM manifold has an </a:t>
            </a:r>
            <a:r>
              <a:rPr lang="fr-FR" dirty="0" err="1"/>
              <a:t>analytical</a:t>
            </a:r>
            <a:r>
              <a:rPr lang="fr-FR" dirty="0"/>
              <a:t> expression. </a:t>
            </a:r>
            <a:r>
              <a:rPr lang="fr-FR" dirty="0" err="1"/>
              <a:t>Therefore</a:t>
            </a:r>
            <a:r>
              <a:rPr lang="fr-FR" dirty="0"/>
              <a:t>, </a:t>
            </a:r>
            <a:r>
              <a:rPr lang="fr-FR" dirty="0" err="1"/>
              <a:t>increasing</a:t>
            </a:r>
            <a:r>
              <a:rPr lang="fr-FR" dirty="0"/>
              <a:t> the </a:t>
            </a:r>
            <a:r>
              <a:rPr lang="fr-FR" dirty="0" err="1"/>
              <a:t>number</a:t>
            </a:r>
            <a:r>
              <a:rPr lang="fr-FR" dirty="0"/>
              <a:t> of </a:t>
            </a:r>
            <a:r>
              <a:rPr lang="fr-FR" dirty="0" err="1"/>
              <a:t>nodes</a:t>
            </a:r>
            <a:r>
              <a:rPr lang="fr-FR" dirty="0"/>
              <a:t> </a:t>
            </a:r>
            <a:r>
              <a:rPr lang="fr-FR" dirty="0" err="1"/>
              <a:t>is</a:t>
            </a:r>
            <a:r>
              <a:rPr lang="fr-FR" dirty="0"/>
              <a:t> </a:t>
            </a:r>
            <a:r>
              <a:rPr lang="fr-FR" dirty="0" err="1"/>
              <a:t>straightforward</a:t>
            </a:r>
            <a:r>
              <a:rPr lang="fr-FR" dirty="0"/>
              <a:t>. </a:t>
            </a:r>
            <a:r>
              <a:rPr lang="fr-FR" dirty="0" err="1"/>
              <a:t>They</a:t>
            </a:r>
            <a:r>
              <a:rPr lang="fr-FR" dirty="0"/>
              <a:t> are </a:t>
            </a:r>
            <a:r>
              <a:rPr lang="fr-FR" dirty="0" err="1"/>
              <a:t>resampled</a:t>
            </a:r>
            <a:r>
              <a:rPr lang="fr-FR" dirty="0"/>
              <a:t> </a:t>
            </a:r>
            <a:r>
              <a:rPr lang="fr-FR" dirty="0" err="1"/>
              <a:t>from</a:t>
            </a:r>
            <a:r>
              <a:rPr lang="fr-FR" dirty="0"/>
              <a:t> the square of the manifold </a:t>
            </a:r>
            <a:r>
              <a:rPr lang="fr-FR" dirty="0" err="1"/>
              <a:t>between</a:t>
            </a:r>
            <a:r>
              <a:rPr lang="fr-FR" dirty="0"/>
              <a:t> -1 and +1. </a:t>
            </a:r>
            <a:r>
              <a:rPr lang="fr-FR" dirty="0" err="1"/>
              <a:t>Then</a:t>
            </a:r>
            <a:r>
              <a:rPr lang="fr-FR" dirty="0"/>
              <a:t> the manifold </a:t>
            </a:r>
            <a:r>
              <a:rPr lang="fr-FR" dirty="0" err="1"/>
              <a:t>equation</a:t>
            </a:r>
            <a:r>
              <a:rPr lang="fr-FR" dirty="0"/>
              <a:t> </a:t>
            </a:r>
            <a:r>
              <a:rPr lang="fr-FR" dirty="0" err="1"/>
              <a:t>is</a:t>
            </a:r>
            <a:r>
              <a:rPr lang="fr-FR" dirty="0"/>
              <a:t> </a:t>
            </a:r>
            <a:r>
              <a:rPr lang="fr-FR" dirty="0" err="1"/>
              <a:t>used</a:t>
            </a:r>
            <a:r>
              <a:rPr lang="fr-FR" dirty="0"/>
              <a:t> to </a:t>
            </a:r>
            <a:r>
              <a:rPr lang="fr-FR" dirty="0" err="1"/>
              <a:t>compute</a:t>
            </a:r>
            <a:r>
              <a:rPr lang="fr-FR" dirty="0"/>
              <a:t> </a:t>
            </a:r>
            <a:r>
              <a:rPr lang="fr-FR" dirty="0" err="1"/>
              <a:t>their</a:t>
            </a:r>
            <a:r>
              <a:rPr lang="fr-FR" dirty="0"/>
              <a:t> </a:t>
            </a:r>
            <a:r>
              <a:rPr lang="fr-FR" dirty="0" err="1"/>
              <a:t>coordinates</a:t>
            </a:r>
            <a:r>
              <a:rPr lang="fr-FR" dirty="0"/>
              <a:t> in the original </a:t>
            </a:r>
            <a:r>
              <a:rPr lang="fr-FR" dirty="0" err="1"/>
              <a:t>dataspace</a:t>
            </a:r>
            <a:r>
              <a:rPr lang="fr-FR" dirty="0"/>
              <a:t>. The </a:t>
            </a:r>
            <a:r>
              <a:rPr lang="fr-FR" dirty="0" err="1"/>
              <a:t>process</a:t>
            </a:r>
            <a:r>
              <a:rPr lang="fr-FR" dirty="0"/>
              <a:t> </a:t>
            </a:r>
            <a:r>
              <a:rPr lang="fr-FR" dirty="0" err="1"/>
              <a:t>is</a:t>
            </a:r>
            <a:r>
              <a:rPr lang="fr-FR" dirty="0"/>
              <a:t> </a:t>
            </a:r>
            <a:r>
              <a:rPr lang="fr-FR" dirty="0" err="1"/>
              <a:t>therefore</a:t>
            </a:r>
            <a:r>
              <a:rPr lang="fr-FR" dirty="0"/>
              <a:t> </a:t>
            </a:r>
            <a:r>
              <a:rPr lang="fr-FR" dirty="0" err="1"/>
              <a:t>very</a:t>
            </a:r>
            <a:r>
              <a:rPr lang="fr-FR" dirty="0"/>
              <a:t> </a:t>
            </a:r>
            <a:r>
              <a:rPr lang="fr-FR" dirty="0" err="1"/>
              <a:t>fast</a:t>
            </a:r>
            <a:r>
              <a:rPr lang="fr-FR" dirty="0"/>
              <a: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34</a:t>
            </a:fld>
            <a:endParaRPr lang="en-US"/>
          </a:p>
        </p:txBody>
      </p:sp>
    </p:spTree>
    <p:extLst>
      <p:ext uri="{BB962C8B-B14F-4D97-AF65-F5344CB8AC3E}">
        <p14:creationId xmlns:p14="http://schemas.microsoft.com/office/powerpoint/2010/main" val="34831394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b="0" dirty="0"/>
              <a:t>Set the GTM mode to the file </a:t>
            </a:r>
            <a:r>
              <a:rPr lang="en-US" b="0" dirty="0" err="1"/>
              <a:t>train.xml</a:t>
            </a:r>
            <a:endParaRPr lang="en-US" b="0" dirty="0"/>
          </a:p>
          <a:p>
            <a:r>
              <a:rPr lang="en-US" b="0" dirty="0"/>
              <a:t>Use as Data the file </a:t>
            </a:r>
            <a:r>
              <a:rPr lang="en-US" b="0" dirty="0" err="1"/>
              <a:t>train.svm</a:t>
            </a:r>
            <a:r>
              <a:rPr lang="en-US" b="0" dirty="0"/>
              <a:t>. The new manifold will be used automatically to recompute the responsibilities and the projections, therefore, this is optional.</a:t>
            </a:r>
          </a:p>
          <a:p>
            <a:r>
              <a:rPr lang="en-US" b="0" dirty="0"/>
              <a:t>Set as Output value, traink8000. So the new data will not overwrite the older ones</a:t>
            </a:r>
          </a:p>
          <a:p>
            <a:r>
              <a:rPr lang="en-US" b="0" dirty="0"/>
              <a:t>Use the software as Pseudo-regular mode and set the number of nodes to 80000.</a:t>
            </a:r>
          </a:p>
          <a:p>
            <a:r>
              <a:rPr lang="en-US" b="0" dirty="0"/>
              <a:t>Click OK.</a:t>
            </a:r>
          </a:p>
          <a:p>
            <a:r>
              <a:rPr lang="en-US" b="0" dirty="0"/>
              <a:t>The main GTM model has 2700 nodes. With this setup, the new model has 8000 nodes located on a pseudo-regular grid. It is however possible to use a square grid, but in that case the number of nodes on the x-axis and on the y-axis has to be defined. It makes easier to use with plotting software, but it reduces the freedom of choice concerning the number of nodes.</a:t>
            </a:r>
          </a:p>
          <a:p>
            <a:endParaRPr lang="en-US" b="0" dirty="0"/>
          </a:p>
          <a:p>
            <a:r>
              <a:rPr lang="en-US" b="0" dirty="0"/>
              <a:t>Finally the likelihood computed on the training set is -208.12: it did not change significantly.</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35</a:t>
            </a:fld>
            <a:endParaRPr lang="en-US"/>
          </a:p>
        </p:txBody>
      </p:sp>
    </p:spTree>
    <p:extLst>
      <p:ext uri="{BB962C8B-B14F-4D97-AF65-F5344CB8AC3E}">
        <p14:creationId xmlns:p14="http://schemas.microsoft.com/office/powerpoint/2010/main" val="34416257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In the </a:t>
            </a:r>
            <a:r>
              <a:rPr lang="fr-FR" dirty="0" err="1"/>
              <a:t>next</a:t>
            </a:r>
            <a:r>
              <a:rPr lang="fr-FR" dirty="0"/>
              <a:t> </a:t>
            </a:r>
            <a:r>
              <a:rPr lang="fr-FR" dirty="0" err="1"/>
              <a:t>step</a:t>
            </a:r>
            <a:r>
              <a:rPr lang="fr-FR" dirty="0"/>
              <a:t>, the 8000 </a:t>
            </a:r>
            <a:r>
              <a:rPr lang="fr-FR" dirty="0" err="1"/>
              <a:t>nodes</a:t>
            </a:r>
            <a:r>
              <a:rPr lang="fr-FR" dirty="0"/>
              <a:t> model </a:t>
            </a:r>
            <a:r>
              <a:rPr lang="fr-FR" dirty="0" err="1"/>
              <a:t>is</a:t>
            </a:r>
            <a:r>
              <a:rPr lang="fr-FR" dirty="0"/>
              <a:t> </a:t>
            </a:r>
            <a:r>
              <a:rPr lang="fr-FR" dirty="0" err="1"/>
              <a:t>used</a:t>
            </a:r>
            <a:r>
              <a:rPr lang="fr-FR" dirty="0"/>
              <a:t> to </a:t>
            </a:r>
            <a:r>
              <a:rPr lang="fr-FR" dirty="0" err="1"/>
              <a:t>project</a:t>
            </a:r>
            <a:r>
              <a:rPr lang="fr-FR" dirty="0"/>
              <a:t> the test set </a:t>
            </a:r>
            <a:r>
              <a:rPr lang="fr-FR" dirty="0" err="1"/>
              <a:t>with</a:t>
            </a:r>
            <a:r>
              <a:rPr lang="fr-FR" dirty="0"/>
              <a:t> the </a:t>
            </a:r>
            <a:r>
              <a:rPr lang="fr-FR" dirty="0" err="1"/>
              <a:t>xGTMapTool</a:t>
            </a:r>
            <a:r>
              <a:rPr lang="fr-FR" dirty="0"/>
              <a:t> software.</a:t>
            </a:r>
          </a:p>
          <a:p>
            <a:r>
              <a:rPr lang="fr-FR" dirty="0"/>
              <a:t>Select the model file traink8000.xml</a:t>
            </a:r>
          </a:p>
          <a:p>
            <a:r>
              <a:rPr lang="fr-FR" dirty="0"/>
              <a:t>The Input must </a:t>
            </a:r>
            <a:r>
              <a:rPr lang="fr-FR" dirty="0" err="1"/>
              <a:t>be</a:t>
            </a:r>
            <a:r>
              <a:rPr lang="fr-FR" dirty="0"/>
              <a:t> set to the </a:t>
            </a:r>
            <a:r>
              <a:rPr lang="fr-FR" dirty="0" err="1"/>
              <a:t>test.svm</a:t>
            </a:r>
            <a:r>
              <a:rPr lang="fr-FR" dirty="0"/>
              <a:t> file. </a:t>
            </a:r>
          </a:p>
          <a:p>
            <a:r>
              <a:rPr lang="fr-FR" dirty="0"/>
              <a:t>The Output </a:t>
            </a:r>
            <a:r>
              <a:rPr lang="fr-FR" dirty="0" err="1"/>
              <a:t>should</a:t>
            </a:r>
            <a:r>
              <a:rPr lang="fr-FR" dirty="0"/>
              <a:t> </a:t>
            </a:r>
            <a:r>
              <a:rPr lang="fr-FR" dirty="0" err="1"/>
              <a:t>be</a:t>
            </a:r>
            <a:r>
              <a:rPr lang="fr-FR" dirty="0"/>
              <a:t> </a:t>
            </a:r>
            <a:r>
              <a:rPr lang="fr-FR" dirty="0" err="1"/>
              <a:t>updated</a:t>
            </a:r>
            <a:r>
              <a:rPr lang="fr-FR" dirty="0"/>
              <a:t> to the </a:t>
            </a:r>
            <a:r>
              <a:rPr lang="fr-FR" dirty="0" err="1"/>
              <a:t>term</a:t>
            </a:r>
            <a:r>
              <a:rPr lang="fr-FR" dirty="0"/>
              <a:t> testk8000 to </a:t>
            </a:r>
            <a:r>
              <a:rPr lang="fr-FR" dirty="0" err="1"/>
              <a:t>avoid</a:t>
            </a:r>
            <a:r>
              <a:rPr lang="fr-FR" dirty="0"/>
              <a:t> </a:t>
            </a:r>
            <a:r>
              <a:rPr lang="fr-FR" dirty="0" err="1"/>
              <a:t>overwriting</a:t>
            </a:r>
            <a:r>
              <a:rPr lang="fr-FR" dirty="0"/>
              <a:t> </a:t>
            </a:r>
            <a:r>
              <a:rPr lang="fr-FR" dirty="0" err="1"/>
              <a:t>previous</a:t>
            </a:r>
            <a:r>
              <a:rPr lang="fr-FR" dirty="0"/>
              <a:t> </a:t>
            </a:r>
            <a:r>
              <a:rPr lang="fr-FR" dirty="0" err="1"/>
              <a:t>results</a:t>
            </a:r>
            <a:r>
              <a:rPr lang="fr-FR" dirty="0"/>
              <a:t>.</a:t>
            </a:r>
          </a:p>
          <a:p>
            <a:r>
              <a:rPr lang="fr-FR" dirty="0"/>
              <a:t>Click OK. The </a:t>
            </a:r>
            <a:r>
              <a:rPr lang="fr-FR" dirty="0" err="1"/>
              <a:t>likelihood</a:t>
            </a:r>
            <a:r>
              <a:rPr lang="fr-FR" dirty="0"/>
              <a:t> of the test set </a:t>
            </a:r>
            <a:r>
              <a:rPr lang="fr-FR" dirty="0" err="1"/>
              <a:t>is</a:t>
            </a:r>
            <a:r>
              <a:rPr lang="fr-FR" dirty="0"/>
              <a:t> </a:t>
            </a:r>
            <a:r>
              <a:rPr lang="fr-FR" dirty="0" err="1"/>
              <a:t>estimated</a:t>
            </a:r>
            <a:r>
              <a:rPr lang="fr-FR" dirty="0"/>
              <a:t> at -205.25. This </a:t>
            </a:r>
            <a:r>
              <a:rPr lang="fr-FR" dirty="0" err="1"/>
              <a:t>pretty</a:t>
            </a:r>
            <a:r>
              <a:rPr lang="fr-FR" dirty="0"/>
              <a:t> </a:t>
            </a:r>
            <a:r>
              <a:rPr lang="fr-FR" dirty="0" err="1"/>
              <a:t>much</a:t>
            </a:r>
            <a:r>
              <a:rPr lang="fr-FR" dirty="0"/>
              <a:t> the </a:t>
            </a:r>
            <a:r>
              <a:rPr lang="fr-FR" dirty="0" err="1"/>
              <a:t>same</a:t>
            </a:r>
            <a:r>
              <a:rPr lang="fr-FR" dirty="0"/>
              <a:t> as </a:t>
            </a:r>
            <a:r>
              <a:rPr lang="fr-FR" dirty="0" err="1"/>
              <a:t>before</a:t>
            </a:r>
            <a:r>
              <a:rPr lang="fr-FR" dirty="0"/>
              <a: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36</a:t>
            </a:fld>
            <a:endParaRPr lang="en-US"/>
          </a:p>
        </p:txBody>
      </p:sp>
    </p:spTree>
    <p:extLst>
      <p:ext uri="{BB962C8B-B14F-4D97-AF65-F5344CB8AC3E}">
        <p14:creationId xmlns:p14="http://schemas.microsoft.com/office/powerpoint/2010/main" val="13015256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In the next step, the test set is studied.</a:t>
            </a:r>
          </a:p>
          <a:p>
            <a:r>
              <a:rPr lang="en-US" dirty="0"/>
              <a:t>Set the Projection to the file </a:t>
            </a:r>
            <a:r>
              <a:rPr lang="en-US" dirty="0" err="1"/>
              <a:t>testPrj.mat</a:t>
            </a:r>
            <a:r>
              <a:rPr lang="en-US" dirty="0"/>
              <a:t> to locate the molecules of the test set</a:t>
            </a:r>
          </a:p>
          <a:p>
            <a:r>
              <a:rPr lang="en-US" dirty="0"/>
              <a:t>Set the Responsibility to the file </a:t>
            </a:r>
            <a:r>
              <a:rPr lang="en-US" dirty="0" err="1"/>
              <a:t>testR.svm</a:t>
            </a:r>
            <a:r>
              <a:rPr lang="en-US" dirty="0"/>
              <a:t> to load the responsibility pattern of the test set molecules</a:t>
            </a:r>
          </a:p>
          <a:p>
            <a:r>
              <a:rPr lang="en-US" dirty="0"/>
              <a:t>Set the Molecular structure to </a:t>
            </a:r>
            <a:r>
              <a:rPr lang="en-US" dirty="0" err="1"/>
              <a:t>test.sdf</a:t>
            </a:r>
            <a:r>
              <a:rPr lang="en-US" dirty="0"/>
              <a:t> to load the corresponding molecular structures</a:t>
            </a:r>
          </a:p>
          <a:p>
            <a:r>
              <a:rPr lang="en-US" dirty="0"/>
              <a:t>Put the slide cursor to the value 5 so the projections are plotted using large enough dots.</a:t>
            </a:r>
          </a:p>
          <a:p>
            <a:r>
              <a:rPr lang="en-US" dirty="0"/>
              <a:t>Click the OK button. Now it is possible to tick the Projections box to draw the first plot.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37</a:t>
            </a:fld>
            <a:endParaRPr lang="en-US"/>
          </a:p>
        </p:txBody>
      </p:sp>
    </p:spTree>
    <p:extLst>
      <p:ext uri="{BB962C8B-B14F-4D97-AF65-F5344CB8AC3E}">
        <p14:creationId xmlns:p14="http://schemas.microsoft.com/office/powerpoint/2010/main" val="23738437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picture is pretty much the same, but the molecules localized more precisely using more nodes. Thus, their projections tend to overlay much less on the nodes and the visual effect of a “grid” is attenuated. This is easily spotted inside the red frame.</a:t>
            </a:r>
          </a:p>
          <a:p>
            <a:r>
              <a:rPr lang="en-US" dirty="0"/>
              <a:t>The result is more important using 10000 nodes for instance, but for the sake of this tutorial, 8000 is sufficient. </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38</a:t>
            </a:fld>
            <a:endParaRPr lang="en-US"/>
          </a:p>
        </p:txBody>
      </p:sp>
    </p:spTree>
    <p:extLst>
      <p:ext uri="{BB962C8B-B14F-4D97-AF65-F5344CB8AC3E}">
        <p14:creationId xmlns:p14="http://schemas.microsoft.com/office/powerpoint/2010/main" val="18665674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This </a:t>
            </a:r>
            <a:r>
              <a:rPr lang="fr-FR" dirty="0" err="1"/>
              <a:t>is</a:t>
            </a:r>
            <a:r>
              <a:rPr lang="fr-FR" dirty="0"/>
              <a:t> the end of the </a:t>
            </a:r>
            <a:r>
              <a:rPr lang="fr-FR" dirty="0" err="1"/>
              <a:t>exercise</a:t>
            </a:r>
            <a:r>
              <a:rPr lang="fr-FR" dirty="0"/>
              <a:t>.</a:t>
            </a:r>
          </a:p>
          <a:p>
            <a:r>
              <a:rPr lang="fr-FR" dirty="0" err="1"/>
              <a:t>Changing</a:t>
            </a:r>
            <a:r>
              <a:rPr lang="fr-FR" dirty="0"/>
              <a:t> the </a:t>
            </a:r>
            <a:r>
              <a:rPr lang="fr-FR" dirty="0" err="1"/>
              <a:t>number</a:t>
            </a:r>
            <a:r>
              <a:rPr lang="fr-FR" dirty="0"/>
              <a:t> of </a:t>
            </a:r>
            <a:r>
              <a:rPr lang="fr-FR" dirty="0" err="1"/>
              <a:t>nodes</a:t>
            </a:r>
            <a:r>
              <a:rPr lang="fr-FR" dirty="0"/>
              <a:t> </a:t>
            </a:r>
            <a:r>
              <a:rPr lang="fr-FR" dirty="0" err="1"/>
              <a:t>improve</a:t>
            </a:r>
            <a:r>
              <a:rPr lang="fr-FR" dirty="0"/>
              <a:t> the </a:t>
            </a:r>
            <a:r>
              <a:rPr lang="fr-FR" dirty="0" err="1"/>
              <a:t>resultion</a:t>
            </a:r>
            <a:r>
              <a:rPr lang="fr-FR" dirty="0"/>
              <a:t> of the GTM. The projections are </a:t>
            </a:r>
            <a:r>
              <a:rPr lang="fr-FR" dirty="0" err="1"/>
              <a:t>better</a:t>
            </a:r>
            <a:r>
              <a:rPr lang="fr-FR" dirty="0"/>
              <a:t> </a:t>
            </a:r>
            <a:r>
              <a:rPr lang="fr-FR" dirty="0" err="1"/>
              <a:t>defined</a:t>
            </a:r>
            <a:r>
              <a:rPr lang="fr-FR" dirty="0"/>
              <a:t> but the model </a:t>
            </a:r>
            <a:r>
              <a:rPr lang="fr-FR" dirty="0" err="1"/>
              <a:t>does</a:t>
            </a:r>
            <a:r>
              <a:rPr lang="fr-FR" dirty="0"/>
              <a:t> not change. So the </a:t>
            </a:r>
            <a:r>
              <a:rPr lang="fr-FR" dirty="0" err="1"/>
              <a:t>likelihood</a:t>
            </a:r>
            <a:r>
              <a:rPr lang="fr-FR" dirty="0"/>
              <a:t> </a:t>
            </a:r>
            <a:r>
              <a:rPr lang="fr-FR" dirty="0" err="1"/>
              <a:t>does</a:t>
            </a:r>
            <a:r>
              <a:rPr lang="fr-FR" dirty="0"/>
              <a:t> not change, the </a:t>
            </a:r>
            <a:r>
              <a:rPr lang="fr-FR" dirty="0" err="1"/>
              <a:t>overall</a:t>
            </a:r>
            <a:r>
              <a:rPr lang="fr-FR" dirty="0"/>
              <a:t> look of the </a:t>
            </a:r>
            <a:r>
              <a:rPr lang="fr-FR" dirty="0" err="1"/>
              <a:t>map</a:t>
            </a:r>
            <a:r>
              <a:rPr lang="fr-FR" dirty="0"/>
              <a:t> </a:t>
            </a:r>
            <a:r>
              <a:rPr lang="fr-FR" dirty="0" err="1"/>
              <a:t>is</a:t>
            </a:r>
            <a:r>
              <a:rPr lang="fr-FR" dirty="0"/>
              <a:t> the </a:t>
            </a:r>
            <a:r>
              <a:rPr lang="fr-FR" dirty="0" err="1"/>
              <a:t>same</a:t>
            </a:r>
            <a:r>
              <a:rPr lang="fr-FR" dirty="0"/>
              <a:t>, and the </a:t>
            </a:r>
            <a:r>
              <a:rPr lang="fr-FR" dirty="0" err="1"/>
              <a:t>predictive</a:t>
            </a:r>
            <a:r>
              <a:rPr lang="fr-FR" dirty="0"/>
              <a:t> performances of the GTM </a:t>
            </a:r>
            <a:r>
              <a:rPr lang="fr-FR" dirty="0" err="1"/>
              <a:t>will</a:t>
            </a:r>
            <a:r>
              <a:rPr lang="fr-FR" dirty="0"/>
              <a:t> </a:t>
            </a:r>
            <a:r>
              <a:rPr lang="fr-FR" dirty="0" err="1"/>
              <a:t>be</a:t>
            </a:r>
            <a:r>
              <a:rPr lang="fr-FR" dirty="0"/>
              <a:t> </a:t>
            </a:r>
            <a:r>
              <a:rPr lang="fr-FR" dirty="0" err="1"/>
              <a:t>unaffected</a:t>
            </a:r>
            <a:r>
              <a:rPr lang="fr-FR" dirty="0"/>
              <a:t>.</a:t>
            </a:r>
          </a:p>
          <a:p>
            <a:r>
              <a:rPr lang="fr-FR" dirty="0"/>
              <a:t>The </a:t>
            </a:r>
            <a:r>
              <a:rPr lang="fr-FR" dirty="0" err="1"/>
              <a:t>following</a:t>
            </a:r>
            <a:r>
              <a:rPr lang="fr-FR" dirty="0"/>
              <a:t> </a:t>
            </a:r>
            <a:r>
              <a:rPr lang="fr-FR" dirty="0" err="1"/>
              <a:t>exercises</a:t>
            </a:r>
            <a:r>
              <a:rPr lang="fr-FR" dirty="0"/>
              <a:t> are </a:t>
            </a:r>
            <a:r>
              <a:rPr lang="fr-FR" dirty="0" err="1"/>
              <a:t>designed</a:t>
            </a:r>
            <a:r>
              <a:rPr lang="fr-FR" dirty="0"/>
              <a:t> to use the 2700 </a:t>
            </a:r>
            <a:r>
              <a:rPr lang="fr-FR" dirty="0" err="1"/>
              <a:t>nodes</a:t>
            </a:r>
            <a:r>
              <a:rPr lang="fr-FR" dirty="0"/>
              <a:t> </a:t>
            </a:r>
            <a:r>
              <a:rPr lang="fr-FR" dirty="0" err="1"/>
              <a:t>map</a:t>
            </a:r>
            <a:r>
              <a:rPr lang="fr-FR" dirty="0"/>
              <a:t>. But </a:t>
            </a:r>
            <a:r>
              <a:rPr lang="fr-FR" dirty="0" err="1"/>
              <a:t>they</a:t>
            </a:r>
            <a:r>
              <a:rPr lang="fr-FR" dirty="0"/>
              <a:t> are </a:t>
            </a:r>
            <a:r>
              <a:rPr lang="fr-FR" dirty="0" err="1"/>
              <a:t>working</a:t>
            </a:r>
            <a:r>
              <a:rPr lang="fr-FR" dirty="0"/>
              <a:t> the </a:t>
            </a:r>
            <a:r>
              <a:rPr lang="fr-FR" dirty="0" err="1"/>
              <a:t>same</a:t>
            </a:r>
            <a:r>
              <a:rPr lang="fr-FR" dirty="0"/>
              <a:t> </a:t>
            </a:r>
            <a:r>
              <a:rPr lang="fr-FR" dirty="0" err="1"/>
              <a:t>using</a:t>
            </a:r>
            <a:r>
              <a:rPr lang="fr-FR" dirty="0"/>
              <a:t> the 8000 </a:t>
            </a:r>
            <a:r>
              <a:rPr lang="fr-FR" dirty="0" err="1"/>
              <a:t>nodes</a:t>
            </a:r>
            <a:r>
              <a:rPr lang="fr-FR" dirty="0"/>
              <a:t> </a:t>
            </a:r>
            <a:r>
              <a:rPr lang="fr-FR" dirty="0" err="1"/>
              <a:t>map</a:t>
            </a:r>
            <a:r>
              <a:rPr lang="fr-FR" dirty="0"/>
              <a:t>, </a:t>
            </a:r>
            <a:r>
              <a:rPr lang="fr-FR" dirty="0" err="1"/>
              <a:t>just</a:t>
            </a:r>
            <a:r>
              <a:rPr lang="fr-FR" dirty="0"/>
              <a:t> </a:t>
            </a:r>
            <a:r>
              <a:rPr lang="fr-FR" dirty="0" err="1"/>
              <a:t>nicer</a:t>
            </a:r>
            <a:r>
              <a:rPr lang="fr-FR" dirty="0"/>
              <a: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39</a:t>
            </a:fld>
            <a:endParaRPr lang="en-US"/>
          </a:p>
        </p:txBody>
      </p:sp>
    </p:spTree>
    <p:extLst>
      <p:ext uri="{BB962C8B-B14F-4D97-AF65-F5344CB8AC3E}">
        <p14:creationId xmlns:p14="http://schemas.microsoft.com/office/powerpoint/2010/main" val="3028313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6">
            <a:extLst>
              <a:ext uri="{FF2B5EF4-FFF2-40B4-BE49-F238E27FC236}">
                <a16:creationId xmlns:a16="http://schemas.microsoft.com/office/drawing/2014/main" id="{89ED1884-F3F8-40EC-9433-53F7AFB988F0}"/>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sz="1200">
                <a:solidFill>
                  <a:srgbClr val="000000"/>
                </a:solidFill>
                <a:latin typeface="Times New Roman" panose="02020603050405020304" pitchFamily="18" charset="0"/>
              </a:defRPr>
            </a:lvl9pPr>
          </a:lstStyle>
          <a:p>
            <a:pPr>
              <a:spcBef>
                <a:spcPct val="0"/>
              </a:spcBef>
            </a:pPr>
            <a:fld id="{4ABC9E42-8229-43D8-A042-6B0F33082FB4}" type="slidenum">
              <a:rPr lang="en-US" altLang="en-US" sz="1400" smtClean="0"/>
              <a:pPr>
                <a:spcBef>
                  <a:spcPct val="0"/>
                </a:spcBef>
              </a:pPr>
              <a:t>4</a:t>
            </a:fld>
            <a:endParaRPr lang="en-US" altLang="en-US" sz="1400"/>
          </a:p>
        </p:txBody>
      </p:sp>
      <p:sp>
        <p:nvSpPr>
          <p:cNvPr id="28675" name="Rectangle 1">
            <a:extLst>
              <a:ext uri="{FF2B5EF4-FFF2-40B4-BE49-F238E27FC236}">
                <a16:creationId xmlns:a16="http://schemas.microsoft.com/office/drawing/2014/main" id="{E80A550A-A2F8-47EB-8F74-96EF34A0B540}"/>
              </a:ext>
            </a:extLst>
          </p:cNvPr>
          <p:cNvSpPr>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676" name="Rectangle 2">
            <a:extLst>
              <a:ext uri="{FF2B5EF4-FFF2-40B4-BE49-F238E27FC236}">
                <a16:creationId xmlns:a16="http://schemas.microsoft.com/office/drawing/2014/main" id="{B0D84B77-0A31-4624-B413-907E03BD68B4}"/>
              </a:ext>
            </a:extLst>
          </p:cNvPr>
          <p:cNvSpPr>
            <a:spLocks noGrp="1" noChangeArrowheads="1"/>
          </p:cNvSpPr>
          <p:nvPr>
            <p:ph type="body" idx="1"/>
          </p:nvPr>
        </p:nvSpPr>
        <p:spPr>
          <a:xfrm>
            <a:off x="777875" y="4776788"/>
            <a:ext cx="6218238" cy="4525962"/>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noProof="0" dirty="0"/>
              <a:t>The dataset concerns the bioconcentration factor, or BCF in short. It is a measure of how a chemical accumulates inside living organisms. The acquisition of this value is performed by adding the chemical to the environment of a living organism: typically a fish. At the end of the process the fish is sacrificed and the concentration of the compound is measured in the tissues and compared to the environmental concentration. The BCF is expressed in L/Kg.</a:t>
            </a: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noProof="0" dirty="0"/>
              <a:t>In this tutorial we define two targets: the decimal logarithm of the bioconcentration factor, termed </a:t>
            </a:r>
            <a:r>
              <a:rPr lang="en-GB" baseline="0" noProof="0" dirty="0" err="1"/>
              <a:t>BCFlog</a:t>
            </a:r>
            <a:r>
              <a:rPr lang="en-GB" baseline="0" noProof="0" dirty="0"/>
              <a:t>; and the classification of a compound as bioconcentrating or not. The threshold BCF value is 2000, or 3.3 log units. </a:t>
            </a:r>
          </a:p>
        </p:txBody>
      </p:sp>
    </p:spTree>
    <p:extLst>
      <p:ext uri="{BB962C8B-B14F-4D97-AF65-F5344CB8AC3E}">
        <p14:creationId xmlns:p14="http://schemas.microsoft.com/office/powerpoint/2010/main" val="33778387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This is the fourth exercise. The aim is to use the GTM to built a predictive classification model segregating BCF from </a:t>
            </a:r>
            <a:r>
              <a:rPr lang="en-US" dirty="0" err="1"/>
              <a:t>notBCF</a:t>
            </a:r>
            <a:r>
              <a:rPr lang="en-US" dirty="0"/>
              <a:t> compounds.</a:t>
            </a:r>
          </a:p>
          <a:p>
            <a:r>
              <a:rPr lang="en-US" dirty="0"/>
              <a:t>The </a:t>
            </a:r>
            <a:r>
              <a:rPr lang="en-US" dirty="0" err="1"/>
              <a:t>GTMClass</a:t>
            </a:r>
            <a:r>
              <a:rPr lang="en-US" dirty="0"/>
              <a:t> software used in this exercise requires a license file, refer to exercise 1 for more details.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40</a:t>
            </a:fld>
            <a:endParaRPr lang="en-US"/>
          </a:p>
        </p:txBody>
      </p:sp>
    </p:spTree>
    <p:extLst>
      <p:ext uri="{BB962C8B-B14F-4D97-AF65-F5344CB8AC3E}">
        <p14:creationId xmlns:p14="http://schemas.microsoft.com/office/powerpoint/2010/main" val="8786928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exercise uses the GTM model and stored in the file </a:t>
            </a:r>
            <a:r>
              <a:rPr lang="en-US" dirty="0" err="1"/>
              <a:t>train.xml</a:t>
            </a:r>
            <a:r>
              <a:rPr lang="en-US" dirty="0"/>
              <a:t>. It is also possible to use the 8000 nodes model.</a:t>
            </a:r>
          </a:p>
          <a:p>
            <a:r>
              <a:rPr lang="en-US" dirty="0"/>
              <a:t>The classification model will use also the responsibility patterns of training set compounds (</a:t>
            </a:r>
            <a:r>
              <a:rPr lang="en-US" dirty="0" err="1"/>
              <a:t>R.svm</a:t>
            </a:r>
            <a:r>
              <a:rPr lang="en-US" dirty="0"/>
              <a:t>) as well as the class labels for each compound (.</a:t>
            </a:r>
            <a:r>
              <a:rPr lang="en-US" dirty="0" err="1"/>
              <a:t>prp</a:t>
            </a:r>
            <a:r>
              <a:rPr lang="en-US" dirty="0"/>
              <a:t> files).</a:t>
            </a:r>
          </a:p>
          <a:p>
            <a:r>
              <a:rPr lang="en-US" dirty="0"/>
              <a:t>The software outputs the classification model </a:t>
            </a:r>
            <a:r>
              <a:rPr lang="en-US" dirty="0" err="1"/>
              <a:t>trainBCFcl_cls.xml</a:t>
            </a:r>
            <a:endParaRPr lang="en-US" dirty="0"/>
          </a:p>
          <a:p>
            <a:r>
              <a:rPr lang="en-US" dirty="0"/>
              <a:t>Additionally, the density and the landscape are generated as column organized text files. The predictions are stored in *.</a:t>
            </a:r>
            <a:r>
              <a:rPr lang="en-US" dirty="0" err="1"/>
              <a:t>tsv</a:t>
            </a:r>
            <a:r>
              <a:rPr lang="en-US" dirty="0"/>
              <a:t> files. These outputs are formatted to be easily manipulated by other software.</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41</a:t>
            </a:fld>
            <a:endParaRPr lang="en-US"/>
          </a:p>
        </p:txBody>
      </p:sp>
    </p:spTree>
    <p:extLst>
      <p:ext uri="{BB962C8B-B14F-4D97-AF65-F5344CB8AC3E}">
        <p14:creationId xmlns:p14="http://schemas.microsoft.com/office/powerpoint/2010/main" val="35085639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noProof="0" dirty="0"/>
              <a:t>The </a:t>
            </a:r>
            <a:r>
              <a:rPr lang="en-US" noProof="0" dirty="0" err="1"/>
              <a:t>GTMClass</a:t>
            </a:r>
            <a:r>
              <a:rPr lang="en-US" noProof="0" dirty="0"/>
              <a:t> software interface is organized as follow.</a:t>
            </a:r>
          </a:p>
          <a:p>
            <a:r>
              <a:rPr lang="en-US" noProof="0" dirty="0"/>
              <a:t>The file management service is located at the top of the interface. Below, the modeler can add meta-data and below again, define an applicability domain. To the left of it, the interface controls the calculations mode of the model: model building, cross-validation or validation/application on new data. At the bottom, lies the log window and the buttons to start the calculations.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42</a:t>
            </a:fld>
            <a:endParaRPr lang="en-US"/>
          </a:p>
        </p:txBody>
      </p:sp>
    </p:spTree>
    <p:extLst>
      <p:ext uri="{BB962C8B-B14F-4D97-AF65-F5344CB8AC3E}">
        <p14:creationId xmlns:p14="http://schemas.microsoft.com/office/powerpoint/2010/main" val="123391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Set the GTM model to the file </a:t>
            </a:r>
            <a:r>
              <a:rPr lang="en-US" dirty="0" err="1"/>
              <a:t>train.xml</a:t>
            </a:r>
            <a:r>
              <a:rPr lang="en-US" dirty="0"/>
              <a:t> to use the GTM model produced in this tutorial</a:t>
            </a:r>
          </a:p>
          <a:p>
            <a:r>
              <a:rPr lang="en-US" dirty="0"/>
              <a:t>Set the Responsibility to the file </a:t>
            </a:r>
            <a:r>
              <a:rPr lang="en-US" dirty="0" err="1"/>
              <a:t>trainR.svm</a:t>
            </a:r>
            <a:r>
              <a:rPr lang="en-US" dirty="0"/>
              <a:t> to load the responsibility pattern of the training set molecules</a:t>
            </a:r>
          </a:p>
          <a:p>
            <a:r>
              <a:rPr lang="en-US" dirty="0"/>
              <a:t>Set the Property to </a:t>
            </a:r>
            <a:r>
              <a:rPr lang="en-US" dirty="0" err="1"/>
              <a:t>trainBCFcl.prp</a:t>
            </a:r>
            <a:r>
              <a:rPr lang="en-US" dirty="0"/>
              <a:t>. In this file, each line is the class label BCF/</a:t>
            </a:r>
            <a:r>
              <a:rPr lang="en-US" dirty="0" err="1"/>
              <a:t>notBCF</a:t>
            </a:r>
            <a:r>
              <a:rPr lang="en-US" dirty="0"/>
              <a:t> for the corresponding molecule in the responsibility file.</a:t>
            </a:r>
          </a:p>
          <a:p>
            <a:r>
              <a:rPr lang="en-US" dirty="0"/>
              <a:t>Set the Output to </a:t>
            </a:r>
            <a:r>
              <a:rPr lang="en-US" dirty="0" err="1"/>
              <a:t>trainBCFcl_cls</a:t>
            </a:r>
            <a:r>
              <a:rPr lang="en-US" dirty="0"/>
              <a:t> to keep track of your classification models.</a:t>
            </a:r>
          </a:p>
          <a:p>
            <a:r>
              <a:rPr lang="en-US" sz="1200" dirty="0"/>
              <a:t>Set the calculation mode to Train</a:t>
            </a:r>
          </a:p>
          <a:p>
            <a:r>
              <a:rPr lang="en-US" sz="1200" dirty="0"/>
              <a:t>Fill the metadata with you </a:t>
            </a:r>
            <a:r>
              <a:rPr lang="en-US" sz="1200" dirty="0" err="1"/>
              <a:t>informations</a:t>
            </a:r>
            <a:r>
              <a:rPr lang="en-US" sz="1200" dirty="0"/>
              <a:t>.</a:t>
            </a:r>
          </a:p>
          <a:p>
            <a:r>
              <a:rPr lang="en-US" sz="1200" dirty="0"/>
              <a:t>For instance:</a:t>
            </a:r>
          </a:p>
          <a:p>
            <a:r>
              <a:rPr lang="en-US" sz="1200" dirty="0"/>
              <a:t>Property name to “</a:t>
            </a:r>
            <a:r>
              <a:rPr lang="en-US" sz="1200" dirty="0" err="1"/>
              <a:t>BCFcl</a:t>
            </a:r>
            <a:r>
              <a:rPr lang="en-US" sz="1200" dirty="0"/>
              <a:t>”</a:t>
            </a:r>
          </a:p>
          <a:p>
            <a:r>
              <a:rPr lang="en-US" sz="1200" dirty="0"/>
              <a:t>Author “Your name”</a:t>
            </a:r>
          </a:p>
          <a:p>
            <a:r>
              <a:rPr lang="en-US" sz="1200" dirty="0"/>
              <a:t>Title “BCF classification”</a:t>
            </a:r>
          </a:p>
          <a:p>
            <a:r>
              <a:rPr lang="en-US" sz="1200" dirty="0"/>
              <a:t>Comments “</a:t>
            </a:r>
            <a:r>
              <a:rPr lang="en-US" sz="1200" dirty="0" err="1"/>
              <a:t>logBCF</a:t>
            </a:r>
            <a:r>
              <a:rPr lang="en-US" sz="1200" dirty="0"/>
              <a:t>&lt;=3.3, not BCF; </a:t>
            </a:r>
            <a:r>
              <a:rPr lang="en-US" sz="1200" dirty="0" err="1"/>
              <a:t>logBCF</a:t>
            </a:r>
            <a:r>
              <a:rPr lang="en-US" sz="1200" dirty="0"/>
              <a:t>&gt;3.3, BCF</a:t>
            </a:r>
          </a:p>
          <a:p>
            <a:r>
              <a:rPr lang="en-US" sz="1200" dirty="0"/>
              <a:t>Then, click the </a:t>
            </a:r>
            <a:r>
              <a:rPr lang="en-US" sz="1200" b="1" dirty="0">
                <a:latin typeface="Consolas" panose="020B0609020204030204" pitchFamily="49" charset="0"/>
                <a:cs typeface="Consolas" panose="020B0609020204030204" pitchFamily="49" charset="0"/>
              </a:rPr>
              <a:t>OK </a:t>
            </a:r>
            <a:r>
              <a:rPr lang="en-US" sz="1200" dirty="0"/>
              <a:t>button</a:t>
            </a:r>
          </a:p>
          <a:p>
            <a:r>
              <a:rPr lang="en-US" sz="1200" dirty="0"/>
              <a:t>There log window will display a message at the end of the calculations.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43</a:t>
            </a:fld>
            <a:endParaRPr lang="en-US"/>
          </a:p>
        </p:txBody>
      </p:sp>
    </p:spTree>
    <p:extLst>
      <p:ext uri="{BB962C8B-B14F-4D97-AF65-F5344CB8AC3E}">
        <p14:creationId xmlns:p14="http://schemas.microsoft.com/office/powerpoint/2010/main" val="35755916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Set the calculation mode to </a:t>
            </a:r>
            <a:r>
              <a:rPr lang="en-US" sz="1200" b="1" dirty="0">
                <a:latin typeface="Consolas" panose="020B0609020204030204" pitchFamily="49" charset="0"/>
                <a:cs typeface="Consolas" panose="020B0609020204030204" pitchFamily="49" charset="0"/>
              </a:rPr>
              <a:t>Cross-validate</a:t>
            </a:r>
          </a:p>
          <a:p>
            <a:r>
              <a:rPr lang="en-US" sz="1200" dirty="0"/>
              <a:t>Set the number of folds to </a:t>
            </a:r>
            <a:r>
              <a:rPr lang="en-US" sz="1200" b="1" dirty="0">
                <a:latin typeface="Consolas" panose="020B0609020204030204" pitchFamily="49" charset="0"/>
                <a:cs typeface="Consolas" panose="020B0609020204030204" pitchFamily="49" charset="0"/>
              </a:rPr>
              <a:t>10</a:t>
            </a:r>
          </a:p>
          <a:p>
            <a:r>
              <a:rPr lang="en-US" sz="1200" dirty="0"/>
              <a:t>Check that the </a:t>
            </a:r>
            <a:r>
              <a:rPr lang="en-US" sz="1200" b="1" dirty="0">
                <a:latin typeface="Consolas" panose="020B0609020204030204" pitchFamily="49" charset="0"/>
                <a:cs typeface="Consolas" panose="020B0609020204030204" pitchFamily="49" charset="0"/>
              </a:rPr>
              <a:t>Output</a:t>
            </a:r>
            <a:r>
              <a:rPr lang="en-US" sz="1200" dirty="0"/>
              <a:t> is </a:t>
            </a:r>
            <a:r>
              <a:rPr lang="en-US" sz="1200" dirty="0" err="1">
                <a:latin typeface="Consolas" panose="020B0609020204030204" pitchFamily="49" charset="0"/>
                <a:cs typeface="Consolas" panose="020B0609020204030204" pitchFamily="49" charset="0"/>
              </a:rPr>
              <a:t>trainBCFcl_cls_CV</a:t>
            </a:r>
            <a:endParaRPr lang="en-US" sz="1200" dirty="0">
              <a:latin typeface="Consolas" panose="020B0609020204030204" pitchFamily="49" charset="0"/>
              <a:cs typeface="Consolas" panose="020B0609020204030204" pitchFamily="49" charset="0"/>
            </a:endParaRPr>
          </a:p>
          <a:p>
            <a:r>
              <a:rPr lang="en-US" sz="1200" dirty="0">
                <a:latin typeface="Consolas" panose="020B0609020204030204" pitchFamily="49" charset="0"/>
                <a:cs typeface="Consolas" panose="020B0609020204030204" pitchFamily="49" charset="0"/>
              </a:rPr>
              <a:t>Validate with the OK button</a:t>
            </a:r>
          </a:p>
          <a:p>
            <a:r>
              <a:rPr lang="en-US" sz="1200" dirty="0">
                <a:latin typeface="Consolas" panose="020B0609020204030204" pitchFamily="49" charset="0"/>
                <a:cs typeface="Consolas" panose="020B0609020204030204" pitchFamily="49" charset="0"/>
              </a:rPr>
              <a:t>The log window displays the detailed performances for the 10 folds and all predictions are stored as </a:t>
            </a:r>
            <a:r>
              <a:rPr lang="en-US" sz="1200" dirty="0" err="1">
                <a:latin typeface="Consolas" panose="020B0609020204030204" pitchFamily="49" charset="0"/>
                <a:cs typeface="Consolas" panose="020B0609020204030204" pitchFamily="49" charset="0"/>
              </a:rPr>
              <a:t>tsv</a:t>
            </a:r>
            <a:r>
              <a:rPr lang="en-US" sz="1200" dirty="0">
                <a:latin typeface="Consolas" panose="020B0609020204030204" pitchFamily="49" charset="0"/>
                <a:cs typeface="Consolas" panose="020B0609020204030204" pitchFamily="49" charset="0"/>
              </a:rPr>
              <a:t> files</a:t>
            </a:r>
          </a:p>
          <a:p>
            <a:r>
              <a:rPr lang="en-US" sz="1200" dirty="0">
                <a:latin typeface="Consolas" panose="020B0609020204030204" pitchFamily="49" charset="0"/>
                <a:cs typeface="Consolas" panose="020B0609020204030204" pitchFamily="49" charset="0"/>
              </a:rPr>
              <a:t>Averaged performances over the 10 folds are provided at the end. To summarize the balanced accuracy is estimated to 0.8.</a:t>
            </a:r>
            <a:endParaRPr lang="en-US" sz="1200" dirty="0"/>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44</a:t>
            </a:fld>
            <a:endParaRPr lang="en-US"/>
          </a:p>
        </p:txBody>
      </p:sp>
    </p:spTree>
    <p:extLst>
      <p:ext uri="{BB962C8B-B14F-4D97-AF65-F5344CB8AC3E}">
        <p14:creationId xmlns:p14="http://schemas.microsoft.com/office/powerpoint/2010/main" val="33116523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calculation mode to </a:t>
            </a:r>
            <a:r>
              <a:rPr lang="en-US" sz="1200" b="1" dirty="0">
                <a:latin typeface="Consolas" panose="020B0609020204030204" pitchFamily="49" charset="0"/>
                <a:cs typeface="Consolas" panose="020B0609020204030204" pitchFamily="49" charset="0"/>
              </a:rPr>
              <a:t>Predict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Landscape Model </a:t>
            </a:r>
            <a:r>
              <a:rPr lang="en-US" sz="1200" dirty="0"/>
              <a:t>to the file </a:t>
            </a:r>
            <a:r>
              <a:rPr lang="en-US" sz="1200" dirty="0" err="1">
                <a:latin typeface="Consolas" panose="020B0609020204030204" pitchFamily="49" charset="0"/>
                <a:cs typeface="Consolas" panose="020B0609020204030204" pitchFamily="49" charset="0"/>
              </a:rPr>
              <a:t>trainBCFcl_cls.xml</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Responsibilities</a:t>
            </a:r>
            <a:r>
              <a:rPr lang="en-US" sz="1200" dirty="0"/>
              <a:t> to the file </a:t>
            </a:r>
            <a:r>
              <a:rPr lang="en-US" sz="1200" dirty="0" err="1">
                <a:latin typeface="Consolas" panose="020B0609020204030204" pitchFamily="49" charset="0"/>
                <a:cs typeface="Consolas" panose="020B0609020204030204" pitchFamily="49" charset="0"/>
              </a:rPr>
              <a:t>trainR.svm</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Property</a:t>
            </a:r>
            <a:r>
              <a:rPr lang="en-US" sz="1200" dirty="0"/>
              <a:t> to the file </a:t>
            </a:r>
            <a:r>
              <a:rPr lang="en-US" sz="1200" dirty="0" err="1">
                <a:latin typeface="Consolas" panose="020B0609020204030204" pitchFamily="49" charset="0"/>
                <a:cs typeface="Consolas" panose="020B0609020204030204" pitchFamily="49" charset="0"/>
              </a:rPr>
              <a:t>trainBCFcl.prp</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Output </a:t>
            </a:r>
            <a:r>
              <a:rPr lang="en-US" sz="1200" dirty="0"/>
              <a:t>to </a:t>
            </a:r>
            <a:r>
              <a:rPr lang="en-US" sz="1200" dirty="0" err="1">
                <a:latin typeface="Consolas" panose="020B0609020204030204" pitchFamily="49" charset="0"/>
                <a:cs typeface="Consolas" panose="020B0609020204030204" pitchFamily="49" charset="0"/>
              </a:rPr>
              <a:t>trainBCFcl_cls_pred</a:t>
            </a:r>
            <a:endParaRPr lang="en-US" sz="1200" dirty="0">
              <a:latin typeface="Consolas" panose="020B0609020204030204" pitchFamily="49" charset="0"/>
              <a:cs typeface="Consolas" panose="020B0609020204030204" pitchFamily="49" charset="0"/>
            </a:endParaRPr>
          </a:p>
          <a:p>
            <a:r>
              <a:rPr lang="en-US" sz="1200" dirty="0"/>
              <a:t>Click the </a:t>
            </a:r>
            <a:r>
              <a:rPr lang="en-US" sz="1200" b="1" dirty="0">
                <a:latin typeface="Consolas" panose="020B0609020204030204" pitchFamily="49" charset="0"/>
                <a:cs typeface="Consolas" panose="020B0609020204030204" pitchFamily="49" charset="0"/>
              </a:rPr>
              <a:t>OK</a:t>
            </a:r>
            <a:r>
              <a:rPr lang="en-US" sz="1200" dirty="0"/>
              <a:t> button.</a:t>
            </a:r>
          </a:p>
          <a:p>
            <a:r>
              <a:rPr lang="en-US" sz="1200" dirty="0"/>
              <a:t>The balanced accuracy is measured at 0.89</a:t>
            </a:r>
          </a:p>
          <a:p>
            <a:r>
              <a:rPr lang="en-US" sz="1200" dirty="0"/>
              <a:t>This is optimistic!</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45</a:t>
            </a:fld>
            <a:endParaRPr lang="en-US"/>
          </a:p>
        </p:txBody>
      </p:sp>
    </p:spTree>
    <p:extLst>
      <p:ext uri="{BB962C8B-B14F-4D97-AF65-F5344CB8AC3E}">
        <p14:creationId xmlns:p14="http://schemas.microsoft.com/office/powerpoint/2010/main" val="13291921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Responsibilities</a:t>
            </a:r>
            <a:r>
              <a:rPr lang="en-US" sz="1200" dirty="0"/>
              <a:t> to the file </a:t>
            </a:r>
            <a:r>
              <a:rPr lang="en-US" sz="1200" dirty="0" err="1">
                <a:latin typeface="Consolas" panose="020B0609020204030204" pitchFamily="49" charset="0"/>
                <a:cs typeface="Consolas" panose="020B0609020204030204" pitchFamily="49" charset="0"/>
              </a:rPr>
              <a:t>testR.svm</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Property</a:t>
            </a:r>
            <a:r>
              <a:rPr lang="en-US" sz="1200" dirty="0"/>
              <a:t> to the file </a:t>
            </a:r>
            <a:r>
              <a:rPr lang="en-US" sz="1200" dirty="0" err="1">
                <a:latin typeface="Consolas" panose="020B0609020204030204" pitchFamily="49" charset="0"/>
                <a:cs typeface="Consolas" panose="020B0609020204030204" pitchFamily="49" charset="0"/>
              </a:rPr>
              <a:t>testBCFcl.prp</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Output </a:t>
            </a:r>
            <a:r>
              <a:rPr lang="en-US" sz="1200" dirty="0"/>
              <a:t>to </a:t>
            </a:r>
            <a:r>
              <a:rPr lang="en-US" sz="1200" dirty="0" err="1">
                <a:latin typeface="Consolas" panose="020B0609020204030204" pitchFamily="49" charset="0"/>
                <a:cs typeface="Consolas" panose="020B0609020204030204" pitchFamily="49" charset="0"/>
              </a:rPr>
              <a:t>testBCFcl_cls_pred</a:t>
            </a:r>
            <a:endParaRPr lang="en-US" sz="1200" dirty="0">
              <a:latin typeface="Consolas" panose="020B0609020204030204" pitchFamily="49" charset="0"/>
              <a:cs typeface="Consolas" panose="020B0609020204030204" pitchFamily="49" charset="0"/>
            </a:endParaRPr>
          </a:p>
          <a:p>
            <a:r>
              <a:rPr lang="en-US" sz="1200" dirty="0"/>
              <a:t>Click the </a:t>
            </a:r>
            <a:r>
              <a:rPr lang="en-US" sz="1200" b="1" dirty="0">
                <a:latin typeface="Consolas" panose="020B0609020204030204" pitchFamily="49" charset="0"/>
                <a:cs typeface="Consolas" panose="020B0609020204030204" pitchFamily="49" charset="0"/>
              </a:rPr>
              <a:t>OK</a:t>
            </a:r>
            <a:r>
              <a:rPr lang="en-US" sz="1200" dirty="0"/>
              <a:t> button.</a:t>
            </a:r>
          </a:p>
          <a:p>
            <a:r>
              <a:rPr lang="en-US" sz="1200" dirty="0"/>
              <a:t>The balanced accuracy is measured at 0.75</a:t>
            </a:r>
          </a:p>
          <a:p>
            <a:r>
              <a:rPr lang="en-US" sz="1200" dirty="0"/>
              <a:t>This is a bit worse than in cross-validation!</a:t>
            </a:r>
          </a:p>
          <a:p>
            <a:r>
              <a:rPr lang="en-US" sz="1200" dirty="0"/>
              <a:t>The model is evaluated on truly external data. The labels of the test set were never used in the model building process. Actually, the performance assessment is quite stringent since only half of the dataset is used for model preparation and the other half is used for validation.</a:t>
            </a:r>
          </a:p>
          <a:p>
            <a:r>
              <a:rPr lang="en-US" sz="1200" dirty="0"/>
              <a:t>Notice that if a property file is not provided, the model is used for prediction and no statistics are computed. The predictions are saved in the </a:t>
            </a:r>
            <a:r>
              <a:rPr lang="en-US" sz="1200" dirty="0" err="1"/>
              <a:t>tsv</a:t>
            </a:r>
            <a:r>
              <a:rPr lang="en-US" sz="1200" dirty="0"/>
              <a:t> file.</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46</a:t>
            </a:fld>
            <a:endParaRPr lang="en-US"/>
          </a:p>
        </p:txBody>
      </p:sp>
    </p:spTree>
    <p:extLst>
      <p:ext uri="{BB962C8B-B14F-4D97-AF65-F5344CB8AC3E}">
        <p14:creationId xmlns:p14="http://schemas.microsoft.com/office/powerpoint/2010/main" val="25556242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This </a:t>
            </a:r>
            <a:r>
              <a:rPr lang="fr-FR" dirty="0" err="1"/>
              <a:t>is</a:t>
            </a:r>
            <a:r>
              <a:rPr lang="fr-FR" dirty="0"/>
              <a:t> the end of the </a:t>
            </a:r>
            <a:r>
              <a:rPr lang="fr-FR" dirty="0" err="1"/>
              <a:t>exercise</a:t>
            </a:r>
            <a:r>
              <a:rPr lang="fr-FR" dirty="0"/>
              <a:t>.</a:t>
            </a:r>
          </a:p>
          <a:p>
            <a:r>
              <a:rPr lang="fr-FR" dirty="0"/>
              <a:t>In </a:t>
            </a:r>
            <a:r>
              <a:rPr lang="fr-FR" dirty="0" err="1"/>
              <a:t>this</a:t>
            </a:r>
            <a:r>
              <a:rPr lang="fr-FR" dirty="0"/>
              <a:t> </a:t>
            </a:r>
            <a:r>
              <a:rPr lang="fr-FR" dirty="0" err="1"/>
              <a:t>exercise</a:t>
            </a:r>
            <a:r>
              <a:rPr lang="fr-FR" dirty="0"/>
              <a:t>, a GTM model </a:t>
            </a:r>
            <a:r>
              <a:rPr lang="fr-FR" dirty="0" err="1"/>
              <a:t>was</a:t>
            </a:r>
            <a:r>
              <a:rPr lang="fr-FR" dirty="0"/>
              <a:t> </a:t>
            </a:r>
            <a:r>
              <a:rPr lang="fr-FR" dirty="0" err="1"/>
              <a:t>used</a:t>
            </a:r>
            <a:r>
              <a:rPr lang="fr-FR" dirty="0"/>
              <a:t> for model </a:t>
            </a:r>
            <a:r>
              <a:rPr lang="fr-FR" dirty="0" err="1"/>
              <a:t>buiding</a:t>
            </a:r>
            <a:r>
              <a:rPr lang="fr-FR" dirty="0"/>
              <a:t> and validation, </a:t>
            </a:r>
            <a:r>
              <a:rPr lang="fr-FR" dirty="0" err="1"/>
              <a:t>discriminating</a:t>
            </a:r>
            <a:r>
              <a:rPr lang="fr-FR" dirty="0"/>
              <a:t> BCF </a:t>
            </a:r>
            <a:r>
              <a:rPr lang="fr-FR" dirty="0" err="1"/>
              <a:t>from</a:t>
            </a:r>
            <a:r>
              <a:rPr lang="fr-FR" dirty="0"/>
              <a:t> not BCF compounds.</a:t>
            </a:r>
            <a:endParaRPr lang="en-US" dirty="0"/>
          </a:p>
          <a:p>
            <a:r>
              <a:rPr lang="en-US" dirty="0"/>
              <a:t>This exercise uses the GTM as predictive tool for classification. Retrospectively is validates the interpretations of the map.</a:t>
            </a:r>
          </a:p>
          <a:p>
            <a:pPr lvl="2"/>
            <a:r>
              <a:rPr lang="en-US" dirty="0"/>
              <a:t>The labels are not used to train the GTM</a:t>
            </a:r>
          </a:p>
          <a:p>
            <a:pPr lvl="2"/>
            <a:r>
              <a:rPr lang="en-US" dirty="0"/>
              <a:t>The model results from the observation of where are located the compounds of a given class</a:t>
            </a:r>
          </a:p>
          <a:p>
            <a:pPr lvl="2"/>
            <a:r>
              <a:rPr lang="en-US" dirty="0"/>
              <a:t>More weight is given to minority classes to compensate for unbalanced classes to improve. In the present case, it improves the performances.</a:t>
            </a:r>
          </a:p>
          <a:p>
            <a:r>
              <a:rPr lang="en-US" dirty="0"/>
              <a:t>General observations</a:t>
            </a:r>
          </a:p>
          <a:p>
            <a:pPr lvl="1"/>
            <a:r>
              <a:rPr lang="en-US" dirty="0"/>
              <a:t>The same GTM can be used to predict several properties</a:t>
            </a:r>
          </a:p>
          <a:p>
            <a:pPr lvl="2"/>
            <a:r>
              <a:rPr lang="en-US" dirty="0"/>
              <a:t>The GTM is able to perform multi-task learning</a:t>
            </a:r>
          </a:p>
          <a:p>
            <a:pPr lvl="1"/>
            <a:r>
              <a:rPr lang="en-US" dirty="0"/>
              <a:t>Actually two marginal probabilities are estimated:</a:t>
            </a:r>
          </a:p>
          <a:p>
            <a:pPr lvl="2"/>
            <a:r>
              <a:rPr lang="en-US" dirty="0"/>
              <a:t>The probability to observe a compound of a given class somewhere</a:t>
            </a:r>
          </a:p>
          <a:p>
            <a:pPr lvl="2"/>
            <a:r>
              <a:rPr lang="en-US" dirty="0"/>
              <a:t>The probability that the compounds is of given class, being located somewhere</a:t>
            </a:r>
          </a:p>
          <a:p>
            <a:pPr lvl="1"/>
            <a:r>
              <a:rPr lang="en-US" dirty="0"/>
              <a:t>These marginal probabilities are the basis for property landscapes</a:t>
            </a:r>
          </a:p>
          <a:p>
            <a:pPr lvl="2"/>
            <a:r>
              <a:rPr lang="en-US" dirty="0"/>
              <a:t>See Exercise 6</a:t>
            </a:r>
          </a:p>
          <a:p>
            <a:pPr lvl="2"/>
            <a:r>
              <a:rPr lang="en-US" dirty="0"/>
              <a:t>File *</a:t>
            </a:r>
            <a:r>
              <a:rPr lang="en-US" dirty="0" err="1"/>
              <a:t>LS.mat</a:t>
            </a:r>
            <a:endParaRPr lang="en-US" dirty="0"/>
          </a:p>
          <a:p>
            <a:pPr lvl="1"/>
            <a:r>
              <a:rPr lang="en-US" dirty="0"/>
              <a:t>A density landscape is also generated</a:t>
            </a:r>
          </a:p>
          <a:p>
            <a:pPr lvl="2"/>
            <a:r>
              <a:rPr lang="en-US" dirty="0"/>
              <a:t>File *</a:t>
            </a:r>
            <a:r>
              <a:rPr lang="en-US" dirty="0" err="1"/>
              <a:t>Dens.mat</a:t>
            </a:r>
            <a:endParaRPr lang="en-US" dirty="0"/>
          </a:p>
          <a:p>
            <a:endParaRPr lang="fr-FR" dirty="0"/>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47</a:t>
            </a:fld>
            <a:endParaRPr lang="en-US"/>
          </a:p>
        </p:txBody>
      </p:sp>
    </p:spTree>
    <p:extLst>
      <p:ext uri="{BB962C8B-B14F-4D97-AF65-F5344CB8AC3E}">
        <p14:creationId xmlns:p14="http://schemas.microsoft.com/office/powerpoint/2010/main" val="5909401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This is the fifth exercise. The aim is to use the GTM to built a predictive classification model to predict the </a:t>
            </a:r>
            <a:r>
              <a:rPr lang="en-US" dirty="0" err="1"/>
              <a:t>logBCF</a:t>
            </a:r>
            <a:r>
              <a:rPr lang="en-US" dirty="0"/>
              <a:t> value. </a:t>
            </a:r>
          </a:p>
          <a:p>
            <a:r>
              <a:rPr lang="en-US" dirty="0"/>
              <a:t>The </a:t>
            </a:r>
            <a:r>
              <a:rPr lang="en-US" dirty="0" err="1"/>
              <a:t>GTMReg</a:t>
            </a:r>
            <a:r>
              <a:rPr lang="en-US" dirty="0"/>
              <a:t> software used in this exercise requires a license file, refer to exercise 1 for more details.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48</a:t>
            </a:fld>
            <a:endParaRPr lang="en-US"/>
          </a:p>
        </p:txBody>
      </p:sp>
    </p:spTree>
    <p:extLst>
      <p:ext uri="{BB962C8B-B14F-4D97-AF65-F5344CB8AC3E}">
        <p14:creationId xmlns:p14="http://schemas.microsoft.com/office/powerpoint/2010/main" val="5112809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exercise uses the GTM model and stored in the file </a:t>
            </a:r>
            <a:r>
              <a:rPr lang="en-US" dirty="0" err="1"/>
              <a:t>train.xml</a:t>
            </a:r>
            <a:r>
              <a:rPr lang="en-US" dirty="0"/>
              <a:t>. It is also possible to use the 8000 nodes model.</a:t>
            </a:r>
          </a:p>
          <a:p>
            <a:r>
              <a:rPr lang="en-US" dirty="0"/>
              <a:t>The regression model use the responsibility patterns of training set compounds (</a:t>
            </a:r>
            <a:r>
              <a:rPr lang="en-US" dirty="0" err="1"/>
              <a:t>R.svm</a:t>
            </a:r>
            <a:r>
              <a:rPr lang="en-US" dirty="0"/>
              <a:t>) as well as the </a:t>
            </a:r>
            <a:r>
              <a:rPr lang="en-US" dirty="0" err="1"/>
              <a:t>logBCF</a:t>
            </a:r>
            <a:r>
              <a:rPr lang="en-US" dirty="0"/>
              <a:t> values for each compound (.</a:t>
            </a:r>
            <a:r>
              <a:rPr lang="en-US" dirty="0" err="1"/>
              <a:t>prp</a:t>
            </a:r>
            <a:r>
              <a:rPr lang="en-US" dirty="0"/>
              <a:t> files).</a:t>
            </a:r>
          </a:p>
          <a:p>
            <a:r>
              <a:rPr lang="en-US" dirty="0"/>
              <a:t>The software outputs the regression model in the file </a:t>
            </a:r>
            <a:r>
              <a:rPr lang="en-US" dirty="0" err="1"/>
              <a:t>trainBCFcl_cls.xml</a:t>
            </a:r>
            <a:endParaRPr lang="en-US" dirty="0"/>
          </a:p>
          <a:p>
            <a:r>
              <a:rPr lang="en-US" dirty="0"/>
              <a:t>Additionally, the density and the landscape are generated as column organized text files. The predictions are stored in *.</a:t>
            </a:r>
            <a:r>
              <a:rPr lang="en-US" dirty="0" err="1"/>
              <a:t>tsv</a:t>
            </a:r>
            <a:r>
              <a:rPr lang="en-US" dirty="0"/>
              <a:t> files. These outputs are formatted to be easily manipulated by other software.</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49</a:t>
            </a:fld>
            <a:endParaRPr lang="en-US"/>
          </a:p>
        </p:txBody>
      </p:sp>
    </p:spTree>
    <p:extLst>
      <p:ext uri="{BB962C8B-B14F-4D97-AF65-F5344CB8AC3E}">
        <p14:creationId xmlns:p14="http://schemas.microsoft.com/office/powerpoint/2010/main" val="3053360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Data have been collected from</a:t>
            </a:r>
          </a:p>
          <a:p>
            <a:pPr marL="171450" indent="-171450">
              <a:buFontTx/>
              <a:buChar char="-"/>
            </a:pPr>
            <a:r>
              <a:rPr lang="en-US" dirty="0"/>
              <a:t>The European Chemical Agency,</a:t>
            </a:r>
          </a:p>
          <a:p>
            <a:pPr marL="171450" indent="-171450">
              <a:buFontTx/>
              <a:buChar char="-"/>
            </a:pPr>
            <a:r>
              <a:rPr lang="en-US" dirty="0"/>
              <a:t>The  </a:t>
            </a:r>
            <a:r>
              <a:rPr lang="fr-FR" sz="1200" b="0" i="0" kern="1200" dirty="0">
                <a:solidFill>
                  <a:schemeClr val="tx1"/>
                </a:solidFill>
                <a:effectLst/>
                <a:latin typeface="+mn-lt"/>
                <a:ea typeface="+mn-ea"/>
                <a:cs typeface="+mn-cs"/>
              </a:rPr>
              <a:t>U.S. </a:t>
            </a:r>
            <a:r>
              <a:rPr lang="fr-FR" sz="1200" b="0" i="0" kern="1200" dirty="0" err="1">
                <a:solidFill>
                  <a:schemeClr val="tx1"/>
                </a:solidFill>
                <a:effectLst/>
                <a:latin typeface="+mn-lt"/>
                <a:ea typeface="+mn-ea"/>
                <a:cs typeface="+mn-cs"/>
              </a:rPr>
              <a:t>Environmental</a:t>
            </a:r>
            <a:r>
              <a:rPr lang="fr-FR" sz="1200" b="0" i="0" kern="1200" dirty="0">
                <a:solidFill>
                  <a:schemeClr val="tx1"/>
                </a:solidFill>
                <a:effectLst/>
                <a:latin typeface="+mn-lt"/>
                <a:ea typeface="+mn-ea"/>
                <a:cs typeface="+mn-cs"/>
              </a:rPr>
              <a:t> Protection Agency</a:t>
            </a:r>
          </a:p>
          <a:p>
            <a:pPr marL="171450" indent="-171450">
              <a:buFontTx/>
              <a:buChar char="-"/>
            </a:pPr>
            <a:r>
              <a:rPr lang="fr-FR" sz="1200" b="0" i="0" kern="1200" dirty="0">
                <a:solidFill>
                  <a:schemeClr val="tx1"/>
                </a:solidFill>
                <a:effectLst/>
                <a:latin typeface="+mn-lt"/>
                <a:ea typeface="+mn-ea"/>
                <a:cs typeface="+mn-cs"/>
              </a:rPr>
              <a:t>The </a:t>
            </a:r>
            <a:r>
              <a:rPr lang="fr-FR" sz="1200" b="0" i="0" kern="1200" dirty="0" err="1">
                <a:solidFill>
                  <a:schemeClr val="tx1"/>
                </a:solidFill>
                <a:effectLst/>
                <a:latin typeface="+mn-lt"/>
                <a:ea typeface="+mn-ea"/>
                <a:cs typeface="+mn-cs"/>
              </a:rPr>
              <a:t>Japanese</a:t>
            </a:r>
            <a:r>
              <a:rPr lang="fr-FR" sz="1200" b="0" i="0" kern="1200" dirty="0">
                <a:solidFill>
                  <a:schemeClr val="tx1"/>
                </a:solidFill>
                <a:effectLst/>
                <a:latin typeface="+mn-lt"/>
                <a:ea typeface="+mn-ea"/>
                <a:cs typeface="+mn-cs"/>
              </a:rPr>
              <a:t> National Institute of </a:t>
            </a:r>
            <a:r>
              <a:rPr lang="fr-FR" sz="1200" b="0" i="0" kern="1200" dirty="0" err="1">
                <a:solidFill>
                  <a:schemeClr val="tx1"/>
                </a:solidFill>
                <a:effectLst/>
                <a:latin typeface="+mn-lt"/>
                <a:ea typeface="+mn-ea"/>
                <a:cs typeface="+mn-cs"/>
              </a:rPr>
              <a:t>Technology</a:t>
            </a:r>
            <a:r>
              <a:rPr lang="fr-FR" sz="1200" b="0" i="0" kern="1200" dirty="0">
                <a:solidFill>
                  <a:schemeClr val="tx1"/>
                </a:solidFill>
                <a:effectLst/>
                <a:latin typeface="+mn-lt"/>
                <a:ea typeface="+mn-ea"/>
                <a:cs typeface="+mn-cs"/>
              </a:rPr>
              <a:t> and Evaluation</a:t>
            </a:r>
          </a:p>
          <a:p>
            <a:pPr marL="171450" indent="-171450">
              <a:buFontTx/>
              <a:buChar char="-"/>
            </a:pPr>
            <a:r>
              <a:rPr lang="fr-FR" sz="1200" b="0" i="0" kern="1200" dirty="0">
                <a:solidFill>
                  <a:schemeClr val="tx1"/>
                </a:solidFill>
                <a:effectLst/>
                <a:latin typeface="+mn-lt"/>
                <a:ea typeface="+mn-ea"/>
                <a:cs typeface="+mn-cs"/>
              </a:rPr>
              <a:t>The </a:t>
            </a:r>
            <a:r>
              <a:rPr lang="fr-FR" sz="1200" b="0" i="0" kern="1200" dirty="0" err="1">
                <a:solidFill>
                  <a:schemeClr val="tx1"/>
                </a:solidFill>
                <a:effectLst/>
                <a:latin typeface="+mn-lt"/>
                <a:ea typeface="+mn-ea"/>
                <a:cs typeface="+mn-cs"/>
              </a:rPr>
              <a:t>European</a:t>
            </a:r>
            <a:r>
              <a:rPr lang="fr-FR" sz="1200" b="0" i="0" kern="1200" dirty="0">
                <a:solidFill>
                  <a:schemeClr val="tx1"/>
                </a:solidFill>
                <a:effectLst/>
                <a:latin typeface="+mn-lt"/>
                <a:ea typeface="+mn-ea"/>
                <a:cs typeface="+mn-cs"/>
              </a:rPr>
              <a:t> Chemical </a:t>
            </a:r>
            <a:r>
              <a:rPr lang="fr-FR" sz="1200" b="0" i="0" kern="1200" dirty="0" err="1">
                <a:solidFill>
                  <a:schemeClr val="tx1"/>
                </a:solidFill>
                <a:effectLst/>
                <a:latin typeface="+mn-lt"/>
                <a:ea typeface="+mn-ea"/>
                <a:cs typeface="+mn-cs"/>
              </a:rPr>
              <a:t>Industry</a:t>
            </a:r>
            <a:r>
              <a:rPr lang="fr-FR" sz="1200" b="0" i="0" kern="1200" dirty="0">
                <a:solidFill>
                  <a:schemeClr val="tx1"/>
                </a:solidFill>
                <a:effectLst/>
                <a:latin typeface="+mn-lt"/>
                <a:ea typeface="+mn-ea"/>
                <a:cs typeface="+mn-cs"/>
              </a:rPr>
              <a:t> Council Long Rang Initiative</a:t>
            </a:r>
          </a:p>
          <a:p>
            <a:pPr marL="171450" indent="-171450">
              <a:buFontTx/>
              <a:buChar char="-"/>
            </a:pPr>
            <a:r>
              <a:rPr lang="fr-FR" sz="1200" b="0" i="0" kern="1200" dirty="0">
                <a:solidFill>
                  <a:schemeClr val="tx1"/>
                </a:solidFill>
                <a:effectLst/>
                <a:latin typeface="+mn-lt"/>
                <a:ea typeface="+mn-ea"/>
                <a:cs typeface="+mn-cs"/>
              </a:rPr>
              <a:t>The Canadian </a:t>
            </a:r>
            <a:r>
              <a:rPr lang="fr-FR" sz="1200" b="0" i="0" kern="1200" dirty="0" err="1">
                <a:solidFill>
                  <a:schemeClr val="tx1"/>
                </a:solidFill>
                <a:effectLst/>
                <a:latin typeface="+mn-lt"/>
                <a:ea typeface="+mn-ea"/>
                <a:cs typeface="+mn-cs"/>
              </a:rPr>
              <a:t>Domestic</a:t>
            </a:r>
            <a:r>
              <a:rPr lang="fr-FR" sz="1200" b="0" i="0" kern="1200" dirty="0">
                <a:solidFill>
                  <a:schemeClr val="tx1"/>
                </a:solidFill>
                <a:effectLst/>
                <a:latin typeface="+mn-lt"/>
                <a:ea typeface="+mn-ea"/>
                <a:cs typeface="+mn-cs"/>
              </a:rPr>
              <a:t> Substance List</a:t>
            </a:r>
          </a:p>
          <a:p>
            <a:pPr marL="171450" indent="-171450">
              <a:buFontTx/>
              <a:buChar char="-"/>
            </a:pPr>
            <a:r>
              <a:rPr lang="fr-FR" sz="1200" b="0" i="0" kern="1200" dirty="0" err="1">
                <a:solidFill>
                  <a:schemeClr val="tx1"/>
                </a:solidFill>
                <a:effectLst/>
                <a:latin typeface="+mn-lt"/>
                <a:ea typeface="+mn-ea"/>
                <a:cs typeface="+mn-cs"/>
              </a:rPr>
              <a:t>From</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Literature</a:t>
            </a:r>
            <a:endParaRPr lang="fr-FR" sz="1200" b="0" i="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rtl="0"/>
            <a:fld id="{893B0CF2-7F87-4E02-A248-870047730F99}" type="slidenum">
              <a:rPr lang="it-IT" smtClean="0"/>
              <a:t>5</a:t>
            </a:fld>
            <a:endParaRPr lang="it-IT" dirty="0"/>
          </a:p>
        </p:txBody>
      </p:sp>
    </p:spTree>
    <p:extLst>
      <p:ext uri="{BB962C8B-B14F-4D97-AF65-F5344CB8AC3E}">
        <p14:creationId xmlns:p14="http://schemas.microsoft.com/office/powerpoint/2010/main" val="31252112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noProof="0" dirty="0"/>
              <a:t>The </a:t>
            </a:r>
            <a:r>
              <a:rPr lang="en-US" noProof="0" dirty="0" err="1"/>
              <a:t>GTMReg</a:t>
            </a:r>
            <a:r>
              <a:rPr lang="en-US" noProof="0" dirty="0"/>
              <a:t> software interface is organized as follow.</a:t>
            </a:r>
          </a:p>
          <a:p>
            <a:r>
              <a:rPr lang="en-US" noProof="0" dirty="0"/>
              <a:t>The file management service is located at the top of the interface. Below, the modeler can add meta-data and below again, define an applicability domain. To the left of it, the interface controls the calculations mode of the model: model building, cross-validation or validation/application on new data. At the bottom, lies the log window and the buttons to start the calculations. Actually, the main difference with the </a:t>
            </a:r>
            <a:r>
              <a:rPr lang="en-US" noProof="0" dirty="0" err="1"/>
              <a:t>GTMClass</a:t>
            </a:r>
            <a:r>
              <a:rPr lang="en-US" noProof="0" dirty="0"/>
              <a:t> application is located at the level of the applicability domain management.</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50</a:t>
            </a:fld>
            <a:endParaRPr lang="en-US"/>
          </a:p>
        </p:txBody>
      </p:sp>
    </p:spTree>
    <p:extLst>
      <p:ext uri="{BB962C8B-B14F-4D97-AF65-F5344CB8AC3E}">
        <p14:creationId xmlns:p14="http://schemas.microsoft.com/office/powerpoint/2010/main" val="9497171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Set the GTM model to the file </a:t>
            </a:r>
            <a:r>
              <a:rPr lang="en-US" dirty="0" err="1"/>
              <a:t>train.xml</a:t>
            </a:r>
            <a:r>
              <a:rPr lang="en-US" dirty="0"/>
              <a:t> to use the GTM model produced in this tutorial</a:t>
            </a:r>
          </a:p>
          <a:p>
            <a:r>
              <a:rPr lang="en-US" dirty="0"/>
              <a:t>Set the Responsibility to the file </a:t>
            </a:r>
            <a:r>
              <a:rPr lang="en-US" dirty="0" err="1"/>
              <a:t>trainR.svm</a:t>
            </a:r>
            <a:r>
              <a:rPr lang="en-US" dirty="0"/>
              <a:t> to load the responsibility pattern of the training set molecules</a:t>
            </a:r>
          </a:p>
          <a:p>
            <a:r>
              <a:rPr lang="en-US" dirty="0"/>
              <a:t>Set the Property to </a:t>
            </a:r>
            <a:r>
              <a:rPr lang="en-US" dirty="0" err="1"/>
              <a:t>trainBCFlog.prp</a:t>
            </a:r>
            <a:r>
              <a:rPr lang="en-US" dirty="0"/>
              <a:t>. In this file, each line is the </a:t>
            </a:r>
            <a:r>
              <a:rPr lang="en-US" dirty="0" err="1"/>
              <a:t>ldecimal</a:t>
            </a:r>
            <a:r>
              <a:rPr lang="en-US" dirty="0"/>
              <a:t> logarithm of the bioconcentration value </a:t>
            </a:r>
            <a:r>
              <a:rPr lang="en-US" dirty="0" err="1"/>
              <a:t>expressend</a:t>
            </a:r>
            <a:r>
              <a:rPr lang="en-US" dirty="0"/>
              <a:t> in L/Kg for the corresponding molecule in the responsibility file.</a:t>
            </a:r>
          </a:p>
          <a:p>
            <a:r>
              <a:rPr lang="en-US" dirty="0"/>
              <a:t>Set the Output to </a:t>
            </a:r>
            <a:r>
              <a:rPr lang="en-US" dirty="0" err="1"/>
              <a:t>trainBCFlog_reg</a:t>
            </a:r>
            <a:r>
              <a:rPr lang="en-US" dirty="0"/>
              <a:t> to keep track of your classification models.</a:t>
            </a:r>
          </a:p>
          <a:p>
            <a:r>
              <a:rPr lang="en-US" sz="1200" dirty="0"/>
              <a:t>Set the calculation mode to Train</a:t>
            </a:r>
          </a:p>
          <a:p>
            <a:r>
              <a:rPr lang="en-US" sz="1200" dirty="0"/>
              <a:t>Fill the metadata with you </a:t>
            </a:r>
            <a:r>
              <a:rPr lang="en-US" sz="1200" dirty="0" err="1"/>
              <a:t>informations</a:t>
            </a:r>
            <a:r>
              <a:rPr lang="en-US" sz="1200" dirty="0"/>
              <a:t>.</a:t>
            </a:r>
          </a:p>
          <a:p>
            <a:r>
              <a:rPr lang="en-US" sz="1200" dirty="0"/>
              <a:t>For instance:</a:t>
            </a:r>
          </a:p>
          <a:p>
            <a:r>
              <a:rPr lang="en-US" sz="1200" dirty="0"/>
              <a:t>Set the calculation mode to </a:t>
            </a:r>
            <a:r>
              <a:rPr lang="en-US" sz="1200" b="1" dirty="0">
                <a:latin typeface="Consolas" panose="020B0609020204030204" pitchFamily="49" charset="0"/>
                <a:cs typeface="Consolas" panose="020B0609020204030204" pitchFamily="49" charset="0"/>
              </a:rPr>
              <a:t>Train</a:t>
            </a:r>
          </a:p>
          <a:p>
            <a:r>
              <a:rPr lang="en-US" sz="1200" dirty="0"/>
              <a:t>Fill the metadata with you information.</a:t>
            </a:r>
          </a:p>
          <a:p>
            <a:r>
              <a:rPr lang="en-US" sz="1200" dirty="0"/>
              <a:t>For instance:</a:t>
            </a:r>
          </a:p>
          <a:p>
            <a:r>
              <a:rPr lang="en-US" sz="1200" dirty="0"/>
              <a:t>Property name to “</a:t>
            </a:r>
            <a:r>
              <a:rPr lang="en-US" sz="1200" dirty="0" err="1"/>
              <a:t>BCFlog</a:t>
            </a:r>
            <a:r>
              <a:rPr lang="en-US" sz="1200" dirty="0"/>
              <a:t>”</a:t>
            </a:r>
          </a:p>
          <a:p>
            <a:r>
              <a:rPr lang="en-US" sz="1200" dirty="0"/>
              <a:t>Author “Your name”</a:t>
            </a:r>
          </a:p>
          <a:p>
            <a:r>
              <a:rPr lang="en-US" sz="1200" dirty="0"/>
              <a:t>Title “logarithm of BCF”</a:t>
            </a:r>
          </a:p>
          <a:p>
            <a:r>
              <a:rPr lang="en-US" sz="1200" dirty="0"/>
              <a:t>Comments “BCF in L/Kg”</a:t>
            </a:r>
          </a:p>
          <a:p>
            <a:r>
              <a:rPr lang="en-US" sz="1200" dirty="0"/>
              <a:t>Then, click the </a:t>
            </a:r>
            <a:r>
              <a:rPr lang="en-US" sz="1200" b="1" dirty="0">
                <a:latin typeface="Consolas" panose="020B0609020204030204" pitchFamily="49" charset="0"/>
                <a:cs typeface="Consolas" panose="020B0609020204030204" pitchFamily="49" charset="0"/>
              </a:rPr>
              <a:t>OK </a:t>
            </a:r>
            <a:r>
              <a:rPr lang="en-US" sz="1200" dirty="0"/>
              <a:t>button</a:t>
            </a:r>
          </a:p>
          <a:p>
            <a:r>
              <a:rPr lang="en-US" sz="1200" dirty="0"/>
              <a:t>There log window will display a message at the end of the calculations.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51</a:t>
            </a:fld>
            <a:endParaRPr lang="en-US"/>
          </a:p>
        </p:txBody>
      </p:sp>
    </p:spTree>
    <p:extLst>
      <p:ext uri="{BB962C8B-B14F-4D97-AF65-F5344CB8AC3E}">
        <p14:creationId xmlns:p14="http://schemas.microsoft.com/office/powerpoint/2010/main" val="10116443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Set the calculation mode to </a:t>
            </a:r>
            <a:r>
              <a:rPr lang="en-US" sz="1200" b="1" dirty="0">
                <a:latin typeface="Consolas" panose="020B0609020204030204" pitchFamily="49" charset="0"/>
                <a:cs typeface="Consolas" panose="020B0609020204030204" pitchFamily="49" charset="0"/>
              </a:rPr>
              <a:t>Cross-validate</a:t>
            </a:r>
          </a:p>
          <a:p>
            <a:r>
              <a:rPr lang="en-US" sz="1200" dirty="0"/>
              <a:t>Set the number of folds to </a:t>
            </a:r>
            <a:r>
              <a:rPr lang="en-US" sz="1200" b="1" dirty="0">
                <a:latin typeface="Consolas" panose="020B0609020204030204" pitchFamily="49" charset="0"/>
                <a:cs typeface="Consolas" panose="020B0609020204030204" pitchFamily="49" charset="0"/>
              </a:rPr>
              <a:t>10</a:t>
            </a:r>
          </a:p>
          <a:p>
            <a:r>
              <a:rPr lang="en-US" sz="1200" dirty="0"/>
              <a:t>Check that the </a:t>
            </a:r>
            <a:r>
              <a:rPr lang="en-US" sz="1200" b="1" dirty="0">
                <a:latin typeface="Consolas" panose="020B0609020204030204" pitchFamily="49" charset="0"/>
                <a:cs typeface="Consolas" panose="020B0609020204030204" pitchFamily="49" charset="0"/>
              </a:rPr>
              <a:t>Output</a:t>
            </a:r>
            <a:r>
              <a:rPr lang="en-US" sz="1200" dirty="0"/>
              <a:t> is </a:t>
            </a:r>
            <a:r>
              <a:rPr lang="en-US" sz="1200" dirty="0" err="1">
                <a:latin typeface="Consolas" panose="020B0609020204030204" pitchFamily="49" charset="0"/>
                <a:cs typeface="Consolas" panose="020B0609020204030204" pitchFamily="49" charset="0"/>
              </a:rPr>
              <a:t>trainBCFlog_reg_CV</a:t>
            </a:r>
            <a:endParaRPr lang="en-US" sz="1200" dirty="0">
              <a:latin typeface="Consolas" panose="020B0609020204030204" pitchFamily="49" charset="0"/>
              <a:cs typeface="Consolas" panose="020B0609020204030204" pitchFamily="49" charset="0"/>
            </a:endParaRPr>
          </a:p>
          <a:p>
            <a:r>
              <a:rPr lang="en-US" sz="1200" dirty="0">
                <a:latin typeface="Consolas" panose="020B0609020204030204" pitchFamily="49" charset="0"/>
                <a:cs typeface="Consolas" panose="020B0609020204030204" pitchFamily="49" charset="0"/>
              </a:rPr>
              <a:t>Validate with the OK button</a:t>
            </a:r>
          </a:p>
          <a:p>
            <a:r>
              <a:rPr lang="en-US" sz="1200" dirty="0">
                <a:latin typeface="Consolas" panose="020B0609020204030204" pitchFamily="49" charset="0"/>
                <a:cs typeface="Consolas" panose="020B0609020204030204" pitchFamily="49" charset="0"/>
              </a:rPr>
              <a:t>The log window displays the detailed performances for the 10 folds and all predictions are stored as </a:t>
            </a:r>
            <a:r>
              <a:rPr lang="en-US" sz="1200" dirty="0" err="1">
                <a:latin typeface="Consolas" panose="020B0609020204030204" pitchFamily="49" charset="0"/>
                <a:cs typeface="Consolas" panose="020B0609020204030204" pitchFamily="49" charset="0"/>
              </a:rPr>
              <a:t>tsv</a:t>
            </a:r>
            <a:r>
              <a:rPr lang="en-US" sz="1200" dirty="0">
                <a:latin typeface="Consolas" panose="020B0609020204030204" pitchFamily="49" charset="0"/>
                <a:cs typeface="Consolas" panose="020B0609020204030204" pitchFamily="49" charset="0"/>
              </a:rPr>
              <a:t> files</a:t>
            </a:r>
          </a:p>
          <a:p>
            <a:r>
              <a:rPr lang="en-US" sz="1200" dirty="0">
                <a:latin typeface="Consolas" panose="020B0609020204030204" pitchFamily="49" charset="0"/>
                <a:cs typeface="Consolas" panose="020B0609020204030204" pitchFamily="49" charset="0"/>
              </a:rPr>
              <a:t>Averaged performances over the 10 folds are provided at the end. To summarize the RMSE is estimated at 1.02 log unit.</a:t>
            </a:r>
            <a:endParaRPr lang="en-US" sz="1200" dirty="0"/>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52</a:t>
            </a:fld>
            <a:endParaRPr lang="en-US"/>
          </a:p>
        </p:txBody>
      </p:sp>
    </p:spTree>
    <p:extLst>
      <p:ext uri="{BB962C8B-B14F-4D97-AF65-F5344CB8AC3E}">
        <p14:creationId xmlns:p14="http://schemas.microsoft.com/office/powerpoint/2010/main" val="34823657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calculation mode to </a:t>
            </a:r>
            <a:r>
              <a:rPr lang="en-US" sz="1200" b="1" dirty="0">
                <a:latin typeface="Consolas" panose="020B0609020204030204" pitchFamily="49" charset="0"/>
                <a:cs typeface="Consolas" panose="020B0609020204030204" pitchFamily="49" charset="0"/>
              </a:rPr>
              <a:t>Predict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Landscape Model </a:t>
            </a:r>
            <a:r>
              <a:rPr lang="en-US" sz="1200" dirty="0"/>
              <a:t>to the file </a:t>
            </a:r>
            <a:r>
              <a:rPr lang="en-US" sz="1200" dirty="0" err="1">
                <a:latin typeface="Consolas" panose="020B0609020204030204" pitchFamily="49" charset="0"/>
                <a:cs typeface="Consolas" panose="020B0609020204030204" pitchFamily="49" charset="0"/>
              </a:rPr>
              <a:t>trainBCFlog_reg.xml</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Responsibilities</a:t>
            </a:r>
            <a:r>
              <a:rPr lang="en-US" sz="1200" dirty="0"/>
              <a:t> to the file </a:t>
            </a:r>
            <a:r>
              <a:rPr lang="en-US" sz="1200" dirty="0" err="1">
                <a:latin typeface="Consolas" panose="020B0609020204030204" pitchFamily="49" charset="0"/>
                <a:cs typeface="Consolas" panose="020B0609020204030204" pitchFamily="49" charset="0"/>
              </a:rPr>
              <a:t>trainR.svm</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Property</a:t>
            </a:r>
            <a:r>
              <a:rPr lang="en-US" sz="1200" dirty="0"/>
              <a:t> to the file </a:t>
            </a:r>
            <a:r>
              <a:rPr lang="en-US" sz="1200" dirty="0" err="1">
                <a:latin typeface="Consolas" panose="020B0609020204030204" pitchFamily="49" charset="0"/>
                <a:cs typeface="Consolas" panose="020B0609020204030204" pitchFamily="49" charset="0"/>
              </a:rPr>
              <a:t>trainBCFlog.prp</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Output </a:t>
            </a:r>
            <a:r>
              <a:rPr lang="en-US" sz="1200" dirty="0"/>
              <a:t>to </a:t>
            </a:r>
            <a:r>
              <a:rPr lang="en-US" sz="1200" dirty="0" err="1">
                <a:latin typeface="Consolas" panose="020B0609020204030204" pitchFamily="49" charset="0"/>
                <a:cs typeface="Consolas" panose="020B0609020204030204" pitchFamily="49" charset="0"/>
              </a:rPr>
              <a:t>trainBCFlog_reg_pred</a:t>
            </a:r>
            <a:endParaRPr lang="en-US" sz="1200" dirty="0">
              <a:latin typeface="Consolas" panose="020B0609020204030204" pitchFamily="49" charset="0"/>
              <a:cs typeface="Consolas" panose="020B0609020204030204" pitchFamily="49" charset="0"/>
            </a:endParaRPr>
          </a:p>
          <a:p>
            <a:r>
              <a:rPr lang="en-US" sz="1200" dirty="0"/>
              <a:t>Click the </a:t>
            </a:r>
            <a:r>
              <a:rPr lang="en-US" sz="1200" b="1" dirty="0">
                <a:latin typeface="Consolas" panose="020B0609020204030204" pitchFamily="49" charset="0"/>
                <a:cs typeface="Consolas" panose="020B0609020204030204" pitchFamily="49" charset="0"/>
              </a:rPr>
              <a:t>OK</a:t>
            </a:r>
            <a:r>
              <a:rPr lang="en-US" sz="1200" dirty="0"/>
              <a:t> button.</a:t>
            </a:r>
          </a:p>
          <a:p>
            <a:r>
              <a:rPr lang="en-US" sz="1200" dirty="0"/>
              <a:t>The RMSE is 0.6</a:t>
            </a:r>
          </a:p>
          <a:p>
            <a:r>
              <a:rPr lang="en-US" sz="1200" dirty="0"/>
              <a:t>This is optimistic!</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53</a:t>
            </a:fld>
            <a:endParaRPr lang="en-US"/>
          </a:p>
        </p:txBody>
      </p:sp>
    </p:spTree>
    <p:extLst>
      <p:ext uri="{BB962C8B-B14F-4D97-AF65-F5344CB8AC3E}">
        <p14:creationId xmlns:p14="http://schemas.microsoft.com/office/powerpoint/2010/main" val="35747273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Responsibilities</a:t>
            </a:r>
            <a:r>
              <a:rPr lang="en-US" sz="1200" dirty="0"/>
              <a:t> to the file </a:t>
            </a:r>
            <a:r>
              <a:rPr lang="en-US" sz="1200" dirty="0" err="1">
                <a:latin typeface="Consolas" panose="020B0609020204030204" pitchFamily="49" charset="0"/>
                <a:cs typeface="Consolas" panose="020B0609020204030204" pitchFamily="49" charset="0"/>
              </a:rPr>
              <a:t>testR.svm</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Property</a:t>
            </a:r>
            <a:r>
              <a:rPr lang="en-US" sz="1200" dirty="0"/>
              <a:t> to the file </a:t>
            </a:r>
            <a:r>
              <a:rPr lang="en-US" sz="1200" dirty="0" err="1">
                <a:latin typeface="Consolas" panose="020B0609020204030204" pitchFamily="49" charset="0"/>
                <a:cs typeface="Consolas" panose="020B0609020204030204" pitchFamily="49" charset="0"/>
              </a:rPr>
              <a:t>testBCFlog.prp</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Output </a:t>
            </a:r>
            <a:r>
              <a:rPr lang="en-US" sz="1200" dirty="0"/>
              <a:t>to </a:t>
            </a:r>
            <a:r>
              <a:rPr lang="en-US" sz="1200" dirty="0" err="1">
                <a:latin typeface="Consolas" panose="020B0609020204030204" pitchFamily="49" charset="0"/>
                <a:cs typeface="Consolas" panose="020B0609020204030204" pitchFamily="49" charset="0"/>
              </a:rPr>
              <a:t>testBCFlog_reg_pred</a:t>
            </a:r>
            <a:endParaRPr lang="en-US" sz="1200" dirty="0">
              <a:latin typeface="Consolas" panose="020B0609020204030204" pitchFamily="49" charset="0"/>
              <a:cs typeface="Consolas" panose="020B0609020204030204" pitchFamily="49" charset="0"/>
            </a:endParaRPr>
          </a:p>
          <a:p>
            <a:r>
              <a:rPr lang="en-US" sz="1200" dirty="0"/>
              <a:t>Click the </a:t>
            </a:r>
            <a:r>
              <a:rPr lang="en-US" sz="1200" b="1" dirty="0">
                <a:latin typeface="Consolas" panose="020B0609020204030204" pitchFamily="49" charset="0"/>
                <a:cs typeface="Consolas" panose="020B0609020204030204" pitchFamily="49" charset="0"/>
              </a:rPr>
              <a:t>OK</a:t>
            </a:r>
            <a:r>
              <a:rPr lang="en-US" sz="1200" dirty="0"/>
              <a:t> button.</a:t>
            </a:r>
          </a:p>
          <a:p>
            <a:r>
              <a:rPr lang="en-US" sz="1200" dirty="0"/>
              <a:t>The RMSE is estimated at 1.05 log units</a:t>
            </a:r>
          </a:p>
          <a:p>
            <a:r>
              <a:rPr lang="en-US" sz="1200" dirty="0"/>
              <a:t>This is a bit worse than in cross-validation!</a:t>
            </a:r>
          </a:p>
          <a:p>
            <a:r>
              <a:rPr lang="en-US" sz="1200" dirty="0"/>
              <a:t>This is a an external data because the test set data were never used in the model building process. Notice that although the determination coefficient seems to become worse compared to cross-validation results, the correlation and concordance correlation coefficients are actually better. This is an indication that the value range of </a:t>
            </a:r>
            <a:r>
              <a:rPr lang="en-US" sz="1200" dirty="0" err="1"/>
              <a:t>logBCF</a:t>
            </a:r>
            <a:r>
              <a:rPr lang="en-US" sz="1200" dirty="0"/>
              <a:t> values is a bit different between the train and test sets.</a:t>
            </a:r>
          </a:p>
          <a:p>
            <a:r>
              <a:rPr lang="en-US" sz="1200" dirty="0"/>
              <a:t>Notice that if a property file is not provided, the model is used for prediction and no statistics are computed. The predictions are saved in the </a:t>
            </a:r>
            <a:r>
              <a:rPr lang="en-US" sz="1200" dirty="0" err="1"/>
              <a:t>tsv</a:t>
            </a:r>
            <a:r>
              <a:rPr lang="en-US" sz="1200" dirty="0"/>
              <a:t> file.</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54</a:t>
            </a:fld>
            <a:endParaRPr lang="en-US"/>
          </a:p>
        </p:txBody>
      </p:sp>
    </p:spTree>
    <p:extLst>
      <p:ext uri="{BB962C8B-B14F-4D97-AF65-F5344CB8AC3E}">
        <p14:creationId xmlns:p14="http://schemas.microsoft.com/office/powerpoint/2010/main" val="1381130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This </a:t>
            </a:r>
            <a:r>
              <a:rPr lang="fr-FR" dirty="0" err="1"/>
              <a:t>is</a:t>
            </a:r>
            <a:r>
              <a:rPr lang="fr-FR" dirty="0"/>
              <a:t> the end of the </a:t>
            </a:r>
            <a:r>
              <a:rPr lang="fr-FR" dirty="0" err="1"/>
              <a:t>exercise</a:t>
            </a:r>
            <a:r>
              <a:rPr lang="fr-FR" dirty="0"/>
              <a:t>.</a:t>
            </a:r>
          </a:p>
          <a:p>
            <a:r>
              <a:rPr lang="fr-FR" dirty="0"/>
              <a:t>In </a:t>
            </a:r>
            <a:r>
              <a:rPr lang="fr-FR" dirty="0" err="1"/>
              <a:t>this</a:t>
            </a:r>
            <a:r>
              <a:rPr lang="fr-FR" dirty="0"/>
              <a:t> </a:t>
            </a:r>
            <a:r>
              <a:rPr lang="fr-FR" dirty="0" err="1"/>
              <a:t>exercise</a:t>
            </a:r>
            <a:r>
              <a:rPr lang="fr-FR" dirty="0"/>
              <a:t>, a GTM model </a:t>
            </a:r>
            <a:r>
              <a:rPr lang="fr-FR" dirty="0" err="1"/>
              <a:t>was</a:t>
            </a:r>
            <a:r>
              <a:rPr lang="fr-FR" dirty="0"/>
              <a:t> </a:t>
            </a:r>
            <a:r>
              <a:rPr lang="fr-FR" dirty="0" err="1"/>
              <a:t>used</a:t>
            </a:r>
            <a:r>
              <a:rPr lang="fr-FR" dirty="0"/>
              <a:t> for model </a:t>
            </a:r>
            <a:r>
              <a:rPr lang="fr-FR" dirty="0" err="1"/>
              <a:t>buiding</a:t>
            </a:r>
            <a:r>
              <a:rPr lang="fr-FR" dirty="0"/>
              <a:t> and validation, </a:t>
            </a:r>
            <a:r>
              <a:rPr lang="fr-FR" dirty="0" err="1"/>
              <a:t>estimating</a:t>
            </a:r>
            <a:r>
              <a:rPr lang="fr-FR" dirty="0"/>
              <a:t> the log BCF value </a:t>
            </a:r>
            <a:r>
              <a:rPr lang="fr-FR" dirty="0" err="1"/>
              <a:t>from</a:t>
            </a:r>
            <a:r>
              <a:rPr lang="fr-FR" dirty="0"/>
              <a:t> </a:t>
            </a:r>
            <a:r>
              <a:rPr lang="fr-FR" dirty="0" err="1"/>
              <a:t>chemical</a:t>
            </a:r>
            <a:r>
              <a:rPr lang="fr-FR" dirty="0"/>
              <a:t> structures.</a:t>
            </a:r>
            <a:endParaRPr lang="en-US" dirty="0"/>
          </a:p>
          <a:p>
            <a:r>
              <a:rPr lang="en-US" dirty="0"/>
              <a:t>This exercise uses the GTM as predictive tool for regression</a:t>
            </a:r>
          </a:p>
          <a:p>
            <a:pPr lvl="2"/>
            <a:r>
              <a:rPr lang="en-US" dirty="0"/>
              <a:t>The labels are not used to train the GTM</a:t>
            </a:r>
          </a:p>
          <a:p>
            <a:pPr lvl="2"/>
            <a:r>
              <a:rPr lang="en-US" dirty="0"/>
              <a:t>The model results from the observation of where are located the compounds</a:t>
            </a:r>
          </a:p>
          <a:p>
            <a:r>
              <a:rPr lang="en-US" dirty="0"/>
              <a:t>General observations</a:t>
            </a:r>
          </a:p>
          <a:p>
            <a:pPr lvl="1"/>
            <a:r>
              <a:rPr lang="en-US" dirty="0"/>
              <a:t>The same GTM can be used to predict several properties</a:t>
            </a:r>
          </a:p>
          <a:p>
            <a:pPr lvl="2"/>
            <a:r>
              <a:rPr lang="en-US" dirty="0"/>
              <a:t>The GTM is able to perform multi-task learning</a:t>
            </a:r>
          </a:p>
          <a:p>
            <a:pPr lvl="1"/>
            <a:r>
              <a:rPr lang="en-US" dirty="0"/>
              <a:t>The averaged property value is mapped to the manifold and can be visualized</a:t>
            </a:r>
          </a:p>
          <a:p>
            <a:pPr lvl="2"/>
            <a:r>
              <a:rPr lang="en-US" dirty="0"/>
              <a:t>See Exercise 6</a:t>
            </a:r>
          </a:p>
          <a:p>
            <a:pPr lvl="2"/>
            <a:r>
              <a:rPr lang="en-US" dirty="0"/>
              <a:t>File *</a:t>
            </a:r>
            <a:r>
              <a:rPr lang="en-US" dirty="0" err="1"/>
              <a:t>LS.mat</a:t>
            </a:r>
            <a:endParaRPr lang="en-US" dirty="0"/>
          </a:p>
          <a:p>
            <a:pPr lvl="1"/>
            <a:r>
              <a:rPr lang="en-US" dirty="0"/>
              <a:t>A density landscape is also generated</a:t>
            </a:r>
          </a:p>
          <a:p>
            <a:pPr lvl="2"/>
            <a:r>
              <a:rPr lang="en-US" dirty="0"/>
              <a:t>File *</a:t>
            </a:r>
            <a:r>
              <a:rPr lang="en-US" dirty="0" err="1"/>
              <a:t>Dens.mat</a:t>
            </a:r>
            <a:endParaRPr lang="en-US" dirty="0"/>
          </a:p>
          <a:p>
            <a:endParaRPr lang="fr-FR" dirty="0"/>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55</a:t>
            </a:fld>
            <a:endParaRPr lang="en-US"/>
          </a:p>
        </p:txBody>
      </p:sp>
    </p:spTree>
    <p:extLst>
      <p:ext uri="{BB962C8B-B14F-4D97-AF65-F5344CB8AC3E}">
        <p14:creationId xmlns:p14="http://schemas.microsoft.com/office/powerpoint/2010/main" val="3855049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This is the sixth and last exercise of this </a:t>
            </a:r>
            <a:r>
              <a:rPr lang="en-US" dirty="0" err="1"/>
              <a:t>serie</a:t>
            </a:r>
            <a:r>
              <a:rPr lang="en-US" dirty="0"/>
              <a:t>. The density, activity and property landscapes generated in </a:t>
            </a:r>
            <a:r>
              <a:rPr lang="en-US" dirty="0" err="1"/>
              <a:t>thes</a:t>
            </a:r>
            <a:r>
              <a:rPr lang="en-US" dirty="0"/>
              <a:t> exercises 4 and 5 will be investigated.</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56</a:t>
            </a:fld>
            <a:endParaRPr lang="en-US"/>
          </a:p>
        </p:txBody>
      </p:sp>
    </p:spTree>
    <p:extLst>
      <p:ext uri="{BB962C8B-B14F-4D97-AF65-F5344CB8AC3E}">
        <p14:creationId xmlns:p14="http://schemas.microsoft.com/office/powerpoint/2010/main" val="29402113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exercise uses the GTM classification and regression models previously build. It is also possible to use the 8000 nodes model but the display can be more long.</a:t>
            </a:r>
          </a:p>
          <a:p>
            <a:r>
              <a:rPr lang="en-US" dirty="0"/>
              <a:t>The regression model use the responsibility patterns of training set compounds (</a:t>
            </a:r>
            <a:r>
              <a:rPr lang="en-US" dirty="0" err="1"/>
              <a:t>R.svm</a:t>
            </a:r>
            <a:r>
              <a:rPr lang="en-US" dirty="0"/>
              <a:t>) as well as the </a:t>
            </a:r>
            <a:r>
              <a:rPr lang="en-US" dirty="0" err="1"/>
              <a:t>logBCF</a:t>
            </a:r>
            <a:r>
              <a:rPr lang="en-US" dirty="0"/>
              <a:t> values for each compound (.</a:t>
            </a:r>
            <a:r>
              <a:rPr lang="en-US" dirty="0" err="1"/>
              <a:t>prp</a:t>
            </a:r>
            <a:r>
              <a:rPr lang="en-US" dirty="0"/>
              <a:t> files).</a:t>
            </a:r>
          </a:p>
          <a:p>
            <a:r>
              <a:rPr lang="en-US" dirty="0"/>
              <a:t>Projections and structure files are used to overlap the chemical content to the landscapes.</a:t>
            </a:r>
          </a:p>
          <a:p>
            <a:r>
              <a:rPr lang="en-US" dirty="0"/>
              <a:t>The density and landscapes are not used because the same information is already stored in the XML files.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57</a:t>
            </a:fld>
            <a:endParaRPr lang="en-US"/>
          </a:p>
        </p:txBody>
      </p:sp>
    </p:spTree>
    <p:extLst>
      <p:ext uri="{BB962C8B-B14F-4D97-AF65-F5344CB8AC3E}">
        <p14:creationId xmlns:p14="http://schemas.microsoft.com/office/powerpoint/2010/main" val="51313133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noProof="0" dirty="0"/>
              <a:t>The </a:t>
            </a:r>
            <a:r>
              <a:rPr lang="en-US" noProof="0" dirty="0" err="1"/>
              <a:t>GTMLandscape</a:t>
            </a:r>
            <a:r>
              <a:rPr lang="en-US" noProof="0" dirty="0"/>
              <a:t> software interface display the regression and classification landscape.</a:t>
            </a:r>
          </a:p>
          <a:p>
            <a:r>
              <a:rPr lang="en-US" noProof="0" dirty="0"/>
              <a:t>The file management services is located on the top left hand of the interface. The landscape is displayed to its right. In the middle, the interface allows to control the displayed landscape. </a:t>
            </a:r>
          </a:p>
          <a:p>
            <a:r>
              <a:rPr lang="en-US" noProof="0" dirty="0"/>
              <a:t>The chemical structure navigator appears on the bottom left hand side of the interface. To button on the bottom right loads the landscapes.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58</a:t>
            </a:fld>
            <a:endParaRPr lang="en-US"/>
          </a:p>
        </p:txBody>
      </p:sp>
    </p:spTree>
    <p:extLst>
      <p:ext uri="{BB962C8B-B14F-4D97-AF65-F5344CB8AC3E}">
        <p14:creationId xmlns:p14="http://schemas.microsoft.com/office/powerpoint/2010/main" val="35848256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GTM landscape</a:t>
            </a:r>
            <a:r>
              <a:rPr lang="en-US" sz="1200" dirty="0"/>
              <a:t> to the file </a:t>
            </a:r>
            <a:r>
              <a:rPr lang="en-US" sz="1200" dirty="0" err="1">
                <a:latin typeface="Consolas" panose="020B0609020204030204" pitchFamily="49" charset="0"/>
                <a:cs typeface="Consolas" panose="020B0609020204030204" pitchFamily="49" charset="0"/>
              </a:rPr>
              <a:t>trainBCFlog_reg.xml</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Projection</a:t>
            </a:r>
            <a:r>
              <a:rPr lang="en-US" sz="1200" dirty="0"/>
              <a:t> to the file </a:t>
            </a:r>
            <a:r>
              <a:rPr lang="en-US" sz="1200" dirty="0" err="1">
                <a:latin typeface="Consolas" panose="020B0609020204030204" pitchFamily="49" charset="0"/>
                <a:cs typeface="Consolas" panose="020B0609020204030204" pitchFamily="49" charset="0"/>
              </a:rPr>
              <a:t>testPrj.prp</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Chemical structures </a:t>
            </a:r>
            <a:r>
              <a:rPr lang="en-US" sz="1200" dirty="0"/>
              <a:t>to </a:t>
            </a:r>
            <a:r>
              <a:rPr lang="en-US" sz="1200" dirty="0" err="1">
                <a:latin typeface="Consolas" panose="020B0609020204030204" pitchFamily="49" charset="0"/>
                <a:cs typeface="Consolas" panose="020B0609020204030204" pitchFamily="49" charset="0"/>
              </a:rPr>
              <a:t>test.sdf</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the </a:t>
            </a:r>
            <a:r>
              <a:rPr lang="en-US" sz="1200" b="1" dirty="0">
                <a:latin typeface="Consolas" panose="020B0609020204030204" pitchFamily="49" charset="0"/>
                <a:cs typeface="Consolas" panose="020B0609020204030204" pitchFamily="49" charset="0"/>
              </a:rPr>
              <a:t>OK </a:t>
            </a:r>
            <a:r>
              <a:rPr lang="en-US" sz="1200" dirty="0"/>
              <a:t>button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onsolas" panose="020B0609020204030204" pitchFamily="49" charset="0"/>
                <a:cs typeface="Consolas" panose="020B0609020204030204" pitchFamily="49" charset="0"/>
              </a:rPr>
              <a:t>Consider the Landscape </a:t>
            </a:r>
            <a:r>
              <a:rPr lang="en-US" sz="1200" dirty="0" err="1">
                <a:latin typeface="Consolas" panose="020B0609020204030204" pitchFamily="49" charset="0"/>
                <a:cs typeface="Consolas" panose="020B0609020204030204" pitchFamily="49" charset="0"/>
              </a:rPr>
              <a:t>selctor</a:t>
            </a:r>
            <a:r>
              <a:rPr lang="en-US" sz="1200" dirty="0">
                <a:latin typeface="Consolas" panose="020B0609020204030204" pitchFamily="49" charset="0"/>
                <a:cs typeface="Consolas" panose="020B0609020204030204" pitchFamily="49" charset="0"/>
              </a:rPr>
              <a:t> ad the middle of the interface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onsolas" panose="020B0609020204030204" pitchFamily="49" charset="0"/>
                <a:cs typeface="Consolas" panose="020B0609020204030204" pitchFamily="49" charset="0"/>
              </a:rPr>
              <a:t>Select the item Density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onsolas" panose="020B0609020204030204" pitchFamily="49" charset="0"/>
                <a:cs typeface="Consolas" panose="020B0609020204030204" pitchFamily="49" charset="0"/>
              </a:rPr>
              <a:t>You may need or hide the projections</a:t>
            </a:r>
          </a:p>
          <a:p>
            <a:endParaRPr lang="en-US" dirty="0"/>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59</a:t>
            </a:fld>
            <a:endParaRPr lang="en-US"/>
          </a:p>
        </p:txBody>
      </p:sp>
    </p:spTree>
    <p:extLst>
      <p:ext uri="{BB962C8B-B14F-4D97-AF65-F5344CB8AC3E}">
        <p14:creationId xmlns:p14="http://schemas.microsoft.com/office/powerpoint/2010/main" val="2489005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following entries were excluded: inorganic, polymer, UVCBs.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BCF value was not reported in L/Kg of body weight, not calculated on a whole-body measurement-basis or the test was performed on a non-recommended OECD species, the value was excluded. Entries which were missing such details were excluded as being of lower reliability.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Chemical structures were standardized and duplicates were removed. When multiple BCF values were available for a given compound, the median was taken as representative value.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some substances the range of BCF values could reach two log units.</a:t>
            </a:r>
            <a:endParaRPr lang="fr-FR" sz="1200" kern="1200" dirty="0">
              <a:solidFill>
                <a:schemeClr val="tx1"/>
              </a:solidFill>
              <a:effectLst/>
              <a:latin typeface="+mn-lt"/>
              <a:ea typeface="+mn-ea"/>
              <a:cs typeface="+mn-cs"/>
            </a:endParaRPr>
          </a:p>
          <a:p>
            <a:endParaRPr lang="en-US" dirty="0"/>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a:t>
            </a:fld>
            <a:endParaRPr lang="en-US"/>
          </a:p>
        </p:txBody>
      </p:sp>
    </p:spTree>
    <p:extLst>
      <p:ext uri="{BB962C8B-B14F-4D97-AF65-F5344CB8AC3E}">
        <p14:creationId xmlns:p14="http://schemas.microsoft.com/office/powerpoint/2010/main" val="40964476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Density plot uses a linear gray scale to represent the values, from white (0 density) to black (maximum value). The scale is reproduced at the bottom of the map. Alternatively a log scale can be used.</a:t>
            </a:r>
          </a:p>
          <a:p>
            <a:r>
              <a:rPr lang="en-US" dirty="0"/>
              <a:t>The distribution of the projections overlap closely on the density map. If a compound appear in the white area, it means that it had no analog in the training set. This is the basis to define GTM based applicability domains, which are not covered by this tutorial.</a:t>
            </a:r>
          </a:p>
          <a:p>
            <a:r>
              <a:rPr lang="en-US" dirty="0"/>
              <a:t>Some regions seems to be well resolved (BCF for instance) while others are clearly not yet sufficiently detailed, such as the center of the map. It is tempting to make a new map to zoom in these regions. The zoom of GTM is also possible, but out of the scope of this tutorial. </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60</a:t>
            </a:fld>
            <a:endParaRPr lang="en-US"/>
          </a:p>
        </p:txBody>
      </p:sp>
    </p:spTree>
    <p:extLst>
      <p:ext uri="{BB962C8B-B14F-4D97-AF65-F5344CB8AC3E}">
        <p14:creationId xmlns:p14="http://schemas.microsoft.com/office/powerpoint/2010/main" val="13493411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more intense blue regions are populated by compounds of low log(BCF) values and the more light blue regions are populated by high log(BCF) value compounds.</a:t>
            </a:r>
          </a:p>
          <a:p>
            <a:r>
              <a:rPr lang="en-US" dirty="0"/>
              <a:t>The white regions are out of applicability domain. The density is zero, so no property value can be transferred in these places.</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61</a:t>
            </a:fld>
            <a:endParaRPr lang="en-US"/>
          </a:p>
        </p:txBody>
      </p:sp>
    </p:spTree>
    <p:extLst>
      <p:ext uri="{BB962C8B-B14F-4D97-AF65-F5344CB8AC3E}">
        <p14:creationId xmlns:p14="http://schemas.microsoft.com/office/powerpoint/2010/main" val="6253050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Set the </a:t>
            </a:r>
            <a:r>
              <a:rPr lang="en-US" sz="1200" b="1" dirty="0">
                <a:latin typeface="Consolas" panose="020B0609020204030204" pitchFamily="49" charset="0"/>
                <a:cs typeface="Consolas" panose="020B0609020204030204" pitchFamily="49" charset="0"/>
              </a:rPr>
              <a:t>GTM landscape</a:t>
            </a:r>
            <a:r>
              <a:rPr lang="en-US" sz="1200" dirty="0"/>
              <a:t> to the file </a:t>
            </a:r>
            <a:r>
              <a:rPr lang="en-US" sz="1200" dirty="0" err="1">
                <a:latin typeface="Consolas" panose="020B0609020204030204" pitchFamily="49" charset="0"/>
                <a:cs typeface="Consolas" panose="020B0609020204030204" pitchFamily="49" charset="0"/>
              </a:rPr>
              <a:t>trainBCFcl_cls.xml</a:t>
            </a:r>
            <a:endParaRPr lang="en-US" sz="1200" dirty="0">
              <a:latin typeface="Consolas" panose="020B0609020204030204" pitchFamily="49" charset="0"/>
              <a:cs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the </a:t>
            </a:r>
            <a:r>
              <a:rPr lang="en-US" sz="1200" b="1" dirty="0">
                <a:latin typeface="Consolas" panose="020B0609020204030204" pitchFamily="49" charset="0"/>
                <a:cs typeface="Consolas" panose="020B0609020204030204" pitchFamily="49" charset="0"/>
              </a:rPr>
              <a:t>OK </a:t>
            </a:r>
            <a:r>
              <a:rPr lang="en-US" sz="1200" dirty="0"/>
              <a:t>button</a:t>
            </a:r>
          </a:p>
          <a:p>
            <a:r>
              <a:rPr lang="en-US" sz="1200" dirty="0"/>
              <a:t>Open the </a:t>
            </a:r>
            <a:r>
              <a:rPr lang="en-US" sz="1200" b="1" dirty="0">
                <a:latin typeface="Consolas" panose="020B0609020204030204" pitchFamily="49" charset="0"/>
                <a:cs typeface="Consolas" panose="020B0609020204030204" pitchFamily="49" charset="0"/>
              </a:rPr>
              <a:t>Landscape</a:t>
            </a:r>
            <a:r>
              <a:rPr lang="en-US" sz="1200" dirty="0"/>
              <a:t> selector</a:t>
            </a:r>
          </a:p>
          <a:p>
            <a:r>
              <a:rPr lang="en-US" sz="1200" dirty="0"/>
              <a:t>Select the item </a:t>
            </a:r>
            <a:r>
              <a:rPr lang="en-US" sz="1200" b="1" dirty="0">
                <a:latin typeface="Consolas" panose="020B0609020204030204" pitchFamily="49" charset="0"/>
                <a:cs typeface="Consolas" panose="020B0609020204030204" pitchFamily="49" charset="0"/>
              </a:rPr>
              <a:t>Likelihood Class=BCF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onsolas" panose="020B0609020204030204" pitchFamily="49" charset="0"/>
                <a:cs typeface="Consolas" panose="020B0609020204030204" pitchFamily="49" charset="0"/>
              </a:rPr>
              <a:t>You may need or hide the projections</a:t>
            </a:r>
          </a:p>
          <a:p>
            <a:endParaRPr lang="en-US" dirty="0"/>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62</a:t>
            </a:fld>
            <a:endParaRPr lang="en-US"/>
          </a:p>
        </p:txBody>
      </p:sp>
    </p:spTree>
    <p:extLst>
      <p:ext uri="{BB962C8B-B14F-4D97-AF65-F5344CB8AC3E}">
        <p14:creationId xmlns:p14="http://schemas.microsoft.com/office/powerpoint/2010/main" val="9113052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This map localize the compounds in the class BCF. In the regions of zero density, the likelihood of BCF compounds is also zero. Thus they appear in black. The more light is the coloration of a node the more frequent are BCF compounds in that region.</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63</a:t>
            </a:fld>
            <a:endParaRPr lang="en-US"/>
          </a:p>
        </p:txBody>
      </p:sp>
    </p:spTree>
    <p:extLst>
      <p:ext uri="{BB962C8B-B14F-4D97-AF65-F5344CB8AC3E}">
        <p14:creationId xmlns:p14="http://schemas.microsoft.com/office/powerpoint/2010/main" val="421220926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Open the </a:t>
            </a:r>
            <a:r>
              <a:rPr lang="en-US" sz="1200" b="1" dirty="0">
                <a:latin typeface="Consolas" panose="020B0609020204030204" pitchFamily="49" charset="0"/>
                <a:cs typeface="Consolas" panose="020B0609020204030204" pitchFamily="49" charset="0"/>
              </a:rPr>
              <a:t>Landscape</a:t>
            </a:r>
            <a:r>
              <a:rPr lang="en-US" sz="1200" dirty="0"/>
              <a:t> selector</a:t>
            </a:r>
          </a:p>
          <a:p>
            <a:r>
              <a:rPr lang="en-US" sz="1200" dirty="0"/>
              <a:t>Select the item </a:t>
            </a:r>
            <a:r>
              <a:rPr lang="en-US" sz="1200" b="1" dirty="0">
                <a:latin typeface="Consolas" panose="020B0609020204030204" pitchFamily="49" charset="0"/>
                <a:cs typeface="Consolas" panose="020B0609020204030204" pitchFamily="49" charset="0"/>
              </a:rPr>
              <a:t>Likelihood Class=</a:t>
            </a:r>
            <a:r>
              <a:rPr lang="en-US" sz="1200" b="1" dirty="0" err="1">
                <a:latin typeface="Consolas" panose="020B0609020204030204" pitchFamily="49" charset="0"/>
                <a:cs typeface="Consolas" panose="020B0609020204030204" pitchFamily="49" charset="0"/>
              </a:rPr>
              <a:t>notBCF</a:t>
            </a:r>
            <a:endParaRPr lang="en-US" sz="1200" b="1" dirty="0">
              <a:latin typeface="Consolas" panose="020B0609020204030204" pitchFamily="49" charset="0"/>
              <a:cs typeface="Consolas" panose="020B0609020204030204" pitchFamily="49" charset="0"/>
            </a:endParaRPr>
          </a:p>
          <a:p>
            <a:r>
              <a:rPr lang="en-US" dirty="0"/>
              <a:t>If the item </a:t>
            </a:r>
            <a:r>
              <a:rPr lang="en-US" sz="1200" b="1" dirty="0">
                <a:latin typeface="Consolas" panose="020B0609020204030204" pitchFamily="49" charset="0"/>
                <a:cs typeface="Consolas" panose="020B0609020204030204" pitchFamily="49" charset="0"/>
              </a:rPr>
              <a:t>Likelihood Class=</a:t>
            </a:r>
            <a:r>
              <a:rPr lang="en-US" sz="1200" b="1" dirty="0" err="1">
                <a:latin typeface="Consolas" panose="020B0609020204030204" pitchFamily="49" charset="0"/>
                <a:cs typeface="Consolas" panose="020B0609020204030204" pitchFamily="49" charset="0"/>
              </a:rPr>
              <a:t>notBCF</a:t>
            </a:r>
            <a:r>
              <a:rPr lang="en-US" sz="1200" b="0" dirty="0">
                <a:latin typeface="Consolas" panose="020B0609020204030204" pitchFamily="49" charset="0"/>
                <a:cs typeface="Consolas" panose="020B0609020204030204" pitchFamily="49" charset="0"/>
              </a:rPr>
              <a:t> is selected, the other likelihood map is displayed. The sum of the two likelihood map correspond to the density map.</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64</a:t>
            </a:fld>
            <a:endParaRPr lang="en-US"/>
          </a:p>
        </p:txBody>
      </p:sp>
    </p:spTree>
    <p:extLst>
      <p:ext uri="{BB962C8B-B14F-4D97-AF65-F5344CB8AC3E}">
        <p14:creationId xmlns:p14="http://schemas.microsoft.com/office/powerpoint/2010/main" val="36907102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Open the </a:t>
            </a:r>
            <a:r>
              <a:rPr lang="en-US" sz="1200" b="1" dirty="0">
                <a:latin typeface="Consolas" panose="020B0609020204030204" pitchFamily="49" charset="0"/>
                <a:cs typeface="Consolas" panose="020B0609020204030204" pitchFamily="49" charset="0"/>
              </a:rPr>
              <a:t>Landscape</a:t>
            </a:r>
            <a:r>
              <a:rPr lang="en-US" sz="1200" dirty="0"/>
              <a:t> selector</a:t>
            </a:r>
          </a:p>
          <a:p>
            <a:r>
              <a:rPr lang="en-US" sz="1200" dirty="0"/>
              <a:t>Select the item </a:t>
            </a:r>
            <a:r>
              <a:rPr lang="en-US" sz="1200" b="1" dirty="0">
                <a:latin typeface="Consolas" panose="020B0609020204030204" pitchFamily="49" charset="0"/>
                <a:cs typeface="Consolas" panose="020B0609020204030204" pitchFamily="49" charset="0"/>
              </a:rPr>
              <a:t>Class Class=BCF</a:t>
            </a:r>
          </a:p>
          <a:p>
            <a:r>
              <a:rPr lang="en-US" dirty="0"/>
              <a:t>If the item </a:t>
            </a:r>
            <a:r>
              <a:rPr lang="en-US" sz="1200" b="1" dirty="0">
                <a:latin typeface="Consolas" panose="020B0609020204030204" pitchFamily="49" charset="0"/>
                <a:cs typeface="Consolas" panose="020B0609020204030204" pitchFamily="49" charset="0"/>
              </a:rPr>
              <a:t>Class Class=</a:t>
            </a:r>
            <a:r>
              <a:rPr lang="en-US" sz="1200" b="1" dirty="0" err="1">
                <a:latin typeface="Consolas" panose="020B0609020204030204" pitchFamily="49" charset="0"/>
                <a:cs typeface="Consolas" panose="020B0609020204030204" pitchFamily="49" charset="0"/>
              </a:rPr>
              <a:t>notBCF</a:t>
            </a:r>
            <a:r>
              <a:rPr lang="en-US" sz="1200" b="0" dirty="0">
                <a:latin typeface="Consolas" panose="020B0609020204030204" pitchFamily="49" charset="0"/>
                <a:cs typeface="Consolas" panose="020B0609020204030204" pitchFamily="49" charset="0"/>
              </a:rPr>
              <a:t> is selected, the predictive map is displayed. If a new compound is located in the white region, it will be more likely predicted as BCF. Notice that the decision regions are wider. Actually, the map has been trained without a strong applicability domain, therefore, it takes decision also in regions when the density is low. Although the statistics can be poor, the balance of population can be in favor of BCF compounds. </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65</a:t>
            </a:fld>
            <a:endParaRPr lang="en-US"/>
          </a:p>
        </p:txBody>
      </p:sp>
    </p:spTree>
    <p:extLst>
      <p:ext uri="{BB962C8B-B14F-4D97-AF65-F5344CB8AC3E}">
        <p14:creationId xmlns:p14="http://schemas.microsoft.com/office/powerpoint/2010/main" val="20376394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Open the </a:t>
            </a:r>
            <a:r>
              <a:rPr lang="en-US" sz="1200" b="1" dirty="0">
                <a:latin typeface="Consolas" panose="020B0609020204030204" pitchFamily="49" charset="0"/>
                <a:cs typeface="Consolas" panose="020B0609020204030204" pitchFamily="49" charset="0"/>
              </a:rPr>
              <a:t>Landscape</a:t>
            </a:r>
            <a:r>
              <a:rPr lang="en-US" sz="1200" dirty="0"/>
              <a:t> selector</a:t>
            </a:r>
          </a:p>
          <a:p>
            <a:r>
              <a:rPr lang="en-US" sz="1200" dirty="0"/>
              <a:t>Select the item </a:t>
            </a:r>
            <a:r>
              <a:rPr lang="en-US" sz="1200" b="1" dirty="0">
                <a:latin typeface="Consolas" panose="020B0609020204030204" pitchFamily="49" charset="0"/>
                <a:cs typeface="Consolas" panose="020B0609020204030204" pitchFamily="49" charset="0"/>
              </a:rPr>
              <a:t>Class Class=</a:t>
            </a:r>
            <a:r>
              <a:rPr lang="en-US" sz="1200" b="1" dirty="0" err="1">
                <a:latin typeface="Consolas" panose="020B0609020204030204" pitchFamily="49" charset="0"/>
                <a:cs typeface="Consolas" panose="020B0609020204030204" pitchFamily="49" charset="0"/>
              </a:rPr>
              <a:t>notBCF</a:t>
            </a:r>
            <a:endParaRPr lang="en-US" sz="1200" b="1" dirty="0">
              <a:latin typeface="Consolas" panose="020B0609020204030204" pitchFamily="49" charset="0"/>
              <a:cs typeface="Consolas" panose="020B0609020204030204" pitchFamily="49" charset="0"/>
            </a:endParaRPr>
          </a:p>
          <a:p>
            <a:r>
              <a:rPr lang="en-US" dirty="0"/>
              <a:t>If the item </a:t>
            </a:r>
            <a:r>
              <a:rPr lang="en-US" sz="1200" b="1" dirty="0">
                <a:latin typeface="Consolas" panose="020B0609020204030204" pitchFamily="49" charset="0"/>
                <a:cs typeface="Consolas" panose="020B0609020204030204" pitchFamily="49" charset="0"/>
              </a:rPr>
              <a:t>Class Class=</a:t>
            </a:r>
            <a:r>
              <a:rPr lang="en-US" sz="1200" b="1" dirty="0" err="1">
                <a:latin typeface="Consolas" panose="020B0609020204030204" pitchFamily="49" charset="0"/>
                <a:cs typeface="Consolas" panose="020B0609020204030204" pitchFamily="49" charset="0"/>
              </a:rPr>
              <a:t>notBCF</a:t>
            </a:r>
            <a:r>
              <a:rPr lang="en-US" sz="1200" b="0" dirty="0">
                <a:latin typeface="Consolas" panose="020B0609020204030204" pitchFamily="49" charset="0"/>
                <a:cs typeface="Consolas" panose="020B0609020204030204" pitchFamily="49" charset="0"/>
              </a:rPr>
              <a:t> is selected, the predictive map is displayed for predicting </a:t>
            </a:r>
            <a:r>
              <a:rPr lang="en-US" sz="1200" b="0" dirty="0" err="1">
                <a:latin typeface="Consolas" panose="020B0609020204030204" pitchFamily="49" charset="0"/>
                <a:cs typeface="Consolas" panose="020B0609020204030204" pitchFamily="49" charset="0"/>
              </a:rPr>
              <a:t>notBCF</a:t>
            </a:r>
            <a:r>
              <a:rPr lang="en-US" sz="1200" b="0" dirty="0">
                <a:latin typeface="Consolas" panose="020B0609020204030204" pitchFamily="49" charset="0"/>
                <a:cs typeface="Consolas" panose="020B0609020204030204" pitchFamily="49" charset="0"/>
              </a:rPr>
              <a:t> label.</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66</a:t>
            </a:fld>
            <a:endParaRPr lang="en-US"/>
          </a:p>
        </p:txBody>
      </p:sp>
    </p:spTree>
    <p:extLst>
      <p:ext uri="{BB962C8B-B14F-4D97-AF65-F5344CB8AC3E}">
        <p14:creationId xmlns:p14="http://schemas.microsoft.com/office/powerpoint/2010/main" val="4159225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dirty="0"/>
              <a:t>Open the </a:t>
            </a:r>
            <a:r>
              <a:rPr lang="en-US" sz="1200" b="1" dirty="0">
                <a:latin typeface="Consolas" panose="020B0609020204030204" pitchFamily="49" charset="0"/>
                <a:cs typeface="Consolas" panose="020B0609020204030204" pitchFamily="49" charset="0"/>
              </a:rPr>
              <a:t>Landscape</a:t>
            </a:r>
            <a:r>
              <a:rPr lang="en-US" sz="1200" dirty="0"/>
              <a:t> selector</a:t>
            </a:r>
          </a:p>
          <a:p>
            <a:r>
              <a:rPr lang="en-US" sz="1200" dirty="0"/>
              <a:t>Select the item </a:t>
            </a:r>
            <a:r>
              <a:rPr lang="en-US" sz="1200" b="1" dirty="0">
                <a:latin typeface="Consolas" panose="020B0609020204030204" pitchFamily="49" charset="0"/>
                <a:cs typeface="Consolas" panose="020B0609020204030204" pitchFamily="49" charset="0"/>
              </a:rPr>
              <a:t>Class Class=</a:t>
            </a:r>
            <a:r>
              <a:rPr lang="en-US" sz="1200" b="1" dirty="0" err="1">
                <a:latin typeface="Consolas" panose="020B0609020204030204" pitchFamily="49" charset="0"/>
                <a:cs typeface="Consolas" panose="020B0609020204030204" pitchFamily="49" charset="0"/>
              </a:rPr>
              <a:t>OutOfAD</a:t>
            </a:r>
            <a:endParaRPr lang="en-US" sz="1200" b="1" dirty="0">
              <a:latin typeface="Consolas" panose="020B0609020204030204" pitchFamily="49" charset="0"/>
              <a:cs typeface="Consolas" panose="020B0609020204030204" pitchFamily="49" charset="0"/>
            </a:endParaRPr>
          </a:p>
          <a:p>
            <a:r>
              <a:rPr lang="en-US" dirty="0"/>
              <a:t>If the item </a:t>
            </a:r>
            <a:r>
              <a:rPr lang="en-US" sz="1200" b="1" dirty="0">
                <a:latin typeface="Consolas" panose="020B0609020204030204" pitchFamily="49" charset="0"/>
                <a:cs typeface="Consolas" panose="020B0609020204030204" pitchFamily="49" charset="0"/>
              </a:rPr>
              <a:t>Class Class=</a:t>
            </a:r>
            <a:r>
              <a:rPr lang="en-US" sz="1200" b="1" dirty="0" err="1">
                <a:latin typeface="Consolas" panose="020B0609020204030204" pitchFamily="49" charset="0"/>
                <a:cs typeface="Consolas" panose="020B0609020204030204" pitchFamily="49" charset="0"/>
              </a:rPr>
              <a:t>OutOfAD</a:t>
            </a:r>
            <a:r>
              <a:rPr lang="en-US" sz="1200" b="0" dirty="0">
                <a:latin typeface="Consolas" panose="020B0609020204030204" pitchFamily="49" charset="0"/>
                <a:cs typeface="Consolas" panose="020B0609020204030204" pitchFamily="49" charset="0"/>
              </a:rPr>
              <a:t> is selected, the predictive map is displayed for predicting out of applicability regions. This map is the negative picture of the BCF and </a:t>
            </a:r>
            <a:r>
              <a:rPr lang="en-US" sz="1200" b="0" dirty="0" err="1">
                <a:latin typeface="Consolas" panose="020B0609020204030204" pitchFamily="49" charset="0"/>
                <a:cs typeface="Consolas" panose="020B0609020204030204" pitchFamily="49" charset="0"/>
              </a:rPr>
              <a:t>notBCF</a:t>
            </a:r>
            <a:r>
              <a:rPr lang="en-US" sz="1200" b="0" dirty="0">
                <a:latin typeface="Consolas" panose="020B0609020204030204" pitchFamily="49" charset="0"/>
                <a:cs typeface="Consolas" panose="020B0609020204030204" pitchFamily="49" charset="0"/>
              </a:rPr>
              <a:t> maps. All three maps actually sum to 1 on each node. </a:t>
            </a:r>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67</a:t>
            </a:fld>
            <a:endParaRPr lang="en-US"/>
          </a:p>
        </p:txBody>
      </p:sp>
    </p:spTree>
    <p:extLst>
      <p:ext uri="{BB962C8B-B14F-4D97-AF65-F5344CB8AC3E}">
        <p14:creationId xmlns:p14="http://schemas.microsoft.com/office/powerpoint/2010/main" val="58133122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This exercise visualize the activity and property landscapes</a:t>
            </a:r>
          </a:p>
          <a:p>
            <a:pPr lvl="2"/>
            <a:r>
              <a:rPr lang="en-US" dirty="0"/>
              <a:t>Classification models generated activity landscapes</a:t>
            </a:r>
          </a:p>
          <a:p>
            <a:pPr lvl="2"/>
            <a:r>
              <a:rPr lang="en-US" dirty="0" err="1"/>
              <a:t>Regresion</a:t>
            </a:r>
            <a:r>
              <a:rPr lang="en-US" dirty="0"/>
              <a:t> models generated the property landscape</a:t>
            </a:r>
          </a:p>
          <a:p>
            <a:r>
              <a:rPr lang="en-US" dirty="0"/>
              <a:t>Activity landscape</a:t>
            </a:r>
          </a:p>
          <a:p>
            <a:pPr lvl="1"/>
            <a:r>
              <a:rPr lang="en-US" dirty="0"/>
              <a:t>Classification models compute three probabilities for a given compound</a:t>
            </a:r>
          </a:p>
          <a:p>
            <a:pPr lvl="2"/>
            <a:r>
              <a:rPr lang="en-US" dirty="0"/>
              <a:t>Probability to be BCF</a:t>
            </a:r>
          </a:p>
          <a:p>
            <a:pPr lvl="2"/>
            <a:r>
              <a:rPr lang="en-US" dirty="0" err="1"/>
              <a:t>Probablity</a:t>
            </a:r>
            <a:r>
              <a:rPr lang="en-US" dirty="0"/>
              <a:t> to be </a:t>
            </a:r>
            <a:r>
              <a:rPr lang="en-US" dirty="0" err="1"/>
              <a:t>notBCF</a:t>
            </a:r>
            <a:endParaRPr lang="en-US" dirty="0"/>
          </a:p>
          <a:p>
            <a:pPr lvl="2"/>
            <a:r>
              <a:rPr lang="en-US" dirty="0"/>
              <a:t>Probability to be out of applicability domain</a:t>
            </a:r>
          </a:p>
          <a:p>
            <a:pPr lvl="1"/>
            <a:r>
              <a:rPr lang="en-US" dirty="0"/>
              <a:t>The population in each class generates dedicated density landscapes</a:t>
            </a:r>
          </a:p>
          <a:p>
            <a:pPr lvl="1"/>
            <a:r>
              <a:rPr lang="en-US" dirty="0"/>
              <a:t>Landscapes can be combined or compared</a:t>
            </a:r>
          </a:p>
          <a:p>
            <a:pPr lvl="2"/>
            <a:r>
              <a:rPr lang="en-US" dirty="0"/>
              <a:t>Generation of fuzzy landscapes.</a:t>
            </a:r>
          </a:p>
          <a:p>
            <a:pPr lvl="2"/>
            <a:endParaRPr lang="en-US" dirty="0"/>
          </a:p>
          <a:p>
            <a:endParaRPr lang="fr-FR" dirty="0"/>
          </a:p>
        </p:txBody>
      </p:sp>
      <p:sp>
        <p:nvSpPr>
          <p:cNvPr id="4" name="Espace réservé du numéro de diapositive 3"/>
          <p:cNvSpPr>
            <a:spLocks noGrp="1"/>
          </p:cNvSpPr>
          <p:nvPr>
            <p:ph type="sldNum" sz="quarter" idx="5"/>
          </p:nvPr>
        </p:nvSpPr>
        <p:spPr/>
        <p:txBody>
          <a:bodyPr/>
          <a:lstStyle/>
          <a:p>
            <a:fld id="{BB10FA15-7088-1A41-95AE-DD8CCBC3F105}" type="slidenum">
              <a:rPr lang="en-US" smtClean="0"/>
              <a:t>68</a:t>
            </a:fld>
            <a:endParaRPr lang="en-US"/>
          </a:p>
        </p:txBody>
      </p:sp>
    </p:spTree>
    <p:extLst>
      <p:ext uri="{BB962C8B-B14F-4D97-AF65-F5344CB8AC3E}">
        <p14:creationId xmlns:p14="http://schemas.microsoft.com/office/powerpoint/2010/main" val="1130426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7" name="Espace réservé de l'image des diapositives 1"/>
          <p:cNvSpPr>
            <a:spLocks noGrp="1" noRot="1" noChangeAspect="1" noTextEdit="1"/>
          </p:cNvSpPr>
          <p:nvPr>
            <p:ph type="sldImg"/>
          </p:nvPr>
        </p:nvSpPr>
        <p:spPr>
          <a:ln/>
        </p:spPr>
      </p:sp>
      <p:sp>
        <p:nvSpPr>
          <p:cNvPr id="413698" name="Espace réservé des commentaires 2"/>
          <p:cNvSpPr>
            <a:spLocks noGrp="1"/>
          </p:cNvSpPr>
          <p:nvPr>
            <p:ph type="body" idx="1"/>
          </p:nvPr>
        </p:nvSpPr>
        <p:spPr>
          <a:noFill/>
          <a:ln/>
        </p:spPr>
        <p:txBody>
          <a:bodyPr/>
          <a:lstStyle/>
          <a:p>
            <a:r>
              <a:rPr lang="en-US" noProof="0" dirty="0"/>
              <a:t>Chemical structures are represented using ISIDA substructural molecular fragments descriptors. The chemical structure is hashed by exploring paths between each atom pairs or exploring the environment in the neighborhood of each atom. The later has been used for this tutorial. </a:t>
            </a:r>
          </a:p>
        </p:txBody>
      </p:sp>
      <p:sp>
        <p:nvSpPr>
          <p:cNvPr id="165892" name="Espace réservé du numéro de diapositive 3"/>
          <p:cNvSpPr>
            <a:spLocks noGrp="1"/>
          </p:cNvSpPr>
          <p:nvPr>
            <p:ph type="sldNum" sz="quarter" idx="5"/>
          </p:nvPr>
        </p:nvSpPr>
        <p:spPr/>
        <p:txBody>
          <a:bodyPr/>
          <a:lstStyle/>
          <a:p>
            <a:pPr>
              <a:defRPr/>
            </a:pPr>
            <a:fld id="{55BC791C-E89D-44EB-B242-869B4CF171B4}" type="slidenum">
              <a:rPr lang="fr-FR" smtClean="0"/>
              <a:pPr>
                <a:defRPr/>
              </a:pPr>
              <a:t>7</a:t>
            </a:fld>
            <a:endParaRPr lang="fr-FR"/>
          </a:p>
        </p:txBody>
      </p:sp>
    </p:spTree>
    <p:extLst>
      <p:ext uri="{BB962C8B-B14F-4D97-AF65-F5344CB8AC3E}">
        <p14:creationId xmlns:p14="http://schemas.microsoft.com/office/powerpoint/2010/main" val="726704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Espace réservé de l'image des diapositives 1"/>
          <p:cNvSpPr>
            <a:spLocks noGrp="1" noRot="1" noChangeAspect="1" noTextEdit="1"/>
          </p:cNvSpPr>
          <p:nvPr>
            <p:ph type="sldImg"/>
          </p:nvPr>
        </p:nvSpPr>
        <p:spPr>
          <a:ln/>
        </p:spPr>
      </p:sp>
      <p:sp>
        <p:nvSpPr>
          <p:cNvPr id="111619" name="Espace réservé des commentaires 2"/>
          <p:cNvSpPr>
            <a:spLocks noGrp="1"/>
          </p:cNvSpPr>
          <p:nvPr>
            <p:ph type="body" idx="1"/>
          </p:nvPr>
        </p:nvSpPr>
        <p:spPr>
          <a:noFill/>
          <a:ln/>
        </p:spPr>
        <p:txBody>
          <a:bodyPr/>
          <a:lstStyle/>
          <a:p>
            <a:pPr eaLnBrk="1" hangingPunct="1"/>
            <a:r>
              <a:rPr lang="en-US" dirty="0"/>
              <a:t>Then, the number of time a given substructure appears in each compound is recorded. The molecular descriptor value results from this count.</a:t>
            </a:r>
          </a:p>
        </p:txBody>
      </p:sp>
      <p:sp>
        <p:nvSpPr>
          <p:cNvPr id="105476" name="Espace réservé du numéro de diapositive 3"/>
          <p:cNvSpPr>
            <a:spLocks noGrp="1"/>
          </p:cNvSpPr>
          <p:nvPr>
            <p:ph type="sldNum" sz="quarter" idx="5"/>
          </p:nvPr>
        </p:nvSpPr>
        <p:spPr/>
        <p:txBody>
          <a:bodyPr/>
          <a:lstStyle/>
          <a:p>
            <a:pPr>
              <a:defRPr/>
            </a:pPr>
            <a:fld id="{969AFF2E-E42E-48BC-8163-F59A634BA2A9}" type="slidenum">
              <a:rPr lang="fr-FR" smtClean="0"/>
              <a:pPr>
                <a:defRPr/>
              </a:pPr>
              <a:t>8</a:t>
            </a:fld>
            <a:endParaRPr lang="fr-FR"/>
          </a:p>
        </p:txBody>
      </p:sp>
    </p:spTree>
    <p:extLst>
      <p:ext uri="{BB962C8B-B14F-4D97-AF65-F5344CB8AC3E}">
        <p14:creationId xmlns:p14="http://schemas.microsoft.com/office/powerpoint/2010/main" val="624059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p:txBody>
          <a:bodyPr/>
          <a:lstStyle/>
          <a:p>
            <a:pPr>
              <a:defRPr/>
            </a:pPr>
            <a:fld id="{AAB463F7-EFD9-4F0E-AD19-CE564BBD38FB}" type="slidenum">
              <a:rPr lang="fr-FR" smtClean="0"/>
              <a:pPr>
                <a:defRPr/>
              </a:pPr>
              <a:t>9</a:t>
            </a:fld>
            <a:endParaRPr lang="fr-F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607" tIns="44302" rIns="88607" bIns="44302"/>
          <a:lstStyle/>
          <a:p>
            <a:r>
              <a:rPr lang="en-US" sz="1200" b="0" i="0" u="none" strike="noStrike" kern="1200" baseline="0" dirty="0">
                <a:solidFill>
                  <a:schemeClr val="tx1"/>
                </a:solidFill>
                <a:latin typeface="Times New Roman" pitchFamily="18" charset="0"/>
                <a:ea typeface="+mn-ea"/>
                <a:cs typeface="+mn-cs"/>
              </a:rPr>
              <a:t>The aim of the GTM is to produce a predictive map of the Chemical Space.</a:t>
            </a:r>
          </a:p>
          <a:p>
            <a:r>
              <a:rPr lang="en-US" sz="1200" b="0" i="0" u="none" strike="noStrike" kern="1200" baseline="0" dirty="0">
                <a:solidFill>
                  <a:schemeClr val="tx1"/>
                </a:solidFill>
                <a:latin typeface="Times New Roman" pitchFamily="18" charset="0"/>
                <a:ea typeface="+mn-ea"/>
                <a:cs typeface="+mn-cs"/>
              </a:rPr>
              <a:t>The concept of chemical space map is analogous to geographic maps. The dedicated term Chemography was coined by T. </a:t>
            </a:r>
            <a:r>
              <a:rPr lang="en-US" sz="1200" b="0" i="0" u="none" strike="noStrike" kern="1200" baseline="0" dirty="0" err="1">
                <a:solidFill>
                  <a:schemeClr val="tx1"/>
                </a:solidFill>
                <a:latin typeface="Times New Roman" pitchFamily="18" charset="0"/>
                <a:ea typeface="+mn-ea"/>
                <a:cs typeface="+mn-cs"/>
              </a:rPr>
              <a:t>Oprea</a:t>
            </a:r>
            <a:r>
              <a:rPr lang="en-US" sz="1200" b="0" i="0" u="none" strike="noStrike" kern="1200" baseline="0" dirty="0">
                <a:solidFill>
                  <a:schemeClr val="tx1"/>
                </a:solidFill>
                <a:latin typeface="Times New Roman" pitchFamily="18" charset="0"/>
                <a:ea typeface="+mn-ea"/>
                <a:cs typeface="+mn-cs"/>
              </a:rPr>
              <a:t> in 2001. The axes of the GTM are localization coordinates equivalent to longitude and latitude for geography maps, while structures are equivalent to cities and chemotypes to countries for instance.</a:t>
            </a:r>
          </a:p>
        </p:txBody>
      </p:sp>
    </p:spTree>
    <p:extLst>
      <p:ext uri="{BB962C8B-B14F-4D97-AF65-F5344CB8AC3E}">
        <p14:creationId xmlns:p14="http://schemas.microsoft.com/office/powerpoint/2010/main" val="34377763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908054"/>
            <a:ext cx="7772400" cy="1470025"/>
          </a:xfrm>
          <a:solidFill>
            <a:schemeClr val="bg1"/>
          </a:solidFill>
        </p:spPr>
        <p:txBody>
          <a:bodyPr/>
          <a:lstStyle>
            <a:lvl1pPr>
              <a:defRPr sz="4000" b="1" i="0">
                <a:solidFill>
                  <a:srgbClr val="A50021"/>
                </a:solidFill>
                <a:latin typeface="Unistra A" panose="02000503030000020000" pitchFamily="2" charset="77"/>
              </a:defRPr>
            </a:lvl1pPr>
          </a:lstStyle>
          <a:p>
            <a:pPr lvl="0"/>
            <a:r>
              <a:rPr lang="fr-FR" noProof="0"/>
              <a:t>Modifiez le style du titre</a:t>
            </a:r>
            <a:endParaRPr lang="fr-FR" noProof="0" dirty="0"/>
          </a:p>
        </p:txBody>
      </p:sp>
      <p:sp>
        <p:nvSpPr>
          <p:cNvPr id="5123" name="Rectangle 3"/>
          <p:cNvSpPr>
            <a:spLocks noGrp="1" noChangeArrowheads="1"/>
          </p:cNvSpPr>
          <p:nvPr>
            <p:ph type="subTitle" idx="1"/>
          </p:nvPr>
        </p:nvSpPr>
        <p:spPr>
          <a:xfrm>
            <a:off x="1371600" y="3213100"/>
            <a:ext cx="6400800" cy="1752600"/>
          </a:xfrm>
        </p:spPr>
        <p:txBody>
          <a:bodyPr/>
          <a:lstStyle>
            <a:lvl1pPr marL="0" indent="0" algn="ctr">
              <a:buFont typeface="Wingdings" charset="0"/>
              <a:buNone/>
              <a:defRPr sz="2800" b="0">
                <a:solidFill>
                  <a:schemeClr val="tx1"/>
                </a:solidFill>
                <a:latin typeface="Unistra A" panose="02000503030000020000" pitchFamily="2" charset="77"/>
              </a:defRPr>
            </a:lvl1pPr>
          </a:lstStyle>
          <a:p>
            <a:pPr lvl="0"/>
            <a:r>
              <a:rPr lang="fr-FR" noProof="0"/>
              <a:t>Modifiez le style des sous-titres du masque</a:t>
            </a:r>
            <a:endParaRPr lang="fr-FR" noProof="0" dirty="0"/>
          </a:p>
        </p:txBody>
      </p:sp>
      <p:sp>
        <p:nvSpPr>
          <p:cNvPr id="5124" name="Rectangle 4"/>
          <p:cNvSpPr>
            <a:spLocks noGrp="1" noChangeArrowheads="1"/>
          </p:cNvSpPr>
          <p:nvPr>
            <p:ph type="dt" sz="half" idx="2"/>
          </p:nvPr>
        </p:nvSpPr>
        <p:spPr bwMode="auto">
          <a:xfrm>
            <a:off x="0" y="6381749"/>
            <a:ext cx="2133600" cy="476251"/>
          </a:xfrm>
          <a:prstGeom prst="rect">
            <a:avLst/>
          </a:prstGeom>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050">
                <a:solidFill>
                  <a:srgbClr val="009999"/>
                </a:solidFill>
                <a:latin typeface="Bell MT" charset="0"/>
              </a:defRPr>
            </a:lvl1pPr>
          </a:lstStyle>
          <a:p>
            <a:fld id="{5352E521-58F3-E643-8A7D-602FC1557C88}" type="datetimeFigureOut">
              <a:rPr lang="fr-FR" smtClean="0"/>
              <a:t>01/07/2020</a:t>
            </a:fld>
            <a:endParaRPr lang="fr-FR"/>
          </a:p>
        </p:txBody>
      </p:sp>
      <p:sp>
        <p:nvSpPr>
          <p:cNvPr id="5128" name="Rectangle 8"/>
          <p:cNvSpPr>
            <a:spLocks noChangeArrowheads="1"/>
          </p:cNvSpPr>
          <p:nvPr/>
        </p:nvSpPr>
        <p:spPr bwMode="auto">
          <a:xfrm>
            <a:off x="8424867" y="6497637"/>
            <a:ext cx="719137" cy="360363"/>
          </a:xfrm>
          <a:prstGeom prst="rect">
            <a:avLst/>
          </a:prstGeom>
          <a:solidFill>
            <a:schemeClr val="accent2"/>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lgn="r"/>
            <a:fld id="{4BBDCAA6-CF46-874B-A118-CBFB406BD254}" type="slidenum">
              <a:rPr lang="fr-FR" sz="1050">
                <a:solidFill>
                  <a:schemeClr val="bg1"/>
                </a:solidFill>
              </a:rPr>
              <a:pPr algn="r"/>
              <a:t>‹N°›</a:t>
            </a:fld>
            <a:endParaRPr lang="fr-FR" sz="1050">
              <a:solidFill>
                <a:schemeClr val="bg1"/>
              </a:solidFill>
            </a:endParaRPr>
          </a:p>
        </p:txBody>
      </p:sp>
      <p:pic>
        <p:nvPicPr>
          <p:cNvPr id="5129" name="Picture 9"/>
          <p:cNvPicPr preferRelativeResize="0">
            <a:picLocks noChangeAspect="1" noChangeArrowheads="1"/>
          </p:cNvPicPr>
          <p:nvPr/>
        </p:nvPicPr>
        <p:blipFill>
          <a:blip r:embed="rId2"/>
          <a:stretch>
            <a:fillRect/>
          </a:stretch>
        </p:blipFill>
        <p:spPr bwMode="auto">
          <a:xfrm>
            <a:off x="1868978" y="5013329"/>
            <a:ext cx="2125862" cy="900000"/>
          </a:xfrm>
          <a:prstGeom prst="rect">
            <a:avLst/>
          </a:prstGeom>
          <a:noFill/>
          <a:extLst>
            <a:ext uri="{909E8E84-426E-40dd-AFC4-6F175D3DCCD1}">
              <a14:hiddenFill xmlns="" xmlns:a14="http://schemas.microsoft.com/office/drawing/2010/main">
                <a:solidFill>
                  <a:srgbClr val="FFFFFF"/>
                </a:solidFill>
              </a14:hiddenFill>
            </a:ext>
          </a:extLst>
        </p:spPr>
      </p:pic>
      <p:pic>
        <p:nvPicPr>
          <p:cNvPr id="5130" name="Picture 10"/>
          <p:cNvPicPr preferRelativeResize="0">
            <a:picLocks noChangeAspect="1" noChangeArrowheads="1"/>
          </p:cNvPicPr>
          <p:nvPr/>
        </p:nvPicPr>
        <p:blipFill>
          <a:blip r:embed="rId3"/>
          <a:stretch>
            <a:fillRect/>
          </a:stretch>
        </p:blipFill>
        <p:spPr bwMode="auto">
          <a:xfrm>
            <a:off x="5596301" y="5013329"/>
            <a:ext cx="2128235" cy="900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430043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3600" b="1" i="0">
                <a:latin typeface="Unistra A" panose="02000503030000020000" pitchFamily="2" charset="77"/>
              </a:defRPr>
            </a:lvl1pPr>
          </a:lstStyle>
          <a:p>
            <a:r>
              <a:rPr lang="fr-FR"/>
              <a:t>Modifiez le style du titre</a:t>
            </a:r>
            <a:endParaRPr lang="en-US" dirty="0"/>
          </a:p>
        </p:txBody>
      </p:sp>
      <p:sp>
        <p:nvSpPr>
          <p:cNvPr id="3" name="Espace réservé du contenu 2"/>
          <p:cNvSpPr>
            <a:spLocks noGrp="1"/>
          </p:cNvSpPr>
          <p:nvPr>
            <p:ph idx="1"/>
          </p:nvPr>
        </p:nvSpPr>
        <p:spPr/>
        <p:txBody>
          <a:bodyPr/>
          <a:lstStyle>
            <a:lvl1pPr>
              <a:defRPr b="1" i="0">
                <a:latin typeface="Unistra A" panose="02000503030000020000" pitchFamily="2" charset="77"/>
              </a:defRPr>
            </a:lvl1pPr>
          </a:lstStyle>
          <a:p>
            <a:pPr lvl="0"/>
            <a:r>
              <a:rPr lang="fr-FR"/>
              <a:t>Modifier les styles du texte du masque
Deuxième niveau
Troisième niveau
Quatrième niveau
Cinquième niveau</a:t>
            </a:r>
            <a:endParaRPr lang="en-US" dirty="0"/>
          </a:p>
        </p:txBody>
      </p:sp>
      <p:sp>
        <p:nvSpPr>
          <p:cNvPr id="4" name="Espace réservé du numéro de diapositive 3"/>
          <p:cNvSpPr>
            <a:spLocks noGrp="1"/>
          </p:cNvSpPr>
          <p:nvPr>
            <p:ph type="sldNum" sz="quarter" idx="10"/>
          </p:nvPr>
        </p:nvSpPr>
        <p:spPr/>
        <p:txBody>
          <a:bodyPr/>
          <a:lstStyle>
            <a:lvl1pPr>
              <a:defRPr/>
            </a:lvl1pPr>
          </a:lstStyle>
          <a:p>
            <a:fld id="{39899216-E28C-594E-B80A-7177F35180A2}" type="slidenum">
              <a:rPr lang="fr-FR" smtClean="0"/>
              <a:t>‹N°›</a:t>
            </a:fld>
            <a:endParaRPr lang="fr-FR"/>
          </a:p>
        </p:txBody>
      </p:sp>
    </p:spTree>
    <p:extLst>
      <p:ext uri="{BB962C8B-B14F-4D97-AF65-F5344CB8AC3E}">
        <p14:creationId xmlns:p14="http://schemas.microsoft.com/office/powerpoint/2010/main" val="289392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1"/>
            <a:ext cx="7772400" cy="1362075"/>
          </a:xfrm>
        </p:spPr>
        <p:txBody>
          <a:bodyPr anchor="t"/>
          <a:lstStyle>
            <a:lvl1pPr algn="l">
              <a:defRPr sz="4000" b="1" i="0" cap="all">
                <a:latin typeface="Unistra A" panose="02000503030000020000" pitchFamily="2" charset="77"/>
              </a:defRPr>
            </a:lvl1pPr>
          </a:lstStyle>
          <a:p>
            <a:r>
              <a:rPr lang="fr-FR"/>
              <a:t>Modifiez le style du titre</a:t>
            </a:r>
            <a:endParaRPr lang="en-US" dirty="0"/>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1500"/>
            </a:lvl1pPr>
            <a:lvl2pPr marL="342892" indent="0">
              <a:buNone/>
              <a:defRPr sz="1350"/>
            </a:lvl2pPr>
            <a:lvl3pPr marL="685783" indent="0">
              <a:buNone/>
              <a:defRPr sz="1200"/>
            </a:lvl3pPr>
            <a:lvl4pPr marL="1028675" indent="0">
              <a:buNone/>
              <a:defRPr sz="1050"/>
            </a:lvl4pPr>
            <a:lvl5pPr marL="1371566" indent="0">
              <a:buNone/>
              <a:defRPr sz="1050"/>
            </a:lvl5pPr>
            <a:lvl6pPr marL="1714457" indent="0">
              <a:buNone/>
              <a:defRPr sz="1050"/>
            </a:lvl6pPr>
            <a:lvl7pPr marL="2057348" indent="0">
              <a:buNone/>
              <a:defRPr sz="1050"/>
            </a:lvl7pPr>
            <a:lvl8pPr marL="2400240" indent="0">
              <a:buNone/>
              <a:defRPr sz="1050"/>
            </a:lvl8pPr>
            <a:lvl9pPr marL="2743132" indent="0">
              <a:buNone/>
              <a:defRPr sz="1050"/>
            </a:lvl9pPr>
          </a:lstStyle>
          <a:p>
            <a:pPr lvl="0"/>
            <a:r>
              <a:rPr lang="fr-FR"/>
              <a:t>Modifier les styles du texte du masque
Deuxième niveau
Troisième niveau
Quatrième niveau
Cinquième niveau</a:t>
            </a:r>
            <a:endParaRPr lang="fr-FR" dirty="0"/>
          </a:p>
        </p:txBody>
      </p:sp>
      <p:sp>
        <p:nvSpPr>
          <p:cNvPr id="4" name="Espace réservé du numéro de diapositive 3"/>
          <p:cNvSpPr>
            <a:spLocks noGrp="1"/>
          </p:cNvSpPr>
          <p:nvPr>
            <p:ph type="sldNum" sz="quarter" idx="10"/>
          </p:nvPr>
        </p:nvSpPr>
        <p:spPr/>
        <p:txBody>
          <a:bodyPr/>
          <a:lstStyle>
            <a:lvl1pPr>
              <a:defRPr/>
            </a:lvl1pPr>
          </a:lstStyle>
          <a:p>
            <a:fld id="{39899216-E28C-594E-B80A-7177F35180A2}" type="slidenum">
              <a:rPr lang="fr-FR" smtClean="0"/>
              <a:t>‹N°›</a:t>
            </a:fld>
            <a:endParaRPr lang="fr-FR"/>
          </a:p>
        </p:txBody>
      </p:sp>
    </p:spTree>
    <p:extLst>
      <p:ext uri="{BB962C8B-B14F-4D97-AF65-F5344CB8AC3E}">
        <p14:creationId xmlns:p14="http://schemas.microsoft.com/office/powerpoint/2010/main" val="320243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lang="fr-FR" sz="3600" b="1" i="0" dirty="0" smtClean="0">
                <a:solidFill>
                  <a:schemeClr val="bg1"/>
                </a:solidFill>
                <a:latin typeface="Unistra A" panose="02000503030000020000" pitchFamily="2" charset="77"/>
                <a:ea typeface="+mj-ea"/>
                <a:cs typeface="+mj-cs"/>
              </a:defRPr>
            </a:lvl1pPr>
          </a:lstStyle>
          <a:p>
            <a:r>
              <a:rPr lang="fr-FR"/>
              <a:t>Modifiez le style du titre</a:t>
            </a:r>
            <a:endParaRPr lang="en-US" dirty="0"/>
          </a:p>
        </p:txBody>
      </p:sp>
      <p:sp>
        <p:nvSpPr>
          <p:cNvPr id="3" name="Espace réservé du contenu 2"/>
          <p:cNvSpPr>
            <a:spLocks noGrp="1"/>
          </p:cNvSpPr>
          <p:nvPr>
            <p:ph sz="half" idx="1"/>
          </p:nvPr>
        </p:nvSpPr>
        <p:spPr>
          <a:xfrm>
            <a:off x="0" y="1196976"/>
            <a:ext cx="4495800" cy="5327651"/>
          </a:xfrm>
        </p:spPr>
        <p:txBody>
          <a:bodyPr/>
          <a:lstStyle>
            <a:lvl1pPr>
              <a:defRPr sz="2000" b="1">
                <a:latin typeface="Unistra A" panose="02000503030000020000" pitchFamily="2" charset="77"/>
              </a:defRPr>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fr-FR"/>
              <a:t>Modifier les styles du texte du masque
Deuxième niveau
Troisième niveau
Quatrième niveau
Cinquième niveau</a:t>
            </a:r>
            <a:endParaRPr lang="en-US" dirty="0"/>
          </a:p>
        </p:txBody>
      </p:sp>
      <p:sp>
        <p:nvSpPr>
          <p:cNvPr id="4" name="Espace réservé du contenu 3"/>
          <p:cNvSpPr>
            <a:spLocks noGrp="1"/>
          </p:cNvSpPr>
          <p:nvPr>
            <p:ph sz="half" idx="2"/>
          </p:nvPr>
        </p:nvSpPr>
        <p:spPr>
          <a:xfrm>
            <a:off x="4648200" y="1196976"/>
            <a:ext cx="4495800" cy="5327651"/>
          </a:xfrm>
        </p:spPr>
        <p:txBody>
          <a:bodyPr/>
          <a:lstStyle>
            <a:lvl1pPr>
              <a:defRPr sz="2000">
                <a:latin typeface="Unistra A" panose="02000503030000020000" pitchFamily="2" charset="77"/>
              </a:defRPr>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fr-FR"/>
              <a:t>Modifier les styles du texte du masque
Deuxième niveau
Troisième niveau
Quatrième niveau
Cinquième niveau</a:t>
            </a:r>
            <a:endParaRPr lang="en-US" dirty="0"/>
          </a:p>
        </p:txBody>
      </p:sp>
      <p:sp>
        <p:nvSpPr>
          <p:cNvPr id="5" name="Espace réservé du numéro de diapositive 4"/>
          <p:cNvSpPr>
            <a:spLocks noGrp="1"/>
          </p:cNvSpPr>
          <p:nvPr>
            <p:ph type="sldNum" sz="quarter" idx="10"/>
          </p:nvPr>
        </p:nvSpPr>
        <p:spPr/>
        <p:txBody>
          <a:bodyPr/>
          <a:lstStyle>
            <a:lvl1pPr>
              <a:defRPr/>
            </a:lvl1pPr>
          </a:lstStyle>
          <a:p>
            <a:fld id="{39899216-E28C-594E-B80A-7177F35180A2}" type="slidenum">
              <a:rPr lang="fr-FR" smtClean="0"/>
              <a:t>‹N°›</a:t>
            </a:fld>
            <a:endParaRPr lang="fr-FR"/>
          </a:p>
        </p:txBody>
      </p:sp>
    </p:spTree>
    <p:extLst>
      <p:ext uri="{BB962C8B-B14F-4D97-AF65-F5344CB8AC3E}">
        <p14:creationId xmlns:p14="http://schemas.microsoft.com/office/powerpoint/2010/main" val="420674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9"/>
            <a:ext cx="8229600" cy="1143000"/>
          </a:xfrm>
        </p:spPr>
        <p:txBody>
          <a:bodyPr/>
          <a:lstStyle>
            <a:lvl1pPr>
              <a:defRPr lang="fr-FR" sz="3600" b="1" i="0" smtClean="0">
                <a:solidFill>
                  <a:schemeClr val="bg1"/>
                </a:solidFill>
                <a:latin typeface="Unistra A" panose="02000503030000020000" pitchFamily="2" charset="77"/>
                <a:ea typeface="+mj-ea"/>
                <a:cs typeface="+mj-cs"/>
              </a:defRPr>
            </a:lvl1pPr>
          </a:lstStyle>
          <a:p>
            <a:r>
              <a:rPr lang="fr-FR"/>
              <a:t>Modifiez le style du titre</a:t>
            </a:r>
            <a:endParaRPr lang="en-US" dirty="0"/>
          </a:p>
        </p:txBody>
      </p:sp>
      <p:sp>
        <p:nvSpPr>
          <p:cNvPr id="3" name="Espace réservé du texte 2"/>
          <p:cNvSpPr>
            <a:spLocks noGrp="1"/>
          </p:cNvSpPr>
          <p:nvPr>
            <p:ph type="body" idx="1"/>
          </p:nvPr>
        </p:nvSpPr>
        <p:spPr>
          <a:xfrm>
            <a:off x="457200" y="1535113"/>
            <a:ext cx="4040188" cy="639763"/>
          </a:xfrm>
        </p:spPr>
        <p:txBody>
          <a:bodyPr anchor="b"/>
          <a:lstStyle>
            <a:lvl1pPr marL="0" indent="0">
              <a:buNone/>
              <a:defRPr lang="fr-FR" sz="2000" b="1" dirty="0">
                <a:solidFill>
                  <a:schemeClr val="tx1"/>
                </a:solidFill>
                <a:latin typeface="Unistra A" panose="02000503030000020000" pitchFamily="2" charset="77"/>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fr-FR"/>
              <a:t>Modifier les styles du texte du masque
Deuxième niveau
Troisième niveau
Quatrième niveau
Cinquième niveau</a:t>
            </a:r>
            <a:endParaRPr lang="fr-FR" dirty="0"/>
          </a:p>
        </p:txBody>
      </p:sp>
      <p:sp>
        <p:nvSpPr>
          <p:cNvPr id="4" name="Espace réservé du contenu 3"/>
          <p:cNvSpPr>
            <a:spLocks noGrp="1"/>
          </p:cNvSpPr>
          <p:nvPr>
            <p:ph sz="half" idx="2"/>
          </p:nvPr>
        </p:nvSpPr>
        <p:spPr>
          <a:xfrm>
            <a:off x="457200" y="2174875"/>
            <a:ext cx="4040188" cy="3951288"/>
          </a:xfrm>
        </p:spPr>
        <p:txBody>
          <a:bodyPr/>
          <a:lstStyle>
            <a:lvl1pPr>
              <a:defRPr lang="fr-FR" sz="2000" b="1" dirty="0" smtClean="0">
                <a:solidFill>
                  <a:schemeClr val="tx1"/>
                </a:solidFill>
                <a:latin typeface="Unistra A" panose="02000503030000020000" pitchFamily="2" charset="77"/>
                <a:ea typeface="+mn-ea"/>
                <a:cs typeface="+mn-cs"/>
              </a:defRPr>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
Deuxième niveau
Troisième niveau
Quatrième niveau
Cinquième niveau</a:t>
            </a:r>
            <a:endParaRPr lang="en-US" dirty="0"/>
          </a:p>
        </p:txBody>
      </p:sp>
      <p:sp>
        <p:nvSpPr>
          <p:cNvPr id="5" name="Espace réservé du texte 4"/>
          <p:cNvSpPr>
            <a:spLocks noGrp="1"/>
          </p:cNvSpPr>
          <p:nvPr>
            <p:ph type="body" sz="quarter" idx="3"/>
          </p:nvPr>
        </p:nvSpPr>
        <p:spPr>
          <a:xfrm>
            <a:off x="4645029" y="1535113"/>
            <a:ext cx="4041775" cy="639763"/>
          </a:xfrm>
        </p:spPr>
        <p:txBody>
          <a:bodyPr anchor="b"/>
          <a:lstStyle>
            <a:lvl1pPr marL="0" indent="0">
              <a:buNone/>
              <a:defRPr lang="fr-FR" sz="2000" b="1" dirty="0">
                <a:solidFill>
                  <a:schemeClr val="tx1"/>
                </a:solidFill>
                <a:latin typeface="Unistra A" panose="02000503030000020000" pitchFamily="2" charset="77"/>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fr-FR"/>
              <a:t>Modifier les styles du texte du masque
Deuxième niveau
Troisième niveau
Quatrième niveau
Cinquième niveau</a:t>
            </a:r>
            <a:endParaRPr lang="fr-FR" dirty="0"/>
          </a:p>
        </p:txBody>
      </p:sp>
      <p:sp>
        <p:nvSpPr>
          <p:cNvPr id="6" name="Espace réservé du contenu 5"/>
          <p:cNvSpPr>
            <a:spLocks noGrp="1"/>
          </p:cNvSpPr>
          <p:nvPr>
            <p:ph sz="quarter" idx="4"/>
          </p:nvPr>
        </p:nvSpPr>
        <p:spPr>
          <a:xfrm>
            <a:off x="4645029" y="2174875"/>
            <a:ext cx="4041775" cy="3951288"/>
          </a:xfrm>
        </p:spPr>
        <p:txBody>
          <a:bodyPr/>
          <a:lstStyle>
            <a:lvl1pPr>
              <a:defRPr lang="fr-FR" sz="2000" b="1" dirty="0" smtClean="0">
                <a:solidFill>
                  <a:schemeClr val="tx1"/>
                </a:solidFill>
                <a:latin typeface="Unistra A" panose="02000503030000020000" pitchFamily="2" charset="77"/>
                <a:ea typeface="+mn-ea"/>
                <a:cs typeface="+mn-cs"/>
              </a:defRPr>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Modifier les styles du texte du masque
Deuxième niveau
Troisième niveau
Quatrième niveau
Cinquième niveau</a:t>
            </a:r>
            <a:endParaRPr lang="en-US" dirty="0"/>
          </a:p>
        </p:txBody>
      </p:sp>
      <p:sp>
        <p:nvSpPr>
          <p:cNvPr id="7" name="Espace réservé du numéro de diapositive 6"/>
          <p:cNvSpPr>
            <a:spLocks noGrp="1"/>
          </p:cNvSpPr>
          <p:nvPr>
            <p:ph type="sldNum" sz="quarter" idx="10"/>
          </p:nvPr>
        </p:nvSpPr>
        <p:spPr/>
        <p:txBody>
          <a:bodyPr/>
          <a:lstStyle>
            <a:lvl1pPr>
              <a:defRPr/>
            </a:lvl1pPr>
          </a:lstStyle>
          <a:p>
            <a:fld id="{39899216-E28C-594E-B80A-7177F35180A2}" type="slidenum">
              <a:rPr lang="fr-FR" smtClean="0"/>
              <a:t>‹N°›</a:t>
            </a:fld>
            <a:endParaRPr lang="fr-FR"/>
          </a:p>
        </p:txBody>
      </p:sp>
    </p:spTree>
    <p:extLst>
      <p:ext uri="{BB962C8B-B14F-4D97-AF65-F5344CB8AC3E}">
        <p14:creationId xmlns:p14="http://schemas.microsoft.com/office/powerpoint/2010/main" val="4293172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lang="fr-FR" sz="3600" b="1" i="0" smtClean="0">
                <a:solidFill>
                  <a:schemeClr val="bg1"/>
                </a:solidFill>
                <a:latin typeface="Unistra A" panose="02000503030000020000" pitchFamily="2" charset="77"/>
                <a:ea typeface="+mj-ea"/>
                <a:cs typeface="+mj-cs"/>
              </a:defRPr>
            </a:lvl1pPr>
          </a:lstStyle>
          <a:p>
            <a:r>
              <a:rPr lang="fr-FR"/>
              <a:t>Modifiez le style du titre</a:t>
            </a:r>
            <a:endParaRPr lang="en-US" dirty="0"/>
          </a:p>
        </p:txBody>
      </p:sp>
      <p:sp>
        <p:nvSpPr>
          <p:cNvPr id="3" name="Espace réservé du numéro de diapositive 2"/>
          <p:cNvSpPr>
            <a:spLocks noGrp="1"/>
          </p:cNvSpPr>
          <p:nvPr>
            <p:ph type="sldNum" sz="quarter" idx="10"/>
          </p:nvPr>
        </p:nvSpPr>
        <p:spPr/>
        <p:txBody>
          <a:bodyPr/>
          <a:lstStyle>
            <a:lvl1pPr>
              <a:defRPr/>
            </a:lvl1pPr>
          </a:lstStyle>
          <a:p>
            <a:fld id="{39899216-E28C-594E-B80A-7177F35180A2}" type="slidenum">
              <a:rPr lang="fr-FR" smtClean="0"/>
              <a:t>‹N°›</a:t>
            </a:fld>
            <a:endParaRPr lang="fr-FR"/>
          </a:p>
        </p:txBody>
      </p:sp>
    </p:spTree>
    <p:extLst>
      <p:ext uri="{BB962C8B-B14F-4D97-AF65-F5344CB8AC3E}">
        <p14:creationId xmlns:p14="http://schemas.microsoft.com/office/powerpoint/2010/main" val="2513960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lvl1pPr>
              <a:defRPr/>
            </a:lvl1pPr>
          </a:lstStyle>
          <a:p>
            <a:fld id="{39899216-E28C-594E-B80A-7177F35180A2}" type="slidenum">
              <a:rPr lang="fr-FR" smtClean="0"/>
              <a:t>‹N°›</a:t>
            </a:fld>
            <a:endParaRPr lang="fr-FR"/>
          </a:p>
        </p:txBody>
      </p:sp>
    </p:spTree>
    <p:extLst>
      <p:ext uri="{BB962C8B-B14F-4D97-AF65-F5344CB8AC3E}">
        <p14:creationId xmlns:p14="http://schemas.microsoft.com/office/powerpoint/2010/main" val="3780539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cSld name="Titre. Contenu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quarter" idx="2"/>
          </p:nvPr>
        </p:nvSpPr>
        <p:spPr>
          <a:xfrm>
            <a:off x="4648200" y="1600200"/>
            <a:ext cx="4038600" cy="2185988"/>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contenu 4"/>
          <p:cNvSpPr>
            <a:spLocks noGrp="1"/>
          </p:cNvSpPr>
          <p:nvPr>
            <p:ph sz="quarter" idx="3"/>
          </p:nvPr>
        </p:nvSpPr>
        <p:spPr>
          <a:xfrm>
            <a:off x="4648200" y="3938588"/>
            <a:ext cx="4038600" cy="2187575"/>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122442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3"/>
            <a:ext cx="9144000" cy="1196975"/>
          </a:xfrm>
          <a:prstGeom prst="rect">
            <a:avLst/>
          </a:prstGeom>
          <a:solidFill>
            <a:srgbClr val="094896"/>
          </a:solidFill>
          <a:ln>
            <a:noFill/>
          </a:ln>
          <a:effectLst/>
          <a:extLs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fr-FR" dirty="0"/>
              <a:t>Cliquez pour modifier le style du titre</a:t>
            </a:r>
          </a:p>
        </p:txBody>
      </p:sp>
      <p:sp>
        <p:nvSpPr>
          <p:cNvPr id="1027" name="Rectangle 3"/>
          <p:cNvSpPr>
            <a:spLocks noGrp="1" noChangeArrowheads="1"/>
          </p:cNvSpPr>
          <p:nvPr>
            <p:ph type="body" idx="1"/>
          </p:nvPr>
        </p:nvSpPr>
        <p:spPr bwMode="auto">
          <a:xfrm>
            <a:off x="0" y="1196976"/>
            <a:ext cx="9144000" cy="53276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030" name="Rectangle 6"/>
          <p:cNvSpPr>
            <a:spLocks noGrp="1" noChangeArrowheads="1"/>
          </p:cNvSpPr>
          <p:nvPr>
            <p:ph type="sldNum" sz="quarter" idx="4"/>
          </p:nvPr>
        </p:nvSpPr>
        <p:spPr bwMode="auto">
          <a:xfrm>
            <a:off x="8424867" y="6497637"/>
            <a:ext cx="719137" cy="360363"/>
          </a:xfrm>
          <a:prstGeom prst="rect">
            <a:avLst/>
          </a:prstGeom>
          <a:solidFill>
            <a:srgbClr val="094896"/>
          </a:solidFill>
          <a:ln w="952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050">
                <a:solidFill>
                  <a:schemeClr val="bg1"/>
                </a:solidFill>
              </a:defRPr>
            </a:lvl1pPr>
          </a:lstStyle>
          <a:p>
            <a:fld id="{39899216-E28C-594E-B80A-7177F35180A2}" type="slidenum">
              <a:rPr lang="fr-FR" smtClean="0"/>
              <a:t>‹N°›</a:t>
            </a:fld>
            <a:endParaRPr lang="fr-FR"/>
          </a:p>
        </p:txBody>
      </p:sp>
      <p:pic>
        <p:nvPicPr>
          <p:cNvPr id="1031" name="Picture 7"/>
          <p:cNvPicPr>
            <a:picLocks noChangeAspect="1" noChangeArrowheads="1"/>
          </p:cNvPicPr>
          <p:nvPr/>
        </p:nvPicPr>
        <p:blipFill>
          <a:blip r:embed="rId10"/>
          <a:stretch>
            <a:fillRect/>
          </a:stretch>
        </p:blipFill>
        <p:spPr bwMode="auto">
          <a:xfrm>
            <a:off x="115780" y="6453189"/>
            <a:ext cx="638399" cy="36036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786416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ctr" rtl="0" eaLnBrk="1" fontAlgn="base" hangingPunct="1">
        <a:spcBef>
          <a:spcPct val="0"/>
        </a:spcBef>
        <a:spcAft>
          <a:spcPct val="0"/>
        </a:spcAft>
        <a:defRPr sz="4000" b="1">
          <a:solidFill>
            <a:schemeClr val="bg1"/>
          </a:solidFill>
          <a:latin typeface="Unistra A" panose="02000503030000020000" pitchFamily="2" charset="77"/>
          <a:ea typeface="+mj-ea"/>
          <a:cs typeface="+mj-cs"/>
        </a:defRPr>
      </a:lvl1pPr>
      <a:lvl2pPr algn="ctr" rtl="0" eaLnBrk="1" fontAlgn="base" hangingPunct="1">
        <a:spcBef>
          <a:spcPct val="0"/>
        </a:spcBef>
        <a:spcAft>
          <a:spcPct val="0"/>
        </a:spcAft>
        <a:defRPr sz="3300">
          <a:solidFill>
            <a:schemeClr val="bg1"/>
          </a:solidFill>
          <a:latin typeface="Berlin Sans FB Demi" charset="0"/>
          <a:ea typeface="ＭＳ Ｐゴシック" charset="0"/>
        </a:defRPr>
      </a:lvl2pPr>
      <a:lvl3pPr algn="ctr" rtl="0" eaLnBrk="1" fontAlgn="base" hangingPunct="1">
        <a:spcBef>
          <a:spcPct val="0"/>
        </a:spcBef>
        <a:spcAft>
          <a:spcPct val="0"/>
        </a:spcAft>
        <a:defRPr sz="3300">
          <a:solidFill>
            <a:schemeClr val="bg1"/>
          </a:solidFill>
          <a:latin typeface="Berlin Sans FB Demi" charset="0"/>
          <a:ea typeface="ＭＳ Ｐゴシック" charset="0"/>
        </a:defRPr>
      </a:lvl3pPr>
      <a:lvl4pPr algn="ctr" rtl="0" eaLnBrk="1" fontAlgn="base" hangingPunct="1">
        <a:spcBef>
          <a:spcPct val="0"/>
        </a:spcBef>
        <a:spcAft>
          <a:spcPct val="0"/>
        </a:spcAft>
        <a:defRPr sz="3300">
          <a:solidFill>
            <a:schemeClr val="bg1"/>
          </a:solidFill>
          <a:latin typeface="Berlin Sans FB Demi" charset="0"/>
          <a:ea typeface="ＭＳ Ｐゴシック" charset="0"/>
        </a:defRPr>
      </a:lvl4pPr>
      <a:lvl5pPr algn="ctr" rtl="0" eaLnBrk="1" fontAlgn="base" hangingPunct="1">
        <a:spcBef>
          <a:spcPct val="0"/>
        </a:spcBef>
        <a:spcAft>
          <a:spcPct val="0"/>
        </a:spcAft>
        <a:defRPr sz="3300">
          <a:solidFill>
            <a:schemeClr val="bg1"/>
          </a:solidFill>
          <a:latin typeface="Berlin Sans FB Demi" charset="0"/>
          <a:ea typeface="ＭＳ Ｐゴシック" charset="0"/>
        </a:defRPr>
      </a:lvl5pPr>
      <a:lvl6pPr marL="342892" algn="ctr" rtl="0" eaLnBrk="1" fontAlgn="base" hangingPunct="1">
        <a:spcBef>
          <a:spcPct val="0"/>
        </a:spcBef>
        <a:spcAft>
          <a:spcPct val="0"/>
        </a:spcAft>
        <a:defRPr sz="3300">
          <a:solidFill>
            <a:schemeClr val="bg1"/>
          </a:solidFill>
          <a:latin typeface="Berlin Sans FB Demi" charset="0"/>
          <a:ea typeface="ＭＳ Ｐゴシック" charset="0"/>
        </a:defRPr>
      </a:lvl6pPr>
      <a:lvl7pPr marL="685783" algn="ctr" rtl="0" eaLnBrk="1" fontAlgn="base" hangingPunct="1">
        <a:spcBef>
          <a:spcPct val="0"/>
        </a:spcBef>
        <a:spcAft>
          <a:spcPct val="0"/>
        </a:spcAft>
        <a:defRPr sz="3300">
          <a:solidFill>
            <a:schemeClr val="bg1"/>
          </a:solidFill>
          <a:latin typeface="Berlin Sans FB Demi" charset="0"/>
          <a:ea typeface="ＭＳ Ｐゴシック" charset="0"/>
        </a:defRPr>
      </a:lvl7pPr>
      <a:lvl8pPr marL="1028675" algn="ctr" rtl="0" eaLnBrk="1" fontAlgn="base" hangingPunct="1">
        <a:spcBef>
          <a:spcPct val="0"/>
        </a:spcBef>
        <a:spcAft>
          <a:spcPct val="0"/>
        </a:spcAft>
        <a:defRPr sz="3300">
          <a:solidFill>
            <a:schemeClr val="bg1"/>
          </a:solidFill>
          <a:latin typeface="Berlin Sans FB Demi" charset="0"/>
          <a:ea typeface="ＭＳ Ｐゴシック" charset="0"/>
        </a:defRPr>
      </a:lvl8pPr>
      <a:lvl9pPr marL="1371566" algn="ctr" rtl="0" eaLnBrk="1" fontAlgn="base" hangingPunct="1">
        <a:spcBef>
          <a:spcPct val="0"/>
        </a:spcBef>
        <a:spcAft>
          <a:spcPct val="0"/>
        </a:spcAft>
        <a:defRPr sz="3300">
          <a:solidFill>
            <a:schemeClr val="bg1"/>
          </a:solidFill>
          <a:latin typeface="Berlin Sans FB Demi" charset="0"/>
          <a:ea typeface="ＭＳ Ｐゴシック" charset="0"/>
        </a:defRPr>
      </a:lvl9pPr>
    </p:titleStyle>
    <p:bodyStyle>
      <a:lvl1pPr marL="257168" indent="-257168" algn="l" rtl="0" eaLnBrk="1" fontAlgn="base" hangingPunct="1">
        <a:spcBef>
          <a:spcPct val="20000"/>
        </a:spcBef>
        <a:spcAft>
          <a:spcPct val="0"/>
        </a:spcAft>
        <a:buFont typeface="Wingdings" charset="0"/>
        <a:buChar char="§"/>
        <a:defRPr sz="3200" b="1">
          <a:solidFill>
            <a:schemeClr val="tx1"/>
          </a:solidFill>
          <a:latin typeface="Unistra A" panose="02000503030000020000" pitchFamily="2" charset="77"/>
          <a:ea typeface="+mn-ea"/>
          <a:cs typeface="+mn-cs"/>
        </a:defRPr>
      </a:lvl1pPr>
      <a:lvl2pPr marL="557199" indent="-214308" algn="l" rtl="0" eaLnBrk="1" fontAlgn="base" hangingPunct="1">
        <a:spcBef>
          <a:spcPct val="20000"/>
        </a:spcBef>
        <a:spcAft>
          <a:spcPct val="0"/>
        </a:spcAft>
        <a:buFont typeface="Webdings" charset="0"/>
        <a:buChar char="a"/>
        <a:defRPr sz="2800">
          <a:solidFill>
            <a:schemeClr val="tx1"/>
          </a:solidFill>
          <a:latin typeface="Unistra A" panose="02000503030000020000" pitchFamily="2" charset="77"/>
          <a:ea typeface="+mn-ea"/>
        </a:defRPr>
      </a:lvl2pPr>
      <a:lvl3pPr marL="857228" indent="-171446" algn="l" rtl="0" eaLnBrk="1" fontAlgn="base" hangingPunct="1">
        <a:spcBef>
          <a:spcPct val="20000"/>
        </a:spcBef>
        <a:spcAft>
          <a:spcPct val="0"/>
        </a:spcAft>
        <a:buChar char="•"/>
        <a:defRPr sz="2000" b="1">
          <a:solidFill>
            <a:schemeClr val="accent2"/>
          </a:solidFill>
          <a:latin typeface="Unistra A" panose="02000503030000020000" pitchFamily="2" charset="77"/>
          <a:ea typeface="+mn-ea"/>
        </a:defRPr>
      </a:lvl3pPr>
      <a:lvl4pPr marL="1200120" indent="-171446" algn="l" rtl="0" eaLnBrk="1" fontAlgn="base" hangingPunct="1">
        <a:spcBef>
          <a:spcPct val="20000"/>
        </a:spcBef>
        <a:spcAft>
          <a:spcPct val="0"/>
        </a:spcAft>
        <a:defRPr sz="1600">
          <a:solidFill>
            <a:srgbClr val="009999"/>
          </a:solidFill>
          <a:latin typeface="Unistra A" panose="02000503030000020000" pitchFamily="2" charset="77"/>
          <a:ea typeface="+mn-ea"/>
        </a:defRPr>
      </a:lvl4pPr>
      <a:lvl5pPr marL="1543012" indent="-171446" algn="l" rtl="0" eaLnBrk="1" fontAlgn="base" hangingPunct="1">
        <a:spcBef>
          <a:spcPct val="20000"/>
        </a:spcBef>
        <a:spcAft>
          <a:spcPct val="0"/>
        </a:spcAft>
        <a:buChar char="»"/>
        <a:defRPr sz="1600">
          <a:solidFill>
            <a:srgbClr val="008000"/>
          </a:solidFill>
          <a:latin typeface="Unistra A" panose="02000503030000020000" pitchFamily="2" charset="77"/>
          <a:ea typeface="+mn-ea"/>
        </a:defRPr>
      </a:lvl5pPr>
      <a:lvl6pPr marL="1885903" indent="-171446" algn="l" rtl="0" eaLnBrk="1" fontAlgn="base" hangingPunct="1">
        <a:spcBef>
          <a:spcPct val="20000"/>
        </a:spcBef>
        <a:spcAft>
          <a:spcPct val="0"/>
        </a:spcAft>
        <a:buChar char="»"/>
        <a:defRPr sz="1500">
          <a:solidFill>
            <a:srgbClr val="008000"/>
          </a:solidFill>
          <a:latin typeface="+mn-lt"/>
          <a:ea typeface="+mn-ea"/>
        </a:defRPr>
      </a:lvl6pPr>
      <a:lvl7pPr marL="2228795" indent="-171446" algn="l" rtl="0" eaLnBrk="1" fontAlgn="base" hangingPunct="1">
        <a:spcBef>
          <a:spcPct val="20000"/>
        </a:spcBef>
        <a:spcAft>
          <a:spcPct val="0"/>
        </a:spcAft>
        <a:buChar char="»"/>
        <a:defRPr sz="1500">
          <a:solidFill>
            <a:srgbClr val="008000"/>
          </a:solidFill>
          <a:latin typeface="+mn-lt"/>
          <a:ea typeface="+mn-ea"/>
        </a:defRPr>
      </a:lvl7pPr>
      <a:lvl8pPr marL="2571686" indent="-171446" algn="l" rtl="0" eaLnBrk="1" fontAlgn="base" hangingPunct="1">
        <a:spcBef>
          <a:spcPct val="20000"/>
        </a:spcBef>
        <a:spcAft>
          <a:spcPct val="0"/>
        </a:spcAft>
        <a:buChar char="»"/>
        <a:defRPr sz="1500">
          <a:solidFill>
            <a:srgbClr val="008000"/>
          </a:solidFill>
          <a:latin typeface="+mn-lt"/>
          <a:ea typeface="+mn-ea"/>
        </a:defRPr>
      </a:lvl8pPr>
      <a:lvl9pPr marL="2914577" indent="-171446" algn="l" rtl="0" eaLnBrk="1" fontAlgn="base" hangingPunct="1">
        <a:spcBef>
          <a:spcPct val="20000"/>
        </a:spcBef>
        <a:spcAft>
          <a:spcPct val="0"/>
        </a:spcAft>
        <a:buChar char="»"/>
        <a:defRPr sz="1500">
          <a:solidFill>
            <a:srgbClr val="008000"/>
          </a:solidFill>
          <a:latin typeface="+mn-lt"/>
          <a:ea typeface="+mn-ea"/>
        </a:defRPr>
      </a:lvl9pPr>
    </p:bodyStyle>
    <p:otherStyle>
      <a:defPPr>
        <a:defRPr lang="fr-FR"/>
      </a:defPPr>
      <a:lvl1pPr marL="0" algn="l" defTabSz="342892" rtl="0" eaLnBrk="1" latinLnBrk="0" hangingPunct="1">
        <a:defRPr sz="1350" kern="1200">
          <a:solidFill>
            <a:schemeClr val="tx1"/>
          </a:solidFill>
          <a:latin typeface="+mn-lt"/>
          <a:ea typeface="+mn-ea"/>
          <a:cs typeface="+mn-cs"/>
        </a:defRPr>
      </a:lvl1pPr>
      <a:lvl2pPr marL="342892" algn="l" defTabSz="342892" rtl="0" eaLnBrk="1" latinLnBrk="0" hangingPunct="1">
        <a:defRPr sz="1350" kern="1200">
          <a:solidFill>
            <a:schemeClr val="tx1"/>
          </a:solidFill>
          <a:latin typeface="+mn-lt"/>
          <a:ea typeface="+mn-ea"/>
          <a:cs typeface="+mn-cs"/>
        </a:defRPr>
      </a:lvl2pPr>
      <a:lvl3pPr marL="685783" algn="l" defTabSz="342892" rtl="0" eaLnBrk="1" latinLnBrk="0" hangingPunct="1">
        <a:defRPr sz="1350" kern="1200">
          <a:solidFill>
            <a:schemeClr val="tx1"/>
          </a:solidFill>
          <a:latin typeface="+mn-lt"/>
          <a:ea typeface="+mn-ea"/>
          <a:cs typeface="+mn-cs"/>
        </a:defRPr>
      </a:lvl3pPr>
      <a:lvl4pPr marL="1028675" algn="l" defTabSz="342892" rtl="0" eaLnBrk="1" latinLnBrk="0" hangingPunct="1">
        <a:defRPr sz="1350" kern="1200">
          <a:solidFill>
            <a:schemeClr val="tx1"/>
          </a:solidFill>
          <a:latin typeface="+mn-lt"/>
          <a:ea typeface="+mn-ea"/>
          <a:cs typeface="+mn-cs"/>
        </a:defRPr>
      </a:lvl4pPr>
      <a:lvl5pPr marL="1371566" algn="l" defTabSz="342892" rtl="0" eaLnBrk="1" latinLnBrk="0" hangingPunct="1">
        <a:defRPr sz="1350" kern="1200">
          <a:solidFill>
            <a:schemeClr val="tx1"/>
          </a:solidFill>
          <a:latin typeface="+mn-lt"/>
          <a:ea typeface="+mn-ea"/>
          <a:cs typeface="+mn-cs"/>
        </a:defRPr>
      </a:lvl5pPr>
      <a:lvl6pPr marL="1714457" algn="l" defTabSz="342892" rtl="0" eaLnBrk="1" latinLnBrk="0" hangingPunct="1">
        <a:defRPr sz="1350" kern="1200">
          <a:solidFill>
            <a:schemeClr val="tx1"/>
          </a:solidFill>
          <a:latin typeface="+mn-lt"/>
          <a:ea typeface="+mn-ea"/>
          <a:cs typeface="+mn-cs"/>
        </a:defRPr>
      </a:lvl6pPr>
      <a:lvl7pPr marL="2057348" algn="l" defTabSz="342892" rtl="0" eaLnBrk="1" latinLnBrk="0" hangingPunct="1">
        <a:defRPr sz="1350" kern="1200">
          <a:solidFill>
            <a:schemeClr val="tx1"/>
          </a:solidFill>
          <a:latin typeface="+mn-lt"/>
          <a:ea typeface="+mn-ea"/>
          <a:cs typeface="+mn-cs"/>
        </a:defRPr>
      </a:lvl7pPr>
      <a:lvl8pPr marL="2400240" algn="l" defTabSz="342892" rtl="0" eaLnBrk="1" latinLnBrk="0" hangingPunct="1">
        <a:defRPr sz="1350" kern="1200">
          <a:solidFill>
            <a:schemeClr val="tx1"/>
          </a:solidFill>
          <a:latin typeface="+mn-lt"/>
          <a:ea typeface="+mn-ea"/>
          <a:cs typeface="+mn-cs"/>
        </a:defRPr>
      </a:lvl8pPr>
      <a:lvl9pPr marL="2743132" algn="l" defTabSz="342892"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image" Target="../media/image24.png"/><Relationship Id="rId7" Type="http://schemas.openxmlformats.org/officeDocument/2006/relationships/diagramData" Target="../diagrams/data2.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7.png"/><Relationship Id="rId11" Type="http://schemas.microsoft.com/office/2007/relationships/diagramDrawing" Target="../diagrams/drawing2.xml"/><Relationship Id="rId5" Type="http://schemas.openxmlformats.org/officeDocument/2006/relationships/image" Target="../media/image26.png"/><Relationship Id="rId10" Type="http://schemas.openxmlformats.org/officeDocument/2006/relationships/diagramColors" Target="../diagrams/colors2.xml"/><Relationship Id="rId4" Type="http://schemas.openxmlformats.org/officeDocument/2006/relationships/image" Target="../media/image25.png"/><Relationship Id="rId9"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140.png"/><Relationship Id="rId3" Type="http://schemas.openxmlformats.org/officeDocument/2006/relationships/image" Target="../media/image28.png"/><Relationship Id="rId7" Type="http://schemas.openxmlformats.org/officeDocument/2006/relationships/image" Target="../media/image30.png"/><Relationship Id="rId12" Type="http://schemas.microsoft.com/office/2007/relationships/hdphoto" Target="../media/hdphoto4.wdp"/><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90.png"/><Relationship Id="rId11" Type="http://schemas.openxmlformats.org/officeDocument/2006/relationships/image" Target="../media/image31.png"/><Relationship Id="rId5" Type="http://schemas.microsoft.com/office/2007/relationships/hdphoto" Target="../media/hdphoto2.wdp"/><Relationship Id="rId10" Type="http://schemas.openxmlformats.org/officeDocument/2006/relationships/image" Target="../media/image120.png"/><Relationship Id="rId4" Type="http://schemas.openxmlformats.org/officeDocument/2006/relationships/image" Target="../media/image29.png"/><Relationship Id="rId9" Type="http://schemas.openxmlformats.org/officeDocument/2006/relationships/image" Target="../media/image110.png"/><Relationship Id="rId1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image" Target="../media/image45.png"/><Relationship Id="rId3" Type="http://schemas.openxmlformats.org/officeDocument/2006/relationships/notesSlide" Target="../notesSlides/notesSlide13.xml"/><Relationship Id="rId7" Type="http://schemas.openxmlformats.org/officeDocument/2006/relationships/oleObject" Target="../embeddings/oleObject4.bin"/><Relationship Id="rId12" Type="http://schemas.openxmlformats.org/officeDocument/2006/relationships/image" Target="../media/image40.png"/><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microsoft.com/office/2007/relationships/hdphoto" Target="../media/hdphoto5.wdp"/><Relationship Id="rId11" Type="http://schemas.openxmlformats.org/officeDocument/2006/relationships/image" Target="../media/image36.wmf"/><Relationship Id="rId5" Type="http://schemas.openxmlformats.org/officeDocument/2006/relationships/image" Target="../media/image38.png"/><Relationship Id="rId10" Type="http://schemas.openxmlformats.org/officeDocument/2006/relationships/oleObject" Target="../embeddings/oleObject5.bin"/><Relationship Id="rId4" Type="http://schemas.openxmlformats.org/officeDocument/2006/relationships/image" Target="../media/image37.png"/><Relationship Id="rId9" Type="http://schemas.openxmlformats.org/officeDocument/2006/relationships/image" Target="../media/image430.png"/><Relationship Id="rId14" Type="http://schemas.openxmlformats.org/officeDocument/2006/relationships/image" Target="../media/image4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hyperlink" Target="https://www.canada.ca/en/environment-climate-change/services/canadian-environmental-protection-act-registry/substances-list/domestic.html" TargetMode="External"/><Relationship Id="rId3" Type="http://schemas.openxmlformats.org/officeDocument/2006/relationships/image" Target="../media/image7.tiff"/><Relationship Id="rId7" Type="http://schemas.openxmlformats.org/officeDocument/2006/relationships/hyperlink" Target="http://cefic-lri.org/" TargetMode="External"/><Relationship Id="rId12" Type="http://schemas.openxmlformats.org/officeDocument/2006/relationships/image" Target="../media/image14.tif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nite.go.jp/en/" TargetMode="External"/><Relationship Id="rId11" Type="http://schemas.openxmlformats.org/officeDocument/2006/relationships/image" Target="../media/image13.png"/><Relationship Id="rId5" Type="http://schemas.openxmlformats.org/officeDocument/2006/relationships/hyperlink" Target="https://cfpub.epa.gov/ecotox/" TargetMode="External"/><Relationship Id="rId10" Type="http://schemas.openxmlformats.org/officeDocument/2006/relationships/image" Target="../media/image12.png"/><Relationship Id="rId4" Type="http://schemas.openxmlformats.org/officeDocument/2006/relationships/hyperlink" Target="https://echa.europa.eu/information-on-chemicals" TargetMode="External"/><Relationship Id="rId9"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72.png"/></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6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3.xml"/><Relationship Id="rId1" Type="http://schemas.openxmlformats.org/officeDocument/2006/relationships/slideLayout" Target="../slideLayouts/slideLayout6.xml"/><Relationship Id="rId4" Type="http://schemas.openxmlformats.org/officeDocument/2006/relationships/image" Target="../media/image76.png"/></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4.xml"/><Relationship Id="rId1" Type="http://schemas.openxmlformats.org/officeDocument/2006/relationships/slideLayout" Target="../slideLayouts/slideLayout6.xml"/><Relationship Id="rId4" Type="http://schemas.openxmlformats.org/officeDocument/2006/relationships/image" Target="../media/image78.png"/></Relationships>
</file>

<file path=ppt/slides/_rels/slide6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5.xml"/><Relationship Id="rId1" Type="http://schemas.openxmlformats.org/officeDocument/2006/relationships/slideLayout" Target="../slideLayouts/slideLayout6.xml"/><Relationship Id="rId4" Type="http://schemas.openxmlformats.org/officeDocument/2006/relationships/image" Target="../media/image80.png"/></Relationships>
</file>

<file path=ppt/slides/_rels/slide6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6.xml"/><Relationship Id="rId1" Type="http://schemas.openxmlformats.org/officeDocument/2006/relationships/slideLayout" Target="../slideLayouts/slideLayout6.xml"/><Relationship Id="rId4" Type="http://schemas.openxmlformats.org/officeDocument/2006/relationships/image" Target="../media/image82.png"/></Relationships>
</file>

<file path=ppt/slides/_rels/slide6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8.xml"/><Relationship Id="rId7" Type="http://schemas.openxmlformats.org/officeDocument/2006/relationships/image" Target="../media/image19.wmf"/><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8.wmf"/><Relationship Id="rId4" Type="http://schemas.openxmlformats.org/officeDocument/2006/relationships/oleObject" Target="../embeddings/oleObject1.bin"/><Relationship Id="rId9" Type="http://schemas.openxmlformats.org/officeDocument/2006/relationships/image" Target="../media/image20.wmf"/></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13908C-5711-8E49-B234-0C344BF96ACB}"/>
              </a:ext>
            </a:extLst>
          </p:cNvPr>
          <p:cNvSpPr>
            <a:spLocks noGrp="1"/>
          </p:cNvSpPr>
          <p:nvPr>
            <p:ph type="ctrTitle"/>
          </p:nvPr>
        </p:nvSpPr>
        <p:spPr/>
        <p:txBody>
          <a:bodyPr/>
          <a:lstStyle/>
          <a:p>
            <a:r>
              <a:rPr lang="fr-FR" dirty="0"/>
              <a:t>Tutorial on GTM </a:t>
            </a:r>
            <a:r>
              <a:rPr lang="fr-FR" dirty="0" err="1"/>
              <a:t>landscapes</a:t>
            </a:r>
            <a:endParaRPr lang="fr-FR" dirty="0"/>
          </a:p>
        </p:txBody>
      </p:sp>
      <p:sp>
        <p:nvSpPr>
          <p:cNvPr id="3" name="Sous-titre 2">
            <a:extLst>
              <a:ext uri="{FF2B5EF4-FFF2-40B4-BE49-F238E27FC236}">
                <a16:creationId xmlns:a16="http://schemas.microsoft.com/office/drawing/2014/main" id="{3537F6F7-EDEA-174C-8B3E-7CBC50928D02}"/>
              </a:ext>
            </a:extLst>
          </p:cNvPr>
          <p:cNvSpPr>
            <a:spLocks noGrp="1"/>
          </p:cNvSpPr>
          <p:nvPr>
            <p:ph type="subTitle" idx="1"/>
          </p:nvPr>
        </p:nvSpPr>
        <p:spPr/>
        <p:txBody>
          <a:bodyPr/>
          <a:lstStyle/>
          <a:p>
            <a:r>
              <a:rPr lang="fr-FR" b="1" dirty="0"/>
              <a:t>G. Marcou</a:t>
            </a:r>
            <a:r>
              <a:rPr lang="fr-FR" dirty="0"/>
              <a:t>, F. </a:t>
            </a:r>
            <a:r>
              <a:rPr lang="fr-FR" dirty="0" err="1"/>
              <a:t>Lunghini</a:t>
            </a:r>
            <a:r>
              <a:rPr lang="fr-FR" dirty="0"/>
              <a:t>, D. Horvath, F. </a:t>
            </a:r>
            <a:r>
              <a:rPr lang="fr-FR" dirty="0" err="1"/>
              <a:t>Bonachera</a:t>
            </a:r>
            <a:r>
              <a:rPr lang="fr-FR" dirty="0"/>
              <a:t> </a:t>
            </a:r>
          </a:p>
          <a:p>
            <a:r>
              <a:rPr lang="fr-FR" dirty="0"/>
              <a:t>and A. </a:t>
            </a:r>
            <a:r>
              <a:rPr lang="fr-FR" dirty="0" err="1"/>
              <a:t>Varnek</a:t>
            </a:r>
            <a:r>
              <a:rPr lang="fr-FR" dirty="0"/>
              <a:t> </a:t>
            </a:r>
          </a:p>
        </p:txBody>
      </p:sp>
    </p:spTree>
    <p:extLst>
      <p:ext uri="{BB962C8B-B14F-4D97-AF65-F5344CB8AC3E}">
        <p14:creationId xmlns:p14="http://schemas.microsoft.com/office/powerpoint/2010/main" val="3625199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Generative Topographic Map</a:t>
            </a:r>
          </a:p>
        </p:txBody>
      </p:sp>
      <p:pic>
        <p:nvPicPr>
          <p:cNvPr id="4" name="Image 3" descr="GTMillustration_points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06562"/>
            <a:ext cx="2520000" cy="2520000"/>
          </a:xfrm>
          <a:prstGeom prst="rect">
            <a:avLst/>
          </a:prstGeom>
        </p:spPr>
      </p:pic>
      <p:pic>
        <p:nvPicPr>
          <p:cNvPr id="5" name="Image 4" descr="GTMillustration_manifold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6875" y="1306562"/>
            <a:ext cx="2520000" cy="2520000"/>
          </a:xfrm>
          <a:prstGeom prst="rect">
            <a:avLst/>
          </a:prstGeom>
        </p:spPr>
      </p:pic>
      <p:pic>
        <p:nvPicPr>
          <p:cNvPr id="6" name="Image 5" descr="GTMillustration_points_manifold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3750" y="1306562"/>
            <a:ext cx="2520000" cy="2520000"/>
          </a:xfrm>
          <a:prstGeom prst="rect">
            <a:avLst/>
          </a:prstGeom>
        </p:spPr>
      </p:pic>
      <p:pic>
        <p:nvPicPr>
          <p:cNvPr id="7" name="Image 6" descr="GTMillustration_flat2.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0624" y="1306562"/>
            <a:ext cx="2520000" cy="2520000"/>
          </a:xfrm>
          <a:prstGeom prst="rect">
            <a:avLst/>
          </a:prstGeom>
        </p:spPr>
      </p:pic>
      <p:graphicFrame>
        <p:nvGraphicFramePr>
          <p:cNvPr id="8" name="Diagramme 7"/>
          <p:cNvGraphicFramePr>
            <a:graphicFrameLocks noChangeAspect="1"/>
          </p:cNvGraphicFramePr>
          <p:nvPr>
            <p:extLst/>
          </p:nvPr>
        </p:nvGraphicFramePr>
        <p:xfrm>
          <a:off x="144000" y="3442034"/>
          <a:ext cx="9000000" cy="34636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Espace réservé du numéro de diapositive 2"/>
          <p:cNvSpPr>
            <a:spLocks noGrp="1"/>
          </p:cNvSpPr>
          <p:nvPr>
            <p:ph type="sldNum" sz="quarter" idx="10"/>
          </p:nvPr>
        </p:nvSpPr>
        <p:spPr/>
        <p:txBody>
          <a:bodyPr/>
          <a:lstStyle/>
          <a:p>
            <a:fld id="{23AFE664-AF48-4C4A-B5C4-1CD67482F882}" type="slidenum">
              <a:rPr lang="fr-FR" smtClean="0"/>
              <a:pPr/>
              <a:t>10</a:t>
            </a:fld>
            <a:endParaRPr lang="fr-FR"/>
          </a:p>
        </p:txBody>
      </p:sp>
    </p:spTree>
    <p:extLst>
      <p:ext uri="{BB962C8B-B14F-4D97-AF65-F5344CB8AC3E}">
        <p14:creationId xmlns:p14="http://schemas.microsoft.com/office/powerpoint/2010/main" val="2648904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069D0C-61C0-F442-80BF-269C12F94A54}"/>
              </a:ext>
            </a:extLst>
          </p:cNvPr>
          <p:cNvSpPr>
            <a:spLocks noGrp="1"/>
          </p:cNvSpPr>
          <p:nvPr>
            <p:ph type="title"/>
          </p:nvPr>
        </p:nvSpPr>
        <p:spPr/>
        <p:txBody>
          <a:bodyPr/>
          <a:lstStyle/>
          <a:p>
            <a:r>
              <a:rPr lang="en-US" dirty="0"/>
              <a:t>GTM:  Probability Density distribution modeling</a:t>
            </a:r>
          </a:p>
        </p:txBody>
      </p:sp>
      <p:sp>
        <p:nvSpPr>
          <p:cNvPr id="11" name="TextBox 5"/>
          <p:cNvSpPr txBox="1">
            <a:spLocks noChangeArrowheads="1"/>
          </p:cNvSpPr>
          <p:nvPr/>
        </p:nvSpPr>
        <p:spPr bwMode="auto">
          <a:xfrm>
            <a:off x="0" y="1208634"/>
            <a:ext cx="91439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n-US" sz="2000" b="0" i="1" dirty="0">
                <a:solidFill>
                  <a:srgbClr val="000000"/>
                </a:solidFill>
                <a:latin typeface="+mn-lt"/>
                <a:cs typeface="Times New Roman" pitchFamily="18" charset="0"/>
              </a:rPr>
              <a:t>Modeled distribution: </a:t>
            </a:r>
            <a:r>
              <a:rPr lang="en-US" sz="2000" b="0" dirty="0">
                <a:solidFill>
                  <a:srgbClr val="000000"/>
                </a:solidFill>
                <a:latin typeface="+mn-lt"/>
                <a:cs typeface="Times New Roman" pitchFamily="18" charset="0"/>
              </a:rPr>
              <a:t>distribution of data in the initial space</a:t>
            </a:r>
          </a:p>
        </p:txBody>
      </p:sp>
      <p:pic>
        <p:nvPicPr>
          <p:cNvPr id="175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238" y="1776821"/>
            <a:ext cx="6552728" cy="917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e 7">
            <a:extLst>
              <a:ext uri="{FF2B5EF4-FFF2-40B4-BE49-F238E27FC236}">
                <a16:creationId xmlns:a16="http://schemas.microsoft.com/office/drawing/2014/main" id="{2A1B4F4A-B0A5-8B4B-B088-1CAB0FF1F8BC}"/>
              </a:ext>
            </a:extLst>
          </p:cNvPr>
          <p:cNvGrpSpPr/>
          <p:nvPr/>
        </p:nvGrpSpPr>
        <p:grpSpPr>
          <a:xfrm>
            <a:off x="2772000" y="2926149"/>
            <a:ext cx="3600000" cy="3600000"/>
            <a:chOff x="1390262" y="2926149"/>
            <a:chExt cx="3600000" cy="3600000"/>
          </a:xfrm>
        </p:grpSpPr>
        <p:pic>
          <p:nvPicPr>
            <p:cNvPr id="10" name="Image 9" descr="GTMillustration_points2.png">
              <a:extLst>
                <a:ext uri="{FF2B5EF4-FFF2-40B4-BE49-F238E27FC236}">
                  <a16:creationId xmlns:a16="http://schemas.microsoft.com/office/drawing/2014/main" id="{3DDECBC6-7F26-9943-9C3F-E2B0F45D73C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0250" b="80000" l="16250" r="82250">
                          <a14:foregroundMark x1="52250" y1="54500" x2="52250" y2="54500"/>
                          <a14:foregroundMark x1="51500" y1="45250" x2="51500" y2="45250"/>
                          <a14:foregroundMark x1="55250" y1="38500" x2="55250" y2="38500"/>
                          <a14:foregroundMark x1="61500" y1="29500" x2="61500" y2="29500"/>
                          <a14:foregroundMark x1="30750" y1="63750" x2="30750" y2="63750"/>
                          <a14:foregroundMark x1="38500" y1="55500" x2="38500" y2="55500"/>
                          <a14:foregroundMark x1="36000" y1="45750" x2="36000" y2="45750"/>
                          <a14:foregroundMark x1="31500" y1="36750" x2="31500" y2="36750"/>
                          <a14:foregroundMark x1="33000" y1="29750" x2="33000" y2="29750"/>
                          <a14:foregroundMark x1="75000" y1="38750" x2="75000" y2="38750"/>
                          <a14:foregroundMark x1="34000" y1="24000" x2="73750" y2="69500"/>
                          <a14:foregroundMark x1="17500" y1="47250" x2="78250" y2="48500"/>
                          <a14:foregroundMark x1="63000" y1="21500" x2="30500" y2="69000"/>
                          <a14:foregroundMark x1="23500" y1="35500" x2="78750" y2="59750"/>
                          <a14:foregroundMark x1="73500" y1="30500" x2="40000" y2="75750"/>
                          <a14:foregroundMark x1="26250" y1="29250" x2="63500" y2="75750"/>
                          <a14:foregroundMark x1="35750" y1="22750" x2="60750" y2="23250"/>
                          <a14:foregroundMark x1="37500" y1="21750" x2="60750" y2="21500"/>
                          <a14:foregroundMark x1="18000" y1="48500" x2="40250" y2="77250"/>
                          <a14:foregroundMark x1="40250" y1="77000" x2="49750" y2="79250"/>
                          <a14:foregroundMark x1="50000" y1="79000" x2="63250" y2="77500"/>
                          <a14:foregroundMark x1="63500" y1="77250" x2="76000" y2="69000"/>
                          <a14:foregroundMark x1="76000" y1="68750" x2="79500" y2="60000"/>
                          <a14:foregroundMark x1="79750" y1="60000" x2="80750" y2="43750"/>
                          <a14:foregroundMark x1="81000" y1="43500" x2="72000" y2="31750"/>
                          <a14:foregroundMark x1="72250" y1="31500" x2="63500" y2="21250"/>
                          <a14:foregroundMark x1="63250" y1="25250" x2="73750" y2="30250"/>
                          <a14:foregroundMark x1="21750" y1="49250" x2="21750" y2="49250"/>
                          <a14:foregroundMark x1="18250" y1="47500" x2="18250" y2="47500"/>
                          <a14:foregroundMark x1="17000" y1="47000" x2="25250" y2="30000"/>
                          <a14:foregroundMark x1="25500" y1="29750" x2="35500" y2="23250"/>
                          <a14:backgroundMark x1="4000" y1="26750" x2="4000" y2="26750"/>
                          <a14:backgroundMark x1="22250" y1="28000" x2="22250" y2="28000"/>
                        </a14:backgroundRemoval>
                      </a14:imgEffect>
                    </a14:imgLayer>
                  </a14:imgProps>
                </a:ext>
                <a:ext uri="{28A0092B-C50C-407E-A947-70E740481C1C}">
                  <a14:useLocalDpi xmlns:a14="http://schemas.microsoft.com/office/drawing/2010/main" val="0"/>
                </a:ext>
              </a:extLst>
            </a:blip>
            <a:stretch>
              <a:fillRect/>
            </a:stretch>
          </p:blipFill>
          <p:spPr>
            <a:xfrm>
              <a:off x="1390262" y="2926149"/>
              <a:ext cx="3600000" cy="3600000"/>
            </a:xfrm>
            <a:prstGeom prst="rect">
              <a:avLst/>
            </a:prstGeom>
          </p:spPr>
        </p:pic>
        <mc:AlternateContent xmlns:mc="http://schemas.openxmlformats.org/markup-compatibility/2006" xmlns:a14="http://schemas.microsoft.com/office/drawing/2010/main">
          <mc:Choice Requires="a14">
            <p:sp>
              <p:nvSpPr>
                <p:cNvPr id="6" name="ZoneTexte 5">
                  <a:extLst>
                    <a:ext uri="{FF2B5EF4-FFF2-40B4-BE49-F238E27FC236}">
                      <a16:creationId xmlns:a16="http://schemas.microsoft.com/office/drawing/2014/main" id="{E35A4F29-964F-1749-A9E3-4E5BA1125347}"/>
                    </a:ext>
                  </a:extLst>
                </p:cNvPr>
                <p:cNvSpPr txBox="1"/>
                <p:nvPr/>
              </p:nvSpPr>
              <p:spPr>
                <a:xfrm>
                  <a:off x="1908084" y="5701004"/>
                  <a:ext cx="2564356" cy="461665"/>
                </a:xfrm>
                <a:prstGeom prst="rect">
                  <a:avLst/>
                </a:prstGeom>
                <a:noFill/>
              </p:spPr>
              <p:txBody>
                <a:bodyPr wrap="none" rtlCol="0">
                  <a:spAutoFit/>
                </a:bodyPr>
                <a:lstStyle/>
                <a:p>
                  <a:r>
                    <a:rPr lang="en-US" sz="2400" dirty="0"/>
                    <a:t>Initial data space, </a:t>
                  </a:r>
                  <a14:m>
                    <m:oMath xmlns:m="http://schemas.openxmlformats.org/officeDocument/2006/math">
                      <m:r>
                        <a:rPr lang="fr-FR" sz="2400" b="0" i="1" smtClean="0">
                          <a:latin typeface="Cambria Math" panose="02040503050406030204" pitchFamily="18" charset="0"/>
                        </a:rPr>
                        <m:t>𝑡</m:t>
                      </m:r>
                    </m:oMath>
                  </a14:m>
                  <a:endParaRPr lang="en-US" sz="2400" dirty="0"/>
                </a:p>
              </p:txBody>
            </p:sp>
          </mc:Choice>
          <mc:Fallback xmlns="">
            <p:sp>
              <p:nvSpPr>
                <p:cNvPr id="6" name="ZoneTexte 5">
                  <a:extLst>
                    <a:ext uri="{FF2B5EF4-FFF2-40B4-BE49-F238E27FC236}">
                      <a16:creationId xmlns:a16="http://schemas.microsoft.com/office/drawing/2014/main" id="{E35A4F29-964F-1749-A9E3-4E5BA1125347}"/>
                    </a:ext>
                  </a:extLst>
                </p:cNvPr>
                <p:cNvSpPr txBox="1">
                  <a:spLocks noRot="1" noChangeAspect="1" noMove="1" noResize="1" noEditPoints="1" noAdjustHandles="1" noChangeArrowheads="1" noChangeShapeType="1" noTextEdit="1"/>
                </p:cNvSpPr>
                <p:nvPr/>
              </p:nvSpPr>
              <p:spPr>
                <a:xfrm>
                  <a:off x="1908084" y="5701004"/>
                  <a:ext cx="2564356" cy="461665"/>
                </a:xfrm>
                <a:prstGeom prst="rect">
                  <a:avLst/>
                </a:prstGeom>
                <a:blipFill>
                  <a:blip r:embed="rId6"/>
                  <a:stretch>
                    <a:fillRect l="-3448" t="-8108" b="-29730"/>
                  </a:stretch>
                </a:blipFill>
              </p:spPr>
              <p:txBody>
                <a:bodyPr/>
                <a:lstStyle/>
                <a:p>
                  <a:r>
                    <a:rPr lang="en-US">
                      <a:noFill/>
                    </a:rPr>
                    <a:t> </a:t>
                  </a:r>
                </a:p>
              </p:txBody>
            </p:sp>
          </mc:Fallback>
        </mc:AlternateContent>
      </p:grpSp>
      <p:grpSp>
        <p:nvGrpSpPr>
          <p:cNvPr id="51" name="Groupe 50">
            <a:extLst>
              <a:ext uri="{FF2B5EF4-FFF2-40B4-BE49-F238E27FC236}">
                <a16:creationId xmlns:a16="http://schemas.microsoft.com/office/drawing/2014/main" id="{FE34A8EB-C349-9D4A-85E2-3F965EB94991}"/>
              </a:ext>
            </a:extLst>
          </p:cNvPr>
          <p:cNvGrpSpPr/>
          <p:nvPr/>
        </p:nvGrpSpPr>
        <p:grpSpPr>
          <a:xfrm>
            <a:off x="2772000" y="2956949"/>
            <a:ext cx="3600000" cy="3600000"/>
            <a:chOff x="4194296" y="3262052"/>
            <a:chExt cx="3600000" cy="3600000"/>
          </a:xfrm>
        </p:grpSpPr>
        <p:pic>
          <p:nvPicPr>
            <p:cNvPr id="12" name="Image 11" descr="GTMillustration_manifold2.png">
              <a:extLst>
                <a:ext uri="{FF2B5EF4-FFF2-40B4-BE49-F238E27FC236}">
                  <a16:creationId xmlns:a16="http://schemas.microsoft.com/office/drawing/2014/main" id="{3DB7B109-BA6F-2D45-8793-BC105D62FD14}"/>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21000" b="79000" l="17750" r="82500">
                          <a14:foregroundMark x1="25500" y1="39750" x2="25500" y2="39750"/>
                          <a14:foregroundMark x1="35000" y1="41750" x2="35000" y2="41750"/>
                          <a14:foregroundMark x1="41250" y1="49750" x2="41250" y2="49750"/>
                          <a14:foregroundMark x1="55000" y1="49000" x2="55000" y2="49000"/>
                          <a14:foregroundMark x1="65000" y1="45500" x2="65000" y2="45500"/>
                          <a14:foregroundMark x1="72000" y1="36500" x2="72000" y2="36500"/>
                          <a14:backgroundMark x1="6250" y1="13000" x2="6250" y2="13000"/>
                          <a14:backgroundMark x1="19500" y1="26000" x2="19500" y2="26000"/>
                          <a14:backgroundMark x1="19500" y1="26000" x2="19500" y2="26000"/>
                        </a14:backgroundRemoval>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194296" y="3262052"/>
              <a:ext cx="3600000" cy="3600000"/>
            </a:xfrm>
            <a:prstGeom prst="rect">
              <a:avLst/>
            </a:prstGeom>
          </p:spPr>
        </p:pic>
        <mc:AlternateContent xmlns:mc="http://schemas.openxmlformats.org/markup-compatibility/2006" xmlns:a14="http://schemas.microsoft.com/office/drawing/2010/main">
          <mc:Choice Requires="a14">
            <p:sp>
              <p:nvSpPr>
                <p:cNvPr id="14" name="ZoneTexte 13">
                  <a:extLst>
                    <a:ext uri="{FF2B5EF4-FFF2-40B4-BE49-F238E27FC236}">
                      <a16:creationId xmlns:a16="http://schemas.microsoft.com/office/drawing/2014/main" id="{853CE9F9-0B40-E34D-8387-BC23843DB5C6}"/>
                    </a:ext>
                  </a:extLst>
                </p:cNvPr>
                <p:cNvSpPr txBox="1"/>
                <p:nvPr/>
              </p:nvSpPr>
              <p:spPr>
                <a:xfrm>
                  <a:off x="4755592" y="6162669"/>
                  <a:ext cx="2477409" cy="461665"/>
                </a:xfrm>
                <a:prstGeom prst="rect">
                  <a:avLst/>
                </a:prstGeom>
                <a:noFill/>
              </p:spPr>
              <p:txBody>
                <a:bodyPr wrap="none" rtlCol="0">
                  <a:spAutoFit/>
                </a:bodyPr>
                <a:lstStyle/>
                <a:p>
                  <a:r>
                    <a:rPr lang="en-US" sz="2400" dirty="0"/>
                    <a:t>Manifold, </a:t>
                  </a:r>
                  <a14:m>
                    <m:oMath xmlns:m="http://schemas.openxmlformats.org/officeDocument/2006/math">
                      <m:r>
                        <m:rPr>
                          <m:sty m:val="p"/>
                        </m:rPr>
                        <a:rPr lang="fr-FR" sz="2400" b="0" i="0" smtClean="0">
                          <a:latin typeface="Cambria Math" panose="02040503050406030204" pitchFamily="18" charset="0"/>
                        </a:rPr>
                        <m:t>y</m:t>
                      </m:r>
                      <m:r>
                        <a:rPr lang="fr-FR" sz="2400" b="0" i="1" smtClean="0">
                          <a:latin typeface="Cambria Math" panose="02040503050406030204" pitchFamily="18" charset="0"/>
                        </a:rPr>
                        <m:t>(</m:t>
                      </m:r>
                      <m:r>
                        <a:rPr lang="fr-FR" sz="2400" b="0" i="1" smtClean="0">
                          <a:latin typeface="Cambria Math" panose="02040503050406030204" pitchFamily="18" charset="0"/>
                        </a:rPr>
                        <m:t>𝑥</m:t>
                      </m:r>
                      <m:r>
                        <a:rPr lang="fr-FR" sz="2400" b="0" i="1" smtClean="0">
                          <a:latin typeface="Cambria Math" panose="02040503050406030204" pitchFamily="18" charset="0"/>
                        </a:rPr>
                        <m:t>;</m:t>
                      </m:r>
                      <m:r>
                        <a:rPr lang="fr-FR" sz="2400" b="0" i="1" smtClean="0">
                          <a:latin typeface="Cambria Math" panose="02040503050406030204" pitchFamily="18" charset="0"/>
                        </a:rPr>
                        <m:t>𝑊</m:t>
                      </m:r>
                      <m:r>
                        <a:rPr lang="fr-FR" sz="2400" b="0" i="1" smtClean="0">
                          <a:latin typeface="Cambria Math" panose="02040503050406030204" pitchFamily="18" charset="0"/>
                        </a:rPr>
                        <m:t>)</m:t>
                      </m:r>
                    </m:oMath>
                  </a14:m>
                  <a:endParaRPr lang="en-US" sz="2400" dirty="0"/>
                </a:p>
              </p:txBody>
            </p:sp>
          </mc:Choice>
          <mc:Fallback xmlns="">
            <p:sp>
              <p:nvSpPr>
                <p:cNvPr id="14" name="ZoneTexte 13">
                  <a:extLst>
                    <a:ext uri="{FF2B5EF4-FFF2-40B4-BE49-F238E27FC236}">
                      <a16:creationId xmlns:a16="http://schemas.microsoft.com/office/drawing/2014/main" id="{853CE9F9-0B40-E34D-8387-BC23843DB5C6}"/>
                    </a:ext>
                  </a:extLst>
                </p:cNvPr>
                <p:cNvSpPr txBox="1">
                  <a:spLocks noRot="1" noChangeAspect="1" noMove="1" noResize="1" noEditPoints="1" noAdjustHandles="1" noChangeArrowheads="1" noChangeShapeType="1" noTextEdit="1"/>
                </p:cNvSpPr>
                <p:nvPr/>
              </p:nvSpPr>
              <p:spPr>
                <a:xfrm>
                  <a:off x="4755592" y="6162669"/>
                  <a:ext cx="2477409" cy="461665"/>
                </a:xfrm>
                <a:prstGeom prst="rect">
                  <a:avLst/>
                </a:prstGeom>
                <a:blipFill>
                  <a:blip r:embed="rId9"/>
                  <a:stretch>
                    <a:fillRect l="-3553" t="-5263" r="-508" b="-26316"/>
                  </a:stretch>
                </a:blipFill>
              </p:spPr>
              <p:txBody>
                <a:bodyPr/>
                <a:lstStyle/>
                <a:p>
                  <a:r>
                    <a:rPr lang="en-US">
                      <a:noFill/>
                    </a:rPr>
                    <a:t> </a:t>
                  </a:r>
                </a:p>
              </p:txBody>
            </p:sp>
          </mc:Fallback>
        </mc:AlternateContent>
      </p:grpSp>
      <p:grpSp>
        <p:nvGrpSpPr>
          <p:cNvPr id="23" name="Groupe 22">
            <a:extLst>
              <a:ext uri="{FF2B5EF4-FFF2-40B4-BE49-F238E27FC236}">
                <a16:creationId xmlns:a16="http://schemas.microsoft.com/office/drawing/2014/main" id="{F92210F2-112C-DE40-8972-71E9F676DC8C}"/>
              </a:ext>
            </a:extLst>
          </p:cNvPr>
          <p:cNvGrpSpPr/>
          <p:nvPr/>
        </p:nvGrpSpPr>
        <p:grpSpPr>
          <a:xfrm>
            <a:off x="1676307" y="2938278"/>
            <a:ext cx="3957558" cy="2219905"/>
            <a:chOff x="5086038" y="2636758"/>
            <a:chExt cx="3957558" cy="2219905"/>
          </a:xfrm>
        </p:grpSpPr>
        <mc:AlternateContent xmlns:mc="http://schemas.openxmlformats.org/markup-compatibility/2006" xmlns:a14="http://schemas.microsoft.com/office/drawing/2010/main">
          <mc:Choice Requires="a14">
            <p:sp>
              <p:nvSpPr>
                <p:cNvPr id="17" name="ZoneTexte 16">
                  <a:extLst>
                    <a:ext uri="{FF2B5EF4-FFF2-40B4-BE49-F238E27FC236}">
                      <a16:creationId xmlns:a16="http://schemas.microsoft.com/office/drawing/2014/main" id="{84126932-8F28-0E4A-91D8-EBF38D84C5FD}"/>
                    </a:ext>
                  </a:extLst>
                </p:cNvPr>
                <p:cNvSpPr txBox="1"/>
                <p:nvPr/>
              </p:nvSpPr>
              <p:spPr>
                <a:xfrm>
                  <a:off x="5086038" y="2636758"/>
                  <a:ext cx="3957558" cy="461665"/>
                </a:xfrm>
                <a:prstGeom prst="rect">
                  <a:avLst/>
                </a:prstGeom>
                <a:noFill/>
              </p:spPr>
              <p:txBody>
                <a:bodyPr wrap="none" rtlCol="0">
                  <a:spAutoFit/>
                </a:bodyPr>
                <a:lstStyle/>
                <a:p>
                  <a:r>
                    <a:rPr lang="en-US" sz="2400" dirty="0"/>
                    <a:t>Modeled distribution width, </a:t>
                  </a:r>
                  <a14:m>
                    <m:oMath xmlns:m="http://schemas.openxmlformats.org/officeDocument/2006/math">
                      <m:r>
                        <a:rPr lang="fr-FR" sz="2400" b="0" i="1" smtClean="0">
                          <a:latin typeface="Cambria Math" panose="02040503050406030204" pitchFamily="18" charset="0"/>
                        </a:rPr>
                        <m:t>𝛽</m:t>
                      </m:r>
                    </m:oMath>
                  </a14:m>
                  <a:endParaRPr lang="en-US" sz="2400" dirty="0"/>
                </a:p>
              </p:txBody>
            </p:sp>
          </mc:Choice>
          <mc:Fallback xmlns="">
            <p:sp>
              <p:nvSpPr>
                <p:cNvPr id="17" name="ZoneTexte 16">
                  <a:extLst>
                    <a:ext uri="{FF2B5EF4-FFF2-40B4-BE49-F238E27FC236}">
                      <a16:creationId xmlns:a16="http://schemas.microsoft.com/office/drawing/2014/main" id="{84126932-8F28-0E4A-91D8-EBF38D84C5FD}"/>
                    </a:ext>
                  </a:extLst>
                </p:cNvPr>
                <p:cNvSpPr txBox="1">
                  <a:spLocks noRot="1" noChangeAspect="1" noMove="1" noResize="1" noEditPoints="1" noAdjustHandles="1" noChangeArrowheads="1" noChangeShapeType="1" noTextEdit="1"/>
                </p:cNvSpPr>
                <p:nvPr/>
              </p:nvSpPr>
              <p:spPr>
                <a:xfrm>
                  <a:off x="5086038" y="2636758"/>
                  <a:ext cx="3957558" cy="461665"/>
                </a:xfrm>
                <a:prstGeom prst="rect">
                  <a:avLst/>
                </a:prstGeom>
                <a:blipFill>
                  <a:blip r:embed="rId10"/>
                  <a:stretch>
                    <a:fillRect l="-2564" t="-5263" b="-26316"/>
                  </a:stretch>
                </a:blipFill>
              </p:spPr>
              <p:txBody>
                <a:bodyPr/>
                <a:lstStyle/>
                <a:p>
                  <a:r>
                    <a:rPr lang="en-US">
                      <a:noFill/>
                    </a:rPr>
                    <a:t> </a:t>
                  </a:r>
                </a:p>
              </p:txBody>
            </p:sp>
          </mc:Fallback>
        </mc:AlternateContent>
        <p:grpSp>
          <p:nvGrpSpPr>
            <p:cNvPr id="22" name="Groupe 21">
              <a:extLst>
                <a:ext uri="{FF2B5EF4-FFF2-40B4-BE49-F238E27FC236}">
                  <a16:creationId xmlns:a16="http://schemas.microsoft.com/office/drawing/2014/main" id="{5F6DE9D0-9C25-9D41-9D3F-724D757AED72}"/>
                </a:ext>
              </a:extLst>
            </p:cNvPr>
            <p:cNvGrpSpPr/>
            <p:nvPr/>
          </p:nvGrpSpPr>
          <p:grpSpPr>
            <a:xfrm>
              <a:off x="6012946" y="2813101"/>
              <a:ext cx="2103742" cy="2043562"/>
              <a:chOff x="7676941" y="2813101"/>
              <a:chExt cx="2103742" cy="2043562"/>
            </a:xfrm>
          </p:grpSpPr>
          <p:pic>
            <p:nvPicPr>
              <p:cNvPr id="15" name="Image 14">
                <a:extLst>
                  <a:ext uri="{FF2B5EF4-FFF2-40B4-BE49-F238E27FC236}">
                    <a16:creationId xmlns:a16="http://schemas.microsoft.com/office/drawing/2014/main" id="{23FD35D5-D6AA-444A-AA5B-74B9FC066E52}"/>
                  </a:ext>
                </a:extLst>
              </p:cNvPr>
              <p:cNvPicPr>
                <a:picLocks noChangeAspect="1"/>
              </p:cNvPicPr>
              <p:nvPr/>
            </p:nvPicPr>
            <p:blipFill>
              <a:blip r:embed="rId11">
                <a:duotone>
                  <a:prstClr val="black"/>
                  <a:schemeClr val="tx1">
                    <a:tint val="45000"/>
                    <a:satMod val="400000"/>
                  </a:schemeClr>
                </a:duotone>
                <a:extLst>
                  <a:ext uri="{BEBA8EAE-BF5A-486C-A8C5-ECC9F3942E4B}">
                    <a14:imgProps xmlns:a14="http://schemas.microsoft.com/office/drawing/2010/main">
                      <a14:imgLayer r:embed="rId12">
                        <a14:imgEffect>
                          <a14:backgroundRemoval t="10000" b="90000" l="6038" r="92453"/>
                        </a14:imgEffect>
                        <a14:imgEffect>
                          <a14:sharpenSoften amount="100000"/>
                        </a14:imgEffect>
                        <a14:imgEffect>
                          <a14:saturation sat="0"/>
                        </a14:imgEffect>
                        <a14:imgEffect>
                          <a14:brightnessContrast bright="-100000" contrast="100000"/>
                        </a14:imgEffect>
                      </a14:imgLayer>
                    </a14:imgProps>
                  </a:ext>
                </a:extLst>
              </a:blip>
              <a:stretch>
                <a:fillRect/>
              </a:stretch>
            </p:blipFill>
            <p:spPr>
              <a:xfrm>
                <a:off x="7676941" y="2813101"/>
                <a:ext cx="2103742" cy="2043562"/>
              </a:xfrm>
              <a:prstGeom prst="rect">
                <a:avLst/>
              </a:prstGeom>
              <a:effectLst>
                <a:outerShdw blurRad="50800" dist="38100" dir="2700000" algn="tl" rotWithShape="0">
                  <a:prstClr val="black">
                    <a:alpha val="40000"/>
                  </a:prstClr>
                </a:outerShdw>
              </a:effectLst>
            </p:spPr>
          </p:pic>
          <p:grpSp>
            <p:nvGrpSpPr>
              <p:cNvPr id="20" name="Groupe 19">
                <a:extLst>
                  <a:ext uri="{FF2B5EF4-FFF2-40B4-BE49-F238E27FC236}">
                    <a16:creationId xmlns:a16="http://schemas.microsoft.com/office/drawing/2014/main" id="{B8355A8F-D4A9-E549-9D6C-7830F4EDC245}"/>
                  </a:ext>
                </a:extLst>
              </p:cNvPr>
              <p:cNvGrpSpPr/>
              <p:nvPr/>
            </p:nvGrpSpPr>
            <p:grpSpPr>
              <a:xfrm>
                <a:off x="8444218" y="3966910"/>
                <a:ext cx="522515" cy="338554"/>
                <a:chOff x="8521198" y="3826946"/>
                <a:chExt cx="625151" cy="338554"/>
              </a:xfrm>
            </p:grpSpPr>
            <p:cxnSp>
              <p:nvCxnSpPr>
                <p:cNvPr id="18" name="Connecteur droit avec flèche 17">
                  <a:extLst>
                    <a:ext uri="{FF2B5EF4-FFF2-40B4-BE49-F238E27FC236}">
                      <a16:creationId xmlns:a16="http://schemas.microsoft.com/office/drawing/2014/main" id="{0785F71E-D48A-C149-AB9C-38FD787F7DA3}"/>
                    </a:ext>
                  </a:extLst>
                </p:cNvPr>
                <p:cNvCxnSpPr/>
                <p:nvPr/>
              </p:nvCxnSpPr>
              <p:spPr>
                <a:xfrm>
                  <a:off x="8521198" y="3826946"/>
                  <a:ext cx="625151" cy="0"/>
                </a:xfrm>
                <a:prstGeom prst="straightConnector1">
                  <a:avLst/>
                </a:prstGeom>
                <a:ln>
                  <a:headEnd type="triangle"/>
                  <a:tailEnd type="triangle"/>
                </a:ln>
              </p:spPr>
              <p:style>
                <a:lnRef idx="2">
                  <a:schemeClr val="dk1"/>
                </a:lnRef>
                <a:fillRef idx="0">
                  <a:schemeClr val="dk1"/>
                </a:fillRef>
                <a:effectRef idx="1">
                  <a:schemeClr val="dk1"/>
                </a:effectRef>
                <a:fontRef idx="minor">
                  <a:schemeClr val="tx1"/>
                </a:fontRef>
              </p:style>
            </p:cxnSp>
            <mc:AlternateContent xmlns:mc="http://schemas.openxmlformats.org/markup-compatibility/2006" xmlns:a14="http://schemas.microsoft.com/office/drawing/2010/main">
              <mc:Choice Requires="a14">
                <p:sp>
                  <p:nvSpPr>
                    <p:cNvPr id="21" name="ZoneTexte 20">
                      <a:extLst>
                        <a:ext uri="{FF2B5EF4-FFF2-40B4-BE49-F238E27FC236}">
                          <a16:creationId xmlns:a16="http://schemas.microsoft.com/office/drawing/2014/main" id="{659DCE48-5D62-CE42-BF6E-71DEBDD63445}"/>
                        </a:ext>
                      </a:extLst>
                    </p:cNvPr>
                    <p:cNvSpPr txBox="1"/>
                    <p:nvPr/>
                  </p:nvSpPr>
                  <p:spPr>
                    <a:xfrm>
                      <a:off x="8540933" y="3826946"/>
                      <a:ext cx="362407" cy="3385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fr-FR" sz="1600" b="0" i="1" smtClean="0">
                                <a:latin typeface="Cambria Math" panose="02040503050406030204" pitchFamily="18" charset="0"/>
                              </a:rPr>
                              <m:t>𝛽</m:t>
                            </m:r>
                          </m:oMath>
                        </m:oMathPara>
                      </a14:m>
                      <a:endParaRPr lang="en-US" sz="2400" dirty="0"/>
                    </a:p>
                  </p:txBody>
                </p:sp>
              </mc:Choice>
              <mc:Fallback xmlns="">
                <p:sp>
                  <p:nvSpPr>
                    <p:cNvPr id="21" name="ZoneTexte 20">
                      <a:extLst>
                        <a:ext uri="{FF2B5EF4-FFF2-40B4-BE49-F238E27FC236}">
                          <a16:creationId xmlns:a16="http://schemas.microsoft.com/office/drawing/2014/main" id="{659DCE48-5D62-CE42-BF6E-71DEBDD63445}"/>
                        </a:ext>
                      </a:extLst>
                    </p:cNvPr>
                    <p:cNvSpPr txBox="1">
                      <a:spLocks noRot="1" noChangeAspect="1" noMove="1" noResize="1" noEditPoints="1" noAdjustHandles="1" noChangeArrowheads="1" noChangeShapeType="1" noTextEdit="1"/>
                    </p:cNvSpPr>
                    <p:nvPr/>
                  </p:nvSpPr>
                  <p:spPr>
                    <a:xfrm>
                      <a:off x="8540933" y="3826946"/>
                      <a:ext cx="362407" cy="338554"/>
                    </a:xfrm>
                    <a:prstGeom prst="rect">
                      <a:avLst/>
                    </a:prstGeom>
                    <a:blipFill>
                      <a:blip r:embed="rId13"/>
                      <a:stretch>
                        <a:fillRect b="-3704"/>
                      </a:stretch>
                    </a:blipFill>
                  </p:spPr>
                  <p:txBody>
                    <a:bodyPr/>
                    <a:lstStyle/>
                    <a:p>
                      <a:r>
                        <a:rPr lang="en-US">
                          <a:noFill/>
                        </a:rPr>
                        <a:t> </a:t>
                      </a:r>
                    </a:p>
                  </p:txBody>
                </p:sp>
              </mc:Fallback>
            </mc:AlternateContent>
          </p:grpSp>
        </p:grpSp>
      </p:grpSp>
      <p:cxnSp>
        <p:nvCxnSpPr>
          <p:cNvPr id="29" name="Connecteur droit 28">
            <a:extLst>
              <a:ext uri="{FF2B5EF4-FFF2-40B4-BE49-F238E27FC236}">
                <a16:creationId xmlns:a16="http://schemas.microsoft.com/office/drawing/2014/main" id="{97503E35-E0D2-7546-89A3-C126FE79D078}"/>
              </a:ext>
            </a:extLst>
          </p:cNvPr>
          <p:cNvCxnSpPr>
            <a:cxnSpLocks/>
          </p:cNvCxnSpPr>
          <p:nvPr/>
        </p:nvCxnSpPr>
        <p:spPr>
          <a:xfrm>
            <a:off x="5355769" y="2136710"/>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33" name="Connecteur droit 32">
            <a:extLst>
              <a:ext uri="{FF2B5EF4-FFF2-40B4-BE49-F238E27FC236}">
                <a16:creationId xmlns:a16="http://schemas.microsoft.com/office/drawing/2014/main" id="{A280CD31-B3F3-F44D-97FC-99F4FED99928}"/>
              </a:ext>
            </a:extLst>
          </p:cNvPr>
          <p:cNvCxnSpPr>
            <a:cxnSpLocks/>
          </p:cNvCxnSpPr>
          <p:nvPr/>
        </p:nvCxnSpPr>
        <p:spPr>
          <a:xfrm>
            <a:off x="2270447" y="2155372"/>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34" name="Connecteur droit 33">
            <a:extLst>
              <a:ext uri="{FF2B5EF4-FFF2-40B4-BE49-F238E27FC236}">
                <a16:creationId xmlns:a16="http://schemas.microsoft.com/office/drawing/2014/main" id="{E638DF1E-1607-E840-BEE4-5D5D8DB98657}"/>
              </a:ext>
            </a:extLst>
          </p:cNvPr>
          <p:cNvCxnSpPr>
            <a:cxnSpLocks/>
          </p:cNvCxnSpPr>
          <p:nvPr/>
        </p:nvCxnSpPr>
        <p:spPr>
          <a:xfrm>
            <a:off x="1320280" y="2320212"/>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35" name="Connecteur droit 34">
            <a:extLst>
              <a:ext uri="{FF2B5EF4-FFF2-40B4-BE49-F238E27FC236}">
                <a16:creationId xmlns:a16="http://schemas.microsoft.com/office/drawing/2014/main" id="{93662033-A1EE-8647-816E-7B135A2FFD30}"/>
              </a:ext>
            </a:extLst>
          </p:cNvPr>
          <p:cNvCxnSpPr>
            <a:cxnSpLocks/>
          </p:cNvCxnSpPr>
          <p:nvPr/>
        </p:nvCxnSpPr>
        <p:spPr>
          <a:xfrm>
            <a:off x="2410410" y="2491274"/>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36" name="Connecteur droit 35">
            <a:extLst>
              <a:ext uri="{FF2B5EF4-FFF2-40B4-BE49-F238E27FC236}">
                <a16:creationId xmlns:a16="http://schemas.microsoft.com/office/drawing/2014/main" id="{020DD6B0-E149-B54F-A98A-3B68650389E6}"/>
              </a:ext>
            </a:extLst>
          </p:cNvPr>
          <p:cNvCxnSpPr>
            <a:cxnSpLocks/>
          </p:cNvCxnSpPr>
          <p:nvPr/>
        </p:nvCxnSpPr>
        <p:spPr>
          <a:xfrm>
            <a:off x="5592144" y="2569027"/>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37" name="Connecteur droit 36">
            <a:extLst>
              <a:ext uri="{FF2B5EF4-FFF2-40B4-BE49-F238E27FC236}">
                <a16:creationId xmlns:a16="http://schemas.microsoft.com/office/drawing/2014/main" id="{136D974B-EAE2-3346-988F-62DAE76D690D}"/>
              </a:ext>
            </a:extLst>
          </p:cNvPr>
          <p:cNvCxnSpPr>
            <a:cxnSpLocks/>
          </p:cNvCxnSpPr>
          <p:nvPr/>
        </p:nvCxnSpPr>
        <p:spPr>
          <a:xfrm>
            <a:off x="5662125" y="2164703"/>
            <a:ext cx="760444"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38" name="Connecteur droit 37">
            <a:extLst>
              <a:ext uri="{FF2B5EF4-FFF2-40B4-BE49-F238E27FC236}">
                <a16:creationId xmlns:a16="http://schemas.microsoft.com/office/drawing/2014/main" id="{852B317F-07EB-C14D-9EA9-933975D882BD}"/>
              </a:ext>
            </a:extLst>
          </p:cNvPr>
          <p:cNvCxnSpPr>
            <a:cxnSpLocks/>
          </p:cNvCxnSpPr>
          <p:nvPr/>
        </p:nvCxnSpPr>
        <p:spPr>
          <a:xfrm>
            <a:off x="5112190" y="2024743"/>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39" name="Connecteur droit 38">
            <a:extLst>
              <a:ext uri="{FF2B5EF4-FFF2-40B4-BE49-F238E27FC236}">
                <a16:creationId xmlns:a16="http://schemas.microsoft.com/office/drawing/2014/main" id="{AC74BEF1-805F-EE4C-9648-FBD9CB6D910E}"/>
              </a:ext>
            </a:extLst>
          </p:cNvPr>
          <p:cNvCxnSpPr>
            <a:cxnSpLocks/>
          </p:cNvCxnSpPr>
          <p:nvPr/>
        </p:nvCxnSpPr>
        <p:spPr>
          <a:xfrm>
            <a:off x="5344882" y="2472612"/>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42" name="Connecteur droit 41">
            <a:extLst>
              <a:ext uri="{FF2B5EF4-FFF2-40B4-BE49-F238E27FC236}">
                <a16:creationId xmlns:a16="http://schemas.microsoft.com/office/drawing/2014/main" id="{08026446-C313-D54A-9693-C479AE9A5EE5}"/>
              </a:ext>
            </a:extLst>
          </p:cNvPr>
          <p:cNvCxnSpPr>
            <a:cxnSpLocks/>
          </p:cNvCxnSpPr>
          <p:nvPr/>
        </p:nvCxnSpPr>
        <p:spPr>
          <a:xfrm>
            <a:off x="5889167" y="2597020"/>
            <a:ext cx="760444"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43" name="Connecteur droit 42">
            <a:extLst>
              <a:ext uri="{FF2B5EF4-FFF2-40B4-BE49-F238E27FC236}">
                <a16:creationId xmlns:a16="http://schemas.microsoft.com/office/drawing/2014/main" id="{3EF92205-B1C0-4D4C-84F8-17FDF42EB777}"/>
              </a:ext>
            </a:extLst>
          </p:cNvPr>
          <p:cNvCxnSpPr>
            <a:cxnSpLocks/>
          </p:cNvCxnSpPr>
          <p:nvPr/>
        </p:nvCxnSpPr>
        <p:spPr>
          <a:xfrm>
            <a:off x="2968687" y="2164703"/>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44" name="Connecteur droit 43">
            <a:extLst>
              <a:ext uri="{FF2B5EF4-FFF2-40B4-BE49-F238E27FC236}">
                <a16:creationId xmlns:a16="http://schemas.microsoft.com/office/drawing/2014/main" id="{1C662318-543E-CF4C-A8C9-A63A2B7A1FD0}"/>
              </a:ext>
            </a:extLst>
          </p:cNvPr>
          <p:cNvCxnSpPr>
            <a:cxnSpLocks/>
          </p:cNvCxnSpPr>
          <p:nvPr/>
        </p:nvCxnSpPr>
        <p:spPr>
          <a:xfrm>
            <a:off x="3190262" y="2491274"/>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grpSp>
        <p:nvGrpSpPr>
          <p:cNvPr id="46" name="Groupe 45">
            <a:extLst>
              <a:ext uri="{FF2B5EF4-FFF2-40B4-BE49-F238E27FC236}">
                <a16:creationId xmlns:a16="http://schemas.microsoft.com/office/drawing/2014/main" id="{4485C7C5-7BC7-4A4B-A3B5-D6DDDFE253A7}"/>
              </a:ext>
            </a:extLst>
          </p:cNvPr>
          <p:cNvGrpSpPr/>
          <p:nvPr/>
        </p:nvGrpSpPr>
        <p:grpSpPr>
          <a:xfrm>
            <a:off x="5424286" y="3936249"/>
            <a:ext cx="1601501" cy="461665"/>
            <a:chOff x="6846582" y="4241352"/>
            <a:chExt cx="1601501" cy="461665"/>
          </a:xfrm>
        </p:grpSpPr>
        <p:sp>
          <p:nvSpPr>
            <p:cNvPr id="45" name="Ellipse 44">
              <a:extLst>
                <a:ext uri="{FF2B5EF4-FFF2-40B4-BE49-F238E27FC236}">
                  <a16:creationId xmlns:a16="http://schemas.microsoft.com/office/drawing/2014/main" id="{B5A42058-B49B-374A-B2E6-ECE9194F1927}"/>
                </a:ext>
              </a:extLst>
            </p:cNvPr>
            <p:cNvSpPr/>
            <p:nvPr/>
          </p:nvSpPr>
          <p:spPr>
            <a:xfrm>
              <a:off x="6846582" y="4530779"/>
              <a:ext cx="111967" cy="111967"/>
            </a:xfrm>
            <a:prstGeom prst="ellipse">
              <a:avLst/>
            </a:prstGeom>
            <a:solidFill>
              <a:srgbClr val="FFC000"/>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7" name="ZoneTexte 46">
                  <a:extLst>
                    <a:ext uri="{FF2B5EF4-FFF2-40B4-BE49-F238E27FC236}">
                      <a16:creationId xmlns:a16="http://schemas.microsoft.com/office/drawing/2014/main" id="{0F4B3B0E-08D7-E04B-993F-1B67A8809D06}"/>
                    </a:ext>
                  </a:extLst>
                </p:cNvPr>
                <p:cNvSpPr txBox="1"/>
                <p:nvPr/>
              </p:nvSpPr>
              <p:spPr>
                <a:xfrm>
                  <a:off x="6916573" y="4241352"/>
                  <a:ext cx="1531510" cy="461665"/>
                </a:xfrm>
                <a:prstGeom prst="rect">
                  <a:avLst/>
                </a:prstGeom>
                <a:noFill/>
              </p:spPr>
              <p:txBody>
                <a:bodyPr wrap="none" rtlCol="0">
                  <a:spAutoFit/>
                </a:bodyPr>
                <a:lstStyle/>
                <a:p>
                  <a:r>
                    <a:rPr lang="en-US" sz="2400" dirty="0"/>
                    <a:t>Node k, </a:t>
                  </a:r>
                  <a14:m>
                    <m:oMath xmlns:m="http://schemas.openxmlformats.org/officeDocument/2006/math">
                      <m:sSub>
                        <m:sSubPr>
                          <m:ctrlPr>
                            <a:rPr lang="fr-FR" sz="2400" b="0" i="1" smtClean="0">
                              <a:latin typeface="Cambria Math" panose="02040503050406030204" pitchFamily="18" charset="0"/>
                            </a:rPr>
                          </m:ctrlPr>
                        </m:sSubPr>
                        <m:e>
                          <m:r>
                            <a:rPr lang="fr-FR" sz="2400" b="0" i="1" smtClean="0">
                              <a:latin typeface="Cambria Math" panose="02040503050406030204" pitchFamily="18" charset="0"/>
                            </a:rPr>
                            <m:t>𝑥</m:t>
                          </m:r>
                        </m:e>
                        <m:sub>
                          <m:r>
                            <a:rPr lang="fr-FR" sz="2400" b="0" i="1" smtClean="0">
                              <a:latin typeface="Cambria Math" panose="02040503050406030204" pitchFamily="18" charset="0"/>
                            </a:rPr>
                            <m:t>𝑘</m:t>
                          </m:r>
                        </m:sub>
                      </m:sSub>
                    </m:oMath>
                  </a14:m>
                  <a:endParaRPr lang="en-US" sz="2400" dirty="0"/>
                </a:p>
              </p:txBody>
            </p:sp>
          </mc:Choice>
          <mc:Fallback xmlns="">
            <p:sp>
              <p:nvSpPr>
                <p:cNvPr id="47" name="ZoneTexte 46">
                  <a:extLst>
                    <a:ext uri="{FF2B5EF4-FFF2-40B4-BE49-F238E27FC236}">
                      <a16:creationId xmlns:a16="http://schemas.microsoft.com/office/drawing/2014/main" id="{0F4B3B0E-08D7-E04B-993F-1B67A8809D06}"/>
                    </a:ext>
                  </a:extLst>
                </p:cNvPr>
                <p:cNvSpPr txBox="1">
                  <a:spLocks noRot="1" noChangeAspect="1" noMove="1" noResize="1" noEditPoints="1" noAdjustHandles="1" noChangeArrowheads="1" noChangeShapeType="1" noTextEdit="1"/>
                </p:cNvSpPr>
                <p:nvPr/>
              </p:nvSpPr>
              <p:spPr>
                <a:xfrm>
                  <a:off x="6916573" y="4241352"/>
                  <a:ext cx="1531510" cy="461665"/>
                </a:xfrm>
                <a:prstGeom prst="rect">
                  <a:avLst/>
                </a:prstGeom>
                <a:blipFill>
                  <a:blip r:embed="rId14"/>
                  <a:stretch>
                    <a:fillRect l="-5785" t="-5405" b="-29730"/>
                  </a:stretch>
                </a:blipFill>
              </p:spPr>
              <p:txBody>
                <a:bodyPr/>
                <a:lstStyle/>
                <a:p>
                  <a:r>
                    <a:rPr lang="en-US">
                      <a:noFill/>
                    </a:rPr>
                    <a:t> </a:t>
                  </a:r>
                </a:p>
              </p:txBody>
            </p:sp>
          </mc:Fallback>
        </mc:AlternateContent>
      </p:grpSp>
      <p:cxnSp>
        <p:nvCxnSpPr>
          <p:cNvPr id="49" name="Connecteur droit 48">
            <a:extLst>
              <a:ext uri="{FF2B5EF4-FFF2-40B4-BE49-F238E27FC236}">
                <a16:creationId xmlns:a16="http://schemas.microsoft.com/office/drawing/2014/main" id="{9162D422-441D-4543-B9A7-53AEF7695083}"/>
              </a:ext>
            </a:extLst>
          </p:cNvPr>
          <p:cNvCxnSpPr>
            <a:cxnSpLocks/>
          </p:cNvCxnSpPr>
          <p:nvPr/>
        </p:nvCxnSpPr>
        <p:spPr>
          <a:xfrm>
            <a:off x="3428997" y="2174034"/>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50" name="Connecteur droit 49">
            <a:extLst>
              <a:ext uri="{FF2B5EF4-FFF2-40B4-BE49-F238E27FC236}">
                <a16:creationId xmlns:a16="http://schemas.microsoft.com/office/drawing/2014/main" id="{102A43C9-CCDE-5542-BBB0-91B1A915D0AD}"/>
              </a:ext>
            </a:extLst>
          </p:cNvPr>
          <p:cNvCxnSpPr>
            <a:cxnSpLocks/>
          </p:cNvCxnSpPr>
          <p:nvPr/>
        </p:nvCxnSpPr>
        <p:spPr>
          <a:xfrm>
            <a:off x="5870505" y="2118049"/>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52" name="Connecteur droit 51">
            <a:extLst>
              <a:ext uri="{FF2B5EF4-FFF2-40B4-BE49-F238E27FC236}">
                <a16:creationId xmlns:a16="http://schemas.microsoft.com/office/drawing/2014/main" id="{2DD08432-A1CD-7F4A-A0AF-2A4DEF18531F}"/>
              </a:ext>
            </a:extLst>
          </p:cNvPr>
          <p:cNvCxnSpPr>
            <a:cxnSpLocks/>
          </p:cNvCxnSpPr>
          <p:nvPr/>
        </p:nvCxnSpPr>
        <p:spPr>
          <a:xfrm>
            <a:off x="1052801" y="2320212"/>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cxnSp>
        <p:nvCxnSpPr>
          <p:cNvPr id="53" name="Connecteur droit 52">
            <a:extLst>
              <a:ext uri="{FF2B5EF4-FFF2-40B4-BE49-F238E27FC236}">
                <a16:creationId xmlns:a16="http://schemas.microsoft.com/office/drawing/2014/main" id="{B7D2610D-FC8D-E24F-878E-669767A615E6}"/>
              </a:ext>
            </a:extLst>
          </p:cNvPr>
          <p:cNvCxnSpPr>
            <a:cxnSpLocks/>
          </p:cNvCxnSpPr>
          <p:nvPr/>
        </p:nvCxnSpPr>
        <p:spPr>
          <a:xfrm>
            <a:off x="2397967" y="2155372"/>
            <a:ext cx="139963"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sp>
        <p:nvSpPr>
          <p:cNvPr id="54" name="Rectangle 53">
            <a:extLst>
              <a:ext uri="{FF2B5EF4-FFF2-40B4-BE49-F238E27FC236}">
                <a16:creationId xmlns:a16="http://schemas.microsoft.com/office/drawing/2014/main" id="{B70F9D77-6A43-3044-A4D8-F9F4B285F206}"/>
              </a:ext>
            </a:extLst>
          </p:cNvPr>
          <p:cNvSpPr/>
          <p:nvPr/>
        </p:nvSpPr>
        <p:spPr>
          <a:xfrm>
            <a:off x="-1" y="1512303"/>
            <a:ext cx="9143999" cy="400110"/>
          </a:xfrm>
          <a:prstGeom prst="rect">
            <a:avLst/>
          </a:prstGeom>
        </p:spPr>
        <p:txBody>
          <a:bodyPr wrap="square">
            <a:spAutoFit/>
          </a:bodyPr>
          <a:lstStyle/>
          <a:p>
            <a:r>
              <a:rPr lang="en-US" sz="2000" i="1" dirty="0">
                <a:solidFill>
                  <a:srgbClr val="000000"/>
                </a:solidFill>
                <a:cs typeface="Times New Roman" pitchFamily="18" charset="0"/>
              </a:rPr>
              <a:t>Responsibilities</a:t>
            </a:r>
            <a:r>
              <a:rPr lang="en-US" sz="2000" dirty="0">
                <a:solidFill>
                  <a:srgbClr val="000000"/>
                </a:solidFill>
                <a:cs typeface="Times New Roman" pitchFamily="18" charset="0"/>
              </a:rPr>
              <a:t>: probability distribution in the latent space (on nodes).</a:t>
            </a:r>
          </a:p>
        </p:txBody>
      </p:sp>
      <p:sp>
        <p:nvSpPr>
          <p:cNvPr id="55" name="Rectangle 54">
            <a:extLst>
              <a:ext uri="{FF2B5EF4-FFF2-40B4-BE49-F238E27FC236}">
                <a16:creationId xmlns:a16="http://schemas.microsoft.com/office/drawing/2014/main" id="{4F8DD5CE-B21B-2544-AFD1-9146F1D0E8D9}"/>
              </a:ext>
            </a:extLst>
          </p:cNvPr>
          <p:cNvSpPr/>
          <p:nvPr/>
        </p:nvSpPr>
        <p:spPr>
          <a:xfrm>
            <a:off x="849086" y="2039897"/>
            <a:ext cx="742221" cy="373653"/>
          </a:xfrm>
          <a:prstGeom prst="rect">
            <a:avLst/>
          </a:prstGeom>
          <a:noFill/>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7" name="Rectangle 56">
            <a:extLst>
              <a:ext uri="{FF2B5EF4-FFF2-40B4-BE49-F238E27FC236}">
                <a16:creationId xmlns:a16="http://schemas.microsoft.com/office/drawing/2014/main" id="{D9103A0F-320B-8045-AFCC-21697BD04A2F}"/>
              </a:ext>
            </a:extLst>
          </p:cNvPr>
          <p:cNvSpPr/>
          <p:nvPr/>
        </p:nvSpPr>
        <p:spPr>
          <a:xfrm>
            <a:off x="1969317" y="1876008"/>
            <a:ext cx="1220945" cy="373653"/>
          </a:xfrm>
          <a:prstGeom prst="rect">
            <a:avLst/>
          </a:prstGeom>
          <a:noFill/>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8" name="Rectangle 5">
            <a:extLst>
              <a:ext uri="{FF2B5EF4-FFF2-40B4-BE49-F238E27FC236}">
                <a16:creationId xmlns:a16="http://schemas.microsoft.com/office/drawing/2014/main" id="{A570B25F-202A-DD4E-B18E-F2B2ABAB2438}"/>
              </a:ext>
            </a:extLst>
          </p:cNvPr>
          <p:cNvSpPr>
            <a:spLocks noChangeArrowheads="1"/>
          </p:cNvSpPr>
          <p:nvPr/>
        </p:nvSpPr>
        <p:spPr bwMode="gray">
          <a:xfrm>
            <a:off x="674238" y="4914999"/>
            <a:ext cx="7954303" cy="779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52000" tIns="72000" rIns="72000" bIns="72000" anchor="t"/>
          <a:lstStyle/>
          <a:p>
            <a:pPr>
              <a:spcBef>
                <a:spcPct val="25000"/>
              </a:spcBef>
            </a:pPr>
            <a:r>
              <a:rPr lang="en-US" sz="1800" b="0" dirty="0"/>
              <a:t> </a:t>
            </a:r>
            <a:r>
              <a:rPr lang="en-US" sz="2000" dirty="0">
                <a:latin typeface="Arial" pitchFamily="34" charset="0"/>
              </a:rPr>
              <a:t>GTM </a:t>
            </a:r>
            <a:r>
              <a:rPr lang="en-GB" sz="2000" dirty="0">
                <a:latin typeface="Arial" pitchFamily="34" charset="0"/>
              </a:rPr>
              <a:t>generates a probability distribution in </a:t>
            </a:r>
            <a:r>
              <a:rPr lang="en-GB" sz="2000" b="1" i="1" dirty="0">
                <a:latin typeface="Arial" pitchFamily="34" charset="0"/>
              </a:rPr>
              <a:t>both initial and latent data spaces</a:t>
            </a:r>
            <a:r>
              <a:rPr lang="en-GB" sz="2000" b="1" dirty="0">
                <a:latin typeface="Arial" pitchFamily="34" charset="0"/>
              </a:rPr>
              <a:t>.</a:t>
            </a:r>
            <a:r>
              <a:rPr lang="en-GB" sz="2000" dirty="0">
                <a:latin typeface="Arial" pitchFamily="34" charset="0"/>
              </a:rPr>
              <a:t> </a:t>
            </a:r>
          </a:p>
        </p:txBody>
      </p:sp>
      <p:sp>
        <p:nvSpPr>
          <p:cNvPr id="56" name="Espace réservé du numéro de diapositive 55">
            <a:extLst>
              <a:ext uri="{FF2B5EF4-FFF2-40B4-BE49-F238E27FC236}">
                <a16:creationId xmlns:a16="http://schemas.microsoft.com/office/drawing/2014/main" id="{155BBE35-CC02-404B-B2E8-B3F3AEA2C98C}"/>
              </a:ext>
            </a:extLst>
          </p:cNvPr>
          <p:cNvSpPr>
            <a:spLocks noGrp="1"/>
          </p:cNvSpPr>
          <p:nvPr>
            <p:ph type="sldNum" sz="quarter" idx="10"/>
          </p:nvPr>
        </p:nvSpPr>
        <p:spPr/>
        <p:txBody>
          <a:bodyPr/>
          <a:lstStyle/>
          <a:p>
            <a:fld id="{C67E14DA-3A4A-DC44-8F6E-DE88B603E381}" type="slidenum">
              <a:rPr lang="en-US" smtClean="0"/>
              <a:t>11</a:t>
            </a:fld>
            <a:endParaRPr lang="en-US"/>
          </a:p>
        </p:txBody>
      </p:sp>
    </p:spTree>
    <p:extLst>
      <p:ext uri="{BB962C8B-B14F-4D97-AF65-F5344CB8AC3E}">
        <p14:creationId xmlns:p14="http://schemas.microsoft.com/office/powerpoint/2010/main" val="3732831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57"/>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55"/>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8"/>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34"/>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33"/>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35"/>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29"/>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36"/>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37"/>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42"/>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4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3"/>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0"/>
                                          </p:stCondLst>
                                        </p:cTn>
                                        <p:tgtEl>
                                          <p:spTgt spid="43"/>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44"/>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38"/>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39"/>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23"/>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49"/>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0"/>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52"/>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53"/>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4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49"/>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50"/>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52"/>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53"/>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46"/>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51"/>
                                        </p:tgtEl>
                                        <p:attrNameLst>
                                          <p:attrName>style.visibility</p:attrName>
                                        </p:attrNameLst>
                                      </p:cBhvr>
                                      <p:to>
                                        <p:strVal val="hidden"/>
                                      </p:to>
                                    </p:set>
                                  </p:childTnLst>
                                </p:cTn>
                              </p:par>
                              <p:par>
                                <p:cTn id="105" presetID="1" presetClass="entr" presetSubtype="0" fill="hold" grpId="0" nodeType="withEffect">
                                  <p:stCondLst>
                                    <p:cond delay="0"/>
                                  </p:stCondLst>
                                  <p:childTnLst>
                                    <p:set>
                                      <p:cBhvr>
                                        <p:cTn id="10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4" grpId="0"/>
      <p:bldP spid="55" grpId="0" animBg="1"/>
      <p:bldP spid="55" grpId="1" animBg="1"/>
      <p:bldP spid="57" grpId="0" animBg="1"/>
      <p:bldP spid="57" grpId="1" animBg="1"/>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GTM responsibilities</a:t>
            </a:r>
          </a:p>
        </p:txBody>
      </p:sp>
      <p:sp>
        <p:nvSpPr>
          <p:cNvPr id="3" name="Espace réservé du contenu 2"/>
          <p:cNvSpPr>
            <a:spLocks noGrp="1"/>
          </p:cNvSpPr>
          <p:nvPr>
            <p:ph idx="1"/>
          </p:nvPr>
        </p:nvSpPr>
        <p:spPr>
          <a:xfrm>
            <a:off x="0" y="1196977"/>
            <a:ext cx="11066668" cy="1388972"/>
          </a:xfrm>
        </p:spPr>
        <p:txBody>
          <a:bodyPr/>
          <a:lstStyle/>
          <a:p>
            <a:r>
              <a:rPr lang="en-US" dirty="0"/>
              <a:t>Responsibility:</a:t>
            </a:r>
          </a:p>
          <a:p>
            <a:pPr lvl="1"/>
            <a:r>
              <a:rPr lang="en-US" dirty="0"/>
              <a:t>the probability that a node generated a data point.</a:t>
            </a:r>
          </a:p>
        </p:txBody>
      </p:sp>
      <p:pic>
        <p:nvPicPr>
          <p:cNvPr id="4" name="Image 3" descr="Responsibiliti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5" y="2825112"/>
            <a:ext cx="3449792" cy="3456042"/>
          </a:xfrm>
          <a:prstGeom prst="rect">
            <a:avLst/>
          </a:prstGeom>
        </p:spPr>
      </p:pic>
      <p:pic>
        <p:nvPicPr>
          <p:cNvPr id="6" name="Image 5" descr="Molecu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3376" y="2810352"/>
            <a:ext cx="1440000" cy="3168001"/>
          </a:xfrm>
          <a:prstGeom prst="rect">
            <a:avLst/>
          </a:prstGeom>
        </p:spPr>
      </p:pic>
      <p:sp>
        <p:nvSpPr>
          <p:cNvPr id="10" name="Rectangle 9"/>
          <p:cNvSpPr/>
          <p:nvPr/>
        </p:nvSpPr>
        <p:spPr>
          <a:xfrm>
            <a:off x="80627" y="2213577"/>
            <a:ext cx="3682749" cy="646331"/>
          </a:xfrm>
          <a:prstGeom prst="rect">
            <a:avLst/>
          </a:prstGeom>
        </p:spPr>
        <p:txBody>
          <a:bodyPr wrap="square">
            <a:spAutoFit/>
          </a:bodyPr>
          <a:lstStyle/>
          <a:p>
            <a:pPr marL="0" lvl="2" algn="just">
              <a:spcBef>
                <a:spcPct val="20000"/>
              </a:spcBef>
            </a:pPr>
            <a:r>
              <a:rPr lang="en-US" sz="1800" dirty="0"/>
              <a:t>A molecule appears on the manifold either as a responsibility pattern</a:t>
            </a:r>
            <a:r>
              <a:rPr lang="mr-IN" sz="1800" dirty="0"/>
              <a:t>…</a:t>
            </a:r>
            <a:endParaRPr lang="en-US" sz="1800" dirty="0"/>
          </a:p>
        </p:txBody>
      </p:sp>
      <p:sp>
        <p:nvSpPr>
          <p:cNvPr id="11" name="Rectangle 10"/>
          <p:cNvSpPr/>
          <p:nvPr/>
        </p:nvSpPr>
        <p:spPr>
          <a:xfrm>
            <a:off x="5203376" y="2213577"/>
            <a:ext cx="3752138" cy="646331"/>
          </a:xfrm>
          <a:prstGeom prst="rect">
            <a:avLst/>
          </a:prstGeom>
        </p:spPr>
        <p:txBody>
          <a:bodyPr wrap="square">
            <a:spAutoFit/>
          </a:bodyPr>
          <a:lstStyle/>
          <a:p>
            <a:pPr marL="0" lvl="2" algn="r">
              <a:spcBef>
                <a:spcPct val="20000"/>
              </a:spcBef>
            </a:pPr>
            <a:r>
              <a:rPr lang="en-US" sz="1800" dirty="0"/>
              <a:t>… or as an average  coordinate on the manifold.</a:t>
            </a:r>
          </a:p>
        </p:txBody>
      </p:sp>
      <p:grpSp>
        <p:nvGrpSpPr>
          <p:cNvPr id="13" name="Grouper 12"/>
          <p:cNvGrpSpPr/>
          <p:nvPr/>
        </p:nvGrpSpPr>
        <p:grpSpPr>
          <a:xfrm>
            <a:off x="5652121" y="2918932"/>
            <a:ext cx="3491879" cy="3268402"/>
            <a:chOff x="6012160" y="3356992"/>
            <a:chExt cx="2885217" cy="2880000"/>
          </a:xfrm>
        </p:grpSpPr>
        <p:pic>
          <p:nvPicPr>
            <p:cNvPr id="5" name="Image 4" descr="ResponsibitiesAndProjectio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2160" y="3356992"/>
              <a:ext cx="2885217" cy="2880000"/>
            </a:xfrm>
            <a:prstGeom prst="rect">
              <a:avLst/>
            </a:prstGeom>
          </p:spPr>
        </p:pic>
        <p:sp>
          <p:nvSpPr>
            <p:cNvPr id="12" name="Croix 11"/>
            <p:cNvSpPr/>
            <p:nvPr/>
          </p:nvSpPr>
          <p:spPr>
            <a:xfrm>
              <a:off x="6804248" y="4005064"/>
              <a:ext cx="1008112" cy="992390"/>
            </a:xfrm>
            <a:prstGeom prst="mathPlus">
              <a:avLst>
                <a:gd name="adj1" fmla="val 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350" dirty="0"/>
            </a:p>
          </p:txBody>
        </p:sp>
      </p:grpSp>
      <p:sp>
        <p:nvSpPr>
          <p:cNvPr id="7" name="Espace réservé du numéro de diapositive 6"/>
          <p:cNvSpPr>
            <a:spLocks noGrp="1"/>
          </p:cNvSpPr>
          <p:nvPr>
            <p:ph type="sldNum" sz="quarter" idx="10"/>
          </p:nvPr>
        </p:nvSpPr>
        <p:spPr/>
        <p:txBody>
          <a:bodyPr/>
          <a:lstStyle/>
          <a:p>
            <a:fld id="{209B7E6F-3EA8-8A4F-8905-50AEA716C3E5}" type="slidenum">
              <a:rPr lang="fr-FR" smtClean="0"/>
              <a:pPr/>
              <a:t>12</a:t>
            </a:fld>
            <a:endParaRPr lang="fr-FR"/>
          </a:p>
        </p:txBody>
      </p:sp>
    </p:spTree>
    <p:extLst>
      <p:ext uri="{BB962C8B-B14F-4D97-AF65-F5344CB8AC3E}">
        <p14:creationId xmlns:p14="http://schemas.microsoft.com/office/powerpoint/2010/main" val="369109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1734B5C8-48CC-474D-878C-1E6CA2BAA283}"/>
              </a:ext>
            </a:extLst>
          </p:cNvPr>
          <p:cNvSpPr>
            <a:spLocks noGrp="1"/>
          </p:cNvSpPr>
          <p:nvPr>
            <p:ph type="title"/>
          </p:nvPr>
        </p:nvSpPr>
        <p:spPr/>
        <p:txBody>
          <a:bodyPr/>
          <a:lstStyle/>
          <a:p>
            <a:r>
              <a:rPr lang="en-GB" sz="3600" b="1" dirty="0">
                <a:cs typeface="Times New Roman" pitchFamily="18" charset="0"/>
              </a:rPr>
              <a:t>GTM </a:t>
            </a:r>
            <a:r>
              <a:rPr lang="en-US" altLang="fr-FR" sz="3600" b="1" dirty="0">
                <a:cs typeface="Times New Roman" pitchFamily="18" charset="0"/>
              </a:rPr>
              <a:t>property landscape</a:t>
            </a:r>
            <a:r>
              <a:rPr lang="en-GB" sz="3600" b="1" dirty="0">
                <a:cs typeface="Times New Roman" pitchFamily="18" charset="0"/>
              </a:rPr>
              <a:t> </a:t>
            </a:r>
            <a:endParaRPr lang="en-US" dirty="0"/>
          </a:p>
        </p:txBody>
      </p:sp>
      <p:pic>
        <p:nvPicPr>
          <p:cNvPr id="5" name="Image 4"/>
          <p:cNvPicPr>
            <a:picLocks noChangeAspect="1"/>
          </p:cNvPicPr>
          <p:nvPr/>
        </p:nvPicPr>
        <p:blipFill>
          <a:blip r:embed="rId4">
            <a:extLst>
              <a:ext uri="{BEBA8EAE-BF5A-486C-A8C5-ECC9F3942E4B}">
                <a14:imgProps xmlns:a14="http://schemas.microsoft.com/office/drawing/2010/main">
                  <a14:imgLayer>
                    <a14:imgEffect>
                      <a14:backgroundRemoval t="10000" b="90000" l="10000" r="90000">
                        <a14:backgroundMark x1="58" y1="90180" x2="58" y2="90180"/>
                        <a14:backgroundMark x1="29822" y1="79310" x2="29822" y2="79310"/>
                      </a14:backgroundRemoval>
                    </a14:imgEffect>
                  </a14:imgLayer>
                </a14:imgProps>
              </a:ext>
            </a:extLst>
          </a:blip>
          <a:stretch>
            <a:fillRect/>
          </a:stretch>
        </p:blipFill>
        <p:spPr>
          <a:xfrm>
            <a:off x="1547664" y="1348686"/>
            <a:ext cx="1944215" cy="1287532"/>
          </a:xfrm>
          <a:prstGeom prst="rect">
            <a:avLst/>
          </a:prstGeom>
        </p:spPr>
      </p:pic>
      <p:pic>
        <p:nvPicPr>
          <p:cNvPr id="26626" name="Picture 1"/>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backgroundMark x1="1623" y1="12073" x2="1623" y2="12073"/>
                        <a14:backgroundMark x1="22515" y1="74541" x2="22515" y2="74541"/>
                      </a14:backgroundRemoval>
                    </a14:imgEffect>
                  </a14:imgLayer>
                </a14:imgProps>
              </a:ext>
              <a:ext uri="{28A0092B-C50C-407E-A947-70E740481C1C}">
                <a14:useLocalDpi xmlns:a14="http://schemas.microsoft.com/office/drawing/2010/main" val="0"/>
              </a:ext>
            </a:extLst>
          </a:blip>
          <a:srcRect/>
          <a:stretch>
            <a:fillRect/>
          </a:stretch>
        </p:blipFill>
        <p:spPr bwMode="auto">
          <a:xfrm>
            <a:off x="1267629" y="3144493"/>
            <a:ext cx="1901549" cy="146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6628" name="Objet 3"/>
          <p:cNvGraphicFramePr>
            <a:graphicFrameLocks noChangeAspect="1"/>
          </p:cNvGraphicFramePr>
          <p:nvPr>
            <p:extLst/>
          </p:nvPr>
        </p:nvGraphicFramePr>
        <p:xfrm>
          <a:off x="2970581" y="3324600"/>
          <a:ext cx="1614806" cy="1223963"/>
        </p:xfrm>
        <a:graphic>
          <a:graphicData uri="http://schemas.openxmlformats.org/presentationml/2006/ole">
            <mc:AlternateContent xmlns:mc="http://schemas.openxmlformats.org/markup-compatibility/2006">
              <mc:Choice xmlns:v="urn:schemas-microsoft-com:vml" Requires="v">
                <p:oleObj spid="_x0000_s1311" name="Équation" r:id="rId7" imgW="876240" imgH="660240" progId="Equation.3">
                  <p:embed/>
                </p:oleObj>
              </mc:Choice>
              <mc:Fallback>
                <p:oleObj name="Équation" r:id="rId7" imgW="876240" imgH="660240" progId="Equation.3">
                  <p:embed/>
                  <p:pic>
                    <p:nvPicPr>
                      <p:cNvPr id="26628" name="Objet 3"/>
                      <p:cNvPicPr>
                        <a:picLocks noChangeAspect="1" noChangeArrowheads="1"/>
                      </p:cNvPicPr>
                      <p:nvPr/>
                    </p:nvPicPr>
                    <p:blipFill>
                      <a:blip r:embed="rId8"/>
                      <a:srcRect/>
                      <a:stretch>
                        <a:fillRect/>
                      </a:stretch>
                    </p:blipFill>
                    <p:spPr bwMode="auto">
                      <a:xfrm>
                        <a:off x="2970581" y="3324600"/>
                        <a:ext cx="1614806" cy="1223963"/>
                      </a:xfrm>
                      <a:prstGeom prst="rect">
                        <a:avLst/>
                      </a:prstGeom>
                      <a:noFill/>
                      <a:ln>
                        <a:noFill/>
                      </a:ln>
                      <a:extLst/>
                    </p:spPr>
                  </p:pic>
                </p:oleObj>
              </mc:Fallback>
            </mc:AlternateContent>
          </a:graphicData>
        </a:graphic>
      </p:graphicFrame>
      <mc:AlternateContent xmlns:mc="http://schemas.openxmlformats.org/markup-compatibility/2006" xmlns:a14="http://schemas.microsoft.com/office/drawing/2010/main">
        <mc:Choice Requires="a14">
          <p:sp>
            <p:nvSpPr>
              <p:cNvPr id="26629" name="ZoneTexte 5"/>
              <p:cNvSpPr txBox="1">
                <a:spLocks noChangeArrowheads="1"/>
              </p:cNvSpPr>
              <p:nvPr/>
            </p:nvSpPr>
            <p:spPr bwMode="auto">
              <a:xfrm>
                <a:off x="4695528" y="3713026"/>
                <a:ext cx="4450702" cy="4471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cs typeface="Arial" pitchFamily="34" charset="0"/>
                  </a:defRPr>
                </a:lvl1pPr>
                <a:lvl2pPr marL="742950" indent="-285750" eaLnBrk="0" hangingPunct="0">
                  <a:defRPr kumimoji="1" sz="2400">
                    <a:solidFill>
                      <a:schemeClr val="tx1"/>
                    </a:solidFill>
                    <a:latin typeface="Times New Roman" pitchFamily="18" charset="0"/>
                    <a:cs typeface="Arial" pitchFamily="34" charset="0"/>
                  </a:defRPr>
                </a:lvl2pPr>
                <a:lvl3pPr marL="1143000" indent="-228600" eaLnBrk="0" hangingPunct="0">
                  <a:defRPr kumimoji="1" sz="2400">
                    <a:solidFill>
                      <a:schemeClr val="tx1"/>
                    </a:solidFill>
                    <a:latin typeface="Times New Roman" pitchFamily="18" charset="0"/>
                    <a:cs typeface="Arial" pitchFamily="34" charset="0"/>
                  </a:defRPr>
                </a:lvl3pPr>
                <a:lvl4pPr marL="1600200" indent="-228600" eaLnBrk="0" hangingPunct="0">
                  <a:defRPr kumimoji="1" sz="2400">
                    <a:solidFill>
                      <a:schemeClr val="tx1"/>
                    </a:solidFill>
                    <a:latin typeface="Times New Roman" pitchFamily="18" charset="0"/>
                    <a:cs typeface="Arial" pitchFamily="34" charset="0"/>
                  </a:defRPr>
                </a:lvl4pPr>
                <a:lvl5pPr marL="2057400" indent="-228600" eaLnBrk="0" hangingPunct="0">
                  <a:defRPr kumimoji="1"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kumimoji="1"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kumimoji="1"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kumimoji="1"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kumimoji="1" sz="2400">
                    <a:solidFill>
                      <a:schemeClr val="tx1"/>
                    </a:solidFill>
                    <a:latin typeface="Times New Roman" pitchFamily="18" charset="0"/>
                    <a:cs typeface="Arial" pitchFamily="34" charset="0"/>
                  </a:defRPr>
                </a:lvl9pPr>
              </a:lstStyle>
              <a:p>
                <a:pPr eaLnBrk="1" hangingPunct="1"/>
                <a:r>
                  <a:rPr lang="fr-FR" altLang="fr-FR" sz="2300" dirty="0">
                    <a:latin typeface="+mn-lt"/>
                    <a:ea typeface="Hoefler Text"/>
                    <a:cs typeface="Hoefler Text"/>
                  </a:rPr>
                  <a:t>Expectation of </a:t>
                </a:r>
                <a:r>
                  <a:rPr lang="fr-FR" altLang="fr-FR" sz="2300" dirty="0" err="1">
                    <a:latin typeface="+mn-lt"/>
                    <a:ea typeface="Hoefler Text"/>
                    <a:cs typeface="Hoefler Text"/>
                  </a:rPr>
                  <a:t>activity</a:t>
                </a:r>
                <a:r>
                  <a:rPr lang="fr-FR" altLang="fr-FR" sz="2300" dirty="0">
                    <a:latin typeface="+mn-lt"/>
                    <a:ea typeface="Hoefler Text"/>
                    <a:cs typeface="Hoefler Text"/>
                  </a:rPr>
                  <a:t> </a:t>
                </a:r>
                <a14:m>
                  <m:oMath xmlns:m="http://schemas.openxmlformats.org/officeDocument/2006/math">
                    <m:acc>
                      <m:accPr>
                        <m:chr m:val="̅"/>
                        <m:ctrlPr>
                          <a:rPr lang="fr-FR" altLang="fr-FR" sz="2300" b="0" i="1" smtClean="0">
                            <a:latin typeface="Cambria Math" panose="02040503050406030204" pitchFamily="18" charset="0"/>
                          </a:rPr>
                        </m:ctrlPr>
                      </m:accPr>
                      <m:e>
                        <m:sSub>
                          <m:sSubPr>
                            <m:ctrlPr>
                              <a:rPr lang="fr-FR" altLang="fr-FR" sz="2300" i="1">
                                <a:latin typeface="Cambria Math" panose="02040503050406030204" pitchFamily="18" charset="0"/>
                                <a:ea typeface="Hoefler Text"/>
                                <a:cs typeface="Hoefler Text"/>
                              </a:rPr>
                            </m:ctrlPr>
                          </m:sSubPr>
                          <m:e>
                            <m:r>
                              <a:rPr lang="fr-FR" altLang="fr-FR" sz="2300" i="1">
                                <a:latin typeface="Cambria Math" panose="02040503050406030204" pitchFamily="18" charset="0"/>
                                <a:ea typeface="Hoefler Text"/>
                                <a:cs typeface="Hoefler Text"/>
                              </a:rPr>
                              <m:t>𝐴</m:t>
                            </m:r>
                          </m:e>
                          <m:sub>
                            <m:r>
                              <a:rPr lang="fr-FR" altLang="fr-FR" sz="2300" i="1">
                                <a:latin typeface="Cambria Math" panose="02040503050406030204" pitchFamily="18" charset="0"/>
                                <a:ea typeface="Hoefler Text"/>
                                <a:cs typeface="Hoefler Text"/>
                              </a:rPr>
                              <m:t>𝑘</m:t>
                            </m:r>
                          </m:sub>
                        </m:sSub>
                      </m:e>
                    </m:acc>
                  </m:oMath>
                </a14:m>
                <a:r>
                  <a:rPr lang="fr-FR" altLang="fr-FR" sz="2300" dirty="0">
                    <a:latin typeface="+mn-lt"/>
                    <a:ea typeface="Hoefler Text"/>
                    <a:cs typeface="Hoefler Text"/>
                  </a:rPr>
                  <a:t> in </a:t>
                </a:r>
                <a:r>
                  <a:rPr lang="fr-FR" altLang="fr-FR" sz="2300" dirty="0" err="1">
                    <a:latin typeface="+mn-lt"/>
                    <a:ea typeface="Hoefler Text"/>
                    <a:cs typeface="Hoefler Text"/>
                  </a:rPr>
                  <a:t>node</a:t>
                </a:r>
                <a:r>
                  <a:rPr lang="fr-FR" altLang="fr-FR" sz="2300" dirty="0">
                    <a:latin typeface="+mn-lt"/>
                    <a:ea typeface="Hoefler Text"/>
                    <a:cs typeface="Hoefler Text"/>
                  </a:rPr>
                  <a:t> </a:t>
                </a:r>
                <a14:m>
                  <m:oMath xmlns:m="http://schemas.openxmlformats.org/officeDocument/2006/math">
                    <m:r>
                      <a:rPr lang="fr-FR" altLang="fr-FR" sz="2300" b="0" i="1" smtClean="0">
                        <a:latin typeface="Cambria Math" panose="02040503050406030204" pitchFamily="18" charset="0"/>
                        <a:ea typeface="Hoefler Text"/>
                        <a:cs typeface="Hoefler Text"/>
                      </a:rPr>
                      <m:t>𝑘</m:t>
                    </m:r>
                  </m:oMath>
                </a14:m>
                <a:endParaRPr lang="fr-FR" altLang="fr-FR" sz="2300" dirty="0">
                  <a:latin typeface="+mn-lt"/>
                  <a:ea typeface="Hoefler Text"/>
                  <a:cs typeface="Hoefler Text"/>
                </a:endParaRPr>
              </a:p>
            </p:txBody>
          </p:sp>
        </mc:Choice>
        <mc:Fallback xmlns="">
          <p:sp>
            <p:nvSpPr>
              <p:cNvPr id="26629" name="ZoneTexte 5"/>
              <p:cNvSpPr txBox="1">
                <a:spLocks noRot="1" noChangeAspect="1" noMove="1" noResize="1" noEditPoints="1" noAdjustHandles="1" noChangeArrowheads="1" noChangeShapeType="1" noTextEdit="1"/>
              </p:cNvSpPr>
              <p:nvPr/>
            </p:nvSpPr>
            <p:spPr bwMode="auto">
              <a:xfrm>
                <a:off x="4695528" y="3713026"/>
                <a:ext cx="4450702" cy="447110"/>
              </a:xfrm>
              <a:prstGeom prst="rect">
                <a:avLst/>
              </a:prstGeom>
              <a:blipFill>
                <a:blip r:embed="rId9"/>
                <a:stretch>
                  <a:fillRect l="-1994" t="-8108" b="-2702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grpSp>
        <p:nvGrpSpPr>
          <p:cNvPr id="8" name="Groupe 7"/>
          <p:cNvGrpSpPr/>
          <p:nvPr/>
        </p:nvGrpSpPr>
        <p:grpSpPr>
          <a:xfrm>
            <a:off x="-253528" y="-397372"/>
            <a:ext cx="9144000" cy="1628800"/>
            <a:chOff x="0" y="0"/>
            <a:chExt cx="9144000" cy="1628800"/>
          </a:xfrm>
        </p:grpSpPr>
        <p:sp>
          <p:nvSpPr>
            <p:cNvPr id="9"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endParaRPr lang="en-US" altLang="fr-FR"/>
            </a:p>
          </p:txBody>
        </p:sp>
        <p:sp>
          <p:nvSpPr>
            <p:cNvPr id="10"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endParaRPr lang="fr-FR" altLang="fr-FR"/>
            </a:p>
          </p:txBody>
        </p:sp>
        <p:sp>
          <p:nvSpPr>
            <p:cNvPr id="12" name="Rectangle 11"/>
            <p:cNvSpPr/>
            <p:nvPr/>
          </p:nvSpPr>
          <p:spPr>
            <a:xfrm>
              <a:off x="611188" y="260651"/>
              <a:ext cx="7993260" cy="13681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algn="ctr"/>
              <a:endParaRPr lang="en-GB" sz="2800" b="1" dirty="0">
                <a:solidFill>
                  <a:schemeClr val="bg1"/>
                </a:solidFill>
                <a:cs typeface="Times New Roman" pitchFamily="18" charset="0"/>
              </a:endParaRPr>
            </a:p>
          </p:txBody>
        </p:sp>
      </p:grpSp>
      <p:graphicFrame>
        <p:nvGraphicFramePr>
          <p:cNvPr id="2" name="Objet 1"/>
          <p:cNvGraphicFramePr>
            <a:graphicFrameLocks noChangeAspect="1"/>
          </p:cNvGraphicFramePr>
          <p:nvPr>
            <p:extLst/>
          </p:nvPr>
        </p:nvGraphicFramePr>
        <p:xfrm>
          <a:off x="3445224" y="1727207"/>
          <a:ext cx="792088" cy="548369"/>
        </p:xfrm>
        <a:graphic>
          <a:graphicData uri="http://schemas.openxmlformats.org/presentationml/2006/ole">
            <mc:AlternateContent xmlns:mc="http://schemas.openxmlformats.org/markup-compatibility/2006">
              <mc:Choice xmlns:v="urn:schemas-microsoft-com:vml" Requires="v">
                <p:oleObj spid="_x0000_s1312" name="Équation" r:id="rId10" imgW="330120" imgH="228600" progId="Equation.3">
                  <p:embed/>
                </p:oleObj>
              </mc:Choice>
              <mc:Fallback>
                <p:oleObj name="Équation" r:id="rId10" imgW="330120" imgH="228600" progId="Equation.3">
                  <p:embed/>
                  <p:pic>
                    <p:nvPicPr>
                      <p:cNvPr id="2" name="Objet 1"/>
                      <p:cNvPicPr/>
                      <p:nvPr/>
                    </p:nvPicPr>
                    <p:blipFill>
                      <a:blip r:embed="rId11"/>
                      <a:stretch>
                        <a:fillRect/>
                      </a:stretch>
                    </p:blipFill>
                    <p:spPr>
                      <a:xfrm>
                        <a:off x="3445224" y="1727207"/>
                        <a:ext cx="792088" cy="548369"/>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14" name="ZoneTexte 27"/>
              <p:cNvSpPr txBox="1"/>
              <p:nvPr/>
            </p:nvSpPr>
            <p:spPr>
              <a:xfrm>
                <a:off x="142008" y="5597158"/>
                <a:ext cx="8142530" cy="564322"/>
              </a:xfrm>
              <a:prstGeom prst="rect">
                <a:avLst/>
              </a:prstGeom>
              <a:noFill/>
            </p:spPr>
            <p:txBody>
              <a:bodyPr wrap="square" rtlCol="0">
                <a:spAutoFit/>
              </a:bodyPr>
              <a:lstStyle/>
              <a:p>
                <a:pPr algn="just">
                  <a:lnSpc>
                    <a:spcPct val="150000"/>
                  </a:lnSpc>
                </a:pPr>
                <a:r>
                  <a:rPr lang="fr-FR" sz="2300" b="1" i="1" dirty="0">
                    <a:cs typeface="Times New Roman"/>
                  </a:rPr>
                  <a:t>Dataset</a:t>
                </a:r>
                <a:r>
                  <a:rPr lang="fr-FR" sz="2300" i="1" dirty="0">
                    <a:cs typeface="Times New Roman"/>
                  </a:rPr>
                  <a:t> </a:t>
                </a:r>
                <a:r>
                  <a:rPr lang="fr-FR" sz="2300" dirty="0">
                    <a:solidFill>
                      <a:srgbClr val="FF0000"/>
                    </a:solidFill>
                    <a:cs typeface="Times New Roman"/>
                  </a:rPr>
                  <a:t>▬►</a:t>
                </a:r>
                <a:r>
                  <a:rPr lang="fr-FR" sz="2300" dirty="0">
                    <a:cs typeface="Times New Roman"/>
                  </a:rPr>
                  <a:t> </a:t>
                </a:r>
                <a:r>
                  <a:rPr lang="fr-FR" sz="2300" dirty="0" err="1">
                    <a:cs typeface="Times New Roman"/>
                  </a:rPr>
                  <a:t>property</a:t>
                </a:r>
                <a:r>
                  <a:rPr lang="fr-FR" sz="2300" dirty="0">
                    <a:cs typeface="Times New Roman"/>
                  </a:rPr>
                  <a:t> </a:t>
                </a:r>
                <a:r>
                  <a:rPr lang="fr-FR" sz="2300" dirty="0" err="1">
                    <a:cs typeface="Times New Roman"/>
                  </a:rPr>
                  <a:t>lanscape</a:t>
                </a:r>
                <a:r>
                  <a:rPr lang="fr-FR" sz="2300" b="1" i="1" dirty="0">
                    <a:cs typeface="Times New Roman"/>
                  </a:rPr>
                  <a:t> </a:t>
                </a:r>
                <a:r>
                  <a:rPr lang="fr-FR" sz="2300" dirty="0" err="1">
                    <a:cs typeface="Times New Roman"/>
                  </a:rPr>
                  <a:t>vector</a:t>
                </a:r>
                <a:r>
                  <a:rPr lang="fr-FR" sz="2300" dirty="0">
                    <a:cs typeface="Times New Roman"/>
                  </a:rPr>
                  <a:t> </a:t>
                </a:r>
                <a14:m>
                  <m:oMath xmlns:m="http://schemas.openxmlformats.org/officeDocument/2006/math">
                    <m:r>
                      <a:rPr lang="fr-FR" sz="2300" b="0" i="1">
                        <a:latin typeface="Cambria Math" panose="02040503050406030204" pitchFamily="18" charset="0"/>
                      </a:rPr>
                      <m:t>{</m:t>
                    </m:r>
                    <m:acc>
                      <m:accPr>
                        <m:chr m:val="̅"/>
                        <m:ctrlPr>
                          <a:rPr lang="fr-FR" sz="2300" i="1" smtClean="0">
                            <a:latin typeface="Cambria Math" panose="02040503050406030204" pitchFamily="18" charset="0"/>
                          </a:rPr>
                        </m:ctrlPr>
                      </m:accPr>
                      <m:e>
                        <m:sSub>
                          <m:sSubPr>
                            <m:ctrlPr>
                              <a:rPr lang="fr-FR" sz="2300" i="1" smtClean="0">
                                <a:latin typeface="Cambria Math" panose="02040503050406030204" pitchFamily="18" charset="0"/>
                              </a:rPr>
                            </m:ctrlPr>
                          </m:sSubPr>
                          <m:e>
                            <m:r>
                              <a:rPr lang="fr-FR" sz="2300" b="0" i="1" smtClean="0">
                                <a:latin typeface="Cambria Math" panose="02040503050406030204" pitchFamily="18" charset="0"/>
                              </a:rPr>
                              <m:t>𝐴</m:t>
                            </m:r>
                          </m:e>
                          <m:sub>
                            <m:r>
                              <a:rPr lang="fr-FR" sz="2300" b="0" i="1" smtClean="0">
                                <a:latin typeface="Cambria Math" panose="02040503050406030204" pitchFamily="18" charset="0"/>
                              </a:rPr>
                              <m:t>𝑘</m:t>
                            </m:r>
                          </m:sub>
                        </m:sSub>
                      </m:e>
                    </m:acc>
                    <m:r>
                      <a:rPr lang="fr-FR" sz="2300" b="0" i="1" smtClean="0">
                        <a:latin typeface="Cambria Math" panose="02040503050406030204" pitchFamily="18" charset="0"/>
                      </a:rPr>
                      <m:t>}</m:t>
                    </m:r>
                  </m:oMath>
                </a14:m>
                <a:r>
                  <a:rPr lang="fr-FR" sz="2300" dirty="0">
                    <a:cs typeface="Times New Roman"/>
                  </a:rPr>
                  <a:t> of </a:t>
                </a:r>
                <a14:m>
                  <m:oMath xmlns:m="http://schemas.openxmlformats.org/officeDocument/2006/math">
                    <m:sSub>
                      <m:sSubPr>
                        <m:ctrlPr>
                          <a:rPr lang="fr-FR" sz="2300" b="0" i="1" smtClean="0">
                            <a:latin typeface="Cambria Math" panose="02040503050406030204" pitchFamily="18" charset="0"/>
                            <a:cs typeface="Times New Roman"/>
                          </a:rPr>
                        </m:ctrlPr>
                      </m:sSubPr>
                      <m:e>
                        <m:r>
                          <a:rPr lang="fr-FR" sz="2300" b="0" i="1" smtClean="0">
                            <a:latin typeface="Cambria Math" panose="02040503050406030204" pitchFamily="18" charset="0"/>
                            <a:cs typeface="Times New Roman"/>
                          </a:rPr>
                          <m:t>𝐾</m:t>
                        </m:r>
                      </m:e>
                      <m:sub>
                        <m:r>
                          <a:rPr lang="fr-FR" sz="2300" b="0" i="1" smtClean="0">
                            <a:latin typeface="Cambria Math" panose="02040503050406030204" pitchFamily="18" charset="0"/>
                            <a:cs typeface="Times New Roman"/>
                          </a:rPr>
                          <m:t>𝑛𝑜𝑑𝑒𝑠</m:t>
                        </m:r>
                      </m:sub>
                    </m:sSub>
                  </m:oMath>
                </a14:m>
                <a:r>
                  <a:rPr lang="fr-FR" sz="2300" dirty="0">
                    <a:cs typeface="Times New Roman"/>
                  </a:rPr>
                  <a:t> </a:t>
                </a:r>
                <a:r>
                  <a:rPr lang="fr-FR" sz="2300" dirty="0" err="1">
                    <a:cs typeface="Times New Roman"/>
                  </a:rPr>
                  <a:t>length</a:t>
                </a:r>
                <a:r>
                  <a:rPr lang="fr-FR" sz="2300" dirty="0">
                    <a:cs typeface="Times New Roman"/>
                  </a:rPr>
                  <a:t> </a:t>
                </a:r>
              </a:p>
            </p:txBody>
          </p:sp>
        </mc:Choice>
        <mc:Fallback xmlns="">
          <p:sp>
            <p:nvSpPr>
              <p:cNvPr id="14" name="ZoneTexte 27"/>
              <p:cNvSpPr txBox="1">
                <a:spLocks noRot="1" noChangeAspect="1" noMove="1" noResize="1" noEditPoints="1" noAdjustHandles="1" noChangeArrowheads="1" noChangeShapeType="1" noTextEdit="1"/>
              </p:cNvSpPr>
              <p:nvPr/>
            </p:nvSpPr>
            <p:spPr>
              <a:xfrm>
                <a:off x="142008" y="5597158"/>
                <a:ext cx="8142530" cy="564322"/>
              </a:xfrm>
              <a:prstGeom prst="rect">
                <a:avLst/>
              </a:prstGeom>
              <a:blipFill>
                <a:blip r:embed="rId12"/>
                <a:stretch>
                  <a:fillRect l="-935" b="-20000"/>
                </a:stretch>
              </a:blipFill>
            </p:spPr>
            <p:txBody>
              <a:bodyPr/>
              <a:lstStyle/>
              <a:p>
                <a:r>
                  <a:rPr lang="en-US">
                    <a:noFill/>
                  </a:rPr>
                  <a:t> </a:t>
                </a:r>
              </a:p>
            </p:txBody>
          </p:sp>
        </mc:Fallback>
      </mc:AlternateContent>
      <p:sp>
        <p:nvSpPr>
          <p:cNvPr id="13" name="ZoneTexte 12"/>
          <p:cNvSpPr txBox="1"/>
          <p:nvPr/>
        </p:nvSpPr>
        <p:spPr>
          <a:xfrm>
            <a:off x="144237" y="3713443"/>
            <a:ext cx="1126014" cy="446276"/>
          </a:xfrm>
          <a:prstGeom prst="rect">
            <a:avLst/>
          </a:prstGeom>
          <a:noFill/>
        </p:spPr>
        <p:txBody>
          <a:bodyPr wrap="none" rtlCol="0">
            <a:spAutoFit/>
          </a:bodyPr>
          <a:lstStyle/>
          <a:p>
            <a:r>
              <a:rPr lang="fr-FR" sz="2300" b="1" dirty="0" err="1"/>
              <a:t>Dataset</a:t>
            </a:r>
            <a:endParaRPr lang="fr-FR" sz="2300" b="1" dirty="0"/>
          </a:p>
        </p:txBody>
      </p:sp>
      <mc:AlternateContent xmlns:mc="http://schemas.openxmlformats.org/markup-compatibility/2006" xmlns:a14="http://schemas.microsoft.com/office/drawing/2010/main">
        <mc:Choice Requires="a14">
          <p:sp>
            <p:nvSpPr>
              <p:cNvPr id="4" name="Rectangle 3"/>
              <p:cNvSpPr/>
              <p:nvPr/>
            </p:nvSpPr>
            <p:spPr>
              <a:xfrm>
                <a:off x="4217437" y="1778253"/>
                <a:ext cx="4926563" cy="446276"/>
              </a:xfrm>
              <a:prstGeom prst="rect">
                <a:avLst/>
              </a:prstGeom>
            </p:spPr>
            <p:txBody>
              <a:bodyPr wrap="square">
                <a:spAutoFit/>
              </a:bodyPr>
              <a:lstStyle/>
              <a:p>
                <a:r>
                  <a:rPr lang="fr-FR" sz="2300" dirty="0">
                    <a:cs typeface="Times New Roman"/>
                  </a:rPr>
                  <a:t>- Activity value </a:t>
                </a:r>
                <a:r>
                  <a:rPr lang="fr-FR" sz="2300" dirty="0" err="1">
                    <a:cs typeface="Times New Roman"/>
                  </a:rPr>
                  <a:t>assigned</a:t>
                </a:r>
                <a:r>
                  <a:rPr lang="fr-FR" sz="2300" dirty="0">
                    <a:cs typeface="Times New Roman"/>
                  </a:rPr>
                  <a:t> to </a:t>
                </a:r>
                <a:r>
                  <a:rPr lang="fr-FR" sz="2300" dirty="0" err="1">
                    <a:cs typeface="Times New Roman"/>
                  </a:rPr>
                  <a:t>each</a:t>
                </a:r>
                <a:r>
                  <a:rPr lang="fr-FR" sz="2300" dirty="0">
                    <a:cs typeface="Times New Roman"/>
                  </a:rPr>
                  <a:t> </a:t>
                </a:r>
                <a:r>
                  <a:rPr lang="fr-FR" sz="2300" dirty="0" err="1">
                    <a:cs typeface="Times New Roman"/>
                  </a:rPr>
                  <a:t>node</a:t>
                </a:r>
                <a:r>
                  <a:rPr lang="fr-FR" sz="2300" dirty="0">
                    <a:cs typeface="Times New Roman"/>
                  </a:rPr>
                  <a:t> </a:t>
                </a:r>
                <a14:m>
                  <m:oMath xmlns:m="http://schemas.openxmlformats.org/officeDocument/2006/math">
                    <m:r>
                      <a:rPr lang="fr-FR" sz="2300" b="0" i="1" smtClean="0">
                        <a:latin typeface="Cambria Math" panose="02040503050406030204" pitchFamily="18" charset="0"/>
                        <a:cs typeface="Times New Roman"/>
                      </a:rPr>
                      <m:t>𝑘</m:t>
                    </m:r>
                  </m:oMath>
                </a14:m>
                <a:endParaRPr lang="fr-FR" sz="2300" dirty="0"/>
              </a:p>
            </p:txBody>
          </p:sp>
        </mc:Choice>
        <mc:Fallback xmlns="">
          <p:sp>
            <p:nvSpPr>
              <p:cNvPr id="4" name="Rectangle 3"/>
              <p:cNvSpPr>
                <a:spLocks noRot="1" noChangeAspect="1" noMove="1" noResize="1" noEditPoints="1" noAdjustHandles="1" noChangeArrowheads="1" noChangeShapeType="1" noTextEdit="1"/>
              </p:cNvSpPr>
              <p:nvPr/>
            </p:nvSpPr>
            <p:spPr>
              <a:xfrm>
                <a:off x="4217437" y="1778253"/>
                <a:ext cx="4926563" cy="446276"/>
              </a:xfrm>
              <a:prstGeom prst="rect">
                <a:avLst/>
              </a:prstGeom>
              <a:blipFill>
                <a:blip r:embed="rId13"/>
                <a:stretch>
                  <a:fillRect l="-1799" t="-8333" b="-2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ZoneTexte 2"/>
              <p:cNvSpPr txBox="1"/>
              <p:nvPr/>
            </p:nvSpPr>
            <p:spPr>
              <a:xfrm>
                <a:off x="142008" y="1769314"/>
                <a:ext cx="1577676" cy="446276"/>
              </a:xfrm>
              <a:prstGeom prst="rect">
                <a:avLst/>
              </a:prstGeom>
              <a:noFill/>
            </p:spPr>
            <p:txBody>
              <a:bodyPr wrap="none" rtlCol="0">
                <a:spAutoFit/>
              </a:bodyPr>
              <a:lstStyle/>
              <a:p>
                <a:r>
                  <a:rPr lang="fr-FR" sz="2300" b="1" dirty="0"/>
                  <a:t>M</a:t>
                </a:r>
                <a:r>
                  <a:rPr lang="fr-FR" sz="2300" b="1" dirty="0" err="1"/>
                  <a:t>olecule</a:t>
                </a:r>
                <a:r>
                  <a:rPr lang="fr-FR" sz="2300" b="1" dirty="0"/>
                  <a:t>, </a:t>
                </a:r>
                <a14:m>
                  <m:oMath xmlns:m="http://schemas.openxmlformats.org/officeDocument/2006/math">
                    <m:r>
                      <a:rPr lang="fr-FR" sz="2300" b="1" i="1" smtClean="0">
                        <a:latin typeface="Cambria Math" panose="02040503050406030204" pitchFamily="18" charset="0"/>
                      </a:rPr>
                      <m:t>𝒊</m:t>
                    </m:r>
                  </m:oMath>
                </a14:m>
                <a:endParaRPr lang="fr-FR" sz="2300" b="1" dirty="0"/>
              </a:p>
            </p:txBody>
          </p:sp>
        </mc:Choice>
        <mc:Fallback xmlns="">
          <p:sp>
            <p:nvSpPr>
              <p:cNvPr id="3" name="ZoneTexte 2"/>
              <p:cNvSpPr txBox="1">
                <a:spLocks noRot="1" noChangeAspect="1" noMove="1" noResize="1" noEditPoints="1" noAdjustHandles="1" noChangeArrowheads="1" noChangeShapeType="1" noTextEdit="1"/>
              </p:cNvSpPr>
              <p:nvPr/>
            </p:nvSpPr>
            <p:spPr>
              <a:xfrm>
                <a:off x="142008" y="1769314"/>
                <a:ext cx="1577676" cy="446276"/>
              </a:xfrm>
              <a:prstGeom prst="rect">
                <a:avLst/>
              </a:prstGeom>
              <a:blipFill>
                <a:blip r:embed="rId14"/>
                <a:stretch>
                  <a:fillRect l="-4800" t="-8333" b="-30556"/>
                </a:stretch>
              </a:blipFill>
            </p:spPr>
            <p:txBody>
              <a:bodyPr/>
              <a:lstStyle/>
              <a:p>
                <a:r>
                  <a:rPr lang="en-US">
                    <a:noFill/>
                  </a:rPr>
                  <a:t> </a:t>
                </a:r>
              </a:p>
            </p:txBody>
          </p:sp>
        </mc:Fallback>
      </mc:AlternateContent>
      <p:sp>
        <p:nvSpPr>
          <p:cNvPr id="7" name="Espace réservé du numéro de diapositive 6">
            <a:extLst>
              <a:ext uri="{FF2B5EF4-FFF2-40B4-BE49-F238E27FC236}">
                <a16:creationId xmlns:a16="http://schemas.microsoft.com/office/drawing/2014/main" id="{1437A8DE-128B-B04C-8AFE-AF36E5843C87}"/>
              </a:ext>
            </a:extLst>
          </p:cNvPr>
          <p:cNvSpPr>
            <a:spLocks noGrp="1"/>
          </p:cNvSpPr>
          <p:nvPr>
            <p:ph type="sldNum" sz="quarter" idx="10"/>
          </p:nvPr>
        </p:nvSpPr>
        <p:spPr/>
        <p:txBody>
          <a:bodyPr/>
          <a:lstStyle/>
          <a:p>
            <a:fld id="{C67E14DA-3A4A-DC44-8F6E-DE88B603E381}" type="slidenum">
              <a:rPr lang="en-US" smtClean="0"/>
              <a:t>13</a:t>
            </a:fld>
            <a:endParaRPr lang="en-US"/>
          </a:p>
        </p:txBody>
      </p:sp>
    </p:spTree>
    <p:extLst>
      <p:ext uri="{BB962C8B-B14F-4D97-AF65-F5344CB8AC3E}">
        <p14:creationId xmlns:p14="http://schemas.microsoft.com/office/powerpoint/2010/main" val="4138130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D74ECB-DC58-6648-A745-D88511A033A5}"/>
              </a:ext>
            </a:extLst>
          </p:cNvPr>
          <p:cNvSpPr>
            <a:spLocks noGrp="1"/>
          </p:cNvSpPr>
          <p:nvPr>
            <p:ph type="title"/>
          </p:nvPr>
        </p:nvSpPr>
        <p:spPr/>
        <p:txBody>
          <a:bodyPr/>
          <a:lstStyle/>
          <a:p>
            <a:r>
              <a:rPr lang="en-US" dirty="0"/>
              <a:t>Exercise 1</a:t>
            </a:r>
          </a:p>
        </p:txBody>
      </p:sp>
      <p:sp>
        <p:nvSpPr>
          <p:cNvPr id="3" name="Espace réservé du texte 2">
            <a:extLst>
              <a:ext uri="{FF2B5EF4-FFF2-40B4-BE49-F238E27FC236}">
                <a16:creationId xmlns:a16="http://schemas.microsoft.com/office/drawing/2014/main" id="{9CD0B714-CFEA-9D4E-BC83-81AC0D1E7227}"/>
              </a:ext>
            </a:extLst>
          </p:cNvPr>
          <p:cNvSpPr>
            <a:spLocks noGrp="1"/>
          </p:cNvSpPr>
          <p:nvPr>
            <p:ph type="body" idx="1"/>
          </p:nvPr>
        </p:nvSpPr>
        <p:spPr/>
        <p:txBody>
          <a:bodyPr/>
          <a:lstStyle/>
          <a:p>
            <a:r>
              <a:rPr lang="en-US" dirty="0"/>
              <a:t>Train a GTM on a training dataset, then use the built GTM to analyze a test set.</a:t>
            </a:r>
            <a:r>
              <a:rPr lang="fr-FR" dirty="0"/>
              <a:t> </a:t>
            </a:r>
            <a:endParaRPr lang="en-US" dirty="0"/>
          </a:p>
        </p:txBody>
      </p:sp>
    </p:spTree>
    <p:extLst>
      <p:ext uri="{BB962C8B-B14F-4D97-AF65-F5344CB8AC3E}">
        <p14:creationId xmlns:p14="http://schemas.microsoft.com/office/powerpoint/2010/main" val="1890168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9A7BA8-536E-014B-B259-3409446E645B}"/>
              </a:ext>
            </a:extLst>
          </p:cNvPr>
          <p:cNvSpPr>
            <a:spLocks noGrp="1"/>
          </p:cNvSpPr>
          <p:nvPr>
            <p:ph type="title"/>
          </p:nvPr>
        </p:nvSpPr>
        <p:spPr/>
        <p:txBody>
          <a:bodyPr/>
          <a:lstStyle/>
          <a:p>
            <a:r>
              <a:rPr lang="en-US" dirty="0"/>
              <a:t>Files</a:t>
            </a:r>
          </a:p>
        </p:txBody>
      </p:sp>
      <p:sp>
        <p:nvSpPr>
          <p:cNvPr id="3" name="Rectangle 2">
            <a:extLst>
              <a:ext uri="{FF2B5EF4-FFF2-40B4-BE49-F238E27FC236}">
                <a16:creationId xmlns:a16="http://schemas.microsoft.com/office/drawing/2014/main" id="{8599AA01-5D97-F14E-8E1B-667115E32714}"/>
              </a:ext>
            </a:extLst>
          </p:cNvPr>
          <p:cNvSpPr/>
          <p:nvPr/>
        </p:nvSpPr>
        <p:spPr>
          <a:xfrm>
            <a:off x="0" y="1356325"/>
            <a:ext cx="4572000" cy="4216539"/>
          </a:xfrm>
          <a:prstGeom prst="rect">
            <a:avLst/>
          </a:prstGeom>
        </p:spPr>
        <p:txBody>
          <a:bodyPr>
            <a:spAutoFit/>
          </a:bodyPr>
          <a:lstStyle/>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Inputs: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train.svm</a:t>
            </a: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test.svm</a:t>
            </a: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Outputs: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train.xml</a:t>
            </a: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trainR.svm</a:t>
            </a:r>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testR.svm</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indent="-342900">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trainPrj.svm</a:t>
            </a:r>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testPrj.svm</a:t>
            </a:r>
            <a:endParaRPr lang="en-US" sz="2000" dirty="0">
              <a:latin typeface="Consolas" panose="020B0609020204030204" pitchFamily="49" charset="0"/>
              <a:ea typeface="Calibri" panose="020F0502020204030204" pitchFamily="34" charset="0"/>
              <a:cs typeface="Consolas" panose="020B0609020204030204" pitchFamily="49" charset="0"/>
            </a:endParaRPr>
          </a:p>
          <a:p>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a:latin typeface="Consolas" panose="020B0609020204030204" pitchFamily="49" charset="0"/>
                <a:ea typeface="Calibri" panose="020F0502020204030204" pitchFamily="34" charset="0"/>
                <a:cs typeface="Consolas" panose="020B0609020204030204" pitchFamily="49" charset="0"/>
              </a:rPr>
              <a:t>trainPC123.mat</a:t>
            </a:r>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trainZ.mat</a:t>
            </a:r>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a:latin typeface="Consolas" panose="020B0609020204030204" pitchFamily="49" charset="0"/>
                <a:ea typeface="Calibri" panose="020F0502020204030204" pitchFamily="34" charset="0"/>
                <a:cs typeface="Consolas" panose="020B0609020204030204" pitchFamily="49" charset="0"/>
              </a:rPr>
              <a:t>trainZ3D.mat</a:t>
            </a:r>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trainPhi.mat</a:t>
            </a:r>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a:latin typeface="Consolas" panose="020B0609020204030204" pitchFamily="49" charset="0"/>
                <a:ea typeface="Calibri" panose="020F0502020204030204" pitchFamily="34" charset="0"/>
                <a:cs typeface="Consolas" panose="020B0609020204030204" pitchFamily="49" charset="0"/>
              </a:rPr>
              <a:t>trainPhi3D.mat</a:t>
            </a:r>
            <a:endParaRPr lang="fr-FR"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ZoneTexte 3">
            <a:extLst>
              <a:ext uri="{FF2B5EF4-FFF2-40B4-BE49-F238E27FC236}">
                <a16:creationId xmlns:a16="http://schemas.microsoft.com/office/drawing/2014/main" id="{CDE52986-2C57-354E-A4A7-7C53165DB991}"/>
              </a:ext>
            </a:extLst>
          </p:cNvPr>
          <p:cNvSpPr txBox="1"/>
          <p:nvPr/>
        </p:nvSpPr>
        <p:spPr>
          <a:xfrm>
            <a:off x="3530117" y="1761688"/>
            <a:ext cx="5530681" cy="400110"/>
          </a:xfrm>
          <a:prstGeom prst="rect">
            <a:avLst/>
          </a:prstGeom>
          <a:noFill/>
        </p:spPr>
        <p:txBody>
          <a:bodyPr wrap="none" rtlCol="0">
            <a:spAutoFit/>
          </a:bodyPr>
          <a:lstStyle/>
          <a:p>
            <a:r>
              <a:rPr lang="en-US" sz="2000" dirty="0"/>
              <a:t>Training and test set molecular descriptor matrices.</a:t>
            </a:r>
          </a:p>
        </p:txBody>
      </p:sp>
      <p:sp>
        <p:nvSpPr>
          <p:cNvPr id="5" name="ZoneTexte 4">
            <a:extLst>
              <a:ext uri="{FF2B5EF4-FFF2-40B4-BE49-F238E27FC236}">
                <a16:creationId xmlns:a16="http://schemas.microsoft.com/office/drawing/2014/main" id="{490B7563-5FBF-4A48-9B16-87049619F9CF}"/>
              </a:ext>
            </a:extLst>
          </p:cNvPr>
          <p:cNvSpPr txBox="1"/>
          <p:nvPr/>
        </p:nvSpPr>
        <p:spPr>
          <a:xfrm>
            <a:off x="5466544" y="3237857"/>
            <a:ext cx="1657826" cy="369332"/>
          </a:xfrm>
          <a:prstGeom prst="rect">
            <a:avLst/>
          </a:prstGeom>
          <a:noFill/>
        </p:spPr>
        <p:txBody>
          <a:bodyPr wrap="none" rtlCol="0">
            <a:spAutoFit/>
          </a:bodyPr>
          <a:lstStyle/>
          <a:p>
            <a:r>
              <a:rPr lang="en-US" sz="1800" dirty="0"/>
              <a:t>GTM model file</a:t>
            </a:r>
          </a:p>
        </p:txBody>
      </p:sp>
      <p:sp>
        <p:nvSpPr>
          <p:cNvPr id="6" name="ZoneTexte 5">
            <a:extLst>
              <a:ext uri="{FF2B5EF4-FFF2-40B4-BE49-F238E27FC236}">
                <a16:creationId xmlns:a16="http://schemas.microsoft.com/office/drawing/2014/main" id="{BB1E1364-2A13-8D4D-911C-90AC266DE01E}"/>
              </a:ext>
            </a:extLst>
          </p:cNvPr>
          <p:cNvSpPr txBox="1"/>
          <p:nvPr/>
        </p:nvSpPr>
        <p:spPr>
          <a:xfrm>
            <a:off x="5487383" y="3511185"/>
            <a:ext cx="1616148" cy="369332"/>
          </a:xfrm>
          <a:prstGeom prst="rect">
            <a:avLst/>
          </a:prstGeom>
          <a:noFill/>
        </p:spPr>
        <p:txBody>
          <a:bodyPr wrap="none" rtlCol="0">
            <a:spAutoFit/>
          </a:bodyPr>
          <a:lstStyle/>
          <a:p>
            <a:r>
              <a:rPr lang="en-US" sz="1800" dirty="0"/>
              <a:t>Responsibilities</a:t>
            </a:r>
          </a:p>
        </p:txBody>
      </p:sp>
      <p:sp>
        <p:nvSpPr>
          <p:cNvPr id="7" name="ZoneTexte 6">
            <a:extLst>
              <a:ext uri="{FF2B5EF4-FFF2-40B4-BE49-F238E27FC236}">
                <a16:creationId xmlns:a16="http://schemas.microsoft.com/office/drawing/2014/main" id="{DD1D960E-74EA-F74F-B6E2-8FB86CCE1E8B}"/>
              </a:ext>
            </a:extLst>
          </p:cNvPr>
          <p:cNvSpPr txBox="1"/>
          <p:nvPr/>
        </p:nvSpPr>
        <p:spPr>
          <a:xfrm>
            <a:off x="5677819" y="3790942"/>
            <a:ext cx="1235275" cy="369332"/>
          </a:xfrm>
          <a:prstGeom prst="rect">
            <a:avLst/>
          </a:prstGeom>
          <a:noFill/>
        </p:spPr>
        <p:txBody>
          <a:bodyPr wrap="none" rtlCol="0">
            <a:spAutoFit/>
          </a:bodyPr>
          <a:lstStyle/>
          <a:p>
            <a:r>
              <a:rPr lang="en-US" sz="1800" dirty="0"/>
              <a:t>Projections</a:t>
            </a:r>
          </a:p>
        </p:txBody>
      </p:sp>
      <p:sp>
        <p:nvSpPr>
          <p:cNvPr id="8" name="ZoneTexte 7">
            <a:extLst>
              <a:ext uri="{FF2B5EF4-FFF2-40B4-BE49-F238E27FC236}">
                <a16:creationId xmlns:a16="http://schemas.microsoft.com/office/drawing/2014/main" id="{2548823C-54F5-0E43-95EC-ACA127094069}"/>
              </a:ext>
            </a:extLst>
          </p:cNvPr>
          <p:cNvSpPr txBox="1"/>
          <p:nvPr/>
        </p:nvSpPr>
        <p:spPr>
          <a:xfrm>
            <a:off x="2953610" y="5516562"/>
            <a:ext cx="6107188" cy="923330"/>
          </a:xfrm>
          <a:prstGeom prst="rect">
            <a:avLst/>
          </a:prstGeom>
          <a:noFill/>
        </p:spPr>
        <p:txBody>
          <a:bodyPr wrap="square" rtlCol="0">
            <a:spAutoFit/>
          </a:bodyPr>
          <a:lstStyle/>
          <a:p>
            <a:r>
              <a:rPr lang="en-US" sz="1800" dirty="0"/>
              <a:t>Additional information:</a:t>
            </a:r>
          </a:p>
          <a:p>
            <a:r>
              <a:rPr lang="en-US" sz="1800" dirty="0"/>
              <a:t>transformed descriptors, manifold, 3 first principal components, projections on those PCs.</a:t>
            </a:r>
          </a:p>
        </p:txBody>
      </p:sp>
    </p:spTree>
    <p:extLst>
      <p:ext uri="{BB962C8B-B14F-4D97-AF65-F5344CB8AC3E}">
        <p14:creationId xmlns:p14="http://schemas.microsoft.com/office/powerpoint/2010/main" val="28608420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245FE6-2455-6949-B208-6F5420B04019}"/>
              </a:ext>
            </a:extLst>
          </p:cNvPr>
          <p:cNvSpPr>
            <a:spLocks noGrp="1"/>
          </p:cNvSpPr>
          <p:nvPr>
            <p:ph type="title"/>
          </p:nvPr>
        </p:nvSpPr>
        <p:spPr/>
        <p:txBody>
          <a:bodyPr/>
          <a:lstStyle/>
          <a:p>
            <a:r>
              <a:rPr lang="en-US" dirty="0"/>
              <a:t>License</a:t>
            </a:r>
          </a:p>
        </p:txBody>
      </p:sp>
      <p:sp>
        <p:nvSpPr>
          <p:cNvPr id="3" name="Espace réservé du contenu 2">
            <a:extLst>
              <a:ext uri="{FF2B5EF4-FFF2-40B4-BE49-F238E27FC236}">
                <a16:creationId xmlns:a16="http://schemas.microsoft.com/office/drawing/2014/main" id="{126E0D0D-404A-4244-B592-2F0E32B543F0}"/>
              </a:ext>
            </a:extLst>
          </p:cNvPr>
          <p:cNvSpPr>
            <a:spLocks noGrp="1"/>
          </p:cNvSpPr>
          <p:nvPr>
            <p:ph idx="1"/>
          </p:nvPr>
        </p:nvSpPr>
        <p:spPr/>
        <p:txBody>
          <a:bodyPr>
            <a:normAutofit fontScale="85000" lnSpcReduction="20000"/>
          </a:bodyPr>
          <a:lstStyle/>
          <a:p>
            <a:r>
              <a:rPr lang="en-US" dirty="0"/>
              <a:t>The software are licensed by the University of Strasbourg. </a:t>
            </a:r>
          </a:p>
          <a:p>
            <a:pPr lvl="1"/>
            <a:r>
              <a:rPr lang="en-US" dirty="0"/>
              <a:t>The license file is called </a:t>
            </a:r>
            <a:r>
              <a:rPr lang="en-US" sz="2400" dirty="0" err="1">
                <a:latin typeface="Consolas" panose="020B0609020204030204" pitchFamily="49" charset="0"/>
                <a:cs typeface="Consolas" panose="020B0609020204030204" pitchFamily="49" charset="0"/>
              </a:rPr>
              <a:t>licence.dat</a:t>
            </a:r>
            <a:r>
              <a:rPr lang="en-US" sz="2400" dirty="0">
                <a:latin typeface="Consolas" panose="020B0609020204030204" pitchFamily="49" charset="0"/>
                <a:cs typeface="Consolas" panose="020B0609020204030204" pitchFamily="49" charset="0"/>
              </a:rPr>
              <a:t> </a:t>
            </a:r>
            <a:r>
              <a:rPr lang="en-US" dirty="0"/>
              <a:t>and is situated in OS specific directories</a:t>
            </a:r>
          </a:p>
          <a:p>
            <a:r>
              <a:rPr lang="en-US" dirty="0"/>
              <a:t>Windows: create the directory at the root of your home directory </a:t>
            </a:r>
          </a:p>
          <a:p>
            <a:pPr lvl="1"/>
            <a:r>
              <a:rPr lang="en-US" dirty="0" err="1">
                <a:latin typeface="Consolas" panose="020B0609020204030204" pitchFamily="49" charset="0"/>
                <a:cs typeface="Consolas" panose="020B0609020204030204" pitchFamily="49" charset="0"/>
              </a:rPr>
              <a:t>AppData</a:t>
            </a:r>
            <a:r>
              <a:rPr lang="en-US" dirty="0">
                <a:latin typeface="Consolas" panose="020B0609020204030204" pitchFamily="49" charset="0"/>
                <a:cs typeface="Consolas" panose="020B0609020204030204" pitchFamily="49" charset="0"/>
              </a:rPr>
              <a:t>\local\ISIDAGTM</a:t>
            </a:r>
            <a:r>
              <a:rPr lang="en-US" dirty="0"/>
              <a:t> directory</a:t>
            </a:r>
          </a:p>
          <a:p>
            <a:pPr lvl="1"/>
            <a:r>
              <a:rPr lang="en-US" dirty="0"/>
              <a:t>copy the file </a:t>
            </a:r>
            <a:r>
              <a:rPr lang="en-US" dirty="0" err="1">
                <a:latin typeface="Consolas" panose="020B0609020204030204" pitchFamily="49" charset="0"/>
                <a:cs typeface="Consolas" panose="020B0609020204030204" pitchFamily="49" charset="0"/>
              </a:rPr>
              <a:t>licence.dat</a:t>
            </a:r>
            <a:r>
              <a:rPr lang="en-US" dirty="0"/>
              <a:t> in it with read and write permissions. </a:t>
            </a:r>
          </a:p>
          <a:p>
            <a:pPr lvl="2"/>
            <a:r>
              <a:rPr lang="en-US" b="0" dirty="0">
                <a:latin typeface="Consolas" panose="020B0609020204030204" pitchFamily="49" charset="0"/>
                <a:cs typeface="Consolas" panose="020B0609020204030204" pitchFamily="49" charset="0"/>
              </a:rPr>
              <a:t>C:\Users\username\</a:t>
            </a:r>
            <a:r>
              <a:rPr lang="en-US" b="0" dirty="0" err="1">
                <a:latin typeface="Consolas" panose="020B0609020204030204" pitchFamily="49" charset="0"/>
                <a:cs typeface="Consolas" panose="020B0609020204030204" pitchFamily="49" charset="0"/>
              </a:rPr>
              <a:t>AppData</a:t>
            </a:r>
            <a:r>
              <a:rPr lang="en-US" b="0" dirty="0">
                <a:latin typeface="Consolas" panose="020B0609020204030204" pitchFamily="49" charset="0"/>
                <a:cs typeface="Consolas" panose="020B0609020204030204" pitchFamily="49" charset="0"/>
              </a:rPr>
              <a:t>\local\ISIDAGTM\</a:t>
            </a:r>
            <a:r>
              <a:rPr lang="en-US" b="0" dirty="0" err="1">
                <a:latin typeface="Consolas" panose="020B0609020204030204" pitchFamily="49" charset="0"/>
                <a:cs typeface="Consolas" panose="020B0609020204030204" pitchFamily="49" charset="0"/>
              </a:rPr>
              <a:t>licence.dat</a:t>
            </a:r>
            <a:endParaRPr lang="en-US" b="0" dirty="0">
              <a:latin typeface="Consolas" panose="020B0609020204030204" pitchFamily="49" charset="0"/>
              <a:cs typeface="Consolas" panose="020B0609020204030204" pitchFamily="49" charset="0"/>
            </a:endParaRPr>
          </a:p>
          <a:p>
            <a:r>
              <a:rPr lang="en-US" dirty="0"/>
              <a:t>Mac: create the directory at the root of your home directory </a:t>
            </a:r>
          </a:p>
          <a:p>
            <a:pPr lvl="1"/>
            <a:r>
              <a:rPr lang="en-US" dirty="0"/>
              <a:t> </a:t>
            </a:r>
            <a:r>
              <a:rPr lang="en-US" dirty="0">
                <a:latin typeface="Consolas" panose="020B0609020204030204" pitchFamily="49" charset="0"/>
                <a:cs typeface="Consolas" panose="020B0609020204030204" pitchFamily="49" charset="0"/>
              </a:rPr>
              <a:t>.config/ISIDAGTM</a:t>
            </a:r>
          </a:p>
          <a:p>
            <a:pPr lvl="1"/>
            <a:r>
              <a:rPr lang="en-US" dirty="0"/>
              <a:t> copy the file </a:t>
            </a:r>
            <a:r>
              <a:rPr lang="en-US" dirty="0" err="1">
                <a:latin typeface="Consolas" panose="020B0609020204030204" pitchFamily="49" charset="0"/>
                <a:cs typeface="Consolas" panose="020B0609020204030204" pitchFamily="49" charset="0"/>
              </a:rPr>
              <a:t>licence.dat</a:t>
            </a:r>
            <a:endParaRPr lang="en-US" dirty="0">
              <a:latin typeface="Consolas" panose="020B0609020204030204" pitchFamily="49" charset="0"/>
              <a:cs typeface="Consolas" panose="020B0609020204030204" pitchFamily="49" charset="0"/>
            </a:endParaRPr>
          </a:p>
          <a:p>
            <a:pPr lvl="2"/>
            <a:r>
              <a:rPr lang="en-US" b="0" dirty="0">
                <a:latin typeface="Consolas" panose="020B0609020204030204" pitchFamily="49" charset="0"/>
                <a:cs typeface="Consolas" panose="020B0609020204030204" pitchFamily="49" charset="0"/>
              </a:rPr>
              <a:t>/Users/username/.config/ISIDAGTM/</a:t>
            </a:r>
            <a:r>
              <a:rPr lang="en-US" b="0" dirty="0" err="1">
                <a:latin typeface="Consolas" panose="020B0609020204030204" pitchFamily="49" charset="0"/>
                <a:cs typeface="Consolas" panose="020B0609020204030204" pitchFamily="49" charset="0"/>
              </a:rPr>
              <a:t>licence.dat</a:t>
            </a:r>
            <a:endParaRPr lang="en-US" b="0" dirty="0">
              <a:latin typeface="Consolas" panose="020B0609020204030204" pitchFamily="49" charset="0"/>
              <a:cs typeface="Consolas" panose="020B0609020204030204" pitchFamily="49" charset="0"/>
            </a:endParaRPr>
          </a:p>
          <a:p>
            <a:r>
              <a:rPr lang="en-US" dirty="0"/>
              <a:t>Linux: create the directory at the root of your home directory </a:t>
            </a:r>
          </a:p>
          <a:p>
            <a:pPr lvl="1"/>
            <a:r>
              <a:rPr lang="en-US" dirty="0"/>
              <a:t> </a:t>
            </a:r>
            <a:r>
              <a:rPr lang="en-US" dirty="0">
                <a:latin typeface="Consolas" panose="020B0609020204030204" pitchFamily="49" charset="0"/>
                <a:cs typeface="Consolas" panose="020B0609020204030204" pitchFamily="49" charset="0"/>
              </a:rPr>
              <a:t>.config/ISIDAGTM</a:t>
            </a:r>
          </a:p>
          <a:p>
            <a:pPr lvl="1"/>
            <a:r>
              <a:rPr lang="en-US" dirty="0"/>
              <a:t>copy the file </a:t>
            </a:r>
            <a:r>
              <a:rPr lang="en-US">
                <a:latin typeface="Consolas" panose="020B0609020204030204" pitchFamily="49" charset="0"/>
                <a:cs typeface="Consolas" panose="020B0609020204030204" pitchFamily="49" charset="0"/>
              </a:rPr>
              <a:t>licence</a:t>
            </a:r>
            <a:r>
              <a:rPr lang="en-US" dirty="0" err="1">
                <a:latin typeface="Consolas" panose="020B0609020204030204" pitchFamily="49" charset="0"/>
                <a:cs typeface="Consolas" panose="020B0609020204030204" pitchFamily="49" charset="0"/>
              </a:rPr>
              <a:t>.dat</a:t>
            </a:r>
            <a:r>
              <a:rPr lang="en-US" dirty="0">
                <a:latin typeface="Consolas" panose="020B0609020204030204" pitchFamily="49" charset="0"/>
                <a:cs typeface="Consolas" panose="020B0609020204030204" pitchFamily="49" charset="0"/>
              </a:rPr>
              <a:t> </a:t>
            </a:r>
            <a:r>
              <a:rPr lang="en-US" dirty="0"/>
              <a:t>in it</a:t>
            </a:r>
          </a:p>
          <a:p>
            <a:pPr lvl="2"/>
            <a:r>
              <a:rPr lang="en-US" b="0" dirty="0">
                <a:latin typeface="Consolas" panose="020B0609020204030204" pitchFamily="49" charset="0"/>
                <a:cs typeface="Consolas" panose="020B0609020204030204" pitchFamily="49" charset="0"/>
              </a:rPr>
              <a:t>/home/username/.config/ISIDAGTM/</a:t>
            </a:r>
            <a:r>
              <a:rPr lang="en-US" b="0" dirty="0" err="1">
                <a:latin typeface="Consolas" panose="020B0609020204030204" pitchFamily="49" charset="0"/>
                <a:cs typeface="Consolas" panose="020B0609020204030204" pitchFamily="49" charset="0"/>
              </a:rPr>
              <a:t>licence.dat</a:t>
            </a:r>
            <a:endParaRPr lang="en-US" b="0" dirty="0">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3597492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9386E2-7A99-8A45-BE2D-6082F8AB0220}"/>
              </a:ext>
            </a:extLst>
          </p:cNvPr>
          <p:cNvSpPr>
            <a:spLocks noGrp="1"/>
          </p:cNvSpPr>
          <p:nvPr>
            <p:ph type="title"/>
          </p:nvPr>
        </p:nvSpPr>
        <p:spPr/>
        <p:txBody>
          <a:bodyPr/>
          <a:lstStyle/>
          <a:p>
            <a:r>
              <a:rPr lang="en-US" dirty="0" err="1"/>
              <a:t>xGTMapTool</a:t>
            </a:r>
            <a:r>
              <a:rPr lang="en-US" dirty="0"/>
              <a:t> interface</a:t>
            </a:r>
          </a:p>
        </p:txBody>
      </p:sp>
      <p:pic>
        <p:nvPicPr>
          <p:cNvPr id="4" name="Espace réservé du contenu 3">
            <a:extLst>
              <a:ext uri="{FF2B5EF4-FFF2-40B4-BE49-F238E27FC236}">
                <a16:creationId xmlns:a16="http://schemas.microsoft.com/office/drawing/2014/main" id="{1F4DFC56-C4B7-A842-A239-03C3720308A0}"/>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107309" y="1325577"/>
            <a:ext cx="4953000" cy="4953000"/>
          </a:xfrm>
          <a:prstGeom prst="rect">
            <a:avLst/>
          </a:prstGeom>
          <a:ln>
            <a:noFill/>
          </a:ln>
          <a:extLst>
            <a:ext uri="{53640926-AAD7-44D8-BBD7-CCE9431645EC}">
              <a14:shadowObscured xmlns:a14="http://schemas.microsoft.com/office/drawing/2010/main"/>
            </a:ext>
          </a:extLst>
        </p:spPr>
      </p:pic>
      <p:sp>
        <p:nvSpPr>
          <p:cNvPr id="5" name="Légende encadrée avec une bordure 2 4">
            <a:extLst>
              <a:ext uri="{FF2B5EF4-FFF2-40B4-BE49-F238E27FC236}">
                <a16:creationId xmlns:a16="http://schemas.microsoft.com/office/drawing/2014/main" id="{1A48A473-3040-EE44-9E7D-E28E13A185A9}"/>
              </a:ext>
            </a:extLst>
          </p:cNvPr>
          <p:cNvSpPr/>
          <p:nvPr/>
        </p:nvSpPr>
        <p:spPr>
          <a:xfrm>
            <a:off x="5754847" y="1325577"/>
            <a:ext cx="2097248" cy="587230"/>
          </a:xfrm>
          <a:prstGeom prst="accentBorderCallout2">
            <a:avLst>
              <a:gd name="adj1" fmla="val 18750"/>
              <a:gd name="adj2" fmla="val -8333"/>
              <a:gd name="adj3" fmla="val 18750"/>
              <a:gd name="adj4" fmla="val -16667"/>
              <a:gd name="adj5" fmla="val 39643"/>
              <a:gd name="adj6" fmla="val -121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File Management</a:t>
            </a:r>
          </a:p>
        </p:txBody>
      </p:sp>
      <p:sp>
        <p:nvSpPr>
          <p:cNvPr id="6" name="Légende encadrée avec une bordure 2 5">
            <a:extLst>
              <a:ext uri="{FF2B5EF4-FFF2-40B4-BE49-F238E27FC236}">
                <a16:creationId xmlns:a16="http://schemas.microsoft.com/office/drawing/2014/main" id="{155171FC-2117-9A4F-A6B7-7DDBFE87A462}"/>
              </a:ext>
            </a:extLst>
          </p:cNvPr>
          <p:cNvSpPr/>
          <p:nvPr/>
        </p:nvSpPr>
        <p:spPr>
          <a:xfrm>
            <a:off x="5754847" y="2041406"/>
            <a:ext cx="2097248" cy="587230"/>
          </a:xfrm>
          <a:prstGeom prst="accentBorderCallout2">
            <a:avLst>
              <a:gd name="adj1" fmla="val 18750"/>
              <a:gd name="adj2" fmla="val -8333"/>
              <a:gd name="adj3" fmla="val 18750"/>
              <a:gd name="adj4" fmla="val -16667"/>
              <a:gd name="adj5" fmla="val 85357"/>
              <a:gd name="adj6" fmla="val -1260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Preprocessing</a:t>
            </a:r>
          </a:p>
        </p:txBody>
      </p:sp>
      <p:sp>
        <p:nvSpPr>
          <p:cNvPr id="7" name="Légende encadrée avec une bordure 2 6">
            <a:extLst>
              <a:ext uri="{FF2B5EF4-FFF2-40B4-BE49-F238E27FC236}">
                <a16:creationId xmlns:a16="http://schemas.microsoft.com/office/drawing/2014/main" id="{137D0630-EFE2-894D-86EC-7242435FF763}"/>
              </a:ext>
            </a:extLst>
          </p:cNvPr>
          <p:cNvSpPr/>
          <p:nvPr/>
        </p:nvSpPr>
        <p:spPr>
          <a:xfrm>
            <a:off x="5754847" y="2757235"/>
            <a:ext cx="2097248" cy="587230"/>
          </a:xfrm>
          <a:prstGeom prst="accentBorderCallout2">
            <a:avLst>
              <a:gd name="adj1" fmla="val 90178"/>
              <a:gd name="adj2" fmla="val -8333"/>
              <a:gd name="adj3" fmla="val 90178"/>
              <a:gd name="adj4" fmla="val -19467"/>
              <a:gd name="adj5" fmla="val 38214"/>
              <a:gd name="adj6" fmla="val -195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GTM parameters</a:t>
            </a:r>
          </a:p>
        </p:txBody>
      </p:sp>
      <p:sp>
        <p:nvSpPr>
          <p:cNvPr id="8" name="Légende encadrée avec une bordure 2 7">
            <a:extLst>
              <a:ext uri="{FF2B5EF4-FFF2-40B4-BE49-F238E27FC236}">
                <a16:creationId xmlns:a16="http://schemas.microsoft.com/office/drawing/2014/main" id="{97E6509F-6AC8-B74C-8E8B-A55BB17EAE27}"/>
              </a:ext>
            </a:extLst>
          </p:cNvPr>
          <p:cNvSpPr/>
          <p:nvPr/>
        </p:nvSpPr>
        <p:spPr>
          <a:xfrm>
            <a:off x="5754847" y="3473064"/>
            <a:ext cx="2097248" cy="587230"/>
          </a:xfrm>
          <a:prstGeom prst="accentBorderCallout2">
            <a:avLst>
              <a:gd name="adj1" fmla="val 5893"/>
              <a:gd name="adj2" fmla="val -8733"/>
              <a:gd name="adj3" fmla="val 5892"/>
              <a:gd name="adj4" fmla="val -259467"/>
              <a:gd name="adj5" fmla="val -224642"/>
              <a:gd name="adj6" fmla="val -259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Calculation mode</a:t>
            </a:r>
          </a:p>
        </p:txBody>
      </p:sp>
      <p:sp>
        <p:nvSpPr>
          <p:cNvPr id="9" name="Légende encadrée avec une bordure 2 8">
            <a:extLst>
              <a:ext uri="{FF2B5EF4-FFF2-40B4-BE49-F238E27FC236}">
                <a16:creationId xmlns:a16="http://schemas.microsoft.com/office/drawing/2014/main" id="{F8774F48-B8E6-6D4D-8CF4-543148B2EAD1}"/>
              </a:ext>
            </a:extLst>
          </p:cNvPr>
          <p:cNvSpPr/>
          <p:nvPr/>
        </p:nvSpPr>
        <p:spPr>
          <a:xfrm>
            <a:off x="5754847" y="4188893"/>
            <a:ext cx="2097248" cy="587230"/>
          </a:xfrm>
          <a:prstGeom prst="accentBorderCallout2">
            <a:avLst>
              <a:gd name="adj1" fmla="val 18750"/>
              <a:gd name="adj2" fmla="val -8333"/>
              <a:gd name="adj3" fmla="val 18750"/>
              <a:gd name="adj4" fmla="val -16667"/>
              <a:gd name="adj5" fmla="val 39643"/>
              <a:gd name="adj6" fmla="val -121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Log messages</a:t>
            </a:r>
          </a:p>
        </p:txBody>
      </p:sp>
      <p:sp>
        <p:nvSpPr>
          <p:cNvPr id="10" name="Légende encadrée avec une bordure 2 9">
            <a:extLst>
              <a:ext uri="{FF2B5EF4-FFF2-40B4-BE49-F238E27FC236}">
                <a16:creationId xmlns:a16="http://schemas.microsoft.com/office/drawing/2014/main" id="{AED649AE-93C5-9D4B-83A9-518E953854C2}"/>
              </a:ext>
            </a:extLst>
          </p:cNvPr>
          <p:cNvSpPr/>
          <p:nvPr/>
        </p:nvSpPr>
        <p:spPr>
          <a:xfrm>
            <a:off x="5754847" y="4904722"/>
            <a:ext cx="2097248" cy="587230"/>
          </a:xfrm>
          <a:prstGeom prst="accentBorderCallout2">
            <a:avLst>
              <a:gd name="adj1" fmla="val 18750"/>
              <a:gd name="adj2" fmla="val -8333"/>
              <a:gd name="adj3" fmla="val 18750"/>
              <a:gd name="adj4" fmla="val -16667"/>
              <a:gd name="adj5" fmla="val 188214"/>
              <a:gd name="adj6" fmla="val -65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Launch calculations</a:t>
            </a:r>
          </a:p>
        </p:txBody>
      </p:sp>
    </p:spTree>
    <p:extLst>
      <p:ext uri="{BB962C8B-B14F-4D97-AF65-F5344CB8AC3E}">
        <p14:creationId xmlns:p14="http://schemas.microsoft.com/office/powerpoint/2010/main" val="4083703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D0AD11-D7DE-0446-8FE1-B2F86F924F33}"/>
              </a:ext>
            </a:extLst>
          </p:cNvPr>
          <p:cNvSpPr>
            <a:spLocks noGrp="1"/>
          </p:cNvSpPr>
          <p:nvPr>
            <p:ph type="title"/>
          </p:nvPr>
        </p:nvSpPr>
        <p:spPr/>
        <p:txBody>
          <a:bodyPr/>
          <a:lstStyle/>
          <a:p>
            <a:r>
              <a:rPr lang="en-US" dirty="0"/>
              <a:t>Prepare the GTM</a:t>
            </a:r>
          </a:p>
        </p:txBody>
      </p:sp>
      <p:pic>
        <p:nvPicPr>
          <p:cNvPr id="4" name="Espace réservé du contenu 3">
            <a:extLst>
              <a:ext uri="{FF2B5EF4-FFF2-40B4-BE49-F238E27FC236}">
                <a16:creationId xmlns:a16="http://schemas.microsoft.com/office/drawing/2014/main" id="{0B2F5872-434D-9A45-B9EA-3EED5A93F16F}"/>
              </a:ext>
            </a:extLst>
          </p:cNvPr>
          <p:cNvPicPr>
            <a:picLocks noGrp="1"/>
          </p:cNvPicPr>
          <p:nvPr>
            <p:ph idx="1"/>
          </p:nvPr>
        </p:nvPicPr>
        <p:blipFill rotWithShape="1">
          <a:blip r:embed="rId3">
            <a:extLst>
              <a:ext uri="{28A0092B-C50C-407E-A947-70E740481C1C}">
                <a14:useLocalDpi xmlns:a14="http://schemas.microsoft.com/office/drawing/2010/main" val="0"/>
              </a:ext>
            </a:extLst>
          </a:blip>
          <a:srcRect b="55612"/>
          <a:stretch/>
        </p:blipFill>
        <p:spPr bwMode="auto">
          <a:xfrm>
            <a:off x="157643" y="1444459"/>
            <a:ext cx="4953000" cy="2198538"/>
          </a:xfrm>
          <a:prstGeom prst="rect">
            <a:avLst/>
          </a:prstGeom>
          <a:ln>
            <a:noFill/>
          </a:ln>
          <a:extLst>
            <a:ext uri="{53640926-AAD7-44D8-BBD7-CCE9431645EC}">
              <a14:shadowObscured xmlns:a14="http://schemas.microsoft.com/office/drawing/2010/main"/>
            </a:ext>
          </a:extLst>
        </p:spPr>
      </p:pic>
      <p:sp>
        <p:nvSpPr>
          <p:cNvPr id="5" name="Rectangle 4">
            <a:extLst>
              <a:ext uri="{FF2B5EF4-FFF2-40B4-BE49-F238E27FC236}">
                <a16:creationId xmlns:a16="http://schemas.microsoft.com/office/drawing/2014/main" id="{0EDDD5FB-E943-3246-A6C7-1CE9987024CA}"/>
              </a:ext>
            </a:extLst>
          </p:cNvPr>
          <p:cNvSpPr/>
          <p:nvPr/>
        </p:nvSpPr>
        <p:spPr>
          <a:xfrm>
            <a:off x="1224794" y="1543574"/>
            <a:ext cx="3867324" cy="25167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6" name="ZoneTexte 5">
            <a:extLst>
              <a:ext uri="{FF2B5EF4-FFF2-40B4-BE49-F238E27FC236}">
                <a16:creationId xmlns:a16="http://schemas.microsoft.com/office/drawing/2014/main" id="{BEA06980-1E1C-E34B-B1D7-A6F7A82EF4C8}"/>
              </a:ext>
            </a:extLst>
          </p:cNvPr>
          <p:cNvSpPr txBox="1"/>
          <p:nvPr/>
        </p:nvSpPr>
        <p:spPr>
          <a:xfrm>
            <a:off x="5383057" y="1415493"/>
            <a:ext cx="3514039" cy="507831"/>
          </a:xfrm>
          <a:prstGeom prst="rect">
            <a:avLst/>
          </a:prstGeom>
          <a:noFill/>
        </p:spPr>
        <p:txBody>
          <a:bodyPr wrap="none" rtlCol="0">
            <a:spAutoFit/>
          </a:bodyPr>
          <a:lstStyle/>
          <a:p>
            <a:r>
              <a:rPr lang="en-US" dirty="0"/>
              <a:t>Select the file </a:t>
            </a:r>
            <a:r>
              <a:rPr lang="en-US" dirty="0" err="1">
                <a:latin typeface="Consolas" panose="020B0609020204030204" pitchFamily="49" charset="0"/>
                <a:cs typeface="Consolas" panose="020B0609020204030204" pitchFamily="49" charset="0"/>
              </a:rPr>
              <a:t>train.svm</a:t>
            </a:r>
            <a:endParaRPr lang="en-US" dirty="0">
              <a:latin typeface="Consolas" panose="020B0609020204030204" pitchFamily="49" charset="0"/>
              <a:cs typeface="Consolas" panose="020B0609020204030204" pitchFamily="49" charset="0"/>
            </a:endParaRPr>
          </a:p>
          <a:p>
            <a:r>
              <a:rPr lang="en-US" dirty="0"/>
              <a:t>	The </a:t>
            </a:r>
            <a:r>
              <a:rPr lang="en-US" b="1" dirty="0">
                <a:latin typeface="Consolas" panose="020B0609020204030204" pitchFamily="49" charset="0"/>
                <a:cs typeface="Consolas" panose="020B0609020204030204" pitchFamily="49" charset="0"/>
              </a:rPr>
              <a:t>Output</a:t>
            </a:r>
            <a:r>
              <a:rPr lang="en-US" dirty="0"/>
              <a:t> shall setup automatically</a:t>
            </a:r>
          </a:p>
        </p:txBody>
      </p:sp>
      <p:sp>
        <p:nvSpPr>
          <p:cNvPr id="7" name="ZoneTexte 6">
            <a:extLst>
              <a:ext uri="{FF2B5EF4-FFF2-40B4-BE49-F238E27FC236}">
                <a16:creationId xmlns:a16="http://schemas.microsoft.com/office/drawing/2014/main" id="{E28A0933-E3F5-9A44-94D4-E1A9E0C0DF58}"/>
              </a:ext>
            </a:extLst>
          </p:cNvPr>
          <p:cNvSpPr txBox="1"/>
          <p:nvPr/>
        </p:nvSpPr>
        <p:spPr>
          <a:xfrm>
            <a:off x="5897460" y="2499730"/>
            <a:ext cx="2485232" cy="300082"/>
          </a:xfrm>
          <a:prstGeom prst="rect">
            <a:avLst/>
          </a:prstGeom>
          <a:noFill/>
        </p:spPr>
        <p:txBody>
          <a:bodyPr wrap="none" rtlCol="0">
            <a:spAutoFit/>
          </a:bodyPr>
          <a:lstStyle/>
          <a:p>
            <a:r>
              <a:rPr lang="en-US" dirty="0"/>
              <a:t>Select </a:t>
            </a:r>
            <a:r>
              <a:rPr lang="en-US" b="1" dirty="0">
                <a:latin typeface="Consolas" panose="020B0609020204030204" pitchFamily="49" charset="0"/>
                <a:cs typeface="Consolas" panose="020B0609020204030204" pitchFamily="49" charset="0"/>
              </a:rPr>
              <a:t>Center</a:t>
            </a:r>
            <a:r>
              <a:rPr lang="en-US" dirty="0"/>
              <a:t> as pre-processing</a:t>
            </a:r>
          </a:p>
        </p:txBody>
      </p:sp>
      <p:sp>
        <p:nvSpPr>
          <p:cNvPr id="8" name="ZoneTexte 7">
            <a:extLst>
              <a:ext uri="{FF2B5EF4-FFF2-40B4-BE49-F238E27FC236}">
                <a16:creationId xmlns:a16="http://schemas.microsoft.com/office/drawing/2014/main" id="{27486016-D938-E444-B5D9-E1FDE36523B4}"/>
              </a:ext>
            </a:extLst>
          </p:cNvPr>
          <p:cNvSpPr txBox="1"/>
          <p:nvPr/>
        </p:nvSpPr>
        <p:spPr>
          <a:xfrm>
            <a:off x="5973731" y="2810736"/>
            <a:ext cx="2332690" cy="300082"/>
          </a:xfrm>
          <a:prstGeom prst="rect">
            <a:avLst/>
          </a:prstGeom>
          <a:noFill/>
        </p:spPr>
        <p:txBody>
          <a:bodyPr wrap="none" rtlCol="0">
            <a:spAutoFit/>
          </a:bodyPr>
          <a:lstStyle/>
          <a:p>
            <a:r>
              <a:rPr lang="en-US" dirty="0"/>
              <a:t>Set initial scaling to </a:t>
            </a:r>
            <a:r>
              <a:rPr lang="en-US" b="1" dirty="0">
                <a:latin typeface="Consolas" panose="020B0609020204030204" pitchFamily="49" charset="0"/>
                <a:cs typeface="Consolas" panose="020B0609020204030204" pitchFamily="49" charset="0"/>
              </a:rPr>
              <a:t>Standard</a:t>
            </a:r>
          </a:p>
        </p:txBody>
      </p:sp>
      <p:sp>
        <p:nvSpPr>
          <p:cNvPr id="9" name="ZoneTexte 8">
            <a:extLst>
              <a:ext uri="{FF2B5EF4-FFF2-40B4-BE49-F238E27FC236}">
                <a16:creationId xmlns:a16="http://schemas.microsoft.com/office/drawing/2014/main" id="{A5C0C37D-BE5E-D24E-A21C-1B1620DE9D85}"/>
              </a:ext>
            </a:extLst>
          </p:cNvPr>
          <p:cNvSpPr txBox="1"/>
          <p:nvPr/>
        </p:nvSpPr>
        <p:spPr>
          <a:xfrm>
            <a:off x="5937696" y="3376218"/>
            <a:ext cx="2404761" cy="300082"/>
          </a:xfrm>
          <a:prstGeom prst="rect">
            <a:avLst/>
          </a:prstGeom>
          <a:noFill/>
        </p:spPr>
        <p:txBody>
          <a:bodyPr wrap="none" rtlCol="0">
            <a:spAutoFit/>
          </a:bodyPr>
          <a:lstStyle/>
          <a:p>
            <a:r>
              <a:rPr lang="en-US" dirty="0"/>
              <a:t>Set the number of traits to </a:t>
            </a:r>
            <a:r>
              <a:rPr lang="en-US" b="1" dirty="0">
                <a:latin typeface="Consolas" panose="020B0609020204030204" pitchFamily="49" charset="0"/>
                <a:cs typeface="Consolas" panose="020B0609020204030204" pitchFamily="49" charset="0"/>
              </a:rPr>
              <a:t>110</a:t>
            </a:r>
          </a:p>
        </p:txBody>
      </p:sp>
      <p:sp>
        <p:nvSpPr>
          <p:cNvPr id="10" name="Rectangle 9">
            <a:extLst>
              <a:ext uri="{FF2B5EF4-FFF2-40B4-BE49-F238E27FC236}">
                <a16:creationId xmlns:a16="http://schemas.microsoft.com/office/drawing/2014/main" id="{F5A33E66-BC0F-0E45-9BD7-43F629D8C66C}"/>
              </a:ext>
            </a:extLst>
          </p:cNvPr>
          <p:cNvSpPr/>
          <p:nvPr/>
        </p:nvSpPr>
        <p:spPr>
          <a:xfrm>
            <a:off x="1862356" y="2499730"/>
            <a:ext cx="1585519" cy="25167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1" name="Rectangle 10">
            <a:extLst>
              <a:ext uri="{FF2B5EF4-FFF2-40B4-BE49-F238E27FC236}">
                <a16:creationId xmlns:a16="http://schemas.microsoft.com/office/drawing/2014/main" id="{5547F470-0A93-0F41-9881-78A095CB38AD}"/>
              </a:ext>
            </a:extLst>
          </p:cNvPr>
          <p:cNvSpPr/>
          <p:nvPr/>
        </p:nvSpPr>
        <p:spPr>
          <a:xfrm>
            <a:off x="1862356" y="2717496"/>
            <a:ext cx="1249960" cy="25167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D33D0294-3B39-A94C-9404-4C1260E9CB85}"/>
              </a:ext>
            </a:extLst>
          </p:cNvPr>
          <p:cNvSpPr/>
          <p:nvPr/>
        </p:nvSpPr>
        <p:spPr>
          <a:xfrm>
            <a:off x="524312" y="2717496"/>
            <a:ext cx="1338044" cy="25167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13" name="Image 12">
            <a:extLst>
              <a:ext uri="{FF2B5EF4-FFF2-40B4-BE49-F238E27FC236}">
                <a16:creationId xmlns:a16="http://schemas.microsoft.com/office/drawing/2014/main" id="{6E3F26DA-3D76-2848-9C17-F11D0ECC4427}"/>
              </a:ext>
            </a:extLst>
          </p:cNvPr>
          <p:cNvPicPr/>
          <p:nvPr/>
        </p:nvPicPr>
        <p:blipFill rotWithShape="1">
          <a:blip r:embed="rId4">
            <a:extLst>
              <a:ext uri="{28A0092B-C50C-407E-A947-70E740481C1C}">
                <a14:useLocalDpi xmlns:a14="http://schemas.microsoft.com/office/drawing/2010/main" val="0"/>
              </a:ext>
            </a:extLst>
          </a:blip>
          <a:srcRect t="34885" b="27001"/>
          <a:stretch/>
        </p:blipFill>
        <p:spPr bwMode="auto">
          <a:xfrm>
            <a:off x="857465" y="4104122"/>
            <a:ext cx="5039995" cy="2585720"/>
          </a:xfrm>
          <a:prstGeom prst="rect">
            <a:avLst/>
          </a:prstGeom>
          <a:ln>
            <a:noFill/>
          </a:ln>
          <a:extLst>
            <a:ext uri="{53640926-AAD7-44D8-BBD7-CCE9431645EC}">
              <a14:shadowObscured xmlns:a14="http://schemas.microsoft.com/office/drawing/2010/main"/>
            </a:ext>
          </a:extLst>
        </p:spPr>
      </p:pic>
      <p:sp>
        <p:nvSpPr>
          <p:cNvPr id="14" name="ZoneTexte 13">
            <a:extLst>
              <a:ext uri="{FF2B5EF4-FFF2-40B4-BE49-F238E27FC236}">
                <a16:creationId xmlns:a16="http://schemas.microsoft.com/office/drawing/2014/main" id="{90F6DE59-F0FD-644D-B55D-2A6B347D3835}"/>
              </a:ext>
            </a:extLst>
          </p:cNvPr>
          <p:cNvSpPr txBox="1"/>
          <p:nvPr/>
        </p:nvSpPr>
        <p:spPr>
          <a:xfrm>
            <a:off x="2155971" y="3642457"/>
            <a:ext cx="5241178" cy="461665"/>
          </a:xfrm>
          <a:prstGeom prst="rect">
            <a:avLst/>
          </a:prstGeom>
          <a:noFill/>
        </p:spPr>
        <p:txBody>
          <a:bodyPr wrap="none" rtlCol="0">
            <a:spAutoFit/>
          </a:bodyPr>
          <a:lstStyle/>
          <a:p>
            <a:r>
              <a:rPr lang="en-US" sz="2400" b="1" dirty="0">
                <a:solidFill>
                  <a:srgbClr val="FF0000"/>
                </a:solidFill>
              </a:rPr>
              <a:t>Calculations take about 15 minutes</a:t>
            </a:r>
          </a:p>
        </p:txBody>
      </p:sp>
      <p:pic>
        <p:nvPicPr>
          <p:cNvPr id="15" name="Image 14">
            <a:extLst>
              <a:ext uri="{FF2B5EF4-FFF2-40B4-BE49-F238E27FC236}">
                <a16:creationId xmlns:a16="http://schemas.microsoft.com/office/drawing/2014/main" id="{D5B2DFDC-BFE5-5740-A714-AE94D7F946FF}"/>
              </a:ext>
            </a:extLst>
          </p:cNvPr>
          <p:cNvPicPr/>
          <p:nvPr/>
        </p:nvPicPr>
        <p:blipFill rotWithShape="1">
          <a:blip r:embed="rId5">
            <a:extLst>
              <a:ext uri="{28A0092B-C50C-407E-A947-70E740481C1C}">
                <a14:useLocalDpi xmlns:a14="http://schemas.microsoft.com/office/drawing/2010/main" val="0"/>
              </a:ext>
            </a:extLst>
          </a:blip>
          <a:srcRect t="86234" b="6423"/>
          <a:stretch/>
        </p:blipFill>
        <p:spPr bwMode="auto">
          <a:xfrm>
            <a:off x="3138822" y="6209479"/>
            <a:ext cx="5036820" cy="497840"/>
          </a:xfrm>
          <a:prstGeom prst="rect">
            <a:avLst/>
          </a:prstGeom>
          <a:ln>
            <a:noFill/>
          </a:ln>
          <a:extLst>
            <a:ext uri="{53640926-AAD7-44D8-BBD7-CCE9431645EC}">
              <a14:shadowObscured xmlns:a14="http://schemas.microsoft.com/office/drawing/2010/main"/>
            </a:ext>
          </a:extLst>
        </p:spPr>
      </p:pic>
      <p:sp>
        <p:nvSpPr>
          <p:cNvPr id="16" name="ZoneTexte 15">
            <a:extLst>
              <a:ext uri="{FF2B5EF4-FFF2-40B4-BE49-F238E27FC236}">
                <a16:creationId xmlns:a16="http://schemas.microsoft.com/office/drawing/2014/main" id="{B6BC0C7E-E902-F844-BDED-5D2C453951B5}"/>
              </a:ext>
            </a:extLst>
          </p:cNvPr>
          <p:cNvSpPr txBox="1"/>
          <p:nvPr/>
        </p:nvSpPr>
        <p:spPr>
          <a:xfrm>
            <a:off x="5937696" y="4298878"/>
            <a:ext cx="3206304" cy="515526"/>
          </a:xfrm>
          <a:prstGeom prst="rect">
            <a:avLst/>
          </a:prstGeom>
          <a:noFill/>
        </p:spPr>
        <p:txBody>
          <a:bodyPr wrap="square" rtlCol="0">
            <a:spAutoFit/>
          </a:bodyPr>
          <a:lstStyle/>
          <a:p>
            <a:r>
              <a:rPr lang="en-US" dirty="0"/>
              <a:t>Created file:</a:t>
            </a:r>
          </a:p>
          <a:p>
            <a:pPr lvl="0">
              <a:spcAft>
                <a:spcPts val="0"/>
              </a:spcAft>
            </a:pPr>
            <a:r>
              <a:rPr lang="en-US" sz="1400" dirty="0">
                <a:latin typeface="Consolas" panose="020B0609020204030204" pitchFamily="49" charset="0"/>
                <a:ea typeface="Calibri" panose="020F0502020204030204" pitchFamily="34" charset="0"/>
                <a:cs typeface="Consolas" panose="020B0609020204030204" pitchFamily="49" charset="0"/>
              </a:rPr>
              <a:t>	</a:t>
            </a:r>
            <a:r>
              <a:rPr lang="en-US" sz="1400" dirty="0" err="1">
                <a:latin typeface="Consolas" panose="020B0609020204030204" pitchFamily="49" charset="0"/>
                <a:ea typeface="Calibri" panose="020F0502020204030204" pitchFamily="34" charset="0"/>
                <a:cs typeface="Consolas" panose="020B0609020204030204" pitchFamily="49" charset="0"/>
              </a:rPr>
              <a:t>train.xml</a:t>
            </a:r>
            <a:endParaRPr lang="en-US" sz="1400" dirty="0">
              <a:latin typeface="Consolas" panose="020B0609020204030204" pitchFamily="49" charset="0"/>
              <a:ea typeface="Calibri" panose="020F0502020204030204" pitchFamily="34" charset="0"/>
              <a:cs typeface="Consolas" panose="020B0609020204030204" pitchFamily="49" charset="0"/>
            </a:endParaRPr>
          </a:p>
        </p:txBody>
      </p:sp>
    </p:spTree>
    <p:extLst>
      <p:ext uri="{BB962C8B-B14F-4D97-AF65-F5344CB8AC3E}">
        <p14:creationId xmlns:p14="http://schemas.microsoft.com/office/powerpoint/2010/main" val="4269796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0"/>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9"/>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2"/>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7" grpId="1"/>
      <p:bldP spid="8" grpId="0"/>
      <p:bldP spid="8" grpId="1"/>
      <p:bldP spid="9" grpId="0"/>
      <p:bldP spid="9" grpId="1"/>
      <p:bldP spid="10" grpId="0" animBg="1"/>
      <p:bldP spid="10" grpId="1" animBg="1"/>
      <p:bldP spid="11" grpId="0" animBg="1"/>
      <p:bldP spid="11" grpId="1" animBg="1"/>
      <p:bldP spid="12" grpId="0" animBg="1"/>
      <p:bldP spid="12" grpId="1" animBg="1"/>
      <p:bldP spid="14"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14368D-2BB2-C644-A67C-D2411DB8802D}"/>
              </a:ext>
            </a:extLst>
          </p:cNvPr>
          <p:cNvSpPr>
            <a:spLocks noGrp="1"/>
          </p:cNvSpPr>
          <p:nvPr>
            <p:ph type="title"/>
          </p:nvPr>
        </p:nvSpPr>
        <p:spPr/>
        <p:txBody>
          <a:bodyPr/>
          <a:lstStyle/>
          <a:p>
            <a:r>
              <a:rPr lang="en-US" dirty="0"/>
              <a:t>Use the GTM</a:t>
            </a:r>
          </a:p>
        </p:txBody>
      </p:sp>
      <p:pic>
        <p:nvPicPr>
          <p:cNvPr id="4" name="Espace réservé du contenu 3">
            <a:extLst>
              <a:ext uri="{FF2B5EF4-FFF2-40B4-BE49-F238E27FC236}">
                <a16:creationId xmlns:a16="http://schemas.microsoft.com/office/drawing/2014/main" id="{E868C203-540D-9545-BE98-720E8E8F714A}"/>
              </a:ext>
            </a:extLst>
          </p:cNvPr>
          <p:cNvPicPr>
            <a:picLocks noGrp="1"/>
          </p:cNvPicPr>
          <p:nvPr>
            <p:ph idx="1"/>
          </p:nvPr>
        </p:nvPicPr>
        <p:blipFill rotWithShape="1">
          <a:blip r:embed="rId3">
            <a:extLst>
              <a:ext uri="{28A0092B-C50C-407E-A947-70E740481C1C}">
                <a14:useLocalDpi xmlns:a14="http://schemas.microsoft.com/office/drawing/2010/main" val="0"/>
              </a:ext>
            </a:extLst>
          </a:blip>
          <a:srcRect b="78601"/>
          <a:stretch/>
        </p:blipFill>
        <p:spPr bwMode="auto">
          <a:xfrm>
            <a:off x="124087" y="1325886"/>
            <a:ext cx="4953000" cy="1059892"/>
          </a:xfrm>
          <a:prstGeom prst="rect">
            <a:avLst/>
          </a:prstGeom>
          <a:ln>
            <a:noFill/>
          </a:ln>
          <a:extLst>
            <a:ext uri="{53640926-AAD7-44D8-BBD7-CCE9431645EC}">
              <a14:shadowObscured xmlns:a14="http://schemas.microsoft.com/office/drawing/2010/main"/>
            </a:ext>
          </a:extLst>
        </p:spPr>
      </p:pic>
      <p:pic>
        <p:nvPicPr>
          <p:cNvPr id="6" name="Image 5">
            <a:extLst>
              <a:ext uri="{FF2B5EF4-FFF2-40B4-BE49-F238E27FC236}">
                <a16:creationId xmlns:a16="http://schemas.microsoft.com/office/drawing/2014/main" id="{B0FB1094-E49A-064A-BFBE-7AD6A738E932}"/>
              </a:ext>
            </a:extLst>
          </p:cNvPr>
          <p:cNvPicPr>
            <a:picLocks noChangeAspect="1"/>
          </p:cNvPicPr>
          <p:nvPr/>
        </p:nvPicPr>
        <p:blipFill rotWithShape="1">
          <a:blip r:embed="rId4"/>
          <a:srcRect t="86627" b="7784"/>
          <a:stretch/>
        </p:blipFill>
        <p:spPr>
          <a:xfrm>
            <a:off x="124087" y="2719520"/>
            <a:ext cx="4953000" cy="276837"/>
          </a:xfrm>
          <a:prstGeom prst="rect">
            <a:avLst/>
          </a:prstGeom>
        </p:spPr>
      </p:pic>
      <p:pic>
        <p:nvPicPr>
          <p:cNvPr id="8" name="Image 7">
            <a:extLst>
              <a:ext uri="{FF2B5EF4-FFF2-40B4-BE49-F238E27FC236}">
                <a16:creationId xmlns:a16="http://schemas.microsoft.com/office/drawing/2014/main" id="{65F965E6-01ED-2D47-85FF-531F2CD61942}"/>
              </a:ext>
            </a:extLst>
          </p:cNvPr>
          <p:cNvPicPr>
            <a:picLocks noChangeAspect="1"/>
          </p:cNvPicPr>
          <p:nvPr/>
        </p:nvPicPr>
        <p:blipFill rotWithShape="1">
          <a:blip r:embed="rId5"/>
          <a:srcRect t="86216" b="8703"/>
          <a:stretch/>
        </p:blipFill>
        <p:spPr>
          <a:xfrm>
            <a:off x="124087" y="5981352"/>
            <a:ext cx="4953000" cy="251669"/>
          </a:xfrm>
          <a:prstGeom prst="rect">
            <a:avLst/>
          </a:prstGeom>
        </p:spPr>
      </p:pic>
      <p:pic>
        <p:nvPicPr>
          <p:cNvPr id="9" name="Image 8">
            <a:extLst>
              <a:ext uri="{FF2B5EF4-FFF2-40B4-BE49-F238E27FC236}">
                <a16:creationId xmlns:a16="http://schemas.microsoft.com/office/drawing/2014/main" id="{AD78D695-E1BE-9841-B6A8-91812C9375FA}"/>
              </a:ext>
            </a:extLst>
          </p:cNvPr>
          <p:cNvPicPr>
            <a:picLocks noChangeAspect="1"/>
          </p:cNvPicPr>
          <p:nvPr/>
        </p:nvPicPr>
        <p:blipFill rotWithShape="1">
          <a:blip r:embed="rId5"/>
          <a:srcRect b="79075"/>
          <a:stretch/>
        </p:blipFill>
        <p:spPr>
          <a:xfrm>
            <a:off x="124087" y="4613664"/>
            <a:ext cx="4953000" cy="1036400"/>
          </a:xfrm>
          <a:prstGeom prst="rect">
            <a:avLst/>
          </a:prstGeom>
        </p:spPr>
      </p:pic>
      <p:sp>
        <p:nvSpPr>
          <p:cNvPr id="11" name="ZoneTexte 10">
            <a:extLst>
              <a:ext uri="{FF2B5EF4-FFF2-40B4-BE49-F238E27FC236}">
                <a16:creationId xmlns:a16="http://schemas.microsoft.com/office/drawing/2014/main" id="{6D4D01E2-8EFF-A849-A17E-EBBBEACBD357}"/>
              </a:ext>
            </a:extLst>
          </p:cNvPr>
          <p:cNvSpPr txBox="1"/>
          <p:nvPr/>
        </p:nvSpPr>
        <p:spPr>
          <a:xfrm>
            <a:off x="5244865" y="1325886"/>
            <a:ext cx="3164649" cy="338554"/>
          </a:xfrm>
          <a:prstGeom prst="rect">
            <a:avLst/>
          </a:prstGeom>
          <a:noFill/>
        </p:spPr>
        <p:txBody>
          <a:bodyPr wrap="none" rtlCol="0">
            <a:spAutoFit/>
          </a:bodyPr>
          <a:lstStyle/>
          <a:p>
            <a:r>
              <a:rPr lang="en-US" sz="1600" dirty="0"/>
              <a:t>Click the </a:t>
            </a:r>
            <a:r>
              <a:rPr lang="en-US" sz="1600" b="1" dirty="0">
                <a:latin typeface="Consolas" panose="020B0609020204030204" pitchFamily="49" charset="0"/>
                <a:cs typeface="Consolas" panose="020B0609020204030204" pitchFamily="49" charset="0"/>
              </a:rPr>
              <a:t>Use model </a:t>
            </a:r>
            <a:r>
              <a:rPr lang="en-US" sz="1600" dirty="0"/>
              <a:t>radio button</a:t>
            </a:r>
          </a:p>
        </p:txBody>
      </p:sp>
      <p:sp>
        <p:nvSpPr>
          <p:cNvPr id="12" name="ZoneTexte 11">
            <a:extLst>
              <a:ext uri="{FF2B5EF4-FFF2-40B4-BE49-F238E27FC236}">
                <a16:creationId xmlns:a16="http://schemas.microsoft.com/office/drawing/2014/main" id="{8A91B053-FDF1-D142-9927-4F7BA5027B99}"/>
              </a:ext>
            </a:extLst>
          </p:cNvPr>
          <p:cNvSpPr txBox="1"/>
          <p:nvPr/>
        </p:nvSpPr>
        <p:spPr>
          <a:xfrm>
            <a:off x="5244863" y="1664440"/>
            <a:ext cx="3899135" cy="1323439"/>
          </a:xfrm>
          <a:prstGeom prst="rect">
            <a:avLst/>
          </a:prstGeom>
          <a:noFill/>
        </p:spPr>
        <p:txBody>
          <a:bodyPr wrap="square" rtlCol="0">
            <a:spAutoFit/>
          </a:bodyPr>
          <a:lstStyle/>
          <a:p>
            <a:r>
              <a:rPr lang="en-US" sz="1600" dirty="0"/>
              <a:t>Select as </a:t>
            </a:r>
            <a:r>
              <a:rPr lang="en-US" sz="1600" b="1" dirty="0">
                <a:latin typeface="Consolas" panose="020B0609020204030204" pitchFamily="49" charset="0"/>
                <a:cs typeface="Consolas" panose="020B0609020204030204" pitchFamily="49" charset="0"/>
              </a:rPr>
              <a:t>Model</a:t>
            </a:r>
            <a:r>
              <a:rPr lang="en-US" sz="1600" dirty="0"/>
              <a:t> file </a:t>
            </a:r>
            <a:r>
              <a:rPr lang="en-US" sz="1600" dirty="0" err="1">
                <a:latin typeface="Consolas" panose="020B0609020204030204" pitchFamily="49" charset="0"/>
                <a:cs typeface="Consolas" panose="020B0609020204030204" pitchFamily="49" charset="0"/>
              </a:rPr>
              <a:t>train.xml</a:t>
            </a:r>
            <a:endParaRPr lang="en-US" sz="1600" dirty="0">
              <a:latin typeface="Consolas" panose="020B0609020204030204" pitchFamily="49" charset="0"/>
              <a:cs typeface="Consolas" panose="020B0609020204030204" pitchFamily="49" charset="0"/>
            </a:endParaRPr>
          </a:p>
          <a:p>
            <a:pPr marL="668338" indent="-668338"/>
            <a:r>
              <a:rPr lang="en-US" sz="1600" dirty="0"/>
              <a:t>	This file was created during the previous step or load it from the </a:t>
            </a:r>
            <a:r>
              <a:rPr lang="en-US" sz="1600" dirty="0">
                <a:latin typeface="Consolas" panose="020B0609020204030204" pitchFamily="49" charset="0"/>
                <a:cs typeface="Consolas" panose="020B0609020204030204" pitchFamily="49" charset="0"/>
              </a:rPr>
              <a:t>Output</a:t>
            </a:r>
            <a:r>
              <a:rPr lang="en-US" sz="1600" dirty="0"/>
              <a:t> directory of the tutorial</a:t>
            </a:r>
          </a:p>
          <a:p>
            <a:pPr marL="668338" indent="-668338"/>
            <a:r>
              <a:rPr lang="en-US" sz="1600" dirty="0"/>
              <a:t>Tick the box </a:t>
            </a:r>
            <a:r>
              <a:rPr lang="en-US" sz="1600" b="1" dirty="0">
                <a:latin typeface="Consolas" panose="020B0609020204030204" pitchFamily="49" charset="0"/>
                <a:cs typeface="Consolas" panose="020B0609020204030204" pitchFamily="49" charset="0"/>
              </a:rPr>
              <a:t>Save full information</a:t>
            </a:r>
          </a:p>
        </p:txBody>
      </p:sp>
      <p:sp>
        <p:nvSpPr>
          <p:cNvPr id="14" name="ZoneTexte 13">
            <a:extLst>
              <a:ext uri="{FF2B5EF4-FFF2-40B4-BE49-F238E27FC236}">
                <a16:creationId xmlns:a16="http://schemas.microsoft.com/office/drawing/2014/main" id="{E7722BC5-BB09-8F4F-8BFA-7390CB4D6E8E}"/>
              </a:ext>
            </a:extLst>
          </p:cNvPr>
          <p:cNvSpPr txBox="1"/>
          <p:nvPr/>
        </p:nvSpPr>
        <p:spPr>
          <a:xfrm>
            <a:off x="2026641" y="3258414"/>
            <a:ext cx="1640834" cy="338554"/>
          </a:xfrm>
          <a:prstGeom prst="rect">
            <a:avLst/>
          </a:prstGeom>
          <a:noFill/>
        </p:spPr>
        <p:txBody>
          <a:bodyPr wrap="none" rtlCol="0">
            <a:spAutoFit/>
          </a:bodyPr>
          <a:lstStyle/>
          <a:p>
            <a:r>
              <a:rPr lang="en-US" sz="1600" dirty="0"/>
              <a:t>Likelihood</a:t>
            </a:r>
            <a:r>
              <a:rPr lang="en-US" dirty="0"/>
              <a:t>: -208.86</a:t>
            </a:r>
          </a:p>
        </p:txBody>
      </p:sp>
      <p:sp>
        <p:nvSpPr>
          <p:cNvPr id="15" name="ZoneTexte 14">
            <a:extLst>
              <a:ext uri="{FF2B5EF4-FFF2-40B4-BE49-F238E27FC236}">
                <a16:creationId xmlns:a16="http://schemas.microsoft.com/office/drawing/2014/main" id="{F7CD96E6-790A-CC47-8FA1-4446EA195FE3}"/>
              </a:ext>
            </a:extLst>
          </p:cNvPr>
          <p:cNvSpPr txBox="1"/>
          <p:nvPr/>
        </p:nvSpPr>
        <p:spPr>
          <a:xfrm>
            <a:off x="5244863" y="2987879"/>
            <a:ext cx="3389152" cy="1323439"/>
          </a:xfrm>
          <a:prstGeom prst="rect">
            <a:avLst/>
          </a:prstGeom>
          <a:noFill/>
        </p:spPr>
        <p:txBody>
          <a:bodyPr wrap="square" rtlCol="0">
            <a:spAutoFit/>
          </a:bodyPr>
          <a:lstStyle/>
          <a:p>
            <a:r>
              <a:rPr lang="en-US" sz="1600" dirty="0"/>
              <a:t>Created files:</a:t>
            </a:r>
          </a:p>
          <a:p>
            <a:pPr marL="342900" lvl="0" indent="-342900">
              <a:spcAft>
                <a:spcPts val="0"/>
              </a:spcAft>
              <a:buFont typeface="Calibri" panose="020F0502020204030204" pitchFamily="34" charset="0"/>
              <a:buChar char="-"/>
            </a:pPr>
            <a:r>
              <a:rPr lang="en-US" sz="1600" dirty="0" err="1">
                <a:latin typeface="Consolas" panose="020B0609020204030204" pitchFamily="49" charset="0"/>
                <a:ea typeface="Calibri" panose="020F0502020204030204" pitchFamily="34" charset="0"/>
                <a:cs typeface="Consolas" panose="020B0609020204030204" pitchFamily="49" charset="0"/>
              </a:rPr>
              <a:t>trainR.svm</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err="1">
                <a:latin typeface="Consolas" panose="020B0609020204030204" pitchFamily="49" charset="0"/>
                <a:ea typeface="Calibri" panose="020F0502020204030204" pitchFamily="34" charset="0"/>
                <a:cs typeface="Consolas" panose="020B0609020204030204" pitchFamily="49" charset="0"/>
              </a:rPr>
              <a:t>trainPrj.svm</a:t>
            </a:r>
            <a:endParaRPr lang="en-US" sz="16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1600" dirty="0">
                <a:latin typeface="Consolas" panose="020B0609020204030204" pitchFamily="49" charset="0"/>
                <a:ea typeface="Calibri" panose="020F0502020204030204" pitchFamily="34" charset="0"/>
                <a:cs typeface="Consolas" panose="020B0609020204030204" pitchFamily="49" charset="0"/>
              </a:rPr>
              <a:t>trainPC123.mat</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err="1">
                <a:latin typeface="Consolas" panose="020B0609020204030204" pitchFamily="49" charset="0"/>
                <a:ea typeface="Calibri" panose="020F0502020204030204" pitchFamily="34" charset="0"/>
                <a:cs typeface="Consolas" panose="020B0609020204030204" pitchFamily="49" charset="0"/>
              </a:rPr>
              <a:t>trainZ.mat</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a:latin typeface="Consolas" panose="020B0609020204030204" pitchFamily="49" charset="0"/>
                <a:ea typeface="Calibri" panose="020F0502020204030204" pitchFamily="34" charset="0"/>
                <a:cs typeface="Consolas" panose="020B0609020204030204" pitchFamily="49" charset="0"/>
              </a:rPr>
              <a:t>trainZ3D.mat</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err="1">
                <a:latin typeface="Consolas" panose="020B0609020204030204" pitchFamily="49" charset="0"/>
                <a:ea typeface="Calibri" panose="020F0502020204030204" pitchFamily="34" charset="0"/>
                <a:cs typeface="Consolas" panose="020B0609020204030204" pitchFamily="49" charset="0"/>
              </a:rPr>
              <a:t>trainPhi.mat</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a:latin typeface="Consolas" panose="020B0609020204030204" pitchFamily="49" charset="0"/>
                <a:ea typeface="Calibri" panose="020F0502020204030204" pitchFamily="34" charset="0"/>
                <a:cs typeface="Consolas" panose="020B0609020204030204" pitchFamily="49" charset="0"/>
              </a:rPr>
              <a:t>trainPhi3D.mat</a:t>
            </a:r>
            <a:endParaRPr lang="fr-FR"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6" name="ZoneTexte 15">
            <a:extLst>
              <a:ext uri="{FF2B5EF4-FFF2-40B4-BE49-F238E27FC236}">
                <a16:creationId xmlns:a16="http://schemas.microsoft.com/office/drawing/2014/main" id="{12259A95-931B-5A4F-AF5F-DEEED4CA9DAA}"/>
              </a:ext>
            </a:extLst>
          </p:cNvPr>
          <p:cNvSpPr txBox="1"/>
          <p:nvPr/>
        </p:nvSpPr>
        <p:spPr>
          <a:xfrm>
            <a:off x="2026641" y="6414268"/>
            <a:ext cx="1640834" cy="338554"/>
          </a:xfrm>
          <a:prstGeom prst="rect">
            <a:avLst/>
          </a:prstGeom>
          <a:noFill/>
        </p:spPr>
        <p:txBody>
          <a:bodyPr wrap="none" rtlCol="0">
            <a:spAutoFit/>
          </a:bodyPr>
          <a:lstStyle/>
          <a:p>
            <a:r>
              <a:rPr lang="en-US" sz="1600" dirty="0"/>
              <a:t>Likelihood</a:t>
            </a:r>
            <a:r>
              <a:rPr lang="en-US" dirty="0"/>
              <a:t>: -205.52</a:t>
            </a:r>
          </a:p>
        </p:txBody>
      </p:sp>
      <p:sp>
        <p:nvSpPr>
          <p:cNvPr id="17" name="ZoneTexte 16">
            <a:extLst>
              <a:ext uri="{FF2B5EF4-FFF2-40B4-BE49-F238E27FC236}">
                <a16:creationId xmlns:a16="http://schemas.microsoft.com/office/drawing/2014/main" id="{A504EE95-2E7C-A44E-99EF-90E94A1E9B40}"/>
              </a:ext>
            </a:extLst>
          </p:cNvPr>
          <p:cNvSpPr txBox="1"/>
          <p:nvPr/>
        </p:nvSpPr>
        <p:spPr>
          <a:xfrm>
            <a:off x="5244862" y="4618907"/>
            <a:ext cx="3899135" cy="1077218"/>
          </a:xfrm>
          <a:prstGeom prst="rect">
            <a:avLst/>
          </a:prstGeom>
          <a:noFill/>
        </p:spPr>
        <p:txBody>
          <a:bodyPr wrap="square" rtlCol="0">
            <a:spAutoFit/>
          </a:bodyPr>
          <a:lstStyle/>
          <a:p>
            <a:r>
              <a:rPr lang="en-US" sz="1600" dirty="0"/>
              <a:t>Select as </a:t>
            </a:r>
            <a:r>
              <a:rPr lang="en-US" sz="1600" b="1" dirty="0">
                <a:latin typeface="Consolas" panose="020B0609020204030204" pitchFamily="49" charset="0"/>
                <a:cs typeface="Consolas" panose="020B0609020204030204" pitchFamily="49" charset="0"/>
              </a:rPr>
              <a:t>Input</a:t>
            </a:r>
            <a:r>
              <a:rPr lang="en-US" sz="1600" dirty="0"/>
              <a:t> file </a:t>
            </a:r>
            <a:r>
              <a:rPr lang="en-US" sz="1600" dirty="0" err="1">
                <a:latin typeface="Consolas" panose="020B0609020204030204" pitchFamily="49" charset="0"/>
                <a:cs typeface="Consolas" panose="020B0609020204030204" pitchFamily="49" charset="0"/>
              </a:rPr>
              <a:t>test.svm</a:t>
            </a:r>
            <a:endParaRPr lang="en-US" sz="1600" dirty="0">
              <a:latin typeface="Consolas" panose="020B0609020204030204" pitchFamily="49" charset="0"/>
              <a:cs typeface="Consolas" panose="020B0609020204030204" pitchFamily="49" charset="0"/>
            </a:endParaRPr>
          </a:p>
          <a:p>
            <a:pPr marL="668338" indent="-668338"/>
            <a:r>
              <a:rPr lang="en-US" sz="1600" dirty="0"/>
              <a:t>	If necessary, update the </a:t>
            </a:r>
            <a:r>
              <a:rPr lang="en-US" sz="1600" b="1" dirty="0">
                <a:latin typeface="Consolas" panose="020B0609020204030204" pitchFamily="49" charset="0"/>
                <a:cs typeface="Consolas" panose="020B0609020204030204" pitchFamily="49" charset="0"/>
              </a:rPr>
              <a:t>Output</a:t>
            </a:r>
          </a:p>
          <a:p>
            <a:pPr marL="668338" indent="-668338"/>
            <a:r>
              <a:rPr lang="en-US" sz="1600" dirty="0"/>
              <a:t>Tick the box </a:t>
            </a:r>
            <a:r>
              <a:rPr lang="en-US" sz="1600" b="1" dirty="0">
                <a:latin typeface="Consolas" panose="020B0609020204030204" pitchFamily="49" charset="0"/>
                <a:cs typeface="Consolas" panose="020B0609020204030204" pitchFamily="49" charset="0"/>
              </a:rPr>
              <a:t>Save full information</a:t>
            </a:r>
          </a:p>
          <a:p>
            <a:pPr marL="668338" indent="-668338"/>
            <a:endParaRPr lang="en-US" sz="1600" dirty="0"/>
          </a:p>
        </p:txBody>
      </p:sp>
      <p:sp>
        <p:nvSpPr>
          <p:cNvPr id="18" name="ZoneTexte 17">
            <a:extLst>
              <a:ext uri="{FF2B5EF4-FFF2-40B4-BE49-F238E27FC236}">
                <a16:creationId xmlns:a16="http://schemas.microsoft.com/office/drawing/2014/main" id="{38B00054-ADBF-3344-9E0A-9F7691E319C7}"/>
              </a:ext>
            </a:extLst>
          </p:cNvPr>
          <p:cNvSpPr txBox="1"/>
          <p:nvPr/>
        </p:nvSpPr>
        <p:spPr>
          <a:xfrm>
            <a:off x="5244863" y="5529572"/>
            <a:ext cx="3389152" cy="584775"/>
          </a:xfrm>
          <a:prstGeom prst="rect">
            <a:avLst/>
          </a:prstGeom>
          <a:noFill/>
        </p:spPr>
        <p:txBody>
          <a:bodyPr wrap="square" rtlCol="0">
            <a:spAutoFit/>
          </a:bodyPr>
          <a:lstStyle/>
          <a:p>
            <a:r>
              <a:rPr lang="en-US" sz="1600" dirty="0"/>
              <a:t>Created files:</a:t>
            </a:r>
          </a:p>
          <a:p>
            <a:pPr marL="342900" lvl="0" indent="-342900">
              <a:spcAft>
                <a:spcPts val="0"/>
              </a:spcAft>
              <a:buFont typeface="Calibri" panose="020F0502020204030204" pitchFamily="34" charset="0"/>
              <a:buChar char="-"/>
            </a:pPr>
            <a:r>
              <a:rPr lang="en-US" sz="1600" dirty="0" err="1">
                <a:latin typeface="Consolas" panose="020B0609020204030204" pitchFamily="49" charset="0"/>
                <a:ea typeface="Calibri" panose="020F0502020204030204" pitchFamily="34" charset="0"/>
                <a:cs typeface="Consolas" panose="020B0609020204030204" pitchFamily="49" charset="0"/>
              </a:rPr>
              <a:t>testR.svm</a:t>
            </a:r>
            <a:r>
              <a:rPr lang="en-US" sz="1600" dirty="0">
                <a:latin typeface="Calibri" panose="020F0502020204030204" pitchFamily="34" charset="0"/>
                <a:ea typeface="Calibri" panose="020F0502020204030204" pitchFamily="34" charset="0"/>
                <a:cs typeface="Times New Roman" panose="02020603050405020304" pitchFamily="18" charset="0"/>
              </a:rPr>
              <a:t>, </a:t>
            </a:r>
            <a:r>
              <a:rPr lang="en-US" sz="1600" dirty="0" err="1">
                <a:latin typeface="Consolas" panose="020B0609020204030204" pitchFamily="49" charset="0"/>
                <a:ea typeface="Calibri" panose="020F0502020204030204" pitchFamily="34" charset="0"/>
                <a:cs typeface="Consolas" panose="020B0609020204030204" pitchFamily="49" charset="0"/>
              </a:rPr>
              <a:t>testPrj.svm</a:t>
            </a:r>
            <a:endParaRPr lang="en-US" sz="1600" dirty="0">
              <a:latin typeface="Consolas" panose="020B0609020204030204" pitchFamily="49" charset="0"/>
              <a:ea typeface="Calibri" panose="020F0502020204030204" pitchFamily="34" charset="0"/>
              <a:cs typeface="Consolas" panose="020B0609020204030204" pitchFamily="49" charset="0"/>
            </a:endParaRPr>
          </a:p>
        </p:txBody>
      </p:sp>
      <p:sp>
        <p:nvSpPr>
          <p:cNvPr id="19" name="Rectangle 18">
            <a:extLst>
              <a:ext uri="{FF2B5EF4-FFF2-40B4-BE49-F238E27FC236}">
                <a16:creationId xmlns:a16="http://schemas.microsoft.com/office/drawing/2014/main" id="{8EF9D9AC-7138-284F-B850-DA80CFE8BA05}"/>
              </a:ext>
            </a:extLst>
          </p:cNvPr>
          <p:cNvSpPr/>
          <p:nvPr/>
        </p:nvSpPr>
        <p:spPr>
          <a:xfrm>
            <a:off x="181762" y="1870500"/>
            <a:ext cx="942363" cy="25167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0" name="Rectangle 19">
            <a:extLst>
              <a:ext uri="{FF2B5EF4-FFF2-40B4-BE49-F238E27FC236}">
                <a16:creationId xmlns:a16="http://schemas.microsoft.com/office/drawing/2014/main" id="{092D37D6-AA28-444A-A8FD-EC225CF09EDB}"/>
              </a:ext>
            </a:extLst>
          </p:cNvPr>
          <p:cNvSpPr/>
          <p:nvPr/>
        </p:nvSpPr>
        <p:spPr>
          <a:xfrm>
            <a:off x="1208014" y="1715723"/>
            <a:ext cx="3869073" cy="196367"/>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1" name="Rectangle 20">
            <a:extLst>
              <a:ext uri="{FF2B5EF4-FFF2-40B4-BE49-F238E27FC236}">
                <a16:creationId xmlns:a16="http://schemas.microsoft.com/office/drawing/2014/main" id="{257E291C-9221-714F-B32A-11F18C827714}"/>
              </a:ext>
            </a:extLst>
          </p:cNvPr>
          <p:cNvSpPr/>
          <p:nvPr/>
        </p:nvSpPr>
        <p:spPr>
          <a:xfrm>
            <a:off x="141215" y="2123568"/>
            <a:ext cx="1217802" cy="25167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2" name="Rectangle 21">
            <a:extLst>
              <a:ext uri="{FF2B5EF4-FFF2-40B4-BE49-F238E27FC236}">
                <a16:creationId xmlns:a16="http://schemas.microsoft.com/office/drawing/2014/main" id="{C8383A6E-FAA8-294C-844B-B0559DD0D47F}"/>
              </a:ext>
            </a:extLst>
          </p:cNvPr>
          <p:cNvSpPr/>
          <p:nvPr/>
        </p:nvSpPr>
        <p:spPr>
          <a:xfrm>
            <a:off x="1208013" y="4731383"/>
            <a:ext cx="3869073" cy="196367"/>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3" name="Rectangle 22">
            <a:extLst>
              <a:ext uri="{FF2B5EF4-FFF2-40B4-BE49-F238E27FC236}">
                <a16:creationId xmlns:a16="http://schemas.microsoft.com/office/drawing/2014/main" id="{31FC398F-6618-0F4C-9581-49C13A153F22}"/>
              </a:ext>
            </a:extLst>
          </p:cNvPr>
          <p:cNvSpPr/>
          <p:nvPr/>
        </p:nvSpPr>
        <p:spPr>
          <a:xfrm>
            <a:off x="141215" y="5438203"/>
            <a:ext cx="1217802" cy="25167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616275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20"/>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21"/>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2"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22"/>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23"/>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4" grpId="1"/>
      <p:bldP spid="15" grpId="0"/>
      <p:bldP spid="15" grpId="1"/>
      <p:bldP spid="16" grpId="0"/>
      <p:bldP spid="17" grpId="0"/>
      <p:bldP spid="18" grpId="0"/>
      <p:bldP spid="19" grpId="0" animBg="1"/>
      <p:bldP spid="20" grpId="0" animBg="1"/>
      <p:bldP spid="20" grpId="1" animBg="1"/>
      <p:bldP spid="21" grpId="0" animBg="1"/>
      <p:bldP spid="21" grpId="1" animBg="1"/>
      <p:bldP spid="22" grpId="1" animBg="1"/>
      <p:bldP spid="22" grpId="2" animBg="1"/>
      <p:bldP spid="23" grpId="0" animBg="1"/>
      <p:bldP spid="2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FF8F6C-AF18-814B-B930-FEA29B31E800}"/>
              </a:ext>
            </a:extLst>
          </p:cNvPr>
          <p:cNvSpPr>
            <a:spLocks noGrp="1"/>
          </p:cNvSpPr>
          <p:nvPr>
            <p:ph type="title"/>
          </p:nvPr>
        </p:nvSpPr>
        <p:spPr/>
        <p:txBody>
          <a:bodyPr/>
          <a:lstStyle/>
          <a:p>
            <a:r>
              <a:rPr lang="en-US" dirty="0"/>
              <a:t>Aim of this tutorial</a:t>
            </a:r>
          </a:p>
        </p:txBody>
      </p:sp>
      <p:sp>
        <p:nvSpPr>
          <p:cNvPr id="3" name="Espace réservé du contenu 2">
            <a:extLst>
              <a:ext uri="{FF2B5EF4-FFF2-40B4-BE49-F238E27FC236}">
                <a16:creationId xmlns:a16="http://schemas.microsoft.com/office/drawing/2014/main" id="{B50A16A5-C334-E348-8899-92F4A0F6968B}"/>
              </a:ext>
            </a:extLst>
          </p:cNvPr>
          <p:cNvSpPr>
            <a:spLocks noGrp="1"/>
          </p:cNvSpPr>
          <p:nvPr>
            <p:ph idx="1"/>
          </p:nvPr>
        </p:nvSpPr>
        <p:spPr/>
        <p:txBody>
          <a:bodyPr>
            <a:normAutofit fontScale="92500" lnSpcReduction="20000"/>
          </a:bodyPr>
          <a:lstStyle/>
          <a:p>
            <a:r>
              <a:rPr lang="en-US" dirty="0"/>
              <a:t>Prepare a Generative Topographic Map (GTM)</a:t>
            </a:r>
          </a:p>
          <a:p>
            <a:pPr lvl="1"/>
            <a:r>
              <a:rPr lang="en-US" dirty="0"/>
              <a:t>Exercise 1</a:t>
            </a:r>
          </a:p>
          <a:p>
            <a:r>
              <a:rPr lang="en-US" dirty="0"/>
              <a:t>Analyze the content of a dataset using GTM</a:t>
            </a:r>
          </a:p>
          <a:p>
            <a:pPr lvl="1"/>
            <a:r>
              <a:rPr lang="en-US" dirty="0"/>
              <a:t>Exercise 2</a:t>
            </a:r>
          </a:p>
          <a:p>
            <a:r>
              <a:rPr lang="en-US" dirty="0"/>
              <a:t>Improve the resolution of the map</a:t>
            </a:r>
          </a:p>
          <a:p>
            <a:pPr lvl="1"/>
            <a:r>
              <a:rPr lang="en-US" dirty="0"/>
              <a:t>Exercise 3</a:t>
            </a:r>
          </a:p>
          <a:p>
            <a:r>
              <a:rPr lang="en-US" dirty="0"/>
              <a:t>Prepare a GTM-based classification model</a:t>
            </a:r>
          </a:p>
          <a:p>
            <a:pPr lvl="1"/>
            <a:r>
              <a:rPr lang="en-US" dirty="0"/>
              <a:t>Exercise 4</a:t>
            </a:r>
          </a:p>
          <a:p>
            <a:r>
              <a:rPr lang="en-US" dirty="0"/>
              <a:t>Prepare a GTM-based regression model</a:t>
            </a:r>
          </a:p>
          <a:p>
            <a:pPr lvl="1"/>
            <a:r>
              <a:rPr lang="en-US" dirty="0"/>
              <a:t>Exercise 5</a:t>
            </a:r>
          </a:p>
          <a:p>
            <a:r>
              <a:rPr lang="en-US" dirty="0"/>
              <a:t>Prepare and visualize the GTM landscapes</a:t>
            </a:r>
          </a:p>
          <a:p>
            <a:pPr lvl="1"/>
            <a:r>
              <a:rPr lang="en-US" dirty="0"/>
              <a:t>Exercise 6</a:t>
            </a:r>
          </a:p>
        </p:txBody>
      </p:sp>
    </p:spTree>
    <p:extLst>
      <p:ext uri="{BB962C8B-B14F-4D97-AF65-F5344CB8AC3E}">
        <p14:creationId xmlns:p14="http://schemas.microsoft.com/office/powerpoint/2010/main" val="3222739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aphique 7">
            <a:extLst>
              <a:ext uri="{FF2B5EF4-FFF2-40B4-BE49-F238E27FC236}">
                <a16:creationId xmlns:a16="http://schemas.microsoft.com/office/drawing/2014/main" id="{56B6289B-ACCE-704F-818D-8510B29A97DC}"/>
              </a:ext>
            </a:extLst>
          </p:cNvPr>
          <p:cNvGraphicFramePr>
            <a:graphicFrameLocks/>
          </p:cNvGraphicFramePr>
          <p:nvPr>
            <p:extLst>
              <p:ext uri="{D42A27DB-BD31-4B8C-83A1-F6EECF244321}">
                <p14:modId xmlns:p14="http://schemas.microsoft.com/office/powerpoint/2010/main" val="458035500"/>
              </p:ext>
            </p:extLst>
          </p:nvPr>
        </p:nvGraphicFramePr>
        <p:xfrm>
          <a:off x="4572000" y="2259821"/>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re 1">
            <a:extLst>
              <a:ext uri="{FF2B5EF4-FFF2-40B4-BE49-F238E27FC236}">
                <a16:creationId xmlns:a16="http://schemas.microsoft.com/office/drawing/2014/main" id="{C40A9A09-22D7-0747-8091-9DAF0F96A933}"/>
              </a:ext>
            </a:extLst>
          </p:cNvPr>
          <p:cNvSpPr>
            <a:spLocks noGrp="1"/>
          </p:cNvSpPr>
          <p:nvPr>
            <p:ph type="title"/>
          </p:nvPr>
        </p:nvSpPr>
        <p:spPr/>
        <p:txBody>
          <a:bodyPr/>
          <a:lstStyle/>
          <a:p>
            <a:r>
              <a:rPr lang="en-US" dirty="0"/>
              <a:t>How the number of traits is selected?</a:t>
            </a:r>
          </a:p>
        </p:txBody>
      </p:sp>
      <p:sp>
        <p:nvSpPr>
          <p:cNvPr id="3" name="Espace réservé du contenu 2">
            <a:extLst>
              <a:ext uri="{FF2B5EF4-FFF2-40B4-BE49-F238E27FC236}">
                <a16:creationId xmlns:a16="http://schemas.microsoft.com/office/drawing/2014/main" id="{98D35B56-80C7-A74F-9346-39AA5DDF8F89}"/>
              </a:ext>
            </a:extLst>
          </p:cNvPr>
          <p:cNvSpPr>
            <a:spLocks noGrp="1"/>
          </p:cNvSpPr>
          <p:nvPr>
            <p:ph idx="1"/>
          </p:nvPr>
        </p:nvSpPr>
        <p:spPr>
          <a:xfrm>
            <a:off x="1" y="1754981"/>
            <a:ext cx="4778237" cy="4469650"/>
          </a:xfrm>
        </p:spPr>
        <p:txBody>
          <a:bodyPr>
            <a:normAutofit fontScale="77500" lnSpcReduction="20000"/>
          </a:bodyPr>
          <a:lstStyle/>
          <a:p>
            <a:r>
              <a:rPr lang="en-US" dirty="0"/>
              <a:t>Training set likelihood increase with the number of traits</a:t>
            </a:r>
          </a:p>
          <a:p>
            <a:pPr lvl="1"/>
            <a:r>
              <a:rPr lang="en-US" dirty="0"/>
              <a:t>The number of traits cannot exceed the number of molecules in the training set</a:t>
            </a:r>
          </a:p>
          <a:p>
            <a:r>
              <a:rPr lang="en-US" dirty="0"/>
              <a:t>Test set likelihood reach a plateau</a:t>
            </a:r>
          </a:p>
          <a:p>
            <a:pPr lvl="1"/>
            <a:r>
              <a:rPr lang="en-US" dirty="0"/>
              <a:t>Ultimately it shall decrease</a:t>
            </a:r>
          </a:p>
          <a:p>
            <a:r>
              <a:rPr lang="en-US" dirty="0"/>
              <a:t>The value 110 was selected as a compromise</a:t>
            </a:r>
          </a:p>
          <a:p>
            <a:pPr lvl="1"/>
            <a:r>
              <a:rPr lang="en-US" dirty="0"/>
              <a:t>Speed</a:t>
            </a:r>
          </a:p>
          <a:p>
            <a:pPr lvl="2"/>
            <a:r>
              <a:rPr lang="en-US" dirty="0"/>
              <a:t>Calculation time scale with the number of traits</a:t>
            </a:r>
          </a:p>
          <a:p>
            <a:pPr lvl="1"/>
            <a:r>
              <a:rPr lang="en-US" dirty="0"/>
              <a:t>Quality</a:t>
            </a:r>
          </a:p>
          <a:p>
            <a:pPr lvl="2"/>
            <a:r>
              <a:rPr lang="en-US" dirty="0"/>
              <a:t>The model applies on the test set comparably to the training set.</a:t>
            </a:r>
          </a:p>
        </p:txBody>
      </p:sp>
      <p:sp>
        <p:nvSpPr>
          <p:cNvPr id="7" name="Flèche vers le bas 6">
            <a:extLst>
              <a:ext uri="{FF2B5EF4-FFF2-40B4-BE49-F238E27FC236}">
                <a16:creationId xmlns:a16="http://schemas.microsoft.com/office/drawing/2014/main" id="{2A2A7DD0-23C1-274E-9F55-7D920CAA33E1}"/>
              </a:ext>
            </a:extLst>
          </p:cNvPr>
          <p:cNvSpPr/>
          <p:nvPr/>
        </p:nvSpPr>
        <p:spPr>
          <a:xfrm rot="10800000" flipV="1">
            <a:off x="5879460" y="1558323"/>
            <a:ext cx="363474" cy="701498"/>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cxnSp>
        <p:nvCxnSpPr>
          <p:cNvPr id="9" name="Connecteur droit 8">
            <a:extLst>
              <a:ext uri="{FF2B5EF4-FFF2-40B4-BE49-F238E27FC236}">
                <a16:creationId xmlns:a16="http://schemas.microsoft.com/office/drawing/2014/main" id="{D9A2DF66-F289-9640-B0DD-5922BBED78E8}"/>
              </a:ext>
            </a:extLst>
          </p:cNvPr>
          <p:cNvCxnSpPr>
            <a:cxnSpLocks/>
          </p:cNvCxnSpPr>
          <p:nvPr/>
        </p:nvCxnSpPr>
        <p:spPr>
          <a:xfrm>
            <a:off x="6061197" y="2351047"/>
            <a:ext cx="0" cy="2355177"/>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 name="Espace réservé du numéro de diapositive 4">
            <a:extLst>
              <a:ext uri="{FF2B5EF4-FFF2-40B4-BE49-F238E27FC236}">
                <a16:creationId xmlns:a16="http://schemas.microsoft.com/office/drawing/2014/main" id="{C5EDA218-C735-FB46-98E4-D3D0D2128194}"/>
              </a:ext>
            </a:extLst>
          </p:cNvPr>
          <p:cNvSpPr>
            <a:spLocks noGrp="1"/>
          </p:cNvSpPr>
          <p:nvPr>
            <p:ph type="sldNum" sz="quarter" idx="10"/>
          </p:nvPr>
        </p:nvSpPr>
        <p:spPr/>
        <p:txBody>
          <a:bodyPr/>
          <a:lstStyle/>
          <a:p>
            <a:fld id="{C67E14DA-3A4A-DC44-8F6E-DE88B603E381}" type="slidenum">
              <a:rPr lang="en-US" smtClean="0"/>
              <a:t>20</a:t>
            </a:fld>
            <a:endParaRPr lang="en-US"/>
          </a:p>
        </p:txBody>
      </p:sp>
    </p:spTree>
    <p:extLst>
      <p:ext uri="{BB962C8B-B14F-4D97-AF65-F5344CB8AC3E}">
        <p14:creationId xmlns:p14="http://schemas.microsoft.com/office/powerpoint/2010/main" val="2500909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D811A8-3405-D840-8E55-2A619E41018E}"/>
              </a:ext>
            </a:extLst>
          </p:cNvPr>
          <p:cNvSpPr>
            <a:spLocks noGrp="1"/>
          </p:cNvSpPr>
          <p:nvPr>
            <p:ph type="title"/>
          </p:nvPr>
        </p:nvSpPr>
        <p:spPr/>
        <p:txBody>
          <a:bodyPr/>
          <a:lstStyle/>
          <a:p>
            <a:r>
              <a:rPr lang="en-US" dirty="0"/>
              <a:t>Conclusion</a:t>
            </a:r>
          </a:p>
        </p:txBody>
      </p:sp>
      <p:sp>
        <p:nvSpPr>
          <p:cNvPr id="3" name="Espace réservé du contenu 2">
            <a:extLst>
              <a:ext uri="{FF2B5EF4-FFF2-40B4-BE49-F238E27FC236}">
                <a16:creationId xmlns:a16="http://schemas.microsoft.com/office/drawing/2014/main" id="{E5A1B705-77EF-AA45-B07A-E30E2885EE8D}"/>
              </a:ext>
            </a:extLst>
          </p:cNvPr>
          <p:cNvSpPr>
            <a:spLocks noGrp="1"/>
          </p:cNvSpPr>
          <p:nvPr>
            <p:ph idx="1"/>
          </p:nvPr>
        </p:nvSpPr>
        <p:spPr/>
        <p:txBody>
          <a:bodyPr>
            <a:normAutofit fontScale="92500" lnSpcReduction="10000"/>
          </a:bodyPr>
          <a:lstStyle/>
          <a:p>
            <a:r>
              <a:rPr lang="en-US" dirty="0"/>
              <a:t>This exercise shows how to create a GTM</a:t>
            </a:r>
          </a:p>
          <a:p>
            <a:pPr lvl="2"/>
            <a:r>
              <a:rPr lang="en-US" dirty="0"/>
              <a:t>You can save detailed information for further analysis</a:t>
            </a:r>
          </a:p>
          <a:p>
            <a:r>
              <a:rPr lang="en-US" dirty="0"/>
              <a:t>What parameters influence the GTM?</a:t>
            </a:r>
          </a:p>
          <a:p>
            <a:pPr lvl="1"/>
            <a:r>
              <a:rPr lang="en-US" dirty="0"/>
              <a:t>Preprocessing</a:t>
            </a:r>
          </a:p>
          <a:p>
            <a:pPr lvl="2"/>
            <a:r>
              <a:rPr lang="en-US" dirty="0"/>
              <a:t>Scaling input data and how?</a:t>
            </a:r>
          </a:p>
          <a:p>
            <a:pPr lvl="1"/>
            <a:r>
              <a:rPr lang="en-US" dirty="0"/>
              <a:t>Initializing the GTM</a:t>
            </a:r>
          </a:p>
          <a:p>
            <a:pPr lvl="2"/>
            <a:r>
              <a:rPr lang="en-US" dirty="0"/>
              <a:t>Fit on the first 2 principal component</a:t>
            </a:r>
          </a:p>
          <a:p>
            <a:pPr lvl="2"/>
            <a:r>
              <a:rPr lang="en-US" dirty="0"/>
              <a:t>Pre-computed Principal Components?</a:t>
            </a:r>
          </a:p>
          <a:p>
            <a:pPr lvl="2"/>
            <a:r>
              <a:rPr lang="en-US" dirty="0"/>
              <a:t>Scaling the manifold?</a:t>
            </a:r>
          </a:p>
          <a:p>
            <a:pPr lvl="1"/>
            <a:r>
              <a:rPr lang="en-US" dirty="0"/>
              <a:t>Parameters of the GTM</a:t>
            </a:r>
          </a:p>
          <a:p>
            <a:pPr lvl="2"/>
            <a:r>
              <a:rPr lang="en-US" dirty="0"/>
              <a:t>Number of traits?</a:t>
            </a:r>
          </a:p>
          <a:p>
            <a:pPr lvl="2"/>
            <a:r>
              <a:rPr lang="en-US" dirty="0"/>
              <a:t>RBF width?</a:t>
            </a:r>
          </a:p>
          <a:p>
            <a:pPr lvl="2"/>
            <a:r>
              <a:rPr lang="en-US" dirty="0"/>
              <a:t>Regularization?</a:t>
            </a:r>
          </a:p>
          <a:p>
            <a:pPr lvl="2"/>
            <a:r>
              <a:rPr lang="en-US" dirty="0"/>
              <a:t>The number of node is not important.</a:t>
            </a:r>
          </a:p>
        </p:txBody>
      </p:sp>
    </p:spTree>
    <p:extLst>
      <p:ext uri="{BB962C8B-B14F-4D97-AF65-F5344CB8AC3E}">
        <p14:creationId xmlns:p14="http://schemas.microsoft.com/office/powerpoint/2010/main" val="2448119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D74ECB-DC58-6648-A745-D88511A033A5}"/>
              </a:ext>
            </a:extLst>
          </p:cNvPr>
          <p:cNvSpPr>
            <a:spLocks noGrp="1"/>
          </p:cNvSpPr>
          <p:nvPr>
            <p:ph type="title"/>
          </p:nvPr>
        </p:nvSpPr>
        <p:spPr/>
        <p:txBody>
          <a:bodyPr/>
          <a:lstStyle/>
          <a:p>
            <a:r>
              <a:rPr lang="en-US" dirty="0"/>
              <a:t>Exercise 2</a:t>
            </a:r>
          </a:p>
        </p:txBody>
      </p:sp>
      <p:sp>
        <p:nvSpPr>
          <p:cNvPr id="3" name="Espace réservé du texte 2">
            <a:extLst>
              <a:ext uri="{FF2B5EF4-FFF2-40B4-BE49-F238E27FC236}">
                <a16:creationId xmlns:a16="http://schemas.microsoft.com/office/drawing/2014/main" id="{9CD0B714-CFEA-9D4E-BC83-81AC0D1E7227}"/>
              </a:ext>
            </a:extLst>
          </p:cNvPr>
          <p:cNvSpPr>
            <a:spLocks noGrp="1"/>
          </p:cNvSpPr>
          <p:nvPr>
            <p:ph type="body" idx="1"/>
          </p:nvPr>
        </p:nvSpPr>
        <p:spPr/>
        <p:txBody>
          <a:bodyPr/>
          <a:lstStyle/>
          <a:p>
            <a:r>
              <a:rPr lang="en-US" dirty="0"/>
              <a:t>Investigating the chemical content of the BCF dataset.</a:t>
            </a:r>
            <a:r>
              <a:rPr lang="fr-FR" dirty="0"/>
              <a:t> </a:t>
            </a:r>
            <a:endParaRPr lang="en-US" dirty="0"/>
          </a:p>
        </p:txBody>
      </p:sp>
    </p:spTree>
    <p:extLst>
      <p:ext uri="{BB962C8B-B14F-4D97-AF65-F5344CB8AC3E}">
        <p14:creationId xmlns:p14="http://schemas.microsoft.com/office/powerpoint/2010/main" val="28468586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9A7BA8-536E-014B-B259-3409446E645B}"/>
              </a:ext>
            </a:extLst>
          </p:cNvPr>
          <p:cNvSpPr>
            <a:spLocks noGrp="1"/>
          </p:cNvSpPr>
          <p:nvPr>
            <p:ph type="title"/>
          </p:nvPr>
        </p:nvSpPr>
        <p:spPr/>
        <p:txBody>
          <a:bodyPr/>
          <a:lstStyle/>
          <a:p>
            <a:r>
              <a:rPr lang="en-US" dirty="0"/>
              <a:t>Files</a:t>
            </a:r>
          </a:p>
        </p:txBody>
      </p:sp>
      <p:sp>
        <p:nvSpPr>
          <p:cNvPr id="3" name="Rectangle 2">
            <a:extLst>
              <a:ext uri="{FF2B5EF4-FFF2-40B4-BE49-F238E27FC236}">
                <a16:creationId xmlns:a16="http://schemas.microsoft.com/office/drawing/2014/main" id="{8599AA01-5D97-F14E-8E1B-667115E32714}"/>
              </a:ext>
            </a:extLst>
          </p:cNvPr>
          <p:cNvSpPr/>
          <p:nvPr/>
        </p:nvSpPr>
        <p:spPr>
          <a:xfrm>
            <a:off x="0" y="1356325"/>
            <a:ext cx="4572000" cy="2923877"/>
          </a:xfrm>
          <a:prstGeom prst="rect">
            <a:avLst/>
          </a:prstGeom>
        </p:spPr>
        <p:txBody>
          <a:bodyPr>
            <a:spAutoFit/>
          </a:bodyPr>
          <a:lstStyle/>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Inputs: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train.xml</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trainR.svm</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testR.svm</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trainPrj.mat</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testPrj.mat</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train.sdf</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test.sdf</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p:txBody>
      </p:sp>
      <p:sp>
        <p:nvSpPr>
          <p:cNvPr id="4" name="ZoneTexte 3">
            <a:extLst>
              <a:ext uri="{FF2B5EF4-FFF2-40B4-BE49-F238E27FC236}">
                <a16:creationId xmlns:a16="http://schemas.microsoft.com/office/drawing/2014/main" id="{CDE52986-2C57-354E-A4A7-7C53165DB991}"/>
              </a:ext>
            </a:extLst>
          </p:cNvPr>
          <p:cNvSpPr txBox="1"/>
          <p:nvPr/>
        </p:nvSpPr>
        <p:spPr>
          <a:xfrm>
            <a:off x="5189601" y="3606276"/>
            <a:ext cx="2276264" cy="400110"/>
          </a:xfrm>
          <a:prstGeom prst="rect">
            <a:avLst/>
          </a:prstGeom>
          <a:noFill/>
        </p:spPr>
        <p:txBody>
          <a:bodyPr wrap="none" rtlCol="0">
            <a:spAutoFit/>
          </a:bodyPr>
          <a:lstStyle/>
          <a:p>
            <a:r>
              <a:rPr lang="en-US" sz="2000" dirty="0"/>
              <a:t>Chemical structures</a:t>
            </a:r>
          </a:p>
        </p:txBody>
      </p:sp>
      <p:sp>
        <p:nvSpPr>
          <p:cNvPr id="5" name="ZoneTexte 4">
            <a:extLst>
              <a:ext uri="{FF2B5EF4-FFF2-40B4-BE49-F238E27FC236}">
                <a16:creationId xmlns:a16="http://schemas.microsoft.com/office/drawing/2014/main" id="{490B7563-5FBF-4A48-9B16-87049619F9CF}"/>
              </a:ext>
            </a:extLst>
          </p:cNvPr>
          <p:cNvSpPr txBox="1"/>
          <p:nvPr/>
        </p:nvSpPr>
        <p:spPr>
          <a:xfrm>
            <a:off x="5417869" y="1756347"/>
            <a:ext cx="1819729" cy="400110"/>
          </a:xfrm>
          <a:prstGeom prst="rect">
            <a:avLst/>
          </a:prstGeom>
          <a:noFill/>
        </p:spPr>
        <p:txBody>
          <a:bodyPr wrap="none" rtlCol="0">
            <a:spAutoFit/>
          </a:bodyPr>
          <a:lstStyle/>
          <a:p>
            <a:r>
              <a:rPr lang="en-US" sz="2000" dirty="0"/>
              <a:t>GTM model file</a:t>
            </a:r>
          </a:p>
        </p:txBody>
      </p:sp>
      <p:sp>
        <p:nvSpPr>
          <p:cNvPr id="6" name="ZoneTexte 5">
            <a:extLst>
              <a:ext uri="{FF2B5EF4-FFF2-40B4-BE49-F238E27FC236}">
                <a16:creationId xmlns:a16="http://schemas.microsoft.com/office/drawing/2014/main" id="{BB1E1364-2A13-8D4D-911C-90AC266DE01E}"/>
              </a:ext>
            </a:extLst>
          </p:cNvPr>
          <p:cNvSpPr txBox="1"/>
          <p:nvPr/>
        </p:nvSpPr>
        <p:spPr>
          <a:xfrm>
            <a:off x="5459547" y="2372990"/>
            <a:ext cx="1776448" cy="400110"/>
          </a:xfrm>
          <a:prstGeom prst="rect">
            <a:avLst/>
          </a:prstGeom>
          <a:noFill/>
        </p:spPr>
        <p:txBody>
          <a:bodyPr wrap="none" rtlCol="0">
            <a:spAutoFit/>
          </a:bodyPr>
          <a:lstStyle/>
          <a:p>
            <a:r>
              <a:rPr lang="en-US" sz="2000" dirty="0"/>
              <a:t>Responsibilities</a:t>
            </a:r>
            <a:endParaRPr lang="en-US" sz="1800" dirty="0"/>
          </a:p>
        </p:txBody>
      </p:sp>
      <p:sp>
        <p:nvSpPr>
          <p:cNvPr id="7" name="ZoneTexte 6">
            <a:extLst>
              <a:ext uri="{FF2B5EF4-FFF2-40B4-BE49-F238E27FC236}">
                <a16:creationId xmlns:a16="http://schemas.microsoft.com/office/drawing/2014/main" id="{DD1D960E-74EA-F74F-B6E2-8FB86CCE1E8B}"/>
              </a:ext>
            </a:extLst>
          </p:cNvPr>
          <p:cNvSpPr txBox="1"/>
          <p:nvPr/>
        </p:nvSpPr>
        <p:spPr>
          <a:xfrm>
            <a:off x="5629144" y="2989633"/>
            <a:ext cx="1353256" cy="400110"/>
          </a:xfrm>
          <a:prstGeom prst="rect">
            <a:avLst/>
          </a:prstGeom>
          <a:noFill/>
        </p:spPr>
        <p:txBody>
          <a:bodyPr wrap="none" rtlCol="0">
            <a:spAutoFit/>
          </a:bodyPr>
          <a:lstStyle>
            <a:defPPr>
              <a:defRPr lang="fr-FR"/>
            </a:defPPr>
            <a:lvl1pPr>
              <a:defRPr sz="1800"/>
            </a:lvl1pPr>
          </a:lstStyle>
          <a:p>
            <a:r>
              <a:rPr lang="en-US" sz="2000" dirty="0"/>
              <a:t>Projections</a:t>
            </a:r>
          </a:p>
        </p:txBody>
      </p:sp>
    </p:spTree>
    <p:extLst>
      <p:ext uri="{BB962C8B-B14F-4D97-AF65-F5344CB8AC3E}">
        <p14:creationId xmlns:p14="http://schemas.microsoft.com/office/powerpoint/2010/main" val="3550810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9386E2-7A99-8A45-BE2D-6082F8AB0220}"/>
              </a:ext>
            </a:extLst>
          </p:cNvPr>
          <p:cNvSpPr>
            <a:spLocks noGrp="1"/>
          </p:cNvSpPr>
          <p:nvPr>
            <p:ph type="title"/>
          </p:nvPr>
        </p:nvSpPr>
        <p:spPr/>
        <p:txBody>
          <a:bodyPr/>
          <a:lstStyle/>
          <a:p>
            <a:r>
              <a:rPr lang="en-US" dirty="0" err="1"/>
              <a:t>xGTMapTool</a:t>
            </a:r>
            <a:r>
              <a:rPr lang="en-US" dirty="0"/>
              <a:t> interface</a:t>
            </a:r>
          </a:p>
        </p:txBody>
      </p:sp>
      <p:pic>
        <p:nvPicPr>
          <p:cNvPr id="4" name="Espace réservé du contenu 3">
            <a:extLst>
              <a:ext uri="{FF2B5EF4-FFF2-40B4-BE49-F238E27FC236}">
                <a16:creationId xmlns:a16="http://schemas.microsoft.com/office/drawing/2014/main" id="{1F4DFC56-C4B7-A842-A239-03C3720308A0}"/>
              </a:ext>
            </a:extLst>
          </p:cNvPr>
          <p:cNvPicPr>
            <a:picLocks noGrp="1"/>
          </p:cNvPicPr>
          <p:nvPr>
            <p:ph idx="1"/>
          </p:nvPr>
        </p:nvPicPr>
        <p:blipFill>
          <a:blip r:embed="rId3"/>
          <a:stretch>
            <a:fillRect/>
          </a:stretch>
        </p:blipFill>
        <p:spPr bwMode="auto">
          <a:xfrm>
            <a:off x="107309" y="1842540"/>
            <a:ext cx="4953000" cy="3919073"/>
          </a:xfrm>
          <a:prstGeom prst="rect">
            <a:avLst/>
          </a:prstGeom>
          <a:ln>
            <a:noFill/>
          </a:ln>
          <a:extLst>
            <a:ext uri="{53640926-AAD7-44D8-BBD7-CCE9431645EC}">
              <a14:shadowObscured xmlns:a14="http://schemas.microsoft.com/office/drawing/2010/main"/>
            </a:ext>
          </a:extLst>
        </p:spPr>
      </p:pic>
      <p:sp>
        <p:nvSpPr>
          <p:cNvPr id="5" name="Légende encadrée avec une bordure 2 4">
            <a:extLst>
              <a:ext uri="{FF2B5EF4-FFF2-40B4-BE49-F238E27FC236}">
                <a16:creationId xmlns:a16="http://schemas.microsoft.com/office/drawing/2014/main" id="{1A48A473-3040-EE44-9E7D-E28E13A185A9}"/>
              </a:ext>
            </a:extLst>
          </p:cNvPr>
          <p:cNvSpPr/>
          <p:nvPr/>
        </p:nvSpPr>
        <p:spPr>
          <a:xfrm>
            <a:off x="5754847" y="1325577"/>
            <a:ext cx="2097248" cy="587230"/>
          </a:xfrm>
          <a:prstGeom prst="accentBorderCallout2">
            <a:avLst>
              <a:gd name="adj1" fmla="val 18750"/>
              <a:gd name="adj2" fmla="val -8333"/>
              <a:gd name="adj3" fmla="val 22210"/>
              <a:gd name="adj4" fmla="val -136809"/>
              <a:gd name="adj5" fmla="val 146913"/>
              <a:gd name="adj6" fmla="val -178831"/>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File Management</a:t>
            </a:r>
          </a:p>
        </p:txBody>
      </p:sp>
      <p:sp>
        <p:nvSpPr>
          <p:cNvPr id="6" name="Légende encadrée avec une bordure 2 5">
            <a:extLst>
              <a:ext uri="{FF2B5EF4-FFF2-40B4-BE49-F238E27FC236}">
                <a16:creationId xmlns:a16="http://schemas.microsoft.com/office/drawing/2014/main" id="{155171FC-2117-9A4F-A6B7-7DDBFE87A462}"/>
              </a:ext>
            </a:extLst>
          </p:cNvPr>
          <p:cNvSpPr/>
          <p:nvPr/>
        </p:nvSpPr>
        <p:spPr>
          <a:xfrm>
            <a:off x="5754847" y="2041406"/>
            <a:ext cx="2097248" cy="587230"/>
          </a:xfrm>
          <a:prstGeom prst="accentBorderCallout2">
            <a:avLst>
              <a:gd name="adj1" fmla="val 18750"/>
              <a:gd name="adj2" fmla="val -8333"/>
              <a:gd name="adj3" fmla="val 25671"/>
              <a:gd name="adj4" fmla="val -151343"/>
              <a:gd name="adj5" fmla="val 559420"/>
              <a:gd name="adj6" fmla="val -191951"/>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Chemical structure navigation</a:t>
            </a:r>
          </a:p>
        </p:txBody>
      </p:sp>
      <p:sp>
        <p:nvSpPr>
          <p:cNvPr id="7" name="Légende encadrée avec une bordure 2 6">
            <a:extLst>
              <a:ext uri="{FF2B5EF4-FFF2-40B4-BE49-F238E27FC236}">
                <a16:creationId xmlns:a16="http://schemas.microsoft.com/office/drawing/2014/main" id="{137D0630-EFE2-894D-86EC-7242435FF763}"/>
              </a:ext>
            </a:extLst>
          </p:cNvPr>
          <p:cNvSpPr/>
          <p:nvPr/>
        </p:nvSpPr>
        <p:spPr>
          <a:xfrm>
            <a:off x="5754847" y="2757235"/>
            <a:ext cx="2097248" cy="587230"/>
          </a:xfrm>
          <a:prstGeom prst="accentBorderCallout2">
            <a:avLst>
              <a:gd name="adj1" fmla="val 90178"/>
              <a:gd name="adj2" fmla="val -8333"/>
              <a:gd name="adj3" fmla="val 90178"/>
              <a:gd name="adj4" fmla="val -19467"/>
              <a:gd name="adj5" fmla="val 7071"/>
              <a:gd name="adj6" fmla="val -83276"/>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GTM display</a:t>
            </a:r>
          </a:p>
        </p:txBody>
      </p:sp>
      <p:sp>
        <p:nvSpPr>
          <p:cNvPr id="8" name="Légende encadrée avec une bordure 2 7">
            <a:extLst>
              <a:ext uri="{FF2B5EF4-FFF2-40B4-BE49-F238E27FC236}">
                <a16:creationId xmlns:a16="http://schemas.microsoft.com/office/drawing/2014/main" id="{97E6509F-6AC8-B74C-8E8B-A55BB17EAE27}"/>
              </a:ext>
            </a:extLst>
          </p:cNvPr>
          <p:cNvSpPr/>
          <p:nvPr/>
        </p:nvSpPr>
        <p:spPr>
          <a:xfrm>
            <a:off x="5754847" y="3473064"/>
            <a:ext cx="2097248" cy="587230"/>
          </a:xfrm>
          <a:prstGeom prst="accentBorderCallout2">
            <a:avLst>
              <a:gd name="adj1" fmla="val 33575"/>
              <a:gd name="adj2" fmla="val -7764"/>
              <a:gd name="adj3" fmla="val 33574"/>
              <a:gd name="adj4" fmla="val -41467"/>
              <a:gd name="adj5" fmla="val 218278"/>
              <a:gd name="adj6" fmla="val -72671"/>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Map display controls</a:t>
            </a:r>
          </a:p>
        </p:txBody>
      </p:sp>
      <p:sp>
        <p:nvSpPr>
          <p:cNvPr id="9" name="Légende encadrée avec une bordure 2 8">
            <a:extLst>
              <a:ext uri="{FF2B5EF4-FFF2-40B4-BE49-F238E27FC236}">
                <a16:creationId xmlns:a16="http://schemas.microsoft.com/office/drawing/2014/main" id="{F8774F48-B8E6-6D4D-8CF4-543148B2EAD1}"/>
              </a:ext>
            </a:extLst>
          </p:cNvPr>
          <p:cNvSpPr/>
          <p:nvPr/>
        </p:nvSpPr>
        <p:spPr>
          <a:xfrm>
            <a:off x="5754847" y="4188893"/>
            <a:ext cx="2097248" cy="587230"/>
          </a:xfrm>
          <a:prstGeom prst="accentBorderCallout2">
            <a:avLst>
              <a:gd name="adj1" fmla="val 18750"/>
              <a:gd name="adj2" fmla="val -8333"/>
              <a:gd name="adj3" fmla="val 18750"/>
              <a:gd name="adj4" fmla="val -16667"/>
              <a:gd name="adj5" fmla="val 195357"/>
              <a:gd name="adj6" fmla="val -64503"/>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Log messages</a:t>
            </a:r>
          </a:p>
        </p:txBody>
      </p:sp>
      <p:sp>
        <p:nvSpPr>
          <p:cNvPr id="10" name="Légende encadrée avec une bordure 2 9">
            <a:extLst>
              <a:ext uri="{FF2B5EF4-FFF2-40B4-BE49-F238E27FC236}">
                <a16:creationId xmlns:a16="http://schemas.microsoft.com/office/drawing/2014/main" id="{AED649AE-93C5-9D4B-83A9-518E953854C2}"/>
              </a:ext>
            </a:extLst>
          </p:cNvPr>
          <p:cNvSpPr/>
          <p:nvPr/>
        </p:nvSpPr>
        <p:spPr>
          <a:xfrm>
            <a:off x="5754847" y="4904722"/>
            <a:ext cx="2097248" cy="587230"/>
          </a:xfrm>
          <a:prstGeom prst="accentBorderCallout2">
            <a:avLst>
              <a:gd name="adj1" fmla="val 18750"/>
              <a:gd name="adj2" fmla="val -8333"/>
              <a:gd name="adj3" fmla="val 18750"/>
              <a:gd name="adj4" fmla="val -16667"/>
              <a:gd name="adj5" fmla="val 122468"/>
              <a:gd name="adj6" fmla="val -59854"/>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Start calculations</a:t>
            </a:r>
          </a:p>
        </p:txBody>
      </p:sp>
    </p:spTree>
    <p:extLst>
      <p:ext uri="{BB962C8B-B14F-4D97-AF65-F5344CB8AC3E}">
        <p14:creationId xmlns:p14="http://schemas.microsoft.com/office/powerpoint/2010/main" val="2605917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 Prepare a GTM plot</a:t>
            </a:r>
          </a:p>
        </p:txBody>
      </p:sp>
      <p:pic>
        <p:nvPicPr>
          <p:cNvPr id="5" name="Espace réservé du contenu 4">
            <a:extLst>
              <a:ext uri="{FF2B5EF4-FFF2-40B4-BE49-F238E27FC236}">
                <a16:creationId xmlns:a16="http://schemas.microsoft.com/office/drawing/2014/main" id="{E52D52F0-D3BF-8641-9836-27667D32DE99}"/>
              </a:ext>
            </a:extLst>
          </p:cNvPr>
          <p:cNvPicPr>
            <a:picLocks noGrp="1" noChangeAspect="1"/>
          </p:cNvPicPr>
          <p:nvPr>
            <p:ph idx="1"/>
          </p:nvPr>
        </p:nvPicPr>
        <p:blipFill rotWithShape="1">
          <a:blip r:embed="rId3"/>
          <a:srcRect r="64455" b="68175"/>
          <a:stretch/>
        </p:blipFill>
        <p:spPr>
          <a:xfrm>
            <a:off x="0" y="1196978"/>
            <a:ext cx="4145279" cy="3075414"/>
          </a:xfrm>
        </p:spPr>
      </p:pic>
      <p:sp>
        <p:nvSpPr>
          <p:cNvPr id="7" name="ZoneTexte 6">
            <a:extLst>
              <a:ext uri="{FF2B5EF4-FFF2-40B4-BE49-F238E27FC236}">
                <a16:creationId xmlns:a16="http://schemas.microsoft.com/office/drawing/2014/main" id="{4CE9573B-6C8A-FC49-B9ED-D3803DDA8A9B}"/>
              </a:ext>
            </a:extLst>
          </p:cNvPr>
          <p:cNvSpPr txBox="1"/>
          <p:nvPr/>
        </p:nvSpPr>
        <p:spPr>
          <a:xfrm>
            <a:off x="4145277" y="1662640"/>
            <a:ext cx="4998721" cy="409999"/>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GTM Model </a:t>
            </a:r>
            <a:r>
              <a:rPr lang="en-US" sz="2000" dirty="0"/>
              <a:t>to the file </a:t>
            </a:r>
            <a:r>
              <a:rPr lang="en-US" sz="2000" dirty="0" err="1">
                <a:latin typeface="Consolas" panose="020B0609020204030204" pitchFamily="49" charset="0"/>
                <a:cs typeface="Consolas" panose="020B0609020204030204" pitchFamily="49" charset="0"/>
              </a:rPr>
              <a:t>train.xml</a:t>
            </a:r>
            <a:endParaRPr lang="en-US" sz="2000" dirty="0">
              <a:latin typeface="Consolas" panose="020B0609020204030204" pitchFamily="49" charset="0"/>
              <a:cs typeface="Consolas" panose="020B0609020204030204" pitchFamily="49" charset="0"/>
            </a:endParaRPr>
          </a:p>
        </p:txBody>
      </p:sp>
      <p:sp>
        <p:nvSpPr>
          <p:cNvPr id="8" name="ZoneTexte 7">
            <a:extLst>
              <a:ext uri="{FF2B5EF4-FFF2-40B4-BE49-F238E27FC236}">
                <a16:creationId xmlns:a16="http://schemas.microsoft.com/office/drawing/2014/main" id="{A286A72E-E2D7-8F41-A8A4-9DAAECA6278E}"/>
              </a:ext>
            </a:extLst>
          </p:cNvPr>
          <p:cNvSpPr txBox="1"/>
          <p:nvPr/>
        </p:nvSpPr>
        <p:spPr>
          <a:xfrm>
            <a:off x="4145277" y="2098004"/>
            <a:ext cx="4998721"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Projection</a:t>
            </a:r>
            <a:r>
              <a:rPr lang="en-US" sz="2000" dirty="0"/>
              <a:t> to the file </a:t>
            </a:r>
            <a:r>
              <a:rPr lang="en-US" sz="2000" dirty="0" err="1">
                <a:latin typeface="Consolas" panose="020B0609020204030204" pitchFamily="49" charset="0"/>
                <a:cs typeface="Consolas" panose="020B0609020204030204" pitchFamily="49" charset="0"/>
              </a:rPr>
              <a:t>trainPrj.mat</a:t>
            </a:r>
            <a:endParaRPr lang="en-US" sz="2000" dirty="0">
              <a:latin typeface="Consolas" panose="020B0609020204030204" pitchFamily="49" charset="0"/>
              <a:cs typeface="Consolas" panose="020B0609020204030204" pitchFamily="49" charset="0"/>
            </a:endParaRPr>
          </a:p>
        </p:txBody>
      </p:sp>
      <p:sp>
        <p:nvSpPr>
          <p:cNvPr id="9" name="ZoneTexte 8">
            <a:extLst>
              <a:ext uri="{FF2B5EF4-FFF2-40B4-BE49-F238E27FC236}">
                <a16:creationId xmlns:a16="http://schemas.microsoft.com/office/drawing/2014/main" id="{B9FE0642-D418-5B4D-949E-F47F4A5D3585}"/>
              </a:ext>
            </a:extLst>
          </p:cNvPr>
          <p:cNvSpPr txBox="1"/>
          <p:nvPr/>
        </p:nvSpPr>
        <p:spPr>
          <a:xfrm>
            <a:off x="4145277" y="2831255"/>
            <a:ext cx="4998721"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Responsibility</a:t>
            </a:r>
            <a:r>
              <a:rPr lang="en-US" sz="2000" dirty="0"/>
              <a:t> to the file </a:t>
            </a:r>
            <a:r>
              <a:rPr lang="en-US" sz="2000" dirty="0" err="1">
                <a:latin typeface="Consolas" panose="020B0609020204030204" pitchFamily="49" charset="0"/>
                <a:cs typeface="Consolas" panose="020B0609020204030204" pitchFamily="49" charset="0"/>
              </a:rPr>
              <a:t>trainR.svm</a:t>
            </a:r>
            <a:endParaRPr lang="en-US" sz="2000" dirty="0">
              <a:latin typeface="Consolas" panose="020B0609020204030204" pitchFamily="49" charset="0"/>
              <a:cs typeface="Consolas" panose="020B0609020204030204" pitchFamily="49" charset="0"/>
            </a:endParaRPr>
          </a:p>
        </p:txBody>
      </p:sp>
      <p:sp>
        <p:nvSpPr>
          <p:cNvPr id="10" name="ZoneTexte 9">
            <a:extLst>
              <a:ext uri="{FF2B5EF4-FFF2-40B4-BE49-F238E27FC236}">
                <a16:creationId xmlns:a16="http://schemas.microsoft.com/office/drawing/2014/main" id="{FD7F4571-7371-484A-A4D8-759723FBE158}"/>
              </a:ext>
            </a:extLst>
          </p:cNvPr>
          <p:cNvSpPr txBox="1"/>
          <p:nvPr/>
        </p:nvSpPr>
        <p:spPr>
          <a:xfrm>
            <a:off x="4145277" y="3564506"/>
            <a:ext cx="4998722"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Molecular structure </a:t>
            </a:r>
            <a:r>
              <a:rPr lang="en-US" sz="2000" dirty="0"/>
              <a:t>to </a:t>
            </a:r>
            <a:r>
              <a:rPr lang="en-US" sz="2000" dirty="0" err="1">
                <a:latin typeface="Consolas" panose="020B0609020204030204" pitchFamily="49" charset="0"/>
                <a:cs typeface="Consolas" panose="020B0609020204030204" pitchFamily="49" charset="0"/>
              </a:rPr>
              <a:t>train.sdf</a:t>
            </a:r>
            <a:endParaRPr lang="en-US" sz="2000" dirty="0">
              <a:latin typeface="Consolas" panose="020B0609020204030204" pitchFamily="49" charset="0"/>
              <a:cs typeface="Consolas" panose="020B0609020204030204" pitchFamily="49" charset="0"/>
            </a:endParaRPr>
          </a:p>
        </p:txBody>
      </p:sp>
      <p:sp>
        <p:nvSpPr>
          <p:cNvPr id="11" name="Rectangle 10">
            <a:extLst>
              <a:ext uri="{FF2B5EF4-FFF2-40B4-BE49-F238E27FC236}">
                <a16:creationId xmlns:a16="http://schemas.microsoft.com/office/drawing/2014/main" id="{422A3CCF-70B1-614F-B450-1796159C40EA}"/>
              </a:ext>
            </a:extLst>
          </p:cNvPr>
          <p:cNvSpPr/>
          <p:nvPr/>
        </p:nvSpPr>
        <p:spPr>
          <a:xfrm>
            <a:off x="-1" y="166264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2DCDDA26-EAC0-8848-9177-E53FE119018D}"/>
              </a:ext>
            </a:extLst>
          </p:cNvPr>
          <p:cNvSpPr/>
          <p:nvPr/>
        </p:nvSpPr>
        <p:spPr>
          <a:xfrm>
            <a:off x="0" y="22576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4700F803-C730-4943-8EBE-44B03954BB4B}"/>
              </a:ext>
            </a:extLst>
          </p:cNvPr>
          <p:cNvSpPr/>
          <p:nvPr/>
        </p:nvSpPr>
        <p:spPr>
          <a:xfrm>
            <a:off x="-2" y="28486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AFEF7717-1685-8B42-8BA7-CA7056CC3A93}"/>
              </a:ext>
            </a:extLst>
          </p:cNvPr>
          <p:cNvSpPr/>
          <p:nvPr/>
        </p:nvSpPr>
        <p:spPr>
          <a:xfrm>
            <a:off x="0" y="34593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15" name="Espace réservé du contenu 4">
            <a:extLst>
              <a:ext uri="{FF2B5EF4-FFF2-40B4-BE49-F238E27FC236}">
                <a16:creationId xmlns:a16="http://schemas.microsoft.com/office/drawing/2014/main" id="{2C4E9822-80EC-8641-B69D-5A6B2550D127}"/>
              </a:ext>
            </a:extLst>
          </p:cNvPr>
          <p:cNvPicPr>
            <a:picLocks noChangeAspect="1"/>
          </p:cNvPicPr>
          <p:nvPr/>
        </p:nvPicPr>
        <p:blipFill rotWithShape="1">
          <a:blip r:embed="rId3"/>
          <a:srcRect l="33651" t="80751" r="29" b="371"/>
          <a:stretch/>
        </p:blipFill>
        <p:spPr bwMode="auto">
          <a:xfrm>
            <a:off x="1" y="4527019"/>
            <a:ext cx="4767332" cy="11245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16" name="ZoneTexte 15">
            <a:extLst>
              <a:ext uri="{FF2B5EF4-FFF2-40B4-BE49-F238E27FC236}">
                <a16:creationId xmlns:a16="http://schemas.microsoft.com/office/drawing/2014/main" id="{6F337822-D060-D648-ACCB-7A370454CD80}"/>
              </a:ext>
            </a:extLst>
          </p:cNvPr>
          <p:cNvSpPr txBox="1"/>
          <p:nvPr/>
        </p:nvSpPr>
        <p:spPr>
          <a:xfrm>
            <a:off x="4767333" y="4735362"/>
            <a:ext cx="4376665" cy="1631216"/>
          </a:xfrm>
          <a:prstGeom prst="rect">
            <a:avLst/>
          </a:prstGeom>
          <a:noFill/>
        </p:spPr>
        <p:txBody>
          <a:bodyPr wrap="square" rtlCol="0">
            <a:spAutoFit/>
          </a:bodyPr>
          <a:lstStyle/>
          <a:p>
            <a:r>
              <a:rPr lang="en-US" sz="2000" dirty="0"/>
              <a:t>Slide the cursor to the value </a:t>
            </a:r>
            <a:r>
              <a:rPr lang="en-US" sz="2000" b="1" dirty="0"/>
              <a:t>5</a:t>
            </a:r>
          </a:p>
          <a:p>
            <a:r>
              <a:rPr lang="en-US" sz="2000" dirty="0"/>
              <a:t>	</a:t>
            </a:r>
            <a:r>
              <a:rPr lang="en-US" sz="1800" dirty="0"/>
              <a:t>this increases the point sizes of the projections</a:t>
            </a:r>
            <a:endParaRPr lang="en-US" sz="2000" dirty="0"/>
          </a:p>
          <a:p>
            <a:endParaRPr lang="en-US" sz="2000" dirty="0"/>
          </a:p>
          <a:p>
            <a:r>
              <a:rPr lang="en-US" sz="2000" dirty="0"/>
              <a:t>Then, click the </a:t>
            </a:r>
            <a:r>
              <a:rPr lang="en-US" sz="2000" b="1" dirty="0">
                <a:latin typeface="Consolas" panose="020B0609020204030204" pitchFamily="49" charset="0"/>
                <a:cs typeface="Consolas" panose="020B0609020204030204" pitchFamily="49" charset="0"/>
              </a:rPr>
              <a:t>OK </a:t>
            </a:r>
            <a:r>
              <a:rPr lang="en-US" sz="2000" dirty="0"/>
              <a:t>button</a:t>
            </a:r>
            <a:endParaRPr lang="en-US" sz="2000" dirty="0">
              <a:latin typeface="Consolas" panose="020B0609020204030204" pitchFamily="49" charset="0"/>
              <a:cs typeface="Consolas" panose="020B0609020204030204" pitchFamily="49" charset="0"/>
            </a:endParaRPr>
          </a:p>
        </p:txBody>
      </p:sp>
      <p:sp>
        <p:nvSpPr>
          <p:cNvPr id="17" name="ZoneTexte 16">
            <a:extLst>
              <a:ext uri="{FF2B5EF4-FFF2-40B4-BE49-F238E27FC236}">
                <a16:creationId xmlns:a16="http://schemas.microsoft.com/office/drawing/2014/main" id="{1AED3C72-B43B-CD43-89D4-5A2771C579FD}"/>
              </a:ext>
            </a:extLst>
          </p:cNvPr>
          <p:cNvSpPr txBox="1"/>
          <p:nvPr/>
        </p:nvSpPr>
        <p:spPr>
          <a:xfrm>
            <a:off x="2072636" y="6319888"/>
            <a:ext cx="3827010" cy="400110"/>
          </a:xfrm>
          <a:prstGeom prst="rect">
            <a:avLst/>
          </a:prstGeom>
          <a:noFill/>
        </p:spPr>
        <p:txBody>
          <a:bodyPr wrap="none" rtlCol="0">
            <a:spAutoFit/>
          </a:bodyPr>
          <a:lstStyle/>
          <a:p>
            <a:r>
              <a:rPr lang="en-US" sz="2000" dirty="0"/>
              <a:t>Finally, tick the </a:t>
            </a:r>
            <a:r>
              <a:rPr lang="en-US" sz="2000" b="1" dirty="0">
                <a:latin typeface="Consolas" panose="020B0609020204030204" pitchFamily="49" charset="0"/>
                <a:cs typeface="Consolas" panose="020B0609020204030204" pitchFamily="49" charset="0"/>
              </a:rPr>
              <a:t>Projections</a:t>
            </a:r>
            <a:r>
              <a:rPr lang="en-US" sz="2000" dirty="0"/>
              <a:t> box.</a:t>
            </a:r>
          </a:p>
        </p:txBody>
      </p:sp>
      <p:cxnSp>
        <p:nvCxnSpPr>
          <p:cNvPr id="19" name="Connecteur droit avec flèche 18">
            <a:extLst>
              <a:ext uri="{FF2B5EF4-FFF2-40B4-BE49-F238E27FC236}">
                <a16:creationId xmlns:a16="http://schemas.microsoft.com/office/drawing/2014/main" id="{472F1D71-E526-8E4B-9D3F-EAA68B55B4B3}"/>
              </a:ext>
            </a:extLst>
          </p:cNvPr>
          <p:cNvCxnSpPr>
            <a:stCxn id="17" idx="0"/>
          </p:cNvCxnSpPr>
          <p:nvPr/>
        </p:nvCxnSpPr>
        <p:spPr>
          <a:xfrm flipH="1" flipV="1">
            <a:off x="1181100" y="4775930"/>
            <a:ext cx="2805041" cy="154395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17221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3"/>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0"/>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8" grpId="1"/>
      <p:bldP spid="9" grpId="0"/>
      <p:bldP spid="9" grpId="1"/>
      <p:bldP spid="10" grpId="0"/>
      <p:bldP spid="10" grpId="1"/>
      <p:bldP spid="11" grpId="0" animBg="1"/>
      <p:bldP spid="12" grpId="0" animBg="1"/>
      <p:bldP spid="12" grpId="1" animBg="1"/>
      <p:bldP spid="13" grpId="0" animBg="1"/>
      <p:bldP spid="13" grpId="1" animBg="1"/>
      <p:bldP spid="14" grpId="0" animBg="1"/>
      <p:bldP spid="14" grpId="1" animBg="1"/>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2F4E1B-E7AB-8D42-8256-ED67DEF94463}"/>
              </a:ext>
            </a:extLst>
          </p:cNvPr>
          <p:cNvSpPr>
            <a:spLocks noGrp="1"/>
          </p:cNvSpPr>
          <p:nvPr>
            <p:ph type="title"/>
          </p:nvPr>
        </p:nvSpPr>
        <p:spPr/>
        <p:txBody>
          <a:bodyPr/>
          <a:lstStyle/>
          <a:p>
            <a:r>
              <a:rPr lang="en-US" dirty="0"/>
              <a:t>Navigate the map</a:t>
            </a:r>
          </a:p>
        </p:txBody>
      </p:sp>
      <p:pic>
        <p:nvPicPr>
          <p:cNvPr id="5" name="Espace réservé du contenu 4">
            <a:extLst>
              <a:ext uri="{FF2B5EF4-FFF2-40B4-BE49-F238E27FC236}">
                <a16:creationId xmlns:a16="http://schemas.microsoft.com/office/drawing/2014/main" id="{85C49409-42FC-A041-A293-24BB72FB28D7}"/>
              </a:ext>
            </a:extLst>
          </p:cNvPr>
          <p:cNvPicPr>
            <a:picLocks noGrp="1" noChangeAspect="1"/>
          </p:cNvPicPr>
          <p:nvPr>
            <p:ph idx="1"/>
          </p:nvPr>
        </p:nvPicPr>
        <p:blipFill rotWithShape="1">
          <a:blip r:embed="rId3"/>
          <a:srcRect l="35949" b="20203"/>
          <a:stretch/>
        </p:blipFill>
        <p:spPr>
          <a:xfrm>
            <a:off x="0" y="1196978"/>
            <a:ext cx="4118173" cy="4251322"/>
          </a:xfrm>
        </p:spPr>
      </p:pic>
      <p:pic>
        <p:nvPicPr>
          <p:cNvPr id="6" name="Espace réservé du contenu 4">
            <a:extLst>
              <a:ext uri="{FF2B5EF4-FFF2-40B4-BE49-F238E27FC236}">
                <a16:creationId xmlns:a16="http://schemas.microsoft.com/office/drawing/2014/main" id="{2948F92B-1405-FB48-AF4D-4EC3C74FA46A}"/>
              </a:ext>
            </a:extLst>
          </p:cNvPr>
          <p:cNvPicPr>
            <a:picLocks noChangeAspect="1"/>
          </p:cNvPicPr>
          <p:nvPr/>
        </p:nvPicPr>
        <p:blipFill rotWithShape="1">
          <a:blip r:embed="rId3"/>
          <a:srcRect t="53099" r="65683"/>
          <a:stretch/>
        </p:blipFill>
        <p:spPr bwMode="auto">
          <a:xfrm>
            <a:off x="6356697" y="2949572"/>
            <a:ext cx="2206427" cy="24987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7" name="ZoneTexte 6">
            <a:extLst>
              <a:ext uri="{FF2B5EF4-FFF2-40B4-BE49-F238E27FC236}">
                <a16:creationId xmlns:a16="http://schemas.microsoft.com/office/drawing/2014/main" id="{3A44525D-537D-414C-BADC-C16FB84B8C71}"/>
              </a:ext>
            </a:extLst>
          </p:cNvPr>
          <p:cNvSpPr txBox="1"/>
          <p:nvPr/>
        </p:nvSpPr>
        <p:spPr>
          <a:xfrm>
            <a:off x="4118173" y="1600456"/>
            <a:ext cx="5025827" cy="646331"/>
          </a:xfrm>
          <a:prstGeom prst="rect">
            <a:avLst/>
          </a:prstGeom>
          <a:noFill/>
        </p:spPr>
        <p:txBody>
          <a:bodyPr wrap="square" rtlCol="0">
            <a:spAutoFit/>
          </a:bodyPr>
          <a:lstStyle/>
          <a:p>
            <a:r>
              <a:rPr lang="en-US" sz="1800" dirty="0"/>
              <a:t>You can navigate the map either by clicking on the plot</a:t>
            </a:r>
          </a:p>
        </p:txBody>
      </p:sp>
      <p:sp>
        <p:nvSpPr>
          <p:cNvPr id="8" name="ZoneTexte 7">
            <a:extLst>
              <a:ext uri="{FF2B5EF4-FFF2-40B4-BE49-F238E27FC236}">
                <a16:creationId xmlns:a16="http://schemas.microsoft.com/office/drawing/2014/main" id="{521ACF0B-A95F-FB4F-BA3C-A46E93616886}"/>
              </a:ext>
            </a:extLst>
          </p:cNvPr>
          <p:cNvSpPr txBox="1"/>
          <p:nvPr/>
        </p:nvSpPr>
        <p:spPr>
          <a:xfrm>
            <a:off x="1403619" y="5774126"/>
            <a:ext cx="5109472" cy="369332"/>
          </a:xfrm>
          <a:prstGeom prst="rect">
            <a:avLst/>
          </a:prstGeom>
          <a:noFill/>
        </p:spPr>
        <p:txBody>
          <a:bodyPr wrap="square" rtlCol="0">
            <a:spAutoFit/>
          </a:bodyPr>
          <a:lstStyle/>
          <a:p>
            <a:r>
              <a:rPr lang="en-US" sz="1800" dirty="0"/>
              <a:t>You can locate some important chemotypes. </a:t>
            </a:r>
          </a:p>
        </p:txBody>
      </p:sp>
      <p:sp>
        <p:nvSpPr>
          <p:cNvPr id="9" name="ZoneTexte 8">
            <a:extLst>
              <a:ext uri="{FF2B5EF4-FFF2-40B4-BE49-F238E27FC236}">
                <a16:creationId xmlns:a16="http://schemas.microsoft.com/office/drawing/2014/main" id="{A6877040-B395-5F45-8ECD-115CEFF38895}"/>
              </a:ext>
            </a:extLst>
          </p:cNvPr>
          <p:cNvSpPr txBox="1"/>
          <p:nvPr/>
        </p:nvSpPr>
        <p:spPr>
          <a:xfrm>
            <a:off x="2882900" y="1969788"/>
            <a:ext cx="675185" cy="369332"/>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sz="1800" b="1" dirty="0">
                <a:solidFill>
                  <a:srgbClr val="FF0000"/>
                </a:solidFill>
              </a:rPr>
              <a:t>PCB</a:t>
            </a:r>
          </a:p>
        </p:txBody>
      </p:sp>
      <p:sp>
        <p:nvSpPr>
          <p:cNvPr id="13" name="ZoneTexte 12">
            <a:extLst>
              <a:ext uri="{FF2B5EF4-FFF2-40B4-BE49-F238E27FC236}">
                <a16:creationId xmlns:a16="http://schemas.microsoft.com/office/drawing/2014/main" id="{088E2132-42D8-F340-A5C1-492EFF96925B}"/>
              </a:ext>
            </a:extLst>
          </p:cNvPr>
          <p:cNvSpPr txBox="1"/>
          <p:nvPr/>
        </p:nvSpPr>
        <p:spPr>
          <a:xfrm>
            <a:off x="3162944" y="2446255"/>
            <a:ext cx="795411" cy="369332"/>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sz="1800" b="1" dirty="0" err="1">
                <a:solidFill>
                  <a:srgbClr val="FF0000"/>
                </a:solidFill>
              </a:rPr>
              <a:t>PCBz</a:t>
            </a:r>
            <a:endParaRPr lang="en-US" sz="1800" b="1" dirty="0">
              <a:solidFill>
                <a:srgbClr val="FF0000"/>
              </a:solidFill>
            </a:endParaRPr>
          </a:p>
        </p:txBody>
      </p:sp>
      <p:sp>
        <p:nvSpPr>
          <p:cNvPr id="14" name="ZoneTexte 13">
            <a:extLst>
              <a:ext uri="{FF2B5EF4-FFF2-40B4-BE49-F238E27FC236}">
                <a16:creationId xmlns:a16="http://schemas.microsoft.com/office/drawing/2014/main" id="{4A5B92DF-5D01-F14C-9EC7-9B97EBD1E98B}"/>
              </a:ext>
            </a:extLst>
          </p:cNvPr>
          <p:cNvSpPr txBox="1"/>
          <p:nvPr/>
        </p:nvSpPr>
        <p:spPr>
          <a:xfrm>
            <a:off x="2765238" y="3827896"/>
            <a:ext cx="930704" cy="369332"/>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sz="1800" b="1" dirty="0">
                <a:solidFill>
                  <a:srgbClr val="FF0000"/>
                </a:solidFill>
              </a:rPr>
              <a:t>Brome</a:t>
            </a:r>
          </a:p>
        </p:txBody>
      </p:sp>
      <p:sp>
        <p:nvSpPr>
          <p:cNvPr id="15" name="ZoneTexte 14">
            <a:extLst>
              <a:ext uri="{FF2B5EF4-FFF2-40B4-BE49-F238E27FC236}">
                <a16:creationId xmlns:a16="http://schemas.microsoft.com/office/drawing/2014/main" id="{04C64E93-72B3-4B44-A393-69A17EAD3952}"/>
              </a:ext>
            </a:extLst>
          </p:cNvPr>
          <p:cNvSpPr txBox="1"/>
          <p:nvPr/>
        </p:nvSpPr>
        <p:spPr>
          <a:xfrm>
            <a:off x="2892524" y="4453432"/>
            <a:ext cx="750526" cy="369332"/>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sz="1800" b="1" dirty="0">
                <a:solidFill>
                  <a:srgbClr val="FF0000"/>
                </a:solidFill>
              </a:rPr>
              <a:t>PFCs</a:t>
            </a:r>
          </a:p>
        </p:txBody>
      </p:sp>
      <p:sp>
        <p:nvSpPr>
          <p:cNvPr id="16" name="Rectangle 15">
            <a:extLst>
              <a:ext uri="{FF2B5EF4-FFF2-40B4-BE49-F238E27FC236}">
                <a16:creationId xmlns:a16="http://schemas.microsoft.com/office/drawing/2014/main" id="{71FD8EA2-FD09-BD45-8AB1-7B08A69DB894}"/>
              </a:ext>
            </a:extLst>
          </p:cNvPr>
          <p:cNvSpPr/>
          <p:nvPr/>
        </p:nvSpPr>
        <p:spPr>
          <a:xfrm>
            <a:off x="4118173" y="2521813"/>
            <a:ext cx="5114727" cy="646331"/>
          </a:xfrm>
          <a:prstGeom prst="rect">
            <a:avLst/>
          </a:prstGeom>
        </p:spPr>
        <p:txBody>
          <a:bodyPr wrap="square">
            <a:spAutoFit/>
          </a:bodyPr>
          <a:lstStyle/>
          <a:p>
            <a:r>
              <a:rPr lang="en-US" sz="1800" dirty="0"/>
              <a:t>Or using the widget set below the chemical structure display</a:t>
            </a:r>
          </a:p>
        </p:txBody>
      </p:sp>
    </p:spTree>
    <p:extLst>
      <p:ext uri="{BB962C8B-B14F-4D97-AF65-F5344CB8AC3E}">
        <p14:creationId xmlns:p14="http://schemas.microsoft.com/office/powerpoint/2010/main" val="239247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3" grpId="0" animBg="1"/>
      <p:bldP spid="14" grpId="0" animBg="1"/>
      <p:bldP spid="15"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22C712-6034-4F46-951F-7A84F267DAE4}"/>
              </a:ext>
            </a:extLst>
          </p:cNvPr>
          <p:cNvSpPr>
            <a:spLocks noGrp="1"/>
          </p:cNvSpPr>
          <p:nvPr>
            <p:ph type="title"/>
          </p:nvPr>
        </p:nvSpPr>
        <p:spPr/>
        <p:txBody>
          <a:bodyPr/>
          <a:lstStyle/>
          <a:p>
            <a:r>
              <a:rPr lang="en-US" dirty="0"/>
              <a:t>Traits and nodes</a:t>
            </a:r>
          </a:p>
        </p:txBody>
      </p:sp>
      <p:pic>
        <p:nvPicPr>
          <p:cNvPr id="7" name="Espace réservé du contenu 6">
            <a:extLst>
              <a:ext uri="{FF2B5EF4-FFF2-40B4-BE49-F238E27FC236}">
                <a16:creationId xmlns:a16="http://schemas.microsoft.com/office/drawing/2014/main" id="{94F320A5-63DC-A147-9E32-C28C51F44FD0}"/>
              </a:ext>
            </a:extLst>
          </p:cNvPr>
          <p:cNvPicPr>
            <a:picLocks noGrp="1" noChangeAspect="1"/>
          </p:cNvPicPr>
          <p:nvPr>
            <p:ph sz="half" idx="1"/>
          </p:nvPr>
        </p:nvPicPr>
        <p:blipFill rotWithShape="1">
          <a:blip r:embed="rId3"/>
          <a:srcRect l="35028"/>
          <a:stretch/>
        </p:blipFill>
        <p:spPr>
          <a:xfrm>
            <a:off x="1574800" y="1998153"/>
            <a:ext cx="2921000" cy="3725293"/>
          </a:xfrm>
        </p:spPr>
      </p:pic>
      <p:pic>
        <p:nvPicPr>
          <p:cNvPr id="9" name="Espace réservé du contenu 8">
            <a:extLst>
              <a:ext uri="{FF2B5EF4-FFF2-40B4-BE49-F238E27FC236}">
                <a16:creationId xmlns:a16="http://schemas.microsoft.com/office/drawing/2014/main" id="{0FEA697C-35F6-2F4D-9470-2DCB6021FBE2}"/>
              </a:ext>
            </a:extLst>
          </p:cNvPr>
          <p:cNvPicPr>
            <a:picLocks noGrp="1" noChangeAspect="1"/>
          </p:cNvPicPr>
          <p:nvPr>
            <p:ph sz="half" idx="2"/>
          </p:nvPr>
        </p:nvPicPr>
        <p:blipFill rotWithShape="1">
          <a:blip r:embed="rId4"/>
          <a:srcRect l="35311"/>
          <a:stretch/>
        </p:blipFill>
        <p:spPr>
          <a:xfrm>
            <a:off x="6235700" y="1998153"/>
            <a:ext cx="2908300" cy="3725293"/>
          </a:xfrm>
        </p:spPr>
      </p:pic>
      <p:sp>
        <p:nvSpPr>
          <p:cNvPr id="10" name="Rectangle 9">
            <a:extLst>
              <a:ext uri="{FF2B5EF4-FFF2-40B4-BE49-F238E27FC236}">
                <a16:creationId xmlns:a16="http://schemas.microsoft.com/office/drawing/2014/main" id="{39EC0715-28A9-1343-B0DB-ADF25A66E2F7}"/>
              </a:ext>
            </a:extLst>
          </p:cNvPr>
          <p:cNvSpPr/>
          <p:nvPr/>
        </p:nvSpPr>
        <p:spPr>
          <a:xfrm>
            <a:off x="1574801" y="4982000"/>
            <a:ext cx="330200" cy="25040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1" name="Rectangle 10">
            <a:extLst>
              <a:ext uri="{FF2B5EF4-FFF2-40B4-BE49-F238E27FC236}">
                <a16:creationId xmlns:a16="http://schemas.microsoft.com/office/drawing/2014/main" id="{36F2BF29-F34C-AA4E-8B2A-4A44829CB260}"/>
              </a:ext>
            </a:extLst>
          </p:cNvPr>
          <p:cNvSpPr/>
          <p:nvPr/>
        </p:nvSpPr>
        <p:spPr>
          <a:xfrm>
            <a:off x="6426201" y="4982000"/>
            <a:ext cx="330200" cy="25040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ZoneTexte 11">
            <a:extLst>
              <a:ext uri="{FF2B5EF4-FFF2-40B4-BE49-F238E27FC236}">
                <a16:creationId xmlns:a16="http://schemas.microsoft.com/office/drawing/2014/main" id="{E3DFEBC2-1E4F-EF44-B360-768E12B8CB6F}"/>
              </a:ext>
            </a:extLst>
          </p:cNvPr>
          <p:cNvSpPr txBox="1"/>
          <p:nvPr/>
        </p:nvSpPr>
        <p:spPr>
          <a:xfrm>
            <a:off x="186735" y="1447524"/>
            <a:ext cx="4386009" cy="300082"/>
          </a:xfrm>
          <a:prstGeom prst="rect">
            <a:avLst/>
          </a:prstGeom>
          <a:noFill/>
        </p:spPr>
        <p:txBody>
          <a:bodyPr wrap="none" rtlCol="0">
            <a:spAutoFit/>
          </a:bodyPr>
          <a:lstStyle/>
          <a:p>
            <a:r>
              <a:rPr lang="en-US" dirty="0"/>
              <a:t>Click on Traits to locate on the map the traits of the model.</a:t>
            </a:r>
          </a:p>
        </p:txBody>
      </p:sp>
      <p:sp>
        <p:nvSpPr>
          <p:cNvPr id="13" name="ZoneTexte 12">
            <a:extLst>
              <a:ext uri="{FF2B5EF4-FFF2-40B4-BE49-F238E27FC236}">
                <a16:creationId xmlns:a16="http://schemas.microsoft.com/office/drawing/2014/main" id="{3624EA21-3262-EB4A-A1F6-BB1A9383BA56}"/>
              </a:ext>
            </a:extLst>
          </p:cNvPr>
          <p:cNvSpPr txBox="1"/>
          <p:nvPr/>
        </p:nvSpPr>
        <p:spPr>
          <a:xfrm>
            <a:off x="4834935" y="1447524"/>
            <a:ext cx="3754489" cy="300082"/>
          </a:xfrm>
          <a:prstGeom prst="rect">
            <a:avLst/>
          </a:prstGeom>
          <a:noFill/>
        </p:spPr>
        <p:txBody>
          <a:bodyPr wrap="none" rtlCol="0">
            <a:spAutoFit/>
          </a:bodyPr>
          <a:lstStyle/>
          <a:p>
            <a:r>
              <a:rPr lang="en-US" dirty="0"/>
              <a:t>Click on Samples to locate the nodes on the map.</a:t>
            </a:r>
          </a:p>
        </p:txBody>
      </p:sp>
      <p:sp>
        <p:nvSpPr>
          <p:cNvPr id="14" name="ZoneTexte 13">
            <a:extLst>
              <a:ext uri="{FF2B5EF4-FFF2-40B4-BE49-F238E27FC236}">
                <a16:creationId xmlns:a16="http://schemas.microsoft.com/office/drawing/2014/main" id="{432B57CD-74EE-7749-9D2D-6286412A5683}"/>
              </a:ext>
            </a:extLst>
          </p:cNvPr>
          <p:cNvSpPr txBox="1"/>
          <p:nvPr/>
        </p:nvSpPr>
        <p:spPr>
          <a:xfrm>
            <a:off x="4834934" y="5973992"/>
            <a:ext cx="4309066" cy="507831"/>
          </a:xfrm>
          <a:prstGeom prst="rect">
            <a:avLst/>
          </a:prstGeom>
          <a:noFill/>
        </p:spPr>
        <p:txBody>
          <a:bodyPr wrap="square" rtlCol="0">
            <a:spAutoFit/>
          </a:bodyPr>
          <a:lstStyle/>
          <a:p>
            <a:r>
              <a:rPr lang="en-US" dirty="0"/>
              <a:t>The size of the bubble points are proportional to the density of the chemical space.</a:t>
            </a:r>
          </a:p>
        </p:txBody>
      </p:sp>
    </p:spTree>
    <p:extLst>
      <p:ext uri="{BB962C8B-B14F-4D97-AF65-F5344CB8AC3E}">
        <p14:creationId xmlns:p14="http://schemas.microsoft.com/office/powerpoint/2010/main" val="25123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C1DF44-0182-5844-95F1-941FD7D7FFB0}"/>
              </a:ext>
            </a:extLst>
          </p:cNvPr>
          <p:cNvSpPr>
            <a:spLocks noGrp="1"/>
          </p:cNvSpPr>
          <p:nvPr>
            <p:ph type="title"/>
          </p:nvPr>
        </p:nvSpPr>
        <p:spPr/>
        <p:txBody>
          <a:bodyPr/>
          <a:lstStyle/>
          <a:p>
            <a:r>
              <a:rPr lang="en-US" dirty="0"/>
              <a:t>Locate bioconcentrating compounds</a:t>
            </a:r>
          </a:p>
        </p:txBody>
      </p:sp>
      <p:pic>
        <p:nvPicPr>
          <p:cNvPr id="5" name="Espace réservé du contenu 4">
            <a:extLst>
              <a:ext uri="{FF2B5EF4-FFF2-40B4-BE49-F238E27FC236}">
                <a16:creationId xmlns:a16="http://schemas.microsoft.com/office/drawing/2014/main" id="{5359866F-E9C9-FF44-B576-9C7599B5F85C}"/>
              </a:ext>
            </a:extLst>
          </p:cNvPr>
          <p:cNvPicPr>
            <a:picLocks noGrp="1" noChangeAspect="1"/>
          </p:cNvPicPr>
          <p:nvPr>
            <p:ph idx="1"/>
          </p:nvPr>
        </p:nvPicPr>
        <p:blipFill>
          <a:blip r:embed="rId3"/>
          <a:stretch>
            <a:fillRect/>
          </a:stretch>
        </p:blipFill>
        <p:spPr>
          <a:xfrm>
            <a:off x="1" y="1260478"/>
            <a:ext cx="5867400" cy="4861824"/>
          </a:xfrm>
        </p:spPr>
      </p:pic>
      <p:sp>
        <p:nvSpPr>
          <p:cNvPr id="6" name="ZoneTexte 5">
            <a:extLst>
              <a:ext uri="{FF2B5EF4-FFF2-40B4-BE49-F238E27FC236}">
                <a16:creationId xmlns:a16="http://schemas.microsoft.com/office/drawing/2014/main" id="{64BEB38C-E803-6E4F-9102-BD4600A320A4}"/>
              </a:ext>
            </a:extLst>
          </p:cNvPr>
          <p:cNvSpPr txBox="1"/>
          <p:nvPr/>
        </p:nvSpPr>
        <p:spPr>
          <a:xfrm>
            <a:off x="5867401" y="1875770"/>
            <a:ext cx="3276599" cy="507831"/>
          </a:xfrm>
          <a:prstGeom prst="rect">
            <a:avLst/>
          </a:prstGeom>
          <a:noFill/>
        </p:spPr>
        <p:txBody>
          <a:bodyPr wrap="square" rtlCol="0">
            <a:spAutoFit/>
          </a:bodyPr>
          <a:lstStyle/>
          <a:p>
            <a:r>
              <a:rPr lang="en-US" dirty="0"/>
              <a:t>Select the item </a:t>
            </a:r>
            <a:r>
              <a:rPr lang="en-US" dirty="0">
                <a:latin typeface="Consolas" panose="020B0609020204030204" pitchFamily="49" charset="0"/>
                <a:cs typeface="Consolas" panose="020B0609020204030204" pitchFamily="49" charset="0"/>
              </a:rPr>
              <a:t>BCF/</a:t>
            </a:r>
            <a:r>
              <a:rPr lang="en-US" dirty="0" err="1">
                <a:latin typeface="Consolas" panose="020B0609020204030204" pitchFamily="49" charset="0"/>
                <a:cs typeface="Consolas" panose="020B0609020204030204" pitchFamily="49" charset="0"/>
              </a:rPr>
              <a:t>notBCF</a:t>
            </a:r>
            <a:r>
              <a:rPr lang="en-US" dirty="0">
                <a:latin typeface="Consolas" panose="020B0609020204030204" pitchFamily="49" charset="0"/>
                <a:cs typeface="Consolas" panose="020B0609020204030204" pitchFamily="49" charset="0"/>
              </a:rPr>
              <a:t> </a:t>
            </a:r>
            <a:r>
              <a:rPr lang="en-US" dirty="0"/>
              <a:t>in the property selector</a:t>
            </a:r>
          </a:p>
        </p:txBody>
      </p:sp>
      <p:sp>
        <p:nvSpPr>
          <p:cNvPr id="7" name="ZoneTexte 6">
            <a:extLst>
              <a:ext uri="{FF2B5EF4-FFF2-40B4-BE49-F238E27FC236}">
                <a16:creationId xmlns:a16="http://schemas.microsoft.com/office/drawing/2014/main" id="{CBC38A4C-67E0-C048-8E0F-5C7AAFE10511}"/>
              </a:ext>
            </a:extLst>
          </p:cNvPr>
          <p:cNvSpPr txBox="1"/>
          <p:nvPr/>
        </p:nvSpPr>
        <p:spPr>
          <a:xfrm>
            <a:off x="5867401" y="3391308"/>
            <a:ext cx="3276599" cy="507831"/>
          </a:xfrm>
          <a:prstGeom prst="rect">
            <a:avLst/>
          </a:prstGeom>
          <a:noFill/>
        </p:spPr>
        <p:txBody>
          <a:bodyPr wrap="square" rtlCol="0">
            <a:spAutoFit/>
          </a:bodyPr>
          <a:lstStyle/>
          <a:p>
            <a:r>
              <a:rPr lang="en-US" dirty="0"/>
              <a:t>The BCF compounds appear as black dots on the map</a:t>
            </a:r>
          </a:p>
        </p:txBody>
      </p:sp>
      <p:sp>
        <p:nvSpPr>
          <p:cNvPr id="8" name="Rectangle 7">
            <a:extLst>
              <a:ext uri="{FF2B5EF4-FFF2-40B4-BE49-F238E27FC236}">
                <a16:creationId xmlns:a16="http://schemas.microsoft.com/office/drawing/2014/main" id="{BAE6C82D-16BA-D249-A689-29E0E5269D69}"/>
              </a:ext>
            </a:extLst>
          </p:cNvPr>
          <p:cNvSpPr/>
          <p:nvPr/>
        </p:nvSpPr>
        <p:spPr>
          <a:xfrm>
            <a:off x="1320800" y="5705900"/>
            <a:ext cx="685801" cy="27580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741825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 Plot the map of the test set</a:t>
            </a:r>
          </a:p>
        </p:txBody>
      </p:sp>
      <p:pic>
        <p:nvPicPr>
          <p:cNvPr id="5" name="Espace réservé du contenu 4">
            <a:extLst>
              <a:ext uri="{FF2B5EF4-FFF2-40B4-BE49-F238E27FC236}">
                <a16:creationId xmlns:a16="http://schemas.microsoft.com/office/drawing/2014/main" id="{E52D52F0-D3BF-8641-9836-27667D32DE99}"/>
              </a:ext>
            </a:extLst>
          </p:cNvPr>
          <p:cNvPicPr>
            <a:picLocks noGrp="1" noChangeAspect="1"/>
          </p:cNvPicPr>
          <p:nvPr>
            <p:ph idx="1"/>
          </p:nvPr>
        </p:nvPicPr>
        <p:blipFill rotWithShape="1">
          <a:blip r:embed="rId3"/>
          <a:srcRect t="2039" r="65264" b="70257"/>
          <a:stretch/>
        </p:blipFill>
        <p:spPr>
          <a:xfrm>
            <a:off x="0" y="1332210"/>
            <a:ext cx="4145275" cy="2739471"/>
          </a:xfrm>
        </p:spPr>
      </p:pic>
      <p:sp>
        <p:nvSpPr>
          <p:cNvPr id="8" name="ZoneTexte 7">
            <a:extLst>
              <a:ext uri="{FF2B5EF4-FFF2-40B4-BE49-F238E27FC236}">
                <a16:creationId xmlns:a16="http://schemas.microsoft.com/office/drawing/2014/main" id="{A286A72E-E2D7-8F41-A8A4-9DAAECA6278E}"/>
              </a:ext>
            </a:extLst>
          </p:cNvPr>
          <p:cNvSpPr txBox="1"/>
          <p:nvPr/>
        </p:nvSpPr>
        <p:spPr>
          <a:xfrm>
            <a:off x="4145277" y="2098004"/>
            <a:ext cx="4998721"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Projection</a:t>
            </a:r>
            <a:r>
              <a:rPr lang="en-US" sz="2000" dirty="0"/>
              <a:t> to the file </a:t>
            </a:r>
            <a:r>
              <a:rPr lang="en-US" sz="2000" dirty="0" err="1">
                <a:latin typeface="Consolas" panose="020B0609020204030204" pitchFamily="49" charset="0"/>
                <a:cs typeface="Consolas" panose="020B0609020204030204" pitchFamily="49" charset="0"/>
              </a:rPr>
              <a:t>testPrj.mat</a:t>
            </a:r>
            <a:endParaRPr lang="en-US" sz="2000" dirty="0">
              <a:latin typeface="Consolas" panose="020B0609020204030204" pitchFamily="49" charset="0"/>
              <a:cs typeface="Consolas" panose="020B0609020204030204" pitchFamily="49" charset="0"/>
            </a:endParaRPr>
          </a:p>
        </p:txBody>
      </p:sp>
      <p:sp>
        <p:nvSpPr>
          <p:cNvPr id="9" name="ZoneTexte 8">
            <a:extLst>
              <a:ext uri="{FF2B5EF4-FFF2-40B4-BE49-F238E27FC236}">
                <a16:creationId xmlns:a16="http://schemas.microsoft.com/office/drawing/2014/main" id="{B9FE0642-D418-5B4D-949E-F47F4A5D3585}"/>
              </a:ext>
            </a:extLst>
          </p:cNvPr>
          <p:cNvSpPr txBox="1"/>
          <p:nvPr/>
        </p:nvSpPr>
        <p:spPr>
          <a:xfrm>
            <a:off x="4145277" y="2831255"/>
            <a:ext cx="4998721"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Responsibility</a:t>
            </a:r>
            <a:r>
              <a:rPr lang="en-US" sz="2000" dirty="0"/>
              <a:t> to the file </a:t>
            </a:r>
            <a:r>
              <a:rPr lang="en-US" sz="2000" dirty="0" err="1">
                <a:latin typeface="Consolas" panose="020B0609020204030204" pitchFamily="49" charset="0"/>
                <a:cs typeface="Consolas" panose="020B0609020204030204" pitchFamily="49" charset="0"/>
              </a:rPr>
              <a:t>testR.svm</a:t>
            </a:r>
            <a:endParaRPr lang="en-US" sz="2000" dirty="0">
              <a:latin typeface="Consolas" panose="020B0609020204030204" pitchFamily="49" charset="0"/>
              <a:cs typeface="Consolas" panose="020B0609020204030204" pitchFamily="49" charset="0"/>
            </a:endParaRPr>
          </a:p>
        </p:txBody>
      </p:sp>
      <p:sp>
        <p:nvSpPr>
          <p:cNvPr id="10" name="ZoneTexte 9">
            <a:extLst>
              <a:ext uri="{FF2B5EF4-FFF2-40B4-BE49-F238E27FC236}">
                <a16:creationId xmlns:a16="http://schemas.microsoft.com/office/drawing/2014/main" id="{FD7F4571-7371-484A-A4D8-759723FBE158}"/>
              </a:ext>
            </a:extLst>
          </p:cNvPr>
          <p:cNvSpPr txBox="1"/>
          <p:nvPr/>
        </p:nvSpPr>
        <p:spPr>
          <a:xfrm>
            <a:off x="4145277" y="3564506"/>
            <a:ext cx="4998722"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Molecular structure </a:t>
            </a:r>
            <a:r>
              <a:rPr lang="en-US" sz="2000" dirty="0"/>
              <a:t>to </a:t>
            </a:r>
            <a:r>
              <a:rPr lang="en-US" sz="2000" dirty="0" err="1">
                <a:latin typeface="Consolas" panose="020B0609020204030204" pitchFamily="49" charset="0"/>
                <a:cs typeface="Consolas" panose="020B0609020204030204" pitchFamily="49" charset="0"/>
              </a:rPr>
              <a:t>test.sdf</a:t>
            </a:r>
            <a:endParaRPr lang="en-US" sz="2000" dirty="0">
              <a:latin typeface="Consolas" panose="020B0609020204030204" pitchFamily="49" charset="0"/>
              <a:cs typeface="Consolas" panose="020B0609020204030204" pitchFamily="49" charset="0"/>
            </a:endParaRPr>
          </a:p>
        </p:txBody>
      </p:sp>
      <p:sp>
        <p:nvSpPr>
          <p:cNvPr id="12" name="Rectangle 11">
            <a:extLst>
              <a:ext uri="{FF2B5EF4-FFF2-40B4-BE49-F238E27FC236}">
                <a16:creationId xmlns:a16="http://schemas.microsoft.com/office/drawing/2014/main" id="{2DCDDA26-EAC0-8848-9177-E53FE119018D}"/>
              </a:ext>
            </a:extLst>
          </p:cNvPr>
          <p:cNvSpPr/>
          <p:nvPr/>
        </p:nvSpPr>
        <p:spPr>
          <a:xfrm>
            <a:off x="0" y="22576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4700F803-C730-4943-8EBE-44B03954BB4B}"/>
              </a:ext>
            </a:extLst>
          </p:cNvPr>
          <p:cNvSpPr/>
          <p:nvPr/>
        </p:nvSpPr>
        <p:spPr>
          <a:xfrm>
            <a:off x="-2" y="28486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AFEF7717-1685-8B42-8BA7-CA7056CC3A93}"/>
              </a:ext>
            </a:extLst>
          </p:cNvPr>
          <p:cNvSpPr/>
          <p:nvPr/>
        </p:nvSpPr>
        <p:spPr>
          <a:xfrm>
            <a:off x="0" y="34593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15" name="Espace réservé du contenu 4">
            <a:extLst>
              <a:ext uri="{FF2B5EF4-FFF2-40B4-BE49-F238E27FC236}">
                <a16:creationId xmlns:a16="http://schemas.microsoft.com/office/drawing/2014/main" id="{2C4E9822-80EC-8641-B69D-5A6B2550D127}"/>
              </a:ext>
            </a:extLst>
          </p:cNvPr>
          <p:cNvPicPr>
            <a:picLocks noChangeAspect="1"/>
          </p:cNvPicPr>
          <p:nvPr/>
        </p:nvPicPr>
        <p:blipFill rotWithShape="1">
          <a:blip r:embed="rId4"/>
          <a:srcRect l="33651" t="80751" r="29" b="371"/>
          <a:stretch/>
        </p:blipFill>
        <p:spPr bwMode="auto">
          <a:xfrm>
            <a:off x="1" y="4527019"/>
            <a:ext cx="4767332" cy="11245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16" name="ZoneTexte 15">
            <a:extLst>
              <a:ext uri="{FF2B5EF4-FFF2-40B4-BE49-F238E27FC236}">
                <a16:creationId xmlns:a16="http://schemas.microsoft.com/office/drawing/2014/main" id="{6F337822-D060-D648-ACCB-7A370454CD80}"/>
              </a:ext>
            </a:extLst>
          </p:cNvPr>
          <p:cNvSpPr txBox="1"/>
          <p:nvPr/>
        </p:nvSpPr>
        <p:spPr>
          <a:xfrm>
            <a:off x="4767333" y="4735362"/>
            <a:ext cx="4376665" cy="1631216"/>
          </a:xfrm>
          <a:prstGeom prst="rect">
            <a:avLst/>
          </a:prstGeom>
          <a:noFill/>
        </p:spPr>
        <p:txBody>
          <a:bodyPr wrap="square" rtlCol="0">
            <a:spAutoFit/>
          </a:bodyPr>
          <a:lstStyle/>
          <a:p>
            <a:r>
              <a:rPr lang="en-US" sz="2000" dirty="0"/>
              <a:t>Slide the cursor to the value </a:t>
            </a:r>
            <a:r>
              <a:rPr lang="en-US" sz="2000" b="1" dirty="0"/>
              <a:t>5</a:t>
            </a:r>
          </a:p>
          <a:p>
            <a:r>
              <a:rPr lang="en-US" sz="2000" dirty="0"/>
              <a:t>	</a:t>
            </a:r>
            <a:r>
              <a:rPr lang="en-US" sz="1800" dirty="0"/>
              <a:t>this increases the point sizes of the projections</a:t>
            </a:r>
            <a:endParaRPr lang="en-US" sz="2000" dirty="0"/>
          </a:p>
          <a:p>
            <a:endParaRPr lang="en-US" sz="2000" dirty="0"/>
          </a:p>
          <a:p>
            <a:r>
              <a:rPr lang="en-US" sz="2000" dirty="0"/>
              <a:t>Then, click the </a:t>
            </a:r>
            <a:r>
              <a:rPr lang="en-US" sz="2000" b="1" dirty="0">
                <a:latin typeface="Consolas" panose="020B0609020204030204" pitchFamily="49" charset="0"/>
                <a:cs typeface="Consolas" panose="020B0609020204030204" pitchFamily="49" charset="0"/>
              </a:rPr>
              <a:t>OK </a:t>
            </a:r>
            <a:r>
              <a:rPr lang="en-US" sz="2000" dirty="0"/>
              <a:t>button</a:t>
            </a:r>
            <a:endParaRPr lang="en-US" sz="2000" dirty="0">
              <a:latin typeface="Consolas" panose="020B0609020204030204" pitchFamily="49" charset="0"/>
              <a:cs typeface="Consolas" panose="020B0609020204030204" pitchFamily="49" charset="0"/>
            </a:endParaRPr>
          </a:p>
        </p:txBody>
      </p:sp>
      <p:sp>
        <p:nvSpPr>
          <p:cNvPr id="17" name="ZoneTexte 16">
            <a:extLst>
              <a:ext uri="{FF2B5EF4-FFF2-40B4-BE49-F238E27FC236}">
                <a16:creationId xmlns:a16="http://schemas.microsoft.com/office/drawing/2014/main" id="{1AED3C72-B43B-CD43-89D4-5A2771C579FD}"/>
              </a:ext>
            </a:extLst>
          </p:cNvPr>
          <p:cNvSpPr txBox="1"/>
          <p:nvPr/>
        </p:nvSpPr>
        <p:spPr>
          <a:xfrm>
            <a:off x="2072636" y="6319888"/>
            <a:ext cx="3827010" cy="400110"/>
          </a:xfrm>
          <a:prstGeom prst="rect">
            <a:avLst/>
          </a:prstGeom>
          <a:noFill/>
        </p:spPr>
        <p:txBody>
          <a:bodyPr wrap="none" rtlCol="0">
            <a:spAutoFit/>
          </a:bodyPr>
          <a:lstStyle/>
          <a:p>
            <a:r>
              <a:rPr lang="en-US" sz="2000" dirty="0"/>
              <a:t>Finally, tick the </a:t>
            </a:r>
            <a:r>
              <a:rPr lang="en-US" sz="2000" b="1" dirty="0">
                <a:latin typeface="Consolas" panose="020B0609020204030204" pitchFamily="49" charset="0"/>
                <a:cs typeface="Consolas" panose="020B0609020204030204" pitchFamily="49" charset="0"/>
              </a:rPr>
              <a:t>Projections</a:t>
            </a:r>
            <a:r>
              <a:rPr lang="en-US" sz="2000" dirty="0"/>
              <a:t> box.</a:t>
            </a:r>
          </a:p>
        </p:txBody>
      </p:sp>
      <p:cxnSp>
        <p:nvCxnSpPr>
          <p:cNvPr id="19" name="Connecteur droit avec flèche 18">
            <a:extLst>
              <a:ext uri="{FF2B5EF4-FFF2-40B4-BE49-F238E27FC236}">
                <a16:creationId xmlns:a16="http://schemas.microsoft.com/office/drawing/2014/main" id="{472F1D71-E526-8E4B-9D3F-EAA68B55B4B3}"/>
              </a:ext>
            </a:extLst>
          </p:cNvPr>
          <p:cNvCxnSpPr>
            <a:stCxn id="17" idx="0"/>
          </p:cNvCxnSpPr>
          <p:nvPr/>
        </p:nvCxnSpPr>
        <p:spPr>
          <a:xfrm flipH="1" flipV="1">
            <a:off x="1181100" y="4775930"/>
            <a:ext cx="2805041" cy="154395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5789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2"/>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4"/>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2" grpId="0" animBg="1"/>
      <p:bldP spid="12" grpId="1" animBg="1"/>
      <p:bldP spid="13" grpId="0" animBg="1"/>
      <p:bldP spid="13" grpId="1" animBg="1"/>
      <p:bldP spid="14" grpId="0" animBg="1"/>
      <p:bldP spid="14" grpId="1" animBg="1"/>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5D8E90-5FB1-A34B-9213-BA020BC07D99}"/>
              </a:ext>
            </a:extLst>
          </p:cNvPr>
          <p:cNvSpPr>
            <a:spLocks noGrp="1"/>
          </p:cNvSpPr>
          <p:nvPr>
            <p:ph type="title"/>
          </p:nvPr>
        </p:nvSpPr>
        <p:spPr/>
        <p:txBody>
          <a:bodyPr/>
          <a:lstStyle/>
          <a:p>
            <a:r>
              <a:rPr lang="en-US" dirty="0"/>
              <a:t>Layout</a:t>
            </a:r>
          </a:p>
        </p:txBody>
      </p:sp>
      <p:sp>
        <p:nvSpPr>
          <p:cNvPr id="3" name="Espace réservé du contenu 2">
            <a:extLst>
              <a:ext uri="{FF2B5EF4-FFF2-40B4-BE49-F238E27FC236}">
                <a16:creationId xmlns:a16="http://schemas.microsoft.com/office/drawing/2014/main" id="{61290456-A452-E741-B8C3-AE212E6540E6}"/>
              </a:ext>
            </a:extLst>
          </p:cNvPr>
          <p:cNvSpPr>
            <a:spLocks noGrp="1"/>
          </p:cNvSpPr>
          <p:nvPr>
            <p:ph idx="1"/>
          </p:nvPr>
        </p:nvSpPr>
        <p:spPr/>
        <p:txBody>
          <a:bodyPr/>
          <a:lstStyle/>
          <a:p>
            <a:r>
              <a:rPr lang="en-US" dirty="0"/>
              <a:t>Introduction</a:t>
            </a:r>
          </a:p>
          <a:p>
            <a:pPr lvl="1"/>
            <a:r>
              <a:rPr lang="en-US" dirty="0"/>
              <a:t>Context: the bioconcentration factor</a:t>
            </a:r>
          </a:p>
          <a:p>
            <a:r>
              <a:rPr lang="en-US" dirty="0"/>
              <a:t>Method</a:t>
            </a:r>
          </a:p>
          <a:p>
            <a:pPr lvl="1"/>
            <a:r>
              <a:rPr lang="en-US" dirty="0"/>
              <a:t>Dataset preparation</a:t>
            </a:r>
          </a:p>
          <a:p>
            <a:pPr lvl="1"/>
            <a:r>
              <a:rPr lang="en-US" dirty="0"/>
              <a:t>Generative Topographic Mapping</a:t>
            </a:r>
          </a:p>
          <a:p>
            <a:r>
              <a:rPr lang="en-US" dirty="0"/>
              <a:t>Exercise 1</a:t>
            </a:r>
          </a:p>
          <a:p>
            <a:pPr lvl="1"/>
            <a:r>
              <a:rPr lang="en-US" dirty="0"/>
              <a:t>Data files</a:t>
            </a:r>
          </a:p>
          <a:p>
            <a:pPr lvl="1"/>
            <a:r>
              <a:rPr lang="en-US" dirty="0"/>
              <a:t>Step-by—step instructions</a:t>
            </a:r>
          </a:p>
        </p:txBody>
      </p:sp>
    </p:spTree>
    <p:extLst>
      <p:ext uri="{BB962C8B-B14F-4D97-AF65-F5344CB8AC3E}">
        <p14:creationId xmlns:p14="http://schemas.microsoft.com/office/powerpoint/2010/main" val="1758025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C1AB84-B6A5-574A-BC05-8D6D64C83109}"/>
              </a:ext>
            </a:extLst>
          </p:cNvPr>
          <p:cNvSpPr>
            <a:spLocks noGrp="1"/>
          </p:cNvSpPr>
          <p:nvPr>
            <p:ph type="title"/>
          </p:nvPr>
        </p:nvSpPr>
        <p:spPr/>
        <p:txBody>
          <a:bodyPr/>
          <a:lstStyle/>
          <a:p>
            <a:r>
              <a:rPr lang="en-US" dirty="0"/>
              <a:t>Training set and test set</a:t>
            </a:r>
          </a:p>
        </p:txBody>
      </p:sp>
      <p:pic>
        <p:nvPicPr>
          <p:cNvPr id="6" name="Espace réservé du contenu 5">
            <a:extLst>
              <a:ext uri="{FF2B5EF4-FFF2-40B4-BE49-F238E27FC236}">
                <a16:creationId xmlns:a16="http://schemas.microsoft.com/office/drawing/2014/main" id="{F90A8CAE-1FDD-A24C-A603-7F2115FFB6E4}"/>
              </a:ext>
            </a:extLst>
          </p:cNvPr>
          <p:cNvPicPr>
            <a:picLocks noGrp="1" noChangeAspect="1"/>
          </p:cNvPicPr>
          <p:nvPr>
            <p:ph sz="half" idx="1"/>
          </p:nvPr>
        </p:nvPicPr>
        <p:blipFill rotWithShape="1">
          <a:blip r:embed="rId3"/>
          <a:srcRect l="34746"/>
          <a:stretch/>
        </p:blipFill>
        <p:spPr>
          <a:xfrm>
            <a:off x="431800" y="1756853"/>
            <a:ext cx="3600000" cy="4571379"/>
          </a:xfrm>
        </p:spPr>
      </p:pic>
      <p:pic>
        <p:nvPicPr>
          <p:cNvPr id="8" name="Espace réservé du contenu 7">
            <a:extLst>
              <a:ext uri="{FF2B5EF4-FFF2-40B4-BE49-F238E27FC236}">
                <a16:creationId xmlns:a16="http://schemas.microsoft.com/office/drawing/2014/main" id="{D067E392-1AED-C04B-B14E-7F9B13692741}"/>
              </a:ext>
            </a:extLst>
          </p:cNvPr>
          <p:cNvPicPr>
            <a:picLocks noGrp="1" noChangeAspect="1"/>
          </p:cNvPicPr>
          <p:nvPr>
            <p:ph sz="half" idx="2"/>
          </p:nvPr>
        </p:nvPicPr>
        <p:blipFill rotWithShape="1">
          <a:blip r:embed="rId4"/>
          <a:srcRect l="34746"/>
          <a:stretch/>
        </p:blipFill>
        <p:spPr>
          <a:xfrm>
            <a:off x="5080000" y="1756853"/>
            <a:ext cx="3600000" cy="4571379"/>
          </a:xfrm>
        </p:spPr>
      </p:pic>
      <p:sp>
        <p:nvSpPr>
          <p:cNvPr id="9" name="ZoneTexte 8">
            <a:extLst>
              <a:ext uri="{FF2B5EF4-FFF2-40B4-BE49-F238E27FC236}">
                <a16:creationId xmlns:a16="http://schemas.microsoft.com/office/drawing/2014/main" id="{8ABF7BD7-D6B6-1A48-866E-40581CC245F6}"/>
              </a:ext>
            </a:extLst>
          </p:cNvPr>
          <p:cNvSpPr txBox="1"/>
          <p:nvPr/>
        </p:nvSpPr>
        <p:spPr>
          <a:xfrm>
            <a:off x="1409700" y="1409700"/>
            <a:ext cx="1829027" cy="300082"/>
          </a:xfrm>
          <a:prstGeom prst="rect">
            <a:avLst/>
          </a:prstGeom>
          <a:noFill/>
        </p:spPr>
        <p:txBody>
          <a:bodyPr wrap="none" rtlCol="0">
            <a:spAutoFit/>
          </a:bodyPr>
          <a:lstStyle/>
          <a:p>
            <a:r>
              <a:rPr lang="en-US" dirty="0"/>
              <a:t>Training set projections</a:t>
            </a:r>
          </a:p>
        </p:txBody>
      </p:sp>
      <p:sp>
        <p:nvSpPr>
          <p:cNvPr id="10" name="ZoneTexte 9">
            <a:extLst>
              <a:ext uri="{FF2B5EF4-FFF2-40B4-BE49-F238E27FC236}">
                <a16:creationId xmlns:a16="http://schemas.microsoft.com/office/drawing/2014/main" id="{CEC858F5-2261-F64A-882B-AF6AA3B134EF}"/>
              </a:ext>
            </a:extLst>
          </p:cNvPr>
          <p:cNvSpPr txBox="1"/>
          <p:nvPr/>
        </p:nvSpPr>
        <p:spPr>
          <a:xfrm>
            <a:off x="5965486" y="1409700"/>
            <a:ext cx="1566647" cy="300082"/>
          </a:xfrm>
          <a:prstGeom prst="rect">
            <a:avLst/>
          </a:prstGeom>
          <a:noFill/>
        </p:spPr>
        <p:txBody>
          <a:bodyPr wrap="none" rtlCol="0">
            <a:spAutoFit/>
          </a:bodyPr>
          <a:lstStyle/>
          <a:p>
            <a:r>
              <a:rPr lang="en-US" dirty="0"/>
              <a:t>Test set projections</a:t>
            </a:r>
          </a:p>
        </p:txBody>
      </p:sp>
    </p:spTree>
    <p:extLst>
      <p:ext uri="{BB962C8B-B14F-4D97-AF65-F5344CB8AC3E}">
        <p14:creationId xmlns:p14="http://schemas.microsoft.com/office/powerpoint/2010/main" val="40757873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D811A8-3405-D840-8E55-2A619E41018E}"/>
              </a:ext>
            </a:extLst>
          </p:cNvPr>
          <p:cNvSpPr>
            <a:spLocks noGrp="1"/>
          </p:cNvSpPr>
          <p:nvPr>
            <p:ph type="title"/>
          </p:nvPr>
        </p:nvSpPr>
        <p:spPr/>
        <p:txBody>
          <a:bodyPr/>
          <a:lstStyle/>
          <a:p>
            <a:r>
              <a:rPr lang="en-US" dirty="0"/>
              <a:t>Conclusion</a:t>
            </a:r>
          </a:p>
        </p:txBody>
      </p:sp>
      <p:sp>
        <p:nvSpPr>
          <p:cNvPr id="3" name="Espace réservé du contenu 2">
            <a:extLst>
              <a:ext uri="{FF2B5EF4-FFF2-40B4-BE49-F238E27FC236}">
                <a16:creationId xmlns:a16="http://schemas.microsoft.com/office/drawing/2014/main" id="{E5A1B705-77EF-AA45-B07A-E30E2885EE8D}"/>
              </a:ext>
            </a:extLst>
          </p:cNvPr>
          <p:cNvSpPr>
            <a:spLocks noGrp="1"/>
          </p:cNvSpPr>
          <p:nvPr>
            <p:ph idx="1"/>
          </p:nvPr>
        </p:nvSpPr>
        <p:spPr/>
        <p:txBody>
          <a:bodyPr>
            <a:normAutofit fontScale="92500" lnSpcReduction="10000"/>
          </a:bodyPr>
          <a:lstStyle/>
          <a:p>
            <a:r>
              <a:rPr lang="en-US" dirty="0"/>
              <a:t>This exercise analyzes the chemical content of the BCF dataset</a:t>
            </a:r>
          </a:p>
          <a:p>
            <a:pPr lvl="2"/>
            <a:r>
              <a:rPr lang="en-US" dirty="0"/>
              <a:t>The test set was not used to fit the GTM</a:t>
            </a:r>
          </a:p>
          <a:p>
            <a:pPr lvl="2"/>
            <a:r>
              <a:rPr lang="en-US" dirty="0"/>
              <a:t>But it was used to select the model</a:t>
            </a:r>
          </a:p>
          <a:p>
            <a:r>
              <a:rPr lang="en-US" dirty="0"/>
              <a:t>General observations</a:t>
            </a:r>
          </a:p>
          <a:p>
            <a:pPr lvl="1"/>
            <a:r>
              <a:rPr lang="en-US" dirty="0"/>
              <a:t>Chemicals of the same chemotype tend to aggregate</a:t>
            </a:r>
          </a:p>
          <a:p>
            <a:pPr lvl="1"/>
            <a:r>
              <a:rPr lang="en-US" dirty="0"/>
              <a:t>The complexity of compounds in a chemotype increase from the center to the border of the map</a:t>
            </a:r>
          </a:p>
          <a:p>
            <a:pPr lvl="1"/>
            <a:r>
              <a:rPr lang="en-US" dirty="0"/>
              <a:t>“Mostly” saturated compounds tend to segregate from “mostly” aromatic ones</a:t>
            </a:r>
          </a:p>
          <a:p>
            <a:pPr lvl="1"/>
            <a:r>
              <a:rPr lang="en-US" dirty="0"/>
              <a:t>Several compounds can be located near a node and their projections are overlapping</a:t>
            </a:r>
          </a:p>
          <a:p>
            <a:pPr lvl="2"/>
            <a:r>
              <a:rPr lang="en-US" dirty="0"/>
              <a:t>It produces a feeling of grid</a:t>
            </a:r>
          </a:p>
          <a:p>
            <a:pPr lvl="2"/>
            <a:r>
              <a:rPr lang="en-US" dirty="0"/>
              <a:t>The resolution of the map, </a:t>
            </a:r>
            <a:r>
              <a:rPr lang="en-US" dirty="0" err="1"/>
              <a:t>ie</a:t>
            </a:r>
            <a:r>
              <a:rPr lang="en-US" dirty="0"/>
              <a:t> the number of nodes, can be increased at almost no cost.</a:t>
            </a:r>
          </a:p>
          <a:p>
            <a:pPr lvl="1"/>
            <a:endParaRPr lang="en-US" dirty="0"/>
          </a:p>
        </p:txBody>
      </p:sp>
    </p:spTree>
    <p:extLst>
      <p:ext uri="{BB962C8B-B14F-4D97-AF65-F5344CB8AC3E}">
        <p14:creationId xmlns:p14="http://schemas.microsoft.com/office/powerpoint/2010/main" val="33267373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D74ECB-DC58-6648-A745-D88511A033A5}"/>
              </a:ext>
            </a:extLst>
          </p:cNvPr>
          <p:cNvSpPr>
            <a:spLocks noGrp="1"/>
          </p:cNvSpPr>
          <p:nvPr>
            <p:ph type="title"/>
          </p:nvPr>
        </p:nvSpPr>
        <p:spPr/>
        <p:txBody>
          <a:bodyPr/>
          <a:lstStyle/>
          <a:p>
            <a:r>
              <a:rPr lang="en-US" dirty="0"/>
              <a:t>Exercise 3</a:t>
            </a:r>
          </a:p>
        </p:txBody>
      </p:sp>
      <p:sp>
        <p:nvSpPr>
          <p:cNvPr id="3" name="Espace réservé du texte 2">
            <a:extLst>
              <a:ext uri="{FF2B5EF4-FFF2-40B4-BE49-F238E27FC236}">
                <a16:creationId xmlns:a16="http://schemas.microsoft.com/office/drawing/2014/main" id="{9CD0B714-CFEA-9D4E-BC83-81AC0D1E7227}"/>
              </a:ext>
            </a:extLst>
          </p:cNvPr>
          <p:cNvSpPr>
            <a:spLocks noGrp="1"/>
          </p:cNvSpPr>
          <p:nvPr>
            <p:ph type="body" idx="1"/>
          </p:nvPr>
        </p:nvSpPr>
        <p:spPr/>
        <p:txBody>
          <a:bodyPr/>
          <a:lstStyle/>
          <a:p>
            <a:r>
              <a:rPr lang="en-US" dirty="0"/>
              <a:t>Increase the resolution of the GTM.</a:t>
            </a:r>
            <a:r>
              <a:rPr lang="fr-FR" dirty="0"/>
              <a:t> </a:t>
            </a:r>
            <a:endParaRPr lang="en-US" dirty="0"/>
          </a:p>
        </p:txBody>
      </p:sp>
    </p:spTree>
    <p:extLst>
      <p:ext uri="{BB962C8B-B14F-4D97-AF65-F5344CB8AC3E}">
        <p14:creationId xmlns:p14="http://schemas.microsoft.com/office/powerpoint/2010/main" val="32970654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9A7BA8-536E-014B-B259-3409446E645B}"/>
              </a:ext>
            </a:extLst>
          </p:cNvPr>
          <p:cNvSpPr>
            <a:spLocks noGrp="1"/>
          </p:cNvSpPr>
          <p:nvPr>
            <p:ph type="title"/>
          </p:nvPr>
        </p:nvSpPr>
        <p:spPr/>
        <p:txBody>
          <a:bodyPr/>
          <a:lstStyle/>
          <a:p>
            <a:r>
              <a:rPr lang="en-US" dirty="0"/>
              <a:t>Files</a:t>
            </a:r>
          </a:p>
        </p:txBody>
      </p:sp>
      <p:sp>
        <p:nvSpPr>
          <p:cNvPr id="3" name="Rectangle 2">
            <a:extLst>
              <a:ext uri="{FF2B5EF4-FFF2-40B4-BE49-F238E27FC236}">
                <a16:creationId xmlns:a16="http://schemas.microsoft.com/office/drawing/2014/main" id="{8599AA01-5D97-F14E-8E1B-667115E32714}"/>
              </a:ext>
            </a:extLst>
          </p:cNvPr>
          <p:cNvSpPr/>
          <p:nvPr/>
        </p:nvSpPr>
        <p:spPr>
          <a:xfrm>
            <a:off x="0" y="1356325"/>
            <a:ext cx="4572000" cy="2308324"/>
          </a:xfrm>
          <a:prstGeom prst="rect">
            <a:avLst/>
          </a:prstGeom>
        </p:spPr>
        <p:txBody>
          <a:bodyPr>
            <a:spAutoFit/>
          </a:bodyPr>
          <a:lstStyle/>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Inputs: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train.xml</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train.svm</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test.svm</a:t>
            </a:r>
            <a:endParaRPr lang="en-US" sz="2000" dirty="0">
              <a:latin typeface="Consolas" panose="020B0609020204030204" pitchFamily="49" charset="0"/>
              <a:ea typeface="Calibri" panose="020F0502020204030204" pitchFamily="34" charset="0"/>
              <a:cs typeface="Consolas" panose="020B0609020204030204" pitchFamily="49" charset="0"/>
            </a:endParaRPr>
          </a:p>
          <a:p>
            <a:pPr lvl="0">
              <a:spcAft>
                <a:spcPts val="0"/>
              </a:spcAft>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test.sdf</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p:txBody>
      </p:sp>
      <p:sp>
        <p:nvSpPr>
          <p:cNvPr id="4" name="ZoneTexte 3">
            <a:extLst>
              <a:ext uri="{FF2B5EF4-FFF2-40B4-BE49-F238E27FC236}">
                <a16:creationId xmlns:a16="http://schemas.microsoft.com/office/drawing/2014/main" id="{CDE52986-2C57-354E-A4A7-7C53165DB991}"/>
              </a:ext>
            </a:extLst>
          </p:cNvPr>
          <p:cNvSpPr txBox="1"/>
          <p:nvPr/>
        </p:nvSpPr>
        <p:spPr>
          <a:xfrm>
            <a:off x="5325536" y="2980014"/>
            <a:ext cx="2276264" cy="400110"/>
          </a:xfrm>
          <a:prstGeom prst="rect">
            <a:avLst/>
          </a:prstGeom>
          <a:noFill/>
        </p:spPr>
        <p:txBody>
          <a:bodyPr wrap="none" rtlCol="0">
            <a:spAutoFit/>
          </a:bodyPr>
          <a:lstStyle/>
          <a:p>
            <a:r>
              <a:rPr lang="en-US" sz="2000" dirty="0"/>
              <a:t>Chemical structures</a:t>
            </a:r>
          </a:p>
        </p:txBody>
      </p:sp>
      <p:sp>
        <p:nvSpPr>
          <p:cNvPr id="5" name="ZoneTexte 4">
            <a:extLst>
              <a:ext uri="{FF2B5EF4-FFF2-40B4-BE49-F238E27FC236}">
                <a16:creationId xmlns:a16="http://schemas.microsoft.com/office/drawing/2014/main" id="{490B7563-5FBF-4A48-9B16-87049619F9CF}"/>
              </a:ext>
            </a:extLst>
          </p:cNvPr>
          <p:cNvSpPr txBox="1"/>
          <p:nvPr/>
        </p:nvSpPr>
        <p:spPr>
          <a:xfrm>
            <a:off x="5553804" y="1756347"/>
            <a:ext cx="1819729" cy="400110"/>
          </a:xfrm>
          <a:prstGeom prst="rect">
            <a:avLst/>
          </a:prstGeom>
          <a:noFill/>
        </p:spPr>
        <p:txBody>
          <a:bodyPr wrap="none" rtlCol="0">
            <a:spAutoFit/>
          </a:bodyPr>
          <a:lstStyle/>
          <a:p>
            <a:r>
              <a:rPr lang="en-US" sz="2000" dirty="0"/>
              <a:t>GTM model file</a:t>
            </a:r>
          </a:p>
        </p:txBody>
      </p:sp>
      <p:sp>
        <p:nvSpPr>
          <p:cNvPr id="6" name="ZoneTexte 5">
            <a:extLst>
              <a:ext uri="{FF2B5EF4-FFF2-40B4-BE49-F238E27FC236}">
                <a16:creationId xmlns:a16="http://schemas.microsoft.com/office/drawing/2014/main" id="{BB1E1364-2A13-8D4D-911C-90AC266DE01E}"/>
              </a:ext>
            </a:extLst>
          </p:cNvPr>
          <p:cNvSpPr txBox="1"/>
          <p:nvPr/>
        </p:nvSpPr>
        <p:spPr>
          <a:xfrm>
            <a:off x="5324574" y="2368181"/>
            <a:ext cx="2278188" cy="400110"/>
          </a:xfrm>
          <a:prstGeom prst="rect">
            <a:avLst/>
          </a:prstGeom>
          <a:noFill/>
        </p:spPr>
        <p:txBody>
          <a:bodyPr wrap="none" rtlCol="0">
            <a:spAutoFit/>
          </a:bodyPr>
          <a:lstStyle/>
          <a:p>
            <a:r>
              <a:rPr lang="en-US" sz="2000" dirty="0"/>
              <a:t>Descriptor matrices</a:t>
            </a:r>
            <a:endParaRPr lang="en-US" sz="1800" dirty="0"/>
          </a:p>
        </p:txBody>
      </p:sp>
      <p:sp>
        <p:nvSpPr>
          <p:cNvPr id="8" name="Rectangle 7">
            <a:extLst>
              <a:ext uri="{FF2B5EF4-FFF2-40B4-BE49-F238E27FC236}">
                <a16:creationId xmlns:a16="http://schemas.microsoft.com/office/drawing/2014/main" id="{B1B2ADF6-A4BB-874C-AE56-586DA26C6911}"/>
              </a:ext>
            </a:extLst>
          </p:cNvPr>
          <p:cNvSpPr/>
          <p:nvPr/>
        </p:nvSpPr>
        <p:spPr>
          <a:xfrm>
            <a:off x="0" y="4121849"/>
            <a:ext cx="5553804" cy="2000548"/>
          </a:xfrm>
          <a:prstGeom prst="rect">
            <a:avLst/>
          </a:prstGeom>
        </p:spPr>
        <p:txBody>
          <a:bodyPr wrap="square">
            <a:spAutoFit/>
          </a:bodyPr>
          <a:lstStyle/>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Outputs: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a:latin typeface="Consolas" panose="020B0609020204030204" pitchFamily="49" charset="0"/>
                <a:ea typeface="Calibri" panose="020F0502020204030204" pitchFamily="34" charset="0"/>
                <a:cs typeface="Consolas" panose="020B0609020204030204" pitchFamily="49" charset="0"/>
              </a:rPr>
              <a:t>traink8000.xml</a:t>
            </a: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a:latin typeface="Consolas" panose="020B0609020204030204" pitchFamily="49" charset="0"/>
                <a:ea typeface="Calibri" panose="020F0502020204030204" pitchFamily="34" charset="0"/>
                <a:cs typeface="Consolas" panose="020B0609020204030204" pitchFamily="49" charset="0"/>
              </a:rPr>
              <a:t>traink8000R.svm, testk8000R.svm</a:t>
            </a: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a:latin typeface="Consolas" panose="020B0609020204030204" pitchFamily="49" charset="0"/>
                <a:ea typeface="Calibri" panose="020F0502020204030204" pitchFamily="34" charset="0"/>
                <a:cs typeface="Consolas" panose="020B0609020204030204" pitchFamily="49" charset="0"/>
              </a:rPr>
              <a:t>traink8000Prj.mat, testk8000Prj.mat</a:t>
            </a:r>
          </a:p>
        </p:txBody>
      </p:sp>
      <p:sp>
        <p:nvSpPr>
          <p:cNvPr id="9" name="ZoneTexte 8">
            <a:extLst>
              <a:ext uri="{FF2B5EF4-FFF2-40B4-BE49-F238E27FC236}">
                <a16:creationId xmlns:a16="http://schemas.microsoft.com/office/drawing/2014/main" id="{BAF38725-62CB-504A-921C-60B029695510}"/>
              </a:ext>
            </a:extLst>
          </p:cNvPr>
          <p:cNvSpPr txBox="1"/>
          <p:nvPr/>
        </p:nvSpPr>
        <p:spPr>
          <a:xfrm>
            <a:off x="6448729" y="5685114"/>
            <a:ext cx="1924822" cy="400110"/>
          </a:xfrm>
          <a:prstGeom prst="rect">
            <a:avLst/>
          </a:prstGeom>
          <a:noFill/>
        </p:spPr>
        <p:txBody>
          <a:bodyPr wrap="none" rtlCol="0">
            <a:spAutoFit/>
          </a:bodyPr>
          <a:lstStyle/>
          <a:p>
            <a:r>
              <a:rPr lang="en-US" sz="2000" dirty="0"/>
              <a:t>New </a:t>
            </a:r>
            <a:r>
              <a:rPr lang="en-US" sz="2000" dirty="0" err="1"/>
              <a:t>projectsion</a:t>
            </a:r>
            <a:endParaRPr lang="en-US" sz="2000" dirty="0"/>
          </a:p>
        </p:txBody>
      </p:sp>
      <p:sp>
        <p:nvSpPr>
          <p:cNvPr id="10" name="ZoneTexte 9">
            <a:extLst>
              <a:ext uri="{FF2B5EF4-FFF2-40B4-BE49-F238E27FC236}">
                <a16:creationId xmlns:a16="http://schemas.microsoft.com/office/drawing/2014/main" id="{58328BD4-9087-CB42-9D85-AE04CEBB1ADB}"/>
              </a:ext>
            </a:extLst>
          </p:cNvPr>
          <p:cNvSpPr txBox="1"/>
          <p:nvPr/>
        </p:nvSpPr>
        <p:spPr>
          <a:xfrm>
            <a:off x="6213889" y="4461447"/>
            <a:ext cx="2394502" cy="400110"/>
          </a:xfrm>
          <a:prstGeom prst="rect">
            <a:avLst/>
          </a:prstGeom>
          <a:noFill/>
        </p:spPr>
        <p:txBody>
          <a:bodyPr wrap="none" rtlCol="0">
            <a:spAutoFit/>
          </a:bodyPr>
          <a:lstStyle/>
          <a:p>
            <a:r>
              <a:rPr lang="en-US" sz="2000" dirty="0"/>
              <a:t>New GTM model file</a:t>
            </a:r>
          </a:p>
        </p:txBody>
      </p:sp>
      <p:sp>
        <p:nvSpPr>
          <p:cNvPr id="11" name="ZoneTexte 10">
            <a:extLst>
              <a:ext uri="{FF2B5EF4-FFF2-40B4-BE49-F238E27FC236}">
                <a16:creationId xmlns:a16="http://schemas.microsoft.com/office/drawing/2014/main" id="{6C753903-7DC9-E646-9E77-752A1580AACB}"/>
              </a:ext>
            </a:extLst>
          </p:cNvPr>
          <p:cNvSpPr txBox="1"/>
          <p:nvPr/>
        </p:nvSpPr>
        <p:spPr>
          <a:xfrm>
            <a:off x="6265346" y="5073280"/>
            <a:ext cx="2291589" cy="400110"/>
          </a:xfrm>
          <a:prstGeom prst="rect">
            <a:avLst/>
          </a:prstGeom>
          <a:noFill/>
        </p:spPr>
        <p:txBody>
          <a:bodyPr wrap="none" rtlCol="0">
            <a:spAutoFit/>
          </a:bodyPr>
          <a:lstStyle/>
          <a:p>
            <a:r>
              <a:rPr lang="en-US" sz="2000" dirty="0"/>
              <a:t>New responsibilities</a:t>
            </a:r>
            <a:endParaRPr lang="en-US" sz="1800" dirty="0"/>
          </a:p>
        </p:txBody>
      </p:sp>
    </p:spTree>
    <p:extLst>
      <p:ext uri="{BB962C8B-B14F-4D97-AF65-F5344CB8AC3E}">
        <p14:creationId xmlns:p14="http://schemas.microsoft.com/office/powerpoint/2010/main" val="28167429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9386E2-7A99-8A45-BE2D-6082F8AB0220}"/>
              </a:ext>
            </a:extLst>
          </p:cNvPr>
          <p:cNvSpPr>
            <a:spLocks noGrp="1"/>
          </p:cNvSpPr>
          <p:nvPr>
            <p:ph type="title"/>
          </p:nvPr>
        </p:nvSpPr>
        <p:spPr/>
        <p:txBody>
          <a:bodyPr/>
          <a:lstStyle/>
          <a:p>
            <a:r>
              <a:rPr lang="en-US" dirty="0" err="1"/>
              <a:t>xGTMReSample</a:t>
            </a:r>
            <a:r>
              <a:rPr lang="en-US" dirty="0"/>
              <a:t> interface</a:t>
            </a:r>
          </a:p>
        </p:txBody>
      </p:sp>
      <p:pic>
        <p:nvPicPr>
          <p:cNvPr id="4" name="Espace réservé du contenu 3">
            <a:extLst>
              <a:ext uri="{FF2B5EF4-FFF2-40B4-BE49-F238E27FC236}">
                <a16:creationId xmlns:a16="http://schemas.microsoft.com/office/drawing/2014/main" id="{1F4DFC56-C4B7-A842-A239-03C3720308A0}"/>
              </a:ext>
            </a:extLst>
          </p:cNvPr>
          <p:cNvPicPr>
            <a:picLocks noGrp="1"/>
          </p:cNvPicPr>
          <p:nvPr>
            <p:ph idx="1"/>
          </p:nvPr>
        </p:nvPicPr>
        <p:blipFill>
          <a:blip r:embed="rId3"/>
          <a:stretch>
            <a:fillRect/>
          </a:stretch>
        </p:blipFill>
        <p:spPr bwMode="auto">
          <a:xfrm>
            <a:off x="107309" y="2653942"/>
            <a:ext cx="4953000" cy="2296269"/>
          </a:xfrm>
          <a:prstGeom prst="rect">
            <a:avLst/>
          </a:prstGeom>
          <a:ln>
            <a:noFill/>
          </a:ln>
          <a:extLst>
            <a:ext uri="{53640926-AAD7-44D8-BBD7-CCE9431645EC}">
              <a14:shadowObscured xmlns:a14="http://schemas.microsoft.com/office/drawing/2010/main"/>
            </a:ext>
          </a:extLst>
        </p:spPr>
      </p:pic>
      <p:sp>
        <p:nvSpPr>
          <p:cNvPr id="5" name="Légende encadrée avec une bordure 2 4">
            <a:extLst>
              <a:ext uri="{FF2B5EF4-FFF2-40B4-BE49-F238E27FC236}">
                <a16:creationId xmlns:a16="http://schemas.microsoft.com/office/drawing/2014/main" id="{1A48A473-3040-EE44-9E7D-E28E13A185A9}"/>
              </a:ext>
            </a:extLst>
          </p:cNvPr>
          <p:cNvSpPr/>
          <p:nvPr/>
        </p:nvSpPr>
        <p:spPr>
          <a:xfrm>
            <a:off x="5754847" y="1325577"/>
            <a:ext cx="2097248" cy="587230"/>
          </a:xfrm>
          <a:prstGeom prst="accentBorderCallout2">
            <a:avLst>
              <a:gd name="adj1" fmla="val 18750"/>
              <a:gd name="adj2" fmla="val -8333"/>
              <a:gd name="adj3" fmla="val 22210"/>
              <a:gd name="adj4" fmla="val -136809"/>
              <a:gd name="adj5" fmla="val 268024"/>
              <a:gd name="adj6" fmla="val -186098"/>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File Management</a:t>
            </a:r>
          </a:p>
        </p:txBody>
      </p:sp>
      <p:sp>
        <p:nvSpPr>
          <p:cNvPr id="6" name="Légende encadrée avec une bordure 2 5">
            <a:extLst>
              <a:ext uri="{FF2B5EF4-FFF2-40B4-BE49-F238E27FC236}">
                <a16:creationId xmlns:a16="http://schemas.microsoft.com/office/drawing/2014/main" id="{155171FC-2117-9A4F-A6B7-7DDBFE87A462}"/>
              </a:ext>
            </a:extLst>
          </p:cNvPr>
          <p:cNvSpPr/>
          <p:nvPr/>
        </p:nvSpPr>
        <p:spPr>
          <a:xfrm>
            <a:off x="5754847" y="2041406"/>
            <a:ext cx="2097248" cy="587230"/>
          </a:xfrm>
          <a:prstGeom prst="accentBorderCallout2">
            <a:avLst>
              <a:gd name="adj1" fmla="val 18750"/>
              <a:gd name="adj2" fmla="val -8333"/>
              <a:gd name="adj3" fmla="val 25671"/>
              <a:gd name="adj4" fmla="val -151343"/>
              <a:gd name="adj5" fmla="val 247992"/>
              <a:gd name="adj6" fmla="val -179840"/>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Resampling parameters</a:t>
            </a:r>
          </a:p>
        </p:txBody>
      </p:sp>
      <p:sp>
        <p:nvSpPr>
          <p:cNvPr id="7" name="Légende encadrée avec une bordure 2 6">
            <a:extLst>
              <a:ext uri="{FF2B5EF4-FFF2-40B4-BE49-F238E27FC236}">
                <a16:creationId xmlns:a16="http://schemas.microsoft.com/office/drawing/2014/main" id="{137D0630-EFE2-894D-86EC-7242435FF763}"/>
              </a:ext>
            </a:extLst>
          </p:cNvPr>
          <p:cNvSpPr/>
          <p:nvPr/>
        </p:nvSpPr>
        <p:spPr>
          <a:xfrm>
            <a:off x="5754847" y="2757235"/>
            <a:ext cx="2097248" cy="587230"/>
          </a:xfrm>
          <a:prstGeom prst="accentBorderCallout2">
            <a:avLst>
              <a:gd name="adj1" fmla="val 81528"/>
              <a:gd name="adj2" fmla="val -8939"/>
              <a:gd name="adj3" fmla="val 83690"/>
              <a:gd name="adj4" fmla="val -67305"/>
              <a:gd name="adj5" fmla="val 268757"/>
              <a:gd name="adj6" fmla="val -77826"/>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Log window</a:t>
            </a:r>
          </a:p>
        </p:txBody>
      </p:sp>
      <p:sp>
        <p:nvSpPr>
          <p:cNvPr id="8" name="Légende encadrée avec une bordure 2 7">
            <a:extLst>
              <a:ext uri="{FF2B5EF4-FFF2-40B4-BE49-F238E27FC236}">
                <a16:creationId xmlns:a16="http://schemas.microsoft.com/office/drawing/2014/main" id="{97E6509F-6AC8-B74C-8E8B-A55BB17EAE27}"/>
              </a:ext>
            </a:extLst>
          </p:cNvPr>
          <p:cNvSpPr/>
          <p:nvPr/>
        </p:nvSpPr>
        <p:spPr>
          <a:xfrm>
            <a:off x="5754847" y="3473064"/>
            <a:ext cx="2097248" cy="587230"/>
          </a:xfrm>
          <a:prstGeom prst="accentBorderCallout2">
            <a:avLst>
              <a:gd name="adj1" fmla="val 33575"/>
              <a:gd name="adj2" fmla="val -7764"/>
              <a:gd name="adj3" fmla="val 33574"/>
              <a:gd name="adj4" fmla="val -41467"/>
              <a:gd name="adj5" fmla="val 218278"/>
              <a:gd name="adj6" fmla="val -72671"/>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Start calculations</a:t>
            </a:r>
          </a:p>
        </p:txBody>
      </p:sp>
    </p:spTree>
    <p:extLst>
      <p:ext uri="{BB962C8B-B14F-4D97-AF65-F5344CB8AC3E}">
        <p14:creationId xmlns:p14="http://schemas.microsoft.com/office/powerpoint/2010/main" val="19957312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C59E82-35F5-4642-B8C0-C748FFF9C1C8}"/>
              </a:ext>
            </a:extLst>
          </p:cNvPr>
          <p:cNvSpPr>
            <a:spLocks noGrp="1"/>
          </p:cNvSpPr>
          <p:nvPr>
            <p:ph type="title"/>
          </p:nvPr>
        </p:nvSpPr>
        <p:spPr/>
        <p:txBody>
          <a:bodyPr/>
          <a:lstStyle/>
          <a:p>
            <a:r>
              <a:rPr lang="en-US" dirty="0"/>
              <a:t>Setup the resampling</a:t>
            </a:r>
          </a:p>
        </p:txBody>
      </p:sp>
      <p:pic>
        <p:nvPicPr>
          <p:cNvPr id="5" name="Espace réservé du contenu 4">
            <a:extLst>
              <a:ext uri="{FF2B5EF4-FFF2-40B4-BE49-F238E27FC236}">
                <a16:creationId xmlns:a16="http://schemas.microsoft.com/office/drawing/2014/main" id="{72C7BB22-44A4-034A-9742-C647874881D3}"/>
              </a:ext>
            </a:extLst>
          </p:cNvPr>
          <p:cNvPicPr>
            <a:picLocks noGrp="1" noChangeAspect="1"/>
          </p:cNvPicPr>
          <p:nvPr>
            <p:ph idx="1"/>
          </p:nvPr>
        </p:nvPicPr>
        <p:blipFill rotWithShape="1">
          <a:blip r:embed="rId3"/>
          <a:srcRect b="48078"/>
          <a:stretch/>
        </p:blipFill>
        <p:spPr>
          <a:xfrm>
            <a:off x="0" y="1265072"/>
            <a:ext cx="5588751" cy="1345304"/>
          </a:xfrm>
        </p:spPr>
      </p:pic>
      <p:sp>
        <p:nvSpPr>
          <p:cNvPr id="6" name="ZoneTexte 5">
            <a:extLst>
              <a:ext uri="{FF2B5EF4-FFF2-40B4-BE49-F238E27FC236}">
                <a16:creationId xmlns:a16="http://schemas.microsoft.com/office/drawing/2014/main" id="{33B13898-2240-0E49-BD35-314561CAEFE6}"/>
              </a:ext>
            </a:extLst>
          </p:cNvPr>
          <p:cNvSpPr txBox="1"/>
          <p:nvPr/>
        </p:nvSpPr>
        <p:spPr>
          <a:xfrm>
            <a:off x="5582401" y="1340488"/>
            <a:ext cx="3553537" cy="369332"/>
          </a:xfrm>
          <a:prstGeom prst="rect">
            <a:avLst/>
          </a:prstGeom>
          <a:noFill/>
        </p:spPr>
        <p:txBody>
          <a:bodyPr wrap="none" rtlCol="0">
            <a:spAutoFit/>
          </a:bodyPr>
          <a:lstStyle/>
          <a:p>
            <a:r>
              <a:rPr lang="en-US" sz="1800" dirty="0"/>
              <a:t>Set as GTM model, the file </a:t>
            </a:r>
            <a:r>
              <a:rPr lang="en-US" sz="1800" dirty="0" err="1"/>
              <a:t>train.xml</a:t>
            </a:r>
            <a:endParaRPr lang="en-US" sz="1800" dirty="0"/>
          </a:p>
        </p:txBody>
      </p:sp>
      <p:sp>
        <p:nvSpPr>
          <p:cNvPr id="7" name="ZoneTexte 6">
            <a:extLst>
              <a:ext uri="{FF2B5EF4-FFF2-40B4-BE49-F238E27FC236}">
                <a16:creationId xmlns:a16="http://schemas.microsoft.com/office/drawing/2014/main" id="{06211154-16DC-7646-93A5-AFB3712AE06B}"/>
              </a:ext>
            </a:extLst>
          </p:cNvPr>
          <p:cNvSpPr txBox="1"/>
          <p:nvPr/>
        </p:nvSpPr>
        <p:spPr>
          <a:xfrm>
            <a:off x="5582401" y="1689100"/>
            <a:ext cx="3561599" cy="646331"/>
          </a:xfrm>
          <a:prstGeom prst="rect">
            <a:avLst/>
          </a:prstGeom>
          <a:noFill/>
        </p:spPr>
        <p:txBody>
          <a:bodyPr wrap="square" rtlCol="0">
            <a:spAutoFit/>
          </a:bodyPr>
          <a:lstStyle/>
          <a:p>
            <a:r>
              <a:rPr lang="en-US" sz="1800" dirty="0"/>
              <a:t>Use as Data, the file </a:t>
            </a:r>
            <a:r>
              <a:rPr lang="en-US" sz="1800" dirty="0" err="1"/>
              <a:t>train.svm</a:t>
            </a:r>
            <a:endParaRPr lang="en-US" sz="1800" dirty="0"/>
          </a:p>
          <a:p>
            <a:r>
              <a:rPr lang="en-US" sz="1800" dirty="0"/>
              <a:t>	This is optional</a:t>
            </a:r>
          </a:p>
        </p:txBody>
      </p:sp>
      <p:sp>
        <p:nvSpPr>
          <p:cNvPr id="8" name="ZoneTexte 7">
            <a:extLst>
              <a:ext uri="{FF2B5EF4-FFF2-40B4-BE49-F238E27FC236}">
                <a16:creationId xmlns:a16="http://schemas.microsoft.com/office/drawing/2014/main" id="{1E2B89A0-1650-0E43-B2DE-C05B799B7766}"/>
              </a:ext>
            </a:extLst>
          </p:cNvPr>
          <p:cNvSpPr txBox="1"/>
          <p:nvPr/>
        </p:nvSpPr>
        <p:spPr>
          <a:xfrm>
            <a:off x="5582401" y="2275617"/>
            <a:ext cx="3561599" cy="369332"/>
          </a:xfrm>
          <a:prstGeom prst="rect">
            <a:avLst/>
          </a:prstGeom>
          <a:noFill/>
        </p:spPr>
        <p:txBody>
          <a:bodyPr wrap="square" rtlCol="0">
            <a:spAutoFit/>
          </a:bodyPr>
          <a:lstStyle/>
          <a:p>
            <a:r>
              <a:rPr lang="en-US" sz="1800" dirty="0"/>
              <a:t>Set as Output the value traink8000</a:t>
            </a:r>
          </a:p>
        </p:txBody>
      </p:sp>
      <p:sp>
        <p:nvSpPr>
          <p:cNvPr id="9" name="ZoneTexte 8">
            <a:extLst>
              <a:ext uri="{FF2B5EF4-FFF2-40B4-BE49-F238E27FC236}">
                <a16:creationId xmlns:a16="http://schemas.microsoft.com/office/drawing/2014/main" id="{C2C3D432-2A69-5A4F-B086-397A899B46BD}"/>
              </a:ext>
            </a:extLst>
          </p:cNvPr>
          <p:cNvSpPr txBox="1"/>
          <p:nvPr/>
        </p:nvSpPr>
        <p:spPr>
          <a:xfrm>
            <a:off x="5582401" y="2829850"/>
            <a:ext cx="3553537" cy="646331"/>
          </a:xfrm>
          <a:prstGeom prst="rect">
            <a:avLst/>
          </a:prstGeom>
          <a:noFill/>
        </p:spPr>
        <p:txBody>
          <a:bodyPr wrap="square" rtlCol="0">
            <a:spAutoFit/>
          </a:bodyPr>
          <a:lstStyle/>
          <a:p>
            <a:r>
              <a:rPr lang="en-US" sz="1800" dirty="0"/>
              <a:t>Set on the </a:t>
            </a:r>
            <a:r>
              <a:rPr lang="en-US" sz="1800" dirty="0" err="1"/>
              <a:t>radion</a:t>
            </a:r>
            <a:r>
              <a:rPr lang="en-US" sz="1800" dirty="0"/>
              <a:t> button Pseudo-regular</a:t>
            </a:r>
          </a:p>
        </p:txBody>
      </p:sp>
      <p:sp>
        <p:nvSpPr>
          <p:cNvPr id="10" name="ZoneTexte 9">
            <a:extLst>
              <a:ext uri="{FF2B5EF4-FFF2-40B4-BE49-F238E27FC236}">
                <a16:creationId xmlns:a16="http://schemas.microsoft.com/office/drawing/2014/main" id="{6A5A7E07-728B-CB43-8AFB-6BE755DDC7C6}"/>
              </a:ext>
            </a:extLst>
          </p:cNvPr>
          <p:cNvSpPr txBox="1"/>
          <p:nvPr/>
        </p:nvSpPr>
        <p:spPr>
          <a:xfrm>
            <a:off x="5588751" y="3510271"/>
            <a:ext cx="3297056" cy="369332"/>
          </a:xfrm>
          <a:prstGeom prst="rect">
            <a:avLst/>
          </a:prstGeom>
          <a:noFill/>
        </p:spPr>
        <p:txBody>
          <a:bodyPr wrap="none" rtlCol="0">
            <a:spAutoFit/>
          </a:bodyPr>
          <a:lstStyle/>
          <a:p>
            <a:r>
              <a:rPr lang="en-US" sz="1800" dirty="0"/>
              <a:t>Set the number of nodes to 8000</a:t>
            </a:r>
          </a:p>
        </p:txBody>
      </p:sp>
      <p:sp>
        <p:nvSpPr>
          <p:cNvPr id="21" name="Rectangle 20">
            <a:extLst>
              <a:ext uri="{FF2B5EF4-FFF2-40B4-BE49-F238E27FC236}">
                <a16:creationId xmlns:a16="http://schemas.microsoft.com/office/drawing/2014/main" id="{498B1B87-C511-BD46-A0D4-617E51A7AA28}"/>
              </a:ext>
            </a:extLst>
          </p:cNvPr>
          <p:cNvSpPr/>
          <p:nvPr/>
        </p:nvSpPr>
        <p:spPr>
          <a:xfrm>
            <a:off x="4187" y="1403777"/>
            <a:ext cx="5578214" cy="285323"/>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2" name="Rectangle 21">
            <a:extLst>
              <a:ext uri="{FF2B5EF4-FFF2-40B4-BE49-F238E27FC236}">
                <a16:creationId xmlns:a16="http://schemas.microsoft.com/office/drawing/2014/main" id="{329809FF-A9C8-A843-AB0C-11B5E9906F22}"/>
              </a:ext>
            </a:extLst>
          </p:cNvPr>
          <p:cNvSpPr/>
          <p:nvPr/>
        </p:nvSpPr>
        <p:spPr>
          <a:xfrm>
            <a:off x="4187" y="1650006"/>
            <a:ext cx="5578214" cy="285323"/>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3" name="Rectangle 22">
            <a:extLst>
              <a:ext uri="{FF2B5EF4-FFF2-40B4-BE49-F238E27FC236}">
                <a16:creationId xmlns:a16="http://schemas.microsoft.com/office/drawing/2014/main" id="{7855FEC0-E0CD-0545-BBCC-D3B4A3E097E3}"/>
              </a:ext>
            </a:extLst>
          </p:cNvPr>
          <p:cNvSpPr/>
          <p:nvPr/>
        </p:nvSpPr>
        <p:spPr>
          <a:xfrm>
            <a:off x="4187" y="1843256"/>
            <a:ext cx="5578214" cy="285323"/>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4" name="ZoneTexte 23">
            <a:extLst>
              <a:ext uri="{FF2B5EF4-FFF2-40B4-BE49-F238E27FC236}">
                <a16:creationId xmlns:a16="http://schemas.microsoft.com/office/drawing/2014/main" id="{3C61C880-281B-C54C-BA00-D647638A03E9}"/>
              </a:ext>
            </a:extLst>
          </p:cNvPr>
          <p:cNvSpPr txBox="1"/>
          <p:nvPr/>
        </p:nvSpPr>
        <p:spPr>
          <a:xfrm>
            <a:off x="5659456" y="3908724"/>
            <a:ext cx="3484544" cy="923330"/>
          </a:xfrm>
          <a:prstGeom prst="rect">
            <a:avLst/>
          </a:prstGeom>
          <a:noFill/>
        </p:spPr>
        <p:txBody>
          <a:bodyPr wrap="none" rtlCol="0">
            <a:spAutoFit/>
          </a:bodyPr>
          <a:lstStyle/>
          <a:p>
            <a:r>
              <a:rPr lang="en-US" sz="1800" dirty="0"/>
              <a:t>Click OK</a:t>
            </a:r>
          </a:p>
          <a:p>
            <a:endParaRPr lang="en-US" sz="1800" dirty="0"/>
          </a:p>
          <a:p>
            <a:r>
              <a:rPr lang="en-US" sz="1800" dirty="0"/>
              <a:t>The new likelihood value is -208.12</a:t>
            </a:r>
          </a:p>
        </p:txBody>
      </p:sp>
      <p:pic>
        <p:nvPicPr>
          <p:cNvPr id="26" name="Image 25">
            <a:extLst>
              <a:ext uri="{FF2B5EF4-FFF2-40B4-BE49-F238E27FC236}">
                <a16:creationId xmlns:a16="http://schemas.microsoft.com/office/drawing/2014/main" id="{D59907D5-8F23-4F45-9AFD-78CF7DF1ACD5}"/>
              </a:ext>
            </a:extLst>
          </p:cNvPr>
          <p:cNvPicPr>
            <a:picLocks noChangeAspect="1"/>
          </p:cNvPicPr>
          <p:nvPr/>
        </p:nvPicPr>
        <p:blipFill rotWithShape="1">
          <a:blip r:embed="rId4"/>
          <a:srcRect t="47944"/>
          <a:stretch/>
        </p:blipFill>
        <p:spPr>
          <a:xfrm>
            <a:off x="-12700" y="3694937"/>
            <a:ext cx="5582401" cy="1137117"/>
          </a:xfrm>
          <a:prstGeom prst="rect">
            <a:avLst/>
          </a:prstGeom>
        </p:spPr>
      </p:pic>
      <p:sp>
        <p:nvSpPr>
          <p:cNvPr id="27" name="Rectangle 26">
            <a:extLst>
              <a:ext uri="{FF2B5EF4-FFF2-40B4-BE49-F238E27FC236}">
                <a16:creationId xmlns:a16="http://schemas.microsoft.com/office/drawing/2014/main" id="{06F8FC04-F9DA-3643-998C-2529C5D87B90}"/>
              </a:ext>
            </a:extLst>
          </p:cNvPr>
          <p:cNvSpPr/>
          <p:nvPr/>
        </p:nvSpPr>
        <p:spPr>
          <a:xfrm>
            <a:off x="81242" y="2122534"/>
            <a:ext cx="1953972" cy="442729"/>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5963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22"/>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23"/>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27"/>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9"/>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0"/>
                                        </p:tgtEl>
                                        <p:attrNameLst>
                                          <p:attrName>style.visibility</p:attrName>
                                        </p:attrNameLst>
                                      </p:cBhvr>
                                      <p:to>
                                        <p:strVal val="hidden"/>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P spid="8" grpId="0"/>
      <p:bldP spid="8" grpId="1"/>
      <p:bldP spid="9" grpId="0"/>
      <p:bldP spid="9" grpId="1"/>
      <p:bldP spid="10" grpId="0"/>
      <p:bldP spid="10" grpId="1"/>
      <p:bldP spid="21" grpId="1" animBg="1"/>
      <p:bldP spid="22" grpId="0" animBg="1"/>
      <p:bldP spid="22" grpId="1" animBg="1"/>
      <p:bldP spid="23" grpId="0" animBg="1"/>
      <p:bldP spid="23" grpId="1" animBg="1"/>
      <p:bldP spid="24" grpId="0"/>
      <p:bldP spid="27" grpId="0" animBg="1"/>
      <p:bldP spid="27"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 24">
            <a:extLst>
              <a:ext uri="{FF2B5EF4-FFF2-40B4-BE49-F238E27FC236}">
                <a16:creationId xmlns:a16="http://schemas.microsoft.com/office/drawing/2014/main" id="{1B629000-AD1F-AD4A-BDCE-B99758C971AF}"/>
              </a:ext>
            </a:extLst>
          </p:cNvPr>
          <p:cNvPicPr>
            <a:picLocks noChangeAspect="1"/>
          </p:cNvPicPr>
          <p:nvPr/>
        </p:nvPicPr>
        <p:blipFill rotWithShape="1">
          <a:blip r:embed="rId3"/>
          <a:srcRect b="79075"/>
          <a:stretch/>
        </p:blipFill>
        <p:spPr>
          <a:xfrm>
            <a:off x="124086" y="2520625"/>
            <a:ext cx="4953000" cy="1036400"/>
          </a:xfrm>
          <a:prstGeom prst="rect">
            <a:avLst/>
          </a:prstGeom>
        </p:spPr>
      </p:pic>
      <p:sp>
        <p:nvSpPr>
          <p:cNvPr id="2" name="Titre 1">
            <a:extLst>
              <a:ext uri="{FF2B5EF4-FFF2-40B4-BE49-F238E27FC236}">
                <a16:creationId xmlns:a16="http://schemas.microsoft.com/office/drawing/2014/main" id="{B514368D-2BB2-C644-A67C-D2411DB8802D}"/>
              </a:ext>
            </a:extLst>
          </p:cNvPr>
          <p:cNvSpPr>
            <a:spLocks noGrp="1"/>
          </p:cNvSpPr>
          <p:nvPr>
            <p:ph type="title"/>
          </p:nvPr>
        </p:nvSpPr>
        <p:spPr/>
        <p:txBody>
          <a:bodyPr/>
          <a:lstStyle/>
          <a:p>
            <a:r>
              <a:rPr lang="en-US" dirty="0"/>
              <a:t>Use the 8000 nodes GTM</a:t>
            </a:r>
          </a:p>
        </p:txBody>
      </p:sp>
      <p:sp>
        <p:nvSpPr>
          <p:cNvPr id="11" name="ZoneTexte 10">
            <a:extLst>
              <a:ext uri="{FF2B5EF4-FFF2-40B4-BE49-F238E27FC236}">
                <a16:creationId xmlns:a16="http://schemas.microsoft.com/office/drawing/2014/main" id="{6D4D01E2-8EFF-A849-A17E-EBBBEACBD357}"/>
              </a:ext>
            </a:extLst>
          </p:cNvPr>
          <p:cNvSpPr txBox="1"/>
          <p:nvPr/>
        </p:nvSpPr>
        <p:spPr>
          <a:xfrm>
            <a:off x="5244865" y="2532386"/>
            <a:ext cx="3164649" cy="338554"/>
          </a:xfrm>
          <a:prstGeom prst="rect">
            <a:avLst/>
          </a:prstGeom>
          <a:noFill/>
        </p:spPr>
        <p:txBody>
          <a:bodyPr wrap="none" rtlCol="0">
            <a:spAutoFit/>
          </a:bodyPr>
          <a:lstStyle/>
          <a:p>
            <a:r>
              <a:rPr lang="en-US" sz="1600" dirty="0"/>
              <a:t>Click the </a:t>
            </a:r>
            <a:r>
              <a:rPr lang="en-US" sz="1600" b="1" dirty="0">
                <a:latin typeface="Consolas" panose="020B0609020204030204" pitchFamily="49" charset="0"/>
                <a:cs typeface="Consolas" panose="020B0609020204030204" pitchFamily="49" charset="0"/>
              </a:rPr>
              <a:t>Use model </a:t>
            </a:r>
            <a:r>
              <a:rPr lang="en-US" sz="1600" dirty="0"/>
              <a:t>radio button</a:t>
            </a:r>
          </a:p>
        </p:txBody>
      </p:sp>
      <p:sp>
        <p:nvSpPr>
          <p:cNvPr id="12" name="ZoneTexte 11">
            <a:extLst>
              <a:ext uri="{FF2B5EF4-FFF2-40B4-BE49-F238E27FC236}">
                <a16:creationId xmlns:a16="http://schemas.microsoft.com/office/drawing/2014/main" id="{8A91B053-FDF1-D142-9927-4F7BA5027B99}"/>
              </a:ext>
            </a:extLst>
          </p:cNvPr>
          <p:cNvSpPr txBox="1"/>
          <p:nvPr/>
        </p:nvSpPr>
        <p:spPr>
          <a:xfrm>
            <a:off x="5244863" y="2870940"/>
            <a:ext cx="3899135" cy="584775"/>
          </a:xfrm>
          <a:prstGeom prst="rect">
            <a:avLst/>
          </a:prstGeom>
          <a:noFill/>
        </p:spPr>
        <p:txBody>
          <a:bodyPr wrap="square" rtlCol="0">
            <a:spAutoFit/>
          </a:bodyPr>
          <a:lstStyle/>
          <a:p>
            <a:r>
              <a:rPr lang="en-US" sz="1600" dirty="0"/>
              <a:t>Select as </a:t>
            </a:r>
            <a:r>
              <a:rPr lang="en-US" sz="1600" b="1" dirty="0">
                <a:latin typeface="Consolas" panose="020B0609020204030204" pitchFamily="49" charset="0"/>
                <a:cs typeface="Consolas" panose="020B0609020204030204" pitchFamily="49" charset="0"/>
              </a:rPr>
              <a:t>Model</a:t>
            </a:r>
            <a:r>
              <a:rPr lang="en-US" sz="1600" dirty="0"/>
              <a:t> file </a:t>
            </a:r>
            <a:r>
              <a:rPr lang="en-US" sz="1600" dirty="0">
                <a:latin typeface="Consolas" panose="020B0609020204030204" pitchFamily="49" charset="0"/>
                <a:cs typeface="Consolas" panose="020B0609020204030204" pitchFamily="49" charset="0"/>
              </a:rPr>
              <a:t>traink8000.xml</a:t>
            </a:r>
          </a:p>
          <a:p>
            <a:pPr marL="668338" indent="-668338"/>
            <a:r>
              <a:rPr lang="en-US" sz="1600" dirty="0"/>
              <a:t>	</a:t>
            </a:r>
          </a:p>
        </p:txBody>
      </p:sp>
      <p:sp>
        <p:nvSpPr>
          <p:cNvPr id="14" name="ZoneTexte 13">
            <a:extLst>
              <a:ext uri="{FF2B5EF4-FFF2-40B4-BE49-F238E27FC236}">
                <a16:creationId xmlns:a16="http://schemas.microsoft.com/office/drawing/2014/main" id="{E7722BC5-BB09-8F4F-8BFA-7390CB4D6E8E}"/>
              </a:ext>
            </a:extLst>
          </p:cNvPr>
          <p:cNvSpPr txBox="1"/>
          <p:nvPr/>
        </p:nvSpPr>
        <p:spPr>
          <a:xfrm>
            <a:off x="2026641" y="4464914"/>
            <a:ext cx="1640834" cy="338554"/>
          </a:xfrm>
          <a:prstGeom prst="rect">
            <a:avLst/>
          </a:prstGeom>
          <a:noFill/>
        </p:spPr>
        <p:txBody>
          <a:bodyPr wrap="none" rtlCol="0">
            <a:spAutoFit/>
          </a:bodyPr>
          <a:lstStyle/>
          <a:p>
            <a:r>
              <a:rPr lang="en-US" sz="1600" dirty="0"/>
              <a:t>Likelihood</a:t>
            </a:r>
            <a:r>
              <a:rPr lang="en-US" dirty="0"/>
              <a:t>: -205.25</a:t>
            </a:r>
          </a:p>
        </p:txBody>
      </p:sp>
      <p:sp>
        <p:nvSpPr>
          <p:cNvPr id="17" name="ZoneTexte 16">
            <a:extLst>
              <a:ext uri="{FF2B5EF4-FFF2-40B4-BE49-F238E27FC236}">
                <a16:creationId xmlns:a16="http://schemas.microsoft.com/office/drawing/2014/main" id="{A504EE95-2E7C-A44E-99EF-90E94A1E9B40}"/>
              </a:ext>
            </a:extLst>
          </p:cNvPr>
          <p:cNvSpPr txBox="1"/>
          <p:nvPr/>
        </p:nvSpPr>
        <p:spPr>
          <a:xfrm>
            <a:off x="5244862" y="3527045"/>
            <a:ext cx="3899135" cy="830997"/>
          </a:xfrm>
          <a:prstGeom prst="rect">
            <a:avLst/>
          </a:prstGeom>
          <a:noFill/>
        </p:spPr>
        <p:txBody>
          <a:bodyPr wrap="square" rtlCol="0">
            <a:spAutoFit/>
          </a:bodyPr>
          <a:lstStyle/>
          <a:p>
            <a:r>
              <a:rPr lang="en-US" sz="1600" dirty="0"/>
              <a:t>Select as </a:t>
            </a:r>
            <a:r>
              <a:rPr lang="en-US" sz="1600" b="1" dirty="0">
                <a:latin typeface="Consolas" panose="020B0609020204030204" pitchFamily="49" charset="0"/>
                <a:cs typeface="Consolas" panose="020B0609020204030204" pitchFamily="49" charset="0"/>
              </a:rPr>
              <a:t>Input</a:t>
            </a:r>
            <a:r>
              <a:rPr lang="en-US" sz="1600" dirty="0"/>
              <a:t> file </a:t>
            </a:r>
            <a:r>
              <a:rPr lang="en-US" sz="1600" dirty="0" err="1">
                <a:latin typeface="Consolas" panose="020B0609020204030204" pitchFamily="49" charset="0"/>
                <a:cs typeface="Consolas" panose="020B0609020204030204" pitchFamily="49" charset="0"/>
              </a:rPr>
              <a:t>test.svm</a:t>
            </a:r>
            <a:endParaRPr lang="en-US" sz="1600" dirty="0">
              <a:latin typeface="Consolas" panose="020B0609020204030204" pitchFamily="49" charset="0"/>
              <a:cs typeface="Consolas" panose="020B0609020204030204" pitchFamily="49" charset="0"/>
            </a:endParaRPr>
          </a:p>
          <a:p>
            <a:pPr marL="668338" indent="-668338"/>
            <a:endParaRPr lang="en-US" sz="1600" dirty="0"/>
          </a:p>
          <a:p>
            <a:pPr marL="668338" indent="-668338"/>
            <a:r>
              <a:rPr lang="en-US" sz="1600" dirty="0"/>
              <a:t>Update the </a:t>
            </a:r>
            <a:r>
              <a:rPr lang="en-US" sz="1600" b="1" dirty="0">
                <a:latin typeface="Consolas" panose="020B0609020204030204" pitchFamily="49" charset="0"/>
                <a:cs typeface="Consolas" panose="020B0609020204030204" pitchFamily="49" charset="0"/>
              </a:rPr>
              <a:t>Output </a:t>
            </a:r>
            <a:r>
              <a:rPr lang="en-US" sz="1600" dirty="0"/>
              <a:t>to testk8000</a:t>
            </a:r>
          </a:p>
        </p:txBody>
      </p:sp>
      <p:sp>
        <p:nvSpPr>
          <p:cNvPr id="19" name="Rectangle 18">
            <a:extLst>
              <a:ext uri="{FF2B5EF4-FFF2-40B4-BE49-F238E27FC236}">
                <a16:creationId xmlns:a16="http://schemas.microsoft.com/office/drawing/2014/main" id="{8EF9D9AC-7138-284F-B850-DA80CFE8BA05}"/>
              </a:ext>
            </a:extLst>
          </p:cNvPr>
          <p:cNvSpPr/>
          <p:nvPr/>
        </p:nvSpPr>
        <p:spPr>
          <a:xfrm>
            <a:off x="181762" y="3077000"/>
            <a:ext cx="942363" cy="25167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29" name="ZoneTexte 28">
            <a:extLst>
              <a:ext uri="{FF2B5EF4-FFF2-40B4-BE49-F238E27FC236}">
                <a16:creationId xmlns:a16="http://schemas.microsoft.com/office/drawing/2014/main" id="{6DD5D62D-A93A-9B4D-8B96-C2B35174E147}"/>
              </a:ext>
            </a:extLst>
          </p:cNvPr>
          <p:cNvSpPr txBox="1"/>
          <p:nvPr/>
        </p:nvSpPr>
        <p:spPr>
          <a:xfrm>
            <a:off x="3754995" y="2813250"/>
            <a:ext cx="468000" cy="108000"/>
          </a:xfrm>
          <a:prstGeom prst="rect">
            <a:avLst/>
          </a:prstGeom>
          <a:solidFill>
            <a:schemeClr val="bg1"/>
          </a:solidFill>
        </p:spPr>
        <p:txBody>
          <a:bodyPr wrap="none" lIns="0" tIns="0" rIns="0" bIns="0" rtlCol="0" anchor="ctr">
            <a:normAutofit fontScale="92500" lnSpcReduction="20000"/>
          </a:bodyPr>
          <a:lstStyle/>
          <a:p>
            <a:pPr algn="ctr"/>
            <a:r>
              <a:rPr lang="en-US" sz="900" dirty="0"/>
              <a:t>testk8000</a:t>
            </a:r>
          </a:p>
        </p:txBody>
      </p:sp>
      <p:sp>
        <p:nvSpPr>
          <p:cNvPr id="20" name="Rectangle 19">
            <a:extLst>
              <a:ext uri="{FF2B5EF4-FFF2-40B4-BE49-F238E27FC236}">
                <a16:creationId xmlns:a16="http://schemas.microsoft.com/office/drawing/2014/main" id="{092D37D6-AA28-444A-A8FD-EC225CF09EDB}"/>
              </a:ext>
            </a:extLst>
          </p:cNvPr>
          <p:cNvSpPr/>
          <p:nvPr/>
        </p:nvSpPr>
        <p:spPr>
          <a:xfrm>
            <a:off x="1208014" y="2922223"/>
            <a:ext cx="3869073" cy="196367"/>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3" name="ZoneTexte 2">
            <a:extLst>
              <a:ext uri="{FF2B5EF4-FFF2-40B4-BE49-F238E27FC236}">
                <a16:creationId xmlns:a16="http://schemas.microsoft.com/office/drawing/2014/main" id="{B7E41121-EE2A-7D41-A8D2-7A4B3202899B}"/>
              </a:ext>
            </a:extLst>
          </p:cNvPr>
          <p:cNvSpPr txBox="1"/>
          <p:nvPr/>
        </p:nvSpPr>
        <p:spPr>
          <a:xfrm>
            <a:off x="3761295" y="2971077"/>
            <a:ext cx="684000" cy="108000"/>
          </a:xfrm>
          <a:prstGeom prst="rect">
            <a:avLst/>
          </a:prstGeom>
          <a:solidFill>
            <a:schemeClr val="bg1"/>
          </a:solidFill>
        </p:spPr>
        <p:txBody>
          <a:bodyPr wrap="none" lIns="0" tIns="0" rIns="0" bIns="0" rtlCol="0" anchor="ctr">
            <a:normAutofit fontScale="92500" lnSpcReduction="20000"/>
          </a:bodyPr>
          <a:lstStyle/>
          <a:p>
            <a:pPr algn="ctr"/>
            <a:r>
              <a:rPr lang="en-US" sz="900" dirty="0"/>
              <a:t>traink8000.xml</a:t>
            </a:r>
          </a:p>
        </p:txBody>
      </p:sp>
      <p:sp>
        <p:nvSpPr>
          <p:cNvPr id="26" name="ZoneTexte 25">
            <a:extLst>
              <a:ext uri="{FF2B5EF4-FFF2-40B4-BE49-F238E27FC236}">
                <a16:creationId xmlns:a16="http://schemas.microsoft.com/office/drawing/2014/main" id="{DD51FDA5-E482-BE42-B70E-7244C3811463}"/>
              </a:ext>
            </a:extLst>
          </p:cNvPr>
          <p:cNvSpPr txBox="1"/>
          <p:nvPr/>
        </p:nvSpPr>
        <p:spPr>
          <a:xfrm>
            <a:off x="5244862" y="4415423"/>
            <a:ext cx="1888659" cy="338554"/>
          </a:xfrm>
          <a:prstGeom prst="rect">
            <a:avLst/>
          </a:prstGeom>
          <a:noFill/>
        </p:spPr>
        <p:txBody>
          <a:bodyPr wrap="none" rtlCol="0">
            <a:spAutoFit/>
          </a:bodyPr>
          <a:lstStyle/>
          <a:p>
            <a:r>
              <a:rPr lang="en-US" sz="1600" dirty="0"/>
              <a:t>Click the </a:t>
            </a:r>
            <a:r>
              <a:rPr lang="en-US" sz="1600" b="1" dirty="0">
                <a:latin typeface="Consolas" panose="020B0609020204030204" pitchFamily="49" charset="0"/>
                <a:cs typeface="Consolas" panose="020B0609020204030204" pitchFamily="49" charset="0"/>
              </a:rPr>
              <a:t>OK </a:t>
            </a:r>
            <a:r>
              <a:rPr lang="en-US" sz="1600" dirty="0"/>
              <a:t>button</a:t>
            </a:r>
          </a:p>
        </p:txBody>
      </p:sp>
      <p:sp>
        <p:nvSpPr>
          <p:cNvPr id="27" name="ZoneTexte 26">
            <a:extLst>
              <a:ext uri="{FF2B5EF4-FFF2-40B4-BE49-F238E27FC236}">
                <a16:creationId xmlns:a16="http://schemas.microsoft.com/office/drawing/2014/main" id="{BEB4FD0D-7FB8-C14E-BD0E-9BC1940EF847}"/>
              </a:ext>
            </a:extLst>
          </p:cNvPr>
          <p:cNvSpPr txBox="1"/>
          <p:nvPr/>
        </p:nvSpPr>
        <p:spPr>
          <a:xfrm>
            <a:off x="2479504" y="1351126"/>
            <a:ext cx="4184992" cy="523220"/>
          </a:xfrm>
          <a:prstGeom prst="rect">
            <a:avLst/>
          </a:prstGeom>
          <a:noFill/>
        </p:spPr>
        <p:txBody>
          <a:bodyPr wrap="none" rtlCol="0">
            <a:spAutoFit/>
          </a:bodyPr>
          <a:lstStyle/>
          <a:p>
            <a:r>
              <a:rPr lang="en-US" sz="2800" dirty="0"/>
              <a:t>Use </a:t>
            </a:r>
            <a:r>
              <a:rPr lang="en-US" sz="2800" b="1" dirty="0" err="1">
                <a:latin typeface="Consolas" panose="020B0609020204030204" pitchFamily="49" charset="0"/>
                <a:cs typeface="Consolas" panose="020B0609020204030204" pitchFamily="49" charset="0"/>
              </a:rPr>
              <a:t>xGTMapTool</a:t>
            </a:r>
            <a:r>
              <a:rPr lang="en-US" sz="2800" dirty="0"/>
              <a:t> software</a:t>
            </a:r>
          </a:p>
        </p:txBody>
      </p:sp>
    </p:spTree>
    <p:extLst>
      <p:ext uri="{BB962C8B-B14F-4D97-AF65-F5344CB8AC3E}">
        <p14:creationId xmlns:p14="http://schemas.microsoft.com/office/powerpoint/2010/main" val="906682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hidden"/>
                                      </p:to>
                                    </p:set>
                                  </p:childTnLst>
                                </p:cTn>
                              </p:par>
                              <p:par>
                                <p:cTn id="9" presetID="1" presetClass="exit" presetSubtype="0" fill="hold" grpId="1" nodeType="withEffect">
                                  <p:stCondLst>
                                    <p:cond delay="0"/>
                                  </p:stCondLst>
                                  <p:childTnLst>
                                    <p:set>
                                      <p:cBhvr>
                                        <p:cTn id="10" dur="1" fill="hold">
                                          <p:stCondLst>
                                            <p:cond delay="0"/>
                                          </p:stCondLst>
                                        </p:cTn>
                                        <p:tgtEl>
                                          <p:spTgt spid="20"/>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animBg="1"/>
      <p:bldP spid="20" grpId="1" animBg="1"/>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 Plot the 8000 nodes map of the test set</a:t>
            </a:r>
          </a:p>
        </p:txBody>
      </p:sp>
      <p:pic>
        <p:nvPicPr>
          <p:cNvPr id="5" name="Espace réservé du contenu 4">
            <a:extLst>
              <a:ext uri="{FF2B5EF4-FFF2-40B4-BE49-F238E27FC236}">
                <a16:creationId xmlns:a16="http://schemas.microsoft.com/office/drawing/2014/main" id="{E52D52F0-D3BF-8641-9836-27667D32DE99}"/>
              </a:ext>
            </a:extLst>
          </p:cNvPr>
          <p:cNvPicPr>
            <a:picLocks noGrp="1" noChangeAspect="1"/>
          </p:cNvPicPr>
          <p:nvPr>
            <p:ph idx="1"/>
          </p:nvPr>
        </p:nvPicPr>
        <p:blipFill rotWithShape="1">
          <a:blip r:embed="rId3"/>
          <a:srcRect t="2536" r="64808" b="70782"/>
          <a:stretch/>
        </p:blipFill>
        <p:spPr>
          <a:xfrm>
            <a:off x="-12702" y="1374252"/>
            <a:ext cx="4133552" cy="2637603"/>
          </a:xfrm>
        </p:spPr>
      </p:pic>
      <p:sp>
        <p:nvSpPr>
          <p:cNvPr id="8" name="ZoneTexte 7">
            <a:extLst>
              <a:ext uri="{FF2B5EF4-FFF2-40B4-BE49-F238E27FC236}">
                <a16:creationId xmlns:a16="http://schemas.microsoft.com/office/drawing/2014/main" id="{A286A72E-E2D7-8F41-A8A4-9DAAECA6278E}"/>
              </a:ext>
            </a:extLst>
          </p:cNvPr>
          <p:cNvSpPr txBox="1"/>
          <p:nvPr/>
        </p:nvSpPr>
        <p:spPr>
          <a:xfrm>
            <a:off x="4145277" y="2098004"/>
            <a:ext cx="4998721"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Projection</a:t>
            </a:r>
            <a:r>
              <a:rPr lang="en-US" sz="2000" dirty="0"/>
              <a:t> to the file </a:t>
            </a:r>
            <a:r>
              <a:rPr lang="en-US" sz="2000" dirty="0">
                <a:latin typeface="Consolas" panose="020B0609020204030204" pitchFamily="49" charset="0"/>
                <a:cs typeface="Consolas" panose="020B0609020204030204" pitchFamily="49" charset="0"/>
              </a:rPr>
              <a:t>testk8000Prj.mat</a:t>
            </a:r>
          </a:p>
        </p:txBody>
      </p:sp>
      <p:sp>
        <p:nvSpPr>
          <p:cNvPr id="9" name="ZoneTexte 8">
            <a:extLst>
              <a:ext uri="{FF2B5EF4-FFF2-40B4-BE49-F238E27FC236}">
                <a16:creationId xmlns:a16="http://schemas.microsoft.com/office/drawing/2014/main" id="{B9FE0642-D418-5B4D-949E-F47F4A5D3585}"/>
              </a:ext>
            </a:extLst>
          </p:cNvPr>
          <p:cNvSpPr txBox="1"/>
          <p:nvPr/>
        </p:nvSpPr>
        <p:spPr>
          <a:xfrm>
            <a:off x="4145277" y="2831255"/>
            <a:ext cx="4998721"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Responsibility</a:t>
            </a:r>
            <a:r>
              <a:rPr lang="en-US" sz="2000" dirty="0"/>
              <a:t> to the file </a:t>
            </a:r>
            <a:r>
              <a:rPr lang="en-US" sz="2000" dirty="0">
                <a:latin typeface="Consolas" panose="020B0609020204030204" pitchFamily="49" charset="0"/>
                <a:cs typeface="Consolas" panose="020B0609020204030204" pitchFamily="49" charset="0"/>
              </a:rPr>
              <a:t>testk8000R.svm</a:t>
            </a:r>
          </a:p>
        </p:txBody>
      </p:sp>
      <p:sp>
        <p:nvSpPr>
          <p:cNvPr id="10" name="ZoneTexte 9">
            <a:extLst>
              <a:ext uri="{FF2B5EF4-FFF2-40B4-BE49-F238E27FC236}">
                <a16:creationId xmlns:a16="http://schemas.microsoft.com/office/drawing/2014/main" id="{FD7F4571-7371-484A-A4D8-759723FBE158}"/>
              </a:ext>
            </a:extLst>
          </p:cNvPr>
          <p:cNvSpPr txBox="1"/>
          <p:nvPr/>
        </p:nvSpPr>
        <p:spPr>
          <a:xfrm>
            <a:off x="4145277" y="3564506"/>
            <a:ext cx="4998722"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Molecular structure </a:t>
            </a:r>
            <a:r>
              <a:rPr lang="en-US" sz="2000" dirty="0"/>
              <a:t>to </a:t>
            </a:r>
            <a:r>
              <a:rPr lang="en-US" sz="2000" dirty="0" err="1">
                <a:latin typeface="Consolas" panose="020B0609020204030204" pitchFamily="49" charset="0"/>
                <a:cs typeface="Consolas" panose="020B0609020204030204" pitchFamily="49" charset="0"/>
              </a:rPr>
              <a:t>test.sdf</a:t>
            </a:r>
            <a:endParaRPr lang="en-US" sz="2000" dirty="0">
              <a:latin typeface="Consolas" panose="020B0609020204030204" pitchFamily="49" charset="0"/>
              <a:cs typeface="Consolas" panose="020B0609020204030204" pitchFamily="49" charset="0"/>
            </a:endParaRPr>
          </a:p>
        </p:txBody>
      </p:sp>
      <p:sp>
        <p:nvSpPr>
          <p:cNvPr id="12" name="Rectangle 11">
            <a:extLst>
              <a:ext uri="{FF2B5EF4-FFF2-40B4-BE49-F238E27FC236}">
                <a16:creationId xmlns:a16="http://schemas.microsoft.com/office/drawing/2014/main" id="{2DCDDA26-EAC0-8848-9177-E53FE119018D}"/>
              </a:ext>
            </a:extLst>
          </p:cNvPr>
          <p:cNvSpPr/>
          <p:nvPr/>
        </p:nvSpPr>
        <p:spPr>
          <a:xfrm>
            <a:off x="0" y="22576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4700F803-C730-4943-8EBE-44B03954BB4B}"/>
              </a:ext>
            </a:extLst>
          </p:cNvPr>
          <p:cNvSpPr/>
          <p:nvPr/>
        </p:nvSpPr>
        <p:spPr>
          <a:xfrm>
            <a:off x="-2" y="28486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AFEF7717-1685-8B42-8BA7-CA7056CC3A93}"/>
              </a:ext>
            </a:extLst>
          </p:cNvPr>
          <p:cNvSpPr/>
          <p:nvPr/>
        </p:nvSpPr>
        <p:spPr>
          <a:xfrm>
            <a:off x="0" y="34593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15" name="Espace réservé du contenu 4">
            <a:extLst>
              <a:ext uri="{FF2B5EF4-FFF2-40B4-BE49-F238E27FC236}">
                <a16:creationId xmlns:a16="http://schemas.microsoft.com/office/drawing/2014/main" id="{2C4E9822-80EC-8641-B69D-5A6B2550D127}"/>
              </a:ext>
            </a:extLst>
          </p:cNvPr>
          <p:cNvPicPr>
            <a:picLocks noChangeAspect="1"/>
          </p:cNvPicPr>
          <p:nvPr/>
        </p:nvPicPr>
        <p:blipFill rotWithShape="1">
          <a:blip r:embed="rId4"/>
          <a:srcRect l="33651" t="80751" r="29" b="371"/>
          <a:stretch/>
        </p:blipFill>
        <p:spPr bwMode="auto">
          <a:xfrm>
            <a:off x="1" y="4527019"/>
            <a:ext cx="4767332" cy="11245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16" name="ZoneTexte 15">
            <a:extLst>
              <a:ext uri="{FF2B5EF4-FFF2-40B4-BE49-F238E27FC236}">
                <a16:creationId xmlns:a16="http://schemas.microsoft.com/office/drawing/2014/main" id="{6F337822-D060-D648-ACCB-7A370454CD80}"/>
              </a:ext>
            </a:extLst>
          </p:cNvPr>
          <p:cNvSpPr txBox="1"/>
          <p:nvPr/>
        </p:nvSpPr>
        <p:spPr>
          <a:xfrm>
            <a:off x="4767333" y="4735362"/>
            <a:ext cx="4376665" cy="1631216"/>
          </a:xfrm>
          <a:prstGeom prst="rect">
            <a:avLst/>
          </a:prstGeom>
          <a:noFill/>
        </p:spPr>
        <p:txBody>
          <a:bodyPr wrap="square" rtlCol="0">
            <a:spAutoFit/>
          </a:bodyPr>
          <a:lstStyle/>
          <a:p>
            <a:r>
              <a:rPr lang="en-US" sz="2000" dirty="0"/>
              <a:t>Slide the cursor to the value </a:t>
            </a:r>
            <a:r>
              <a:rPr lang="en-US" sz="2000" b="1" dirty="0"/>
              <a:t>5</a:t>
            </a:r>
          </a:p>
          <a:p>
            <a:r>
              <a:rPr lang="en-US" sz="2000" dirty="0"/>
              <a:t>	</a:t>
            </a:r>
            <a:r>
              <a:rPr lang="en-US" sz="1800" dirty="0"/>
              <a:t>this increases the point sizes of the projections</a:t>
            </a:r>
            <a:endParaRPr lang="en-US" sz="2000" dirty="0"/>
          </a:p>
          <a:p>
            <a:endParaRPr lang="en-US" sz="2000" dirty="0"/>
          </a:p>
          <a:p>
            <a:r>
              <a:rPr lang="en-US" sz="2000" dirty="0"/>
              <a:t>Then, click the </a:t>
            </a:r>
            <a:r>
              <a:rPr lang="en-US" sz="2000" b="1" dirty="0">
                <a:latin typeface="Consolas" panose="020B0609020204030204" pitchFamily="49" charset="0"/>
                <a:cs typeface="Consolas" panose="020B0609020204030204" pitchFamily="49" charset="0"/>
              </a:rPr>
              <a:t>OK </a:t>
            </a:r>
            <a:r>
              <a:rPr lang="en-US" sz="2000" dirty="0"/>
              <a:t>button</a:t>
            </a:r>
            <a:endParaRPr lang="en-US" sz="2000" dirty="0">
              <a:latin typeface="Consolas" panose="020B0609020204030204" pitchFamily="49" charset="0"/>
              <a:cs typeface="Consolas" panose="020B0609020204030204" pitchFamily="49" charset="0"/>
            </a:endParaRPr>
          </a:p>
        </p:txBody>
      </p:sp>
      <p:sp>
        <p:nvSpPr>
          <p:cNvPr id="17" name="ZoneTexte 16">
            <a:extLst>
              <a:ext uri="{FF2B5EF4-FFF2-40B4-BE49-F238E27FC236}">
                <a16:creationId xmlns:a16="http://schemas.microsoft.com/office/drawing/2014/main" id="{1AED3C72-B43B-CD43-89D4-5A2771C579FD}"/>
              </a:ext>
            </a:extLst>
          </p:cNvPr>
          <p:cNvSpPr txBox="1"/>
          <p:nvPr/>
        </p:nvSpPr>
        <p:spPr>
          <a:xfrm>
            <a:off x="2072636" y="6319888"/>
            <a:ext cx="3827010" cy="400110"/>
          </a:xfrm>
          <a:prstGeom prst="rect">
            <a:avLst/>
          </a:prstGeom>
          <a:noFill/>
        </p:spPr>
        <p:txBody>
          <a:bodyPr wrap="none" rtlCol="0">
            <a:spAutoFit/>
          </a:bodyPr>
          <a:lstStyle/>
          <a:p>
            <a:r>
              <a:rPr lang="en-US" sz="2000" dirty="0"/>
              <a:t>Finally, tick the </a:t>
            </a:r>
            <a:r>
              <a:rPr lang="en-US" sz="2000" b="1" dirty="0">
                <a:latin typeface="Consolas" panose="020B0609020204030204" pitchFamily="49" charset="0"/>
                <a:cs typeface="Consolas" panose="020B0609020204030204" pitchFamily="49" charset="0"/>
              </a:rPr>
              <a:t>Projections</a:t>
            </a:r>
            <a:r>
              <a:rPr lang="en-US" sz="2000" dirty="0"/>
              <a:t> box.</a:t>
            </a:r>
          </a:p>
        </p:txBody>
      </p:sp>
      <p:cxnSp>
        <p:nvCxnSpPr>
          <p:cNvPr id="19" name="Connecteur droit avec flèche 18">
            <a:extLst>
              <a:ext uri="{FF2B5EF4-FFF2-40B4-BE49-F238E27FC236}">
                <a16:creationId xmlns:a16="http://schemas.microsoft.com/office/drawing/2014/main" id="{472F1D71-E526-8E4B-9D3F-EAA68B55B4B3}"/>
              </a:ext>
            </a:extLst>
          </p:cNvPr>
          <p:cNvCxnSpPr>
            <a:stCxn id="17" idx="0"/>
          </p:cNvCxnSpPr>
          <p:nvPr/>
        </p:nvCxnSpPr>
        <p:spPr>
          <a:xfrm flipH="1" flipV="1">
            <a:off x="1181100" y="4775930"/>
            <a:ext cx="2805041" cy="154395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8" name="ZoneTexte 17">
            <a:extLst>
              <a:ext uri="{FF2B5EF4-FFF2-40B4-BE49-F238E27FC236}">
                <a16:creationId xmlns:a16="http://schemas.microsoft.com/office/drawing/2014/main" id="{C00B5CE9-1E58-604E-97C1-4B538AEBFBD3}"/>
              </a:ext>
            </a:extLst>
          </p:cNvPr>
          <p:cNvSpPr txBox="1"/>
          <p:nvPr/>
        </p:nvSpPr>
        <p:spPr>
          <a:xfrm>
            <a:off x="4157977" y="1463004"/>
            <a:ext cx="4998721" cy="707886"/>
          </a:xfrm>
          <a:prstGeom prst="rect">
            <a:avLst/>
          </a:prstGeom>
          <a:noFill/>
        </p:spPr>
        <p:txBody>
          <a:bodyPr wrap="square" rtlCol="0">
            <a:spAutoFit/>
          </a:bodyPr>
          <a:lstStyle/>
          <a:p>
            <a:r>
              <a:rPr lang="en-US" sz="2000" dirty="0"/>
              <a:t>Set the </a:t>
            </a:r>
            <a:r>
              <a:rPr lang="en-US" sz="2000" b="1" dirty="0">
                <a:latin typeface="Consolas" panose="020B0609020204030204" pitchFamily="49" charset="0"/>
                <a:cs typeface="Consolas" panose="020B0609020204030204" pitchFamily="49" charset="0"/>
              </a:rPr>
              <a:t>GMT Model</a:t>
            </a:r>
            <a:r>
              <a:rPr lang="en-US" sz="2000" dirty="0"/>
              <a:t> to the file </a:t>
            </a:r>
            <a:r>
              <a:rPr lang="en-US" sz="2000" dirty="0">
                <a:latin typeface="Consolas" panose="020B0609020204030204" pitchFamily="49" charset="0"/>
                <a:cs typeface="Consolas" panose="020B0609020204030204" pitchFamily="49" charset="0"/>
              </a:rPr>
              <a:t>traink8000.mat</a:t>
            </a:r>
          </a:p>
        </p:txBody>
      </p:sp>
      <p:sp>
        <p:nvSpPr>
          <p:cNvPr id="20" name="Rectangle 19">
            <a:extLst>
              <a:ext uri="{FF2B5EF4-FFF2-40B4-BE49-F238E27FC236}">
                <a16:creationId xmlns:a16="http://schemas.microsoft.com/office/drawing/2014/main" id="{007A5F56-607D-FE47-AFDE-7910387B1FD5}"/>
              </a:ext>
            </a:extLst>
          </p:cNvPr>
          <p:cNvSpPr/>
          <p:nvPr/>
        </p:nvSpPr>
        <p:spPr>
          <a:xfrm>
            <a:off x="12700" y="16226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505860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20"/>
                                        </p:tgtEl>
                                        <p:attrNameLst>
                                          <p:attrName>style.visibility</p:attrName>
                                        </p:attrNameLst>
                                      </p:cBhvr>
                                      <p:to>
                                        <p:strVal val="hidden"/>
                                      </p:to>
                                    </p:set>
                                  </p:childTnLst>
                                </p:cTn>
                              </p:par>
                              <p:par>
                                <p:cTn id="7" presetID="1" presetClass="exit" presetSubtype="0" fill="hold" grpId="1" nodeType="withEffect">
                                  <p:stCondLst>
                                    <p:cond delay="0"/>
                                  </p:stCondLst>
                                  <p:childTnLst>
                                    <p:set>
                                      <p:cBhvr>
                                        <p:cTn id="8" dur="1" fill="hold">
                                          <p:stCondLst>
                                            <p:cond delay="0"/>
                                          </p:stCondLst>
                                        </p:cTn>
                                        <p:tgtEl>
                                          <p:spTgt spid="18"/>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3"/>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0"/>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2" grpId="0" animBg="1"/>
      <p:bldP spid="12" grpId="1" animBg="1"/>
      <p:bldP spid="13" grpId="0" animBg="1"/>
      <p:bldP spid="13" grpId="1" animBg="1"/>
      <p:bldP spid="14" grpId="0" animBg="1"/>
      <p:bldP spid="14" grpId="1" animBg="1"/>
      <p:bldP spid="16" grpId="0"/>
      <p:bldP spid="17" grpId="0"/>
      <p:bldP spid="18" grpId="1"/>
      <p:bldP spid="20"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22C712-6034-4F46-951F-7A84F267DAE4}"/>
              </a:ext>
            </a:extLst>
          </p:cNvPr>
          <p:cNvSpPr>
            <a:spLocks noGrp="1"/>
          </p:cNvSpPr>
          <p:nvPr>
            <p:ph type="title"/>
          </p:nvPr>
        </p:nvSpPr>
        <p:spPr/>
        <p:txBody>
          <a:bodyPr/>
          <a:lstStyle/>
          <a:p>
            <a:r>
              <a:rPr lang="en-US" dirty="0"/>
              <a:t>Map comparison: 8000 vs 2700 nodes</a:t>
            </a:r>
          </a:p>
        </p:txBody>
      </p:sp>
      <p:pic>
        <p:nvPicPr>
          <p:cNvPr id="7" name="Espace réservé du contenu 6">
            <a:extLst>
              <a:ext uri="{FF2B5EF4-FFF2-40B4-BE49-F238E27FC236}">
                <a16:creationId xmlns:a16="http://schemas.microsoft.com/office/drawing/2014/main" id="{94F320A5-63DC-A147-9E32-C28C51F44FD0}"/>
              </a:ext>
            </a:extLst>
          </p:cNvPr>
          <p:cNvPicPr>
            <a:picLocks noGrp="1" noChangeAspect="1"/>
          </p:cNvPicPr>
          <p:nvPr>
            <p:ph sz="half" idx="1"/>
          </p:nvPr>
        </p:nvPicPr>
        <p:blipFill rotWithShape="1">
          <a:blip r:embed="rId3"/>
          <a:srcRect l="35063" t="2712" b="19869"/>
          <a:stretch/>
        </p:blipFill>
        <p:spPr>
          <a:xfrm>
            <a:off x="470351" y="2298700"/>
            <a:ext cx="3600000" cy="3556416"/>
          </a:xfrm>
        </p:spPr>
      </p:pic>
      <p:pic>
        <p:nvPicPr>
          <p:cNvPr id="9" name="Espace réservé du contenu 8">
            <a:extLst>
              <a:ext uri="{FF2B5EF4-FFF2-40B4-BE49-F238E27FC236}">
                <a16:creationId xmlns:a16="http://schemas.microsoft.com/office/drawing/2014/main" id="{0FEA697C-35F6-2F4D-9470-2DCB6021FBE2}"/>
              </a:ext>
            </a:extLst>
          </p:cNvPr>
          <p:cNvPicPr>
            <a:picLocks noGrp="1" noChangeAspect="1"/>
          </p:cNvPicPr>
          <p:nvPr>
            <p:ph sz="half" idx="2"/>
          </p:nvPr>
        </p:nvPicPr>
        <p:blipFill rotWithShape="1">
          <a:blip r:embed="rId4"/>
          <a:srcRect l="36239" t="3491" r="481" b="21794"/>
          <a:stretch/>
        </p:blipFill>
        <p:spPr>
          <a:xfrm>
            <a:off x="4834934" y="2298700"/>
            <a:ext cx="3600000" cy="3577245"/>
          </a:xfrm>
        </p:spPr>
      </p:pic>
      <p:sp>
        <p:nvSpPr>
          <p:cNvPr id="10" name="Rectangle 9">
            <a:extLst>
              <a:ext uri="{FF2B5EF4-FFF2-40B4-BE49-F238E27FC236}">
                <a16:creationId xmlns:a16="http://schemas.microsoft.com/office/drawing/2014/main" id="{39EC0715-28A9-1343-B0DB-ADF25A66E2F7}"/>
              </a:ext>
            </a:extLst>
          </p:cNvPr>
          <p:cNvSpPr/>
          <p:nvPr/>
        </p:nvSpPr>
        <p:spPr>
          <a:xfrm>
            <a:off x="1739900" y="4856800"/>
            <a:ext cx="774699" cy="48990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ZoneTexte 11">
            <a:extLst>
              <a:ext uri="{FF2B5EF4-FFF2-40B4-BE49-F238E27FC236}">
                <a16:creationId xmlns:a16="http://schemas.microsoft.com/office/drawing/2014/main" id="{E3DFEBC2-1E4F-EF44-B360-768E12B8CB6F}"/>
              </a:ext>
            </a:extLst>
          </p:cNvPr>
          <p:cNvSpPr txBox="1"/>
          <p:nvPr/>
        </p:nvSpPr>
        <p:spPr>
          <a:xfrm>
            <a:off x="1205394" y="1447524"/>
            <a:ext cx="1843710" cy="300082"/>
          </a:xfrm>
          <a:prstGeom prst="rect">
            <a:avLst/>
          </a:prstGeom>
          <a:noFill/>
        </p:spPr>
        <p:txBody>
          <a:bodyPr wrap="none" rtlCol="0">
            <a:spAutoFit/>
          </a:bodyPr>
          <a:lstStyle/>
          <a:p>
            <a:r>
              <a:rPr lang="en-US" dirty="0"/>
              <a:t>Using 2700 nodes maps</a:t>
            </a:r>
          </a:p>
        </p:txBody>
      </p:sp>
      <p:sp>
        <p:nvSpPr>
          <p:cNvPr id="13" name="ZoneTexte 12">
            <a:extLst>
              <a:ext uri="{FF2B5EF4-FFF2-40B4-BE49-F238E27FC236}">
                <a16:creationId xmlns:a16="http://schemas.microsoft.com/office/drawing/2014/main" id="{3624EA21-3262-EB4A-A1F6-BB1A9383BA56}"/>
              </a:ext>
            </a:extLst>
          </p:cNvPr>
          <p:cNvSpPr txBox="1"/>
          <p:nvPr/>
        </p:nvSpPr>
        <p:spPr>
          <a:xfrm>
            <a:off x="5642547" y="1447524"/>
            <a:ext cx="1984774" cy="300082"/>
          </a:xfrm>
          <a:prstGeom prst="rect">
            <a:avLst/>
          </a:prstGeom>
          <a:noFill/>
        </p:spPr>
        <p:txBody>
          <a:bodyPr wrap="none" rtlCol="0">
            <a:spAutoFit/>
          </a:bodyPr>
          <a:lstStyle/>
          <a:p>
            <a:r>
              <a:rPr lang="en-US" dirty="0"/>
              <a:t>Using an 8000 nodes map</a:t>
            </a:r>
          </a:p>
        </p:txBody>
      </p:sp>
      <p:sp>
        <p:nvSpPr>
          <p:cNvPr id="15" name="Rectangle 14">
            <a:extLst>
              <a:ext uri="{FF2B5EF4-FFF2-40B4-BE49-F238E27FC236}">
                <a16:creationId xmlns:a16="http://schemas.microsoft.com/office/drawing/2014/main" id="{29AF5ED6-97CD-4C49-A1AB-D0E49056353A}"/>
              </a:ext>
            </a:extLst>
          </p:cNvPr>
          <p:cNvSpPr/>
          <p:nvPr/>
        </p:nvSpPr>
        <p:spPr>
          <a:xfrm>
            <a:off x="6108700" y="4856800"/>
            <a:ext cx="774699" cy="48990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453907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D811A8-3405-D840-8E55-2A619E41018E}"/>
              </a:ext>
            </a:extLst>
          </p:cNvPr>
          <p:cNvSpPr>
            <a:spLocks noGrp="1"/>
          </p:cNvSpPr>
          <p:nvPr>
            <p:ph type="title"/>
          </p:nvPr>
        </p:nvSpPr>
        <p:spPr/>
        <p:txBody>
          <a:bodyPr/>
          <a:lstStyle/>
          <a:p>
            <a:r>
              <a:rPr lang="en-US" dirty="0"/>
              <a:t>Conclusion</a:t>
            </a:r>
          </a:p>
        </p:txBody>
      </p:sp>
      <p:sp>
        <p:nvSpPr>
          <p:cNvPr id="3" name="Espace réservé du contenu 2">
            <a:extLst>
              <a:ext uri="{FF2B5EF4-FFF2-40B4-BE49-F238E27FC236}">
                <a16:creationId xmlns:a16="http://schemas.microsoft.com/office/drawing/2014/main" id="{E5A1B705-77EF-AA45-B07A-E30E2885EE8D}"/>
              </a:ext>
            </a:extLst>
          </p:cNvPr>
          <p:cNvSpPr>
            <a:spLocks noGrp="1"/>
          </p:cNvSpPr>
          <p:nvPr>
            <p:ph idx="1"/>
          </p:nvPr>
        </p:nvSpPr>
        <p:spPr/>
        <p:txBody>
          <a:bodyPr>
            <a:normAutofit fontScale="92500" lnSpcReduction="20000"/>
          </a:bodyPr>
          <a:lstStyle/>
          <a:p>
            <a:r>
              <a:rPr lang="en-US" dirty="0"/>
              <a:t>This exercise illustrate how to increase the resolution of a GTM</a:t>
            </a:r>
          </a:p>
          <a:p>
            <a:pPr lvl="1"/>
            <a:r>
              <a:rPr lang="en-US" dirty="0"/>
              <a:t>The projections are better defined</a:t>
            </a:r>
          </a:p>
          <a:p>
            <a:pPr lvl="1"/>
            <a:r>
              <a:rPr lang="en-US" dirty="0"/>
              <a:t>The model does not change:</a:t>
            </a:r>
          </a:p>
          <a:p>
            <a:pPr lvl="2"/>
            <a:r>
              <a:rPr lang="en-US" dirty="0"/>
              <a:t>The likelihood is the same</a:t>
            </a:r>
          </a:p>
          <a:p>
            <a:pPr lvl="2"/>
            <a:r>
              <a:rPr lang="en-US" dirty="0"/>
              <a:t>The overall look of the map does not change</a:t>
            </a:r>
          </a:p>
          <a:p>
            <a:r>
              <a:rPr lang="en-US" dirty="0"/>
              <a:t>The aim of changing the GTM nodes is to produce more readable outputs</a:t>
            </a:r>
          </a:p>
          <a:p>
            <a:pPr lvl="1"/>
            <a:r>
              <a:rPr lang="en-US" dirty="0"/>
              <a:t>More detailed GTM locate compounds more precisely</a:t>
            </a:r>
          </a:p>
          <a:p>
            <a:pPr lvl="1"/>
            <a:r>
              <a:rPr lang="en-US" dirty="0"/>
              <a:t>The chemical space densities are better defined</a:t>
            </a:r>
          </a:p>
          <a:p>
            <a:pPr lvl="1"/>
            <a:r>
              <a:rPr lang="en-US" dirty="0"/>
              <a:t>But the model performances will not be affected</a:t>
            </a:r>
          </a:p>
          <a:p>
            <a:pPr lvl="1"/>
            <a:r>
              <a:rPr lang="en-US" dirty="0"/>
              <a:t>The following exercises are prepared using the 2700 nodes map to save computer time</a:t>
            </a:r>
          </a:p>
          <a:p>
            <a:pPr lvl="2"/>
            <a:r>
              <a:rPr lang="en-US" dirty="0"/>
              <a:t>But they work the same using the more resolved map.</a:t>
            </a:r>
          </a:p>
        </p:txBody>
      </p:sp>
    </p:spTree>
    <p:extLst>
      <p:ext uri="{BB962C8B-B14F-4D97-AF65-F5344CB8AC3E}">
        <p14:creationId xmlns:p14="http://schemas.microsoft.com/office/powerpoint/2010/main" val="1230271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9568D-6C3D-1142-B08B-145F1B09CD44}"/>
              </a:ext>
            </a:extLst>
          </p:cNvPr>
          <p:cNvSpPr>
            <a:spLocks noGrp="1"/>
          </p:cNvSpPr>
          <p:nvPr>
            <p:ph type="title"/>
          </p:nvPr>
        </p:nvSpPr>
        <p:spPr/>
        <p:txBody>
          <a:bodyPr/>
          <a:lstStyle/>
          <a:p>
            <a:r>
              <a:rPr lang="en-US" dirty="0" err="1"/>
              <a:t>BioConcentration</a:t>
            </a:r>
            <a:r>
              <a:rPr lang="en-US" dirty="0"/>
              <a:t> Factor (BCF)</a:t>
            </a:r>
          </a:p>
        </p:txBody>
      </p:sp>
      <p:sp>
        <p:nvSpPr>
          <p:cNvPr id="5" name="Segnaposto numero diapositiva 4">
            <a:extLst>
              <a:ext uri="{FF2B5EF4-FFF2-40B4-BE49-F238E27FC236}">
                <a16:creationId xmlns:a16="http://schemas.microsoft.com/office/drawing/2014/main" id="{8633C7E2-29F7-4E9B-B428-EB7E2AB568DE}"/>
              </a:ext>
            </a:extLst>
          </p:cNvPr>
          <p:cNvSpPr>
            <a:spLocks noGrp="1"/>
          </p:cNvSpPr>
          <p:nvPr>
            <p:ph type="sldNum" sz="quarter" idx="10"/>
          </p:nvPr>
        </p:nvSpPr>
        <p:spPr/>
        <p:txBody>
          <a:bodyPr/>
          <a:lstStyle/>
          <a:p>
            <a:fld id="{401CF334-2D5C-4859-84A6-CA7E6E43FAEB}" type="slidenum">
              <a:rPr lang="it-IT" smtClean="0"/>
              <a:pPr/>
              <a:t>4</a:t>
            </a:fld>
            <a:endParaRPr lang="it-IT" dirty="0"/>
          </a:p>
        </p:txBody>
      </p:sp>
      <p:sp>
        <p:nvSpPr>
          <p:cNvPr id="9" name="ZoneTexte 8"/>
          <p:cNvSpPr txBox="1"/>
          <p:nvPr/>
        </p:nvSpPr>
        <p:spPr>
          <a:xfrm>
            <a:off x="2275587" y="1286224"/>
            <a:ext cx="6770259" cy="1692771"/>
          </a:xfrm>
          <a:prstGeom prst="rect">
            <a:avLst/>
          </a:prstGeom>
          <a:noFill/>
        </p:spPr>
        <p:txBody>
          <a:bodyPr wrap="square" rtlCol="0">
            <a:spAutoFit/>
          </a:bodyPr>
          <a:lstStyle/>
          <a:p>
            <a:endParaRPr lang="en-US" sz="2400" b="1" dirty="0"/>
          </a:p>
          <a:p>
            <a:pPr marL="285750" indent="-285750">
              <a:buFont typeface="Wingdings" panose="05000000000000000000" pitchFamily="2" charset="2"/>
              <a:buChar char="Ø"/>
            </a:pPr>
            <a:r>
              <a:rPr lang="en-US" sz="2400" b="1" dirty="0" err="1"/>
              <a:t>BioConcentration</a:t>
            </a:r>
            <a:r>
              <a:rPr lang="en-US" sz="2400" b="1" dirty="0"/>
              <a:t> Factor (BCF) </a:t>
            </a:r>
          </a:p>
          <a:p>
            <a:pPr marL="363538"/>
            <a:r>
              <a:rPr lang="en-US" sz="2000" dirty="0"/>
              <a:t>Measure if a chemical accumulates inside living organisms</a:t>
            </a:r>
          </a:p>
          <a:p>
            <a:pPr marL="363538"/>
            <a:r>
              <a:rPr lang="en-US" sz="1600" i="1" dirty="0">
                <a:solidFill>
                  <a:schemeClr val="bg1"/>
                </a:solidFill>
              </a:rPr>
              <a:t>OECD Guidance 305</a:t>
            </a:r>
            <a:endParaRPr lang="en-US" sz="2000" dirty="0"/>
          </a:p>
          <a:p>
            <a:pPr lvl="1"/>
            <a:endParaRPr lang="en-US" sz="400" dirty="0"/>
          </a:p>
          <a:p>
            <a:pPr marL="363538"/>
            <a:r>
              <a:rPr lang="en-US" sz="1600" i="1" dirty="0">
                <a:solidFill>
                  <a:schemeClr val="bg1"/>
                </a:solidFill>
              </a:rPr>
              <a:t>OECD Guidance 423</a:t>
            </a:r>
          </a:p>
        </p:txBody>
      </p:sp>
      <p:pic>
        <p:nvPicPr>
          <p:cNvPr id="38" name="Immagine 7">
            <a:extLst>
              <a:ext uri="{FF2B5EF4-FFF2-40B4-BE49-F238E27FC236}">
                <a16:creationId xmlns:a16="http://schemas.microsoft.com/office/drawing/2014/main" id="{5CBFF92C-24D7-9F46-977C-91CF569D81E2}"/>
              </a:ext>
            </a:extLst>
          </p:cNvPr>
          <p:cNvPicPr>
            <a:picLocks noChangeAspect="1"/>
          </p:cNvPicPr>
          <p:nvPr/>
        </p:nvPicPr>
        <p:blipFill>
          <a:blip r:embed="rId3"/>
          <a:stretch>
            <a:fillRect/>
          </a:stretch>
        </p:blipFill>
        <p:spPr>
          <a:xfrm>
            <a:off x="985624" y="4225413"/>
            <a:ext cx="2514035" cy="2385111"/>
          </a:xfrm>
          <a:prstGeom prst="rect">
            <a:avLst/>
          </a:prstGeom>
        </p:spPr>
      </p:pic>
      <p:pic>
        <p:nvPicPr>
          <p:cNvPr id="39" name="Immagine 11">
            <a:extLst>
              <a:ext uri="{FF2B5EF4-FFF2-40B4-BE49-F238E27FC236}">
                <a16:creationId xmlns:a16="http://schemas.microsoft.com/office/drawing/2014/main" id="{D6336593-F21F-C840-8C79-F31DE503DE01}"/>
              </a:ext>
            </a:extLst>
          </p:cNvPr>
          <p:cNvPicPr>
            <a:picLocks noChangeAspect="1"/>
          </p:cNvPicPr>
          <p:nvPr/>
        </p:nvPicPr>
        <p:blipFill>
          <a:blip r:embed="rId4"/>
          <a:stretch>
            <a:fillRect/>
          </a:stretch>
        </p:blipFill>
        <p:spPr>
          <a:xfrm>
            <a:off x="2030747" y="5681572"/>
            <a:ext cx="261848" cy="296123"/>
          </a:xfrm>
          <a:prstGeom prst="rect">
            <a:avLst/>
          </a:prstGeom>
        </p:spPr>
      </p:pic>
      <p:pic>
        <p:nvPicPr>
          <p:cNvPr id="40" name="Immagine 71">
            <a:extLst>
              <a:ext uri="{FF2B5EF4-FFF2-40B4-BE49-F238E27FC236}">
                <a16:creationId xmlns:a16="http://schemas.microsoft.com/office/drawing/2014/main" id="{B1FA92AA-B4E6-CC4F-A9D4-27481BEBFCDE}"/>
              </a:ext>
            </a:extLst>
          </p:cNvPr>
          <p:cNvPicPr>
            <a:picLocks noChangeAspect="1"/>
          </p:cNvPicPr>
          <p:nvPr/>
        </p:nvPicPr>
        <p:blipFill>
          <a:blip r:embed="rId4"/>
          <a:stretch>
            <a:fillRect/>
          </a:stretch>
        </p:blipFill>
        <p:spPr>
          <a:xfrm>
            <a:off x="2727138" y="5135451"/>
            <a:ext cx="274615" cy="310561"/>
          </a:xfrm>
          <a:prstGeom prst="rect">
            <a:avLst/>
          </a:prstGeom>
        </p:spPr>
      </p:pic>
      <p:pic>
        <p:nvPicPr>
          <p:cNvPr id="41" name="Immagine 71">
            <a:extLst>
              <a:ext uri="{FF2B5EF4-FFF2-40B4-BE49-F238E27FC236}">
                <a16:creationId xmlns:a16="http://schemas.microsoft.com/office/drawing/2014/main" id="{F6E2A12C-1BA4-1348-9B99-F3CC50FCBC1A}"/>
              </a:ext>
            </a:extLst>
          </p:cNvPr>
          <p:cNvPicPr>
            <a:picLocks noChangeAspect="1"/>
          </p:cNvPicPr>
          <p:nvPr/>
        </p:nvPicPr>
        <p:blipFill>
          <a:blip r:embed="rId4"/>
          <a:stretch>
            <a:fillRect/>
          </a:stretch>
        </p:blipFill>
        <p:spPr>
          <a:xfrm>
            <a:off x="2887927" y="5859427"/>
            <a:ext cx="274615" cy="310561"/>
          </a:xfrm>
          <a:prstGeom prst="rect">
            <a:avLst/>
          </a:prstGeom>
        </p:spPr>
      </p:pic>
      <p:pic>
        <p:nvPicPr>
          <p:cNvPr id="42" name="Immagine 71">
            <a:extLst>
              <a:ext uri="{FF2B5EF4-FFF2-40B4-BE49-F238E27FC236}">
                <a16:creationId xmlns:a16="http://schemas.microsoft.com/office/drawing/2014/main" id="{82D5F03C-1636-6346-BA9A-6F93E458CF79}"/>
              </a:ext>
            </a:extLst>
          </p:cNvPr>
          <p:cNvPicPr>
            <a:picLocks noChangeAspect="1"/>
          </p:cNvPicPr>
          <p:nvPr/>
        </p:nvPicPr>
        <p:blipFill>
          <a:blip r:embed="rId4"/>
          <a:stretch>
            <a:fillRect/>
          </a:stretch>
        </p:blipFill>
        <p:spPr>
          <a:xfrm>
            <a:off x="1506648" y="6120872"/>
            <a:ext cx="274615" cy="310561"/>
          </a:xfrm>
          <a:prstGeom prst="rect">
            <a:avLst/>
          </a:prstGeom>
        </p:spPr>
      </p:pic>
      <p:pic>
        <p:nvPicPr>
          <p:cNvPr id="43" name="Immagine 71">
            <a:extLst>
              <a:ext uri="{FF2B5EF4-FFF2-40B4-BE49-F238E27FC236}">
                <a16:creationId xmlns:a16="http://schemas.microsoft.com/office/drawing/2014/main" id="{7FBB42DB-574B-7C48-B5A7-74667B2DF24D}"/>
              </a:ext>
            </a:extLst>
          </p:cNvPr>
          <p:cNvPicPr>
            <a:picLocks noChangeAspect="1"/>
          </p:cNvPicPr>
          <p:nvPr/>
        </p:nvPicPr>
        <p:blipFill>
          <a:blip r:embed="rId4"/>
          <a:stretch>
            <a:fillRect/>
          </a:stretch>
        </p:blipFill>
        <p:spPr>
          <a:xfrm>
            <a:off x="1369340" y="5106087"/>
            <a:ext cx="274615" cy="310561"/>
          </a:xfrm>
          <a:prstGeom prst="rect">
            <a:avLst/>
          </a:prstGeom>
        </p:spPr>
      </p:pic>
      <p:pic>
        <p:nvPicPr>
          <p:cNvPr id="18" name="Graphique 17">
            <a:extLst>
              <a:ext uri="{FF2B5EF4-FFF2-40B4-BE49-F238E27FC236}">
                <a16:creationId xmlns:a16="http://schemas.microsoft.com/office/drawing/2014/main" id="{3D8047AE-56AF-914A-8BB0-2C662E9B573D}"/>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flipH="1">
            <a:off x="1781263" y="2243129"/>
            <a:ext cx="259333" cy="1908000"/>
          </a:xfrm>
          <a:prstGeom prst="rect">
            <a:avLst/>
          </a:prstGeom>
        </p:spPr>
      </p:pic>
      <p:grpSp>
        <p:nvGrpSpPr>
          <p:cNvPr id="31" name="Groupe 30">
            <a:extLst>
              <a:ext uri="{FF2B5EF4-FFF2-40B4-BE49-F238E27FC236}">
                <a16:creationId xmlns:a16="http://schemas.microsoft.com/office/drawing/2014/main" id="{9B5F738C-2541-BB49-A2E5-4B8EFA6AC24A}"/>
              </a:ext>
            </a:extLst>
          </p:cNvPr>
          <p:cNvGrpSpPr/>
          <p:nvPr/>
        </p:nvGrpSpPr>
        <p:grpSpPr>
          <a:xfrm>
            <a:off x="3109563" y="2388429"/>
            <a:ext cx="3827882" cy="1329700"/>
            <a:chOff x="4894734" y="2495680"/>
            <a:chExt cx="3827882" cy="1329700"/>
          </a:xfrm>
        </p:grpSpPr>
        <p:grpSp>
          <p:nvGrpSpPr>
            <p:cNvPr id="12" name="Groupe 11">
              <a:extLst>
                <a:ext uri="{FF2B5EF4-FFF2-40B4-BE49-F238E27FC236}">
                  <a16:creationId xmlns:a16="http://schemas.microsoft.com/office/drawing/2014/main" id="{BA5565C9-71A2-4F4E-9468-B4E891B72E63}"/>
                </a:ext>
              </a:extLst>
            </p:cNvPr>
            <p:cNvGrpSpPr/>
            <p:nvPr/>
          </p:nvGrpSpPr>
          <p:grpSpPr>
            <a:xfrm>
              <a:off x="4894734" y="2495680"/>
              <a:ext cx="2797972" cy="1329700"/>
              <a:chOff x="6827783" y="4213895"/>
              <a:chExt cx="1622227" cy="724706"/>
            </a:xfrm>
          </p:grpSpPr>
          <p:sp>
            <p:nvSpPr>
              <p:cNvPr id="47" name="Text Box 5">
                <a:extLst>
                  <a:ext uri="{FF2B5EF4-FFF2-40B4-BE49-F238E27FC236}">
                    <a16:creationId xmlns:a16="http://schemas.microsoft.com/office/drawing/2014/main" id="{207DFCD4-46DD-4024-A99D-98F31AE69B9C}"/>
                  </a:ext>
                </a:extLst>
              </p:cNvPr>
              <p:cNvSpPr txBox="1">
                <a:spLocks noChangeArrowheads="1"/>
              </p:cNvSpPr>
              <p:nvPr/>
            </p:nvSpPr>
            <p:spPr bwMode="auto">
              <a:xfrm>
                <a:off x="6827783" y="4490686"/>
                <a:ext cx="817464" cy="184013"/>
              </a:xfrm>
              <a:prstGeom prst="rect">
                <a:avLst/>
              </a:prstGeom>
              <a:noFill/>
              <a:ln w="9525">
                <a:noFill/>
                <a:round/>
                <a:headEnd/>
                <a:tailEnd/>
              </a:ln>
              <a:effectLst/>
              <a:extLst/>
            </p:spPr>
            <p:txBody>
              <a:bodyPr lIns="81638" tIns="52108" rIns="81638" bIns="40819" anchor="ctr"/>
              <a:lstStyle>
                <a:lvl1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1pPr>
                <a:lvl2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2pPr>
                <a:lvl3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3pPr>
                <a:lvl4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4pPr>
                <a:lvl5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5pPr>
                <a:lvl6pPr marL="25146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6pPr>
                <a:lvl7pPr marL="29718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7pPr>
                <a:lvl8pPr marL="34290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8pPr>
                <a:lvl9pPr marL="38862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9pPr>
              </a:lstStyle>
              <a:p>
                <a:pPr algn="ctr" eaLnBrk="1">
                  <a:buClr>
                    <a:srgbClr val="000000"/>
                  </a:buClr>
                  <a:buSzPct val="100000"/>
                  <a:buFont typeface="Times New Roman" panose="02020603050405020304" pitchFamily="18" charset="0"/>
                  <a:buNone/>
                  <a:defRPr/>
                </a:pPr>
                <a:r>
                  <a:rPr lang="en-US" altLang="en-US" sz="2800" b="1" dirty="0">
                    <a:solidFill>
                      <a:srgbClr val="000000"/>
                    </a:solidFill>
                    <a:latin typeface="Calibri" panose="020F0502020204030204" pitchFamily="34" charset="0"/>
                    <a:cs typeface="Calibri" panose="020F0502020204030204" pitchFamily="34" charset="0"/>
                  </a:rPr>
                  <a:t>BCF =</a:t>
                </a:r>
              </a:p>
            </p:txBody>
          </p:sp>
          <p:sp>
            <p:nvSpPr>
              <p:cNvPr id="48" name="Text Box 5">
                <a:extLst>
                  <a:ext uri="{FF2B5EF4-FFF2-40B4-BE49-F238E27FC236}">
                    <a16:creationId xmlns:a16="http://schemas.microsoft.com/office/drawing/2014/main" id="{E0680772-05CA-44B7-826D-550D3C64ABDC}"/>
                  </a:ext>
                </a:extLst>
              </p:cNvPr>
              <p:cNvSpPr txBox="1">
                <a:spLocks noChangeArrowheads="1"/>
              </p:cNvSpPr>
              <p:nvPr/>
            </p:nvSpPr>
            <p:spPr bwMode="auto">
              <a:xfrm>
                <a:off x="7520924" y="4213895"/>
                <a:ext cx="793650" cy="368797"/>
              </a:xfrm>
              <a:prstGeom prst="rect">
                <a:avLst/>
              </a:prstGeom>
              <a:noFill/>
              <a:ln w="9525">
                <a:noFill/>
                <a:round/>
                <a:headEnd/>
                <a:tailEnd/>
              </a:ln>
              <a:effectLst/>
              <a:extLst/>
            </p:spPr>
            <p:txBody>
              <a:bodyPr lIns="81638" tIns="52108" rIns="81638" bIns="40819" anchor="ctr"/>
              <a:lstStyle>
                <a:lvl1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1pPr>
                <a:lvl2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2pPr>
                <a:lvl3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3pPr>
                <a:lvl4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4pPr>
                <a:lvl5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5pPr>
                <a:lvl6pPr marL="25146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6pPr>
                <a:lvl7pPr marL="29718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7pPr>
                <a:lvl8pPr marL="34290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8pPr>
                <a:lvl9pPr marL="38862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9pPr>
              </a:lstStyle>
              <a:p>
                <a:pPr algn="ctr" eaLnBrk="1">
                  <a:buClr>
                    <a:srgbClr val="000000"/>
                  </a:buClr>
                  <a:buSzPct val="100000"/>
                  <a:buFont typeface="Times New Roman" panose="02020603050405020304" pitchFamily="18" charset="0"/>
                  <a:buNone/>
                  <a:defRPr/>
                </a:pPr>
                <a:r>
                  <a:rPr lang="en-US" altLang="en-US" sz="2800" b="1" dirty="0">
                    <a:solidFill>
                      <a:srgbClr val="000000"/>
                    </a:solidFill>
                    <a:latin typeface="Calibri" panose="020F0502020204030204" pitchFamily="34" charset="0"/>
                    <a:cs typeface="Calibri" panose="020F0502020204030204" pitchFamily="34" charset="0"/>
                  </a:rPr>
                  <a:t>C [</a:t>
                </a:r>
                <a:r>
                  <a:rPr lang="en-US" altLang="en-US" sz="2800" b="1" i="1" dirty="0">
                    <a:solidFill>
                      <a:srgbClr val="000000"/>
                    </a:solidFill>
                    <a:latin typeface="Calibri" panose="020F0502020204030204" pitchFamily="34" charset="0"/>
                    <a:cs typeface="Calibri" panose="020F0502020204030204" pitchFamily="34" charset="0"/>
                  </a:rPr>
                  <a:t>fish</a:t>
                </a:r>
                <a:r>
                  <a:rPr lang="en-US" altLang="en-US" sz="2800" b="1" dirty="0">
                    <a:solidFill>
                      <a:srgbClr val="000000"/>
                    </a:solidFill>
                    <a:latin typeface="Calibri" panose="020F0502020204030204" pitchFamily="34" charset="0"/>
                    <a:cs typeface="Calibri" panose="020F0502020204030204" pitchFamily="34" charset="0"/>
                  </a:rPr>
                  <a:t>]</a:t>
                </a:r>
              </a:p>
            </p:txBody>
          </p:sp>
          <p:sp>
            <p:nvSpPr>
              <p:cNvPr id="49" name="Text Box 5">
                <a:extLst>
                  <a:ext uri="{FF2B5EF4-FFF2-40B4-BE49-F238E27FC236}">
                    <a16:creationId xmlns:a16="http://schemas.microsoft.com/office/drawing/2014/main" id="{B4956F14-52B6-4B38-8FC3-F81F0D3820BC}"/>
                  </a:ext>
                </a:extLst>
              </p:cNvPr>
              <p:cNvSpPr txBox="1">
                <a:spLocks noChangeArrowheads="1"/>
              </p:cNvSpPr>
              <p:nvPr/>
            </p:nvSpPr>
            <p:spPr bwMode="auto">
              <a:xfrm>
                <a:off x="7489340" y="4569804"/>
                <a:ext cx="960670" cy="368797"/>
              </a:xfrm>
              <a:prstGeom prst="rect">
                <a:avLst/>
              </a:prstGeom>
              <a:noFill/>
              <a:ln w="9525">
                <a:noFill/>
                <a:round/>
                <a:headEnd/>
                <a:tailEnd/>
              </a:ln>
              <a:effectLst/>
              <a:extLst/>
            </p:spPr>
            <p:txBody>
              <a:bodyPr lIns="81638" tIns="52108" rIns="81638" bIns="40819" anchor="ctr"/>
              <a:lstStyle>
                <a:lvl1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1pPr>
                <a:lvl2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2pPr>
                <a:lvl3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3pPr>
                <a:lvl4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4pPr>
                <a:lvl5pPr>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5pPr>
                <a:lvl6pPr marL="25146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6pPr>
                <a:lvl7pPr marL="29718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7pPr>
                <a:lvl8pPr marL="34290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8pPr>
                <a:lvl9pPr marL="3886200" indent="-228600" defTabSz="457200" eaLnBrk="0" fontAlgn="base" hangingPunct="0">
                  <a:spcBef>
                    <a:spcPct val="0"/>
                  </a:spcBef>
                  <a:spcAft>
                    <a:spcPct val="0"/>
                  </a:spcAft>
                  <a:tabLst>
                    <a:tab pos="457200" algn="l"/>
                    <a:tab pos="914400" algn="l"/>
                    <a:tab pos="1371600" algn="l"/>
                    <a:tab pos="1828800" algn="l"/>
                  </a:tabLst>
                  <a:defRPr>
                    <a:solidFill>
                      <a:schemeClr val="tx1"/>
                    </a:solidFill>
                    <a:latin typeface="Arial" panose="020B0604020202020204" pitchFamily="34" charset="0"/>
                    <a:cs typeface="Noto Sans CJK SC Regular" charset="0"/>
                  </a:defRPr>
                </a:lvl9pPr>
              </a:lstStyle>
              <a:p>
                <a:pPr algn="ctr" eaLnBrk="1">
                  <a:buClr>
                    <a:srgbClr val="000000"/>
                  </a:buClr>
                  <a:buSzPct val="100000"/>
                  <a:buFont typeface="Times New Roman" panose="02020603050405020304" pitchFamily="18" charset="0"/>
                  <a:buNone/>
                  <a:defRPr/>
                </a:pPr>
                <a:r>
                  <a:rPr lang="en-US" altLang="en-US" sz="2800" b="1" dirty="0">
                    <a:solidFill>
                      <a:srgbClr val="000000"/>
                    </a:solidFill>
                    <a:latin typeface="Calibri" panose="020F0502020204030204" pitchFamily="34" charset="0"/>
                    <a:cs typeface="Calibri" panose="020F0502020204030204" pitchFamily="34" charset="0"/>
                  </a:rPr>
                  <a:t>C [</a:t>
                </a:r>
                <a:r>
                  <a:rPr lang="en-US" altLang="en-US" sz="2800" b="1" i="1" dirty="0">
                    <a:solidFill>
                      <a:srgbClr val="000000"/>
                    </a:solidFill>
                    <a:latin typeface="Calibri" panose="020F0502020204030204" pitchFamily="34" charset="0"/>
                    <a:cs typeface="Calibri" panose="020F0502020204030204" pitchFamily="34" charset="0"/>
                  </a:rPr>
                  <a:t>water</a:t>
                </a:r>
                <a:r>
                  <a:rPr lang="en-US" altLang="en-US" sz="2800" b="1" dirty="0">
                    <a:solidFill>
                      <a:srgbClr val="000000"/>
                    </a:solidFill>
                    <a:latin typeface="Calibri" panose="020F0502020204030204" pitchFamily="34" charset="0"/>
                    <a:cs typeface="Calibri" panose="020F0502020204030204" pitchFamily="34" charset="0"/>
                  </a:rPr>
                  <a:t>]</a:t>
                </a:r>
              </a:p>
            </p:txBody>
          </p:sp>
          <p:cxnSp>
            <p:nvCxnSpPr>
              <p:cNvPr id="50" name="Connettore diritto 49">
                <a:extLst>
                  <a:ext uri="{FF2B5EF4-FFF2-40B4-BE49-F238E27FC236}">
                    <a16:creationId xmlns:a16="http://schemas.microsoft.com/office/drawing/2014/main" id="{38A32EFD-6510-4E55-AE5A-6813C8E97F46}"/>
                  </a:ext>
                </a:extLst>
              </p:cNvPr>
              <p:cNvCxnSpPr>
                <a:cxnSpLocks/>
              </p:cNvCxnSpPr>
              <p:nvPr/>
            </p:nvCxnSpPr>
            <p:spPr>
              <a:xfrm>
                <a:off x="7575119" y="4582693"/>
                <a:ext cx="706663" cy="0"/>
              </a:xfrm>
              <a:prstGeom prst="line">
                <a:avLst/>
              </a:prstGeom>
              <a:ln/>
              <a:effectLst/>
            </p:spPr>
            <p:style>
              <a:lnRef idx="2">
                <a:schemeClr val="dk1"/>
              </a:lnRef>
              <a:fillRef idx="0">
                <a:schemeClr val="dk1"/>
              </a:fillRef>
              <a:effectRef idx="1">
                <a:schemeClr val="dk1"/>
              </a:effectRef>
              <a:fontRef idx="minor">
                <a:schemeClr val="tx1"/>
              </a:fontRef>
            </p:style>
          </p:cxnSp>
        </p:grpSp>
        <p:sp>
          <p:nvSpPr>
            <p:cNvPr id="19" name="ZoneTexte 18">
              <a:extLst>
                <a:ext uri="{FF2B5EF4-FFF2-40B4-BE49-F238E27FC236}">
                  <a16:creationId xmlns:a16="http://schemas.microsoft.com/office/drawing/2014/main" id="{C65C42BE-3A4E-D347-82B6-86D541351320}"/>
                </a:ext>
              </a:extLst>
            </p:cNvPr>
            <p:cNvSpPr txBox="1"/>
            <p:nvPr/>
          </p:nvSpPr>
          <p:spPr>
            <a:xfrm>
              <a:off x="7550500" y="2888206"/>
              <a:ext cx="1172116" cy="523220"/>
            </a:xfrm>
            <a:prstGeom prst="rect">
              <a:avLst/>
            </a:prstGeom>
            <a:noFill/>
          </p:spPr>
          <p:txBody>
            <a:bodyPr wrap="none" rtlCol="0">
              <a:spAutoFit/>
            </a:bodyPr>
            <a:lstStyle/>
            <a:p>
              <a:r>
                <a:rPr lang="en-US" sz="2400" dirty="0">
                  <a:solidFill>
                    <a:srgbClr val="000000"/>
                  </a:solidFill>
                  <a:latin typeface="Calibri" panose="020F0502020204030204" pitchFamily="34" charset="0"/>
                  <a:cs typeface="Calibri" panose="020F0502020204030204" pitchFamily="34" charset="0"/>
                </a:rPr>
                <a:t>in</a:t>
              </a:r>
              <a:r>
                <a:rPr lang="en-US" sz="2800" b="1" dirty="0">
                  <a:solidFill>
                    <a:srgbClr val="000000"/>
                  </a:solidFill>
                  <a:latin typeface="Calibri" panose="020F0502020204030204" pitchFamily="34" charset="0"/>
                  <a:cs typeface="Calibri" panose="020F0502020204030204" pitchFamily="34" charset="0"/>
                </a:rPr>
                <a:t> L/Kg</a:t>
              </a:r>
            </a:p>
          </p:txBody>
        </p:sp>
      </p:grpSp>
      <p:sp>
        <p:nvSpPr>
          <p:cNvPr id="21" name="ZoneTexte 20">
            <a:extLst>
              <a:ext uri="{FF2B5EF4-FFF2-40B4-BE49-F238E27FC236}">
                <a16:creationId xmlns:a16="http://schemas.microsoft.com/office/drawing/2014/main" id="{E3CD26F3-5C98-234A-9221-BE3598A76115}"/>
              </a:ext>
            </a:extLst>
          </p:cNvPr>
          <p:cNvSpPr txBox="1"/>
          <p:nvPr/>
        </p:nvSpPr>
        <p:spPr>
          <a:xfrm>
            <a:off x="4035586" y="3640204"/>
            <a:ext cx="5104282" cy="646331"/>
          </a:xfrm>
          <a:prstGeom prst="rect">
            <a:avLst/>
          </a:prstGeom>
          <a:noFill/>
        </p:spPr>
        <p:txBody>
          <a:bodyPr wrap="none" rtlCol="0">
            <a:spAutoFit/>
          </a:bodyPr>
          <a:lstStyle/>
          <a:p>
            <a:r>
              <a:rPr lang="en-US" sz="1800" i="1" dirty="0" err="1"/>
              <a:t>BCFlog</a:t>
            </a:r>
            <a:r>
              <a:rPr lang="en-US" sz="1800" dirty="0"/>
              <a:t>:</a:t>
            </a:r>
          </a:p>
          <a:p>
            <a:r>
              <a:rPr lang="en-US" sz="1800" dirty="0"/>
              <a:t>the decimal logarithm of the bioconcentration factor</a:t>
            </a:r>
          </a:p>
        </p:txBody>
      </p:sp>
      <p:sp>
        <p:nvSpPr>
          <p:cNvPr id="23" name="Rectangle 22">
            <a:extLst>
              <a:ext uri="{FF2B5EF4-FFF2-40B4-BE49-F238E27FC236}">
                <a16:creationId xmlns:a16="http://schemas.microsoft.com/office/drawing/2014/main" id="{EF042FCA-2357-1F40-899C-1CD5C7E94A4F}"/>
              </a:ext>
            </a:extLst>
          </p:cNvPr>
          <p:cNvSpPr/>
          <p:nvPr/>
        </p:nvSpPr>
        <p:spPr>
          <a:xfrm>
            <a:off x="4035586" y="4941552"/>
            <a:ext cx="4459041" cy="369332"/>
          </a:xfrm>
          <a:prstGeom prst="rect">
            <a:avLst/>
          </a:prstGeom>
        </p:spPr>
        <p:txBody>
          <a:bodyPr wrap="none">
            <a:spAutoFit/>
          </a:bodyPr>
          <a:lstStyle/>
          <a:p>
            <a:r>
              <a:rPr lang="en-US" sz="1800" i="1" dirty="0" err="1"/>
              <a:t>BCFcl</a:t>
            </a:r>
            <a:r>
              <a:rPr lang="en-US" sz="1800" dirty="0"/>
              <a:t>: classification as bioconcentrating or not</a:t>
            </a:r>
          </a:p>
        </p:txBody>
      </p:sp>
      <p:grpSp>
        <p:nvGrpSpPr>
          <p:cNvPr id="29" name="Groupe 28">
            <a:extLst>
              <a:ext uri="{FF2B5EF4-FFF2-40B4-BE49-F238E27FC236}">
                <a16:creationId xmlns:a16="http://schemas.microsoft.com/office/drawing/2014/main" id="{196918B8-C316-F542-ACBF-39461E7E0A63}"/>
              </a:ext>
            </a:extLst>
          </p:cNvPr>
          <p:cNvGrpSpPr/>
          <p:nvPr/>
        </p:nvGrpSpPr>
        <p:grpSpPr>
          <a:xfrm>
            <a:off x="4217797" y="5526688"/>
            <a:ext cx="4792278" cy="617861"/>
            <a:chOff x="4786024" y="6003754"/>
            <a:chExt cx="4792278" cy="617861"/>
          </a:xfrm>
        </p:grpSpPr>
        <mc:AlternateContent xmlns:mc="http://schemas.openxmlformats.org/markup-compatibility/2006" xmlns:a14="http://schemas.microsoft.com/office/drawing/2010/main">
          <mc:Choice Requires="a14">
            <p:sp>
              <p:nvSpPr>
                <p:cNvPr id="25" name="ZoneTexte 24">
                  <a:extLst>
                    <a:ext uri="{FF2B5EF4-FFF2-40B4-BE49-F238E27FC236}">
                      <a16:creationId xmlns:a16="http://schemas.microsoft.com/office/drawing/2014/main" id="{A77B72AD-6F2C-314F-B95B-F4DE147C42BC}"/>
                    </a:ext>
                  </a:extLst>
                </p:cNvPr>
                <p:cNvSpPr txBox="1"/>
                <p:nvPr/>
              </p:nvSpPr>
              <p:spPr>
                <a:xfrm>
                  <a:off x="4786024" y="6003754"/>
                  <a:ext cx="1643463" cy="617861"/>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m:rPr>
                            <m:nor/>
                          </m:rPr>
                          <a:rPr lang="fr-FR" sz="1800" b="0" i="0" smtClean="0">
                            <a:latin typeface="Cambria Math" panose="02040503050406030204" pitchFamily="18" charset="0"/>
                          </a:rPr>
                          <m:t>log</m:t>
                        </m:r>
                        <m:d>
                          <m:dPr>
                            <m:ctrlPr>
                              <a:rPr lang="fr-FR" sz="1800" b="0" i="1" smtClean="0">
                                <a:latin typeface="Cambria Math" panose="02040503050406030204" pitchFamily="18" charset="0"/>
                              </a:rPr>
                            </m:ctrlPr>
                          </m:dPr>
                          <m:e>
                            <m:r>
                              <m:rPr>
                                <m:nor/>
                              </m:rPr>
                              <a:rPr lang="fr-FR" sz="1800" b="0" i="0" smtClean="0">
                                <a:latin typeface="Cambria Math" panose="02040503050406030204" pitchFamily="18" charset="0"/>
                              </a:rPr>
                              <m:t>BCF</m:t>
                            </m:r>
                          </m:e>
                        </m:d>
                        <m:d>
                          <m:dPr>
                            <m:begChr m:val="{"/>
                            <m:endChr m:val=""/>
                            <m:ctrlPr>
                              <a:rPr lang="en-US" sz="1800" i="1" smtClean="0">
                                <a:latin typeface="Cambria Math" panose="02040503050406030204" pitchFamily="18" charset="0"/>
                              </a:rPr>
                            </m:ctrlPr>
                          </m:dPr>
                          <m:e>
                            <m:eqArr>
                              <m:eqArrPr>
                                <m:ctrlPr>
                                  <a:rPr lang="en-US" sz="1800" i="1" smtClean="0">
                                    <a:latin typeface="Cambria Math" panose="02040503050406030204" pitchFamily="18" charset="0"/>
                                  </a:rPr>
                                </m:ctrlPr>
                              </m:eqArrPr>
                              <m:e>
                                <m:r>
                                  <a:rPr lang="en-US" sz="1800" i="1" smtClean="0">
                                    <a:latin typeface="Cambria Math" panose="02040503050406030204" pitchFamily="18" charset="0"/>
                                    <a:ea typeface="Cambria Math" panose="02040503050406030204" pitchFamily="18" charset="0"/>
                                  </a:rPr>
                                  <m:t>≤</m:t>
                                </m:r>
                                <m:r>
                                  <a:rPr lang="fr-FR" sz="1800" b="0" i="1" smtClean="0">
                                    <a:latin typeface="Cambria Math" panose="02040503050406030204" pitchFamily="18" charset="0"/>
                                    <a:ea typeface="Cambria Math" panose="02040503050406030204" pitchFamily="18" charset="0"/>
                                  </a:rPr>
                                  <m:t>3.3</m:t>
                                </m:r>
                              </m:e>
                              <m:e>
                                <m:r>
                                  <a:rPr lang="en-US" sz="1800" i="1" smtClean="0">
                                    <a:latin typeface="Cambria Math" panose="02040503050406030204" pitchFamily="18" charset="0"/>
                                    <a:ea typeface="Cambria Math" panose="02040503050406030204" pitchFamily="18" charset="0"/>
                                  </a:rPr>
                                  <m:t>&gt;</m:t>
                                </m:r>
                                <m:r>
                                  <a:rPr lang="fr-FR" sz="1800" b="0" i="1" smtClean="0">
                                    <a:latin typeface="Cambria Math" panose="02040503050406030204" pitchFamily="18" charset="0"/>
                                    <a:ea typeface="Cambria Math" panose="02040503050406030204" pitchFamily="18" charset="0"/>
                                  </a:rPr>
                                  <m:t>3.3</m:t>
                                </m:r>
                              </m:e>
                            </m:eqArr>
                          </m:e>
                        </m:d>
                      </m:oMath>
                    </m:oMathPara>
                  </a14:m>
                  <a:endParaRPr lang="en-US" sz="1800" dirty="0"/>
                </a:p>
              </p:txBody>
            </p:sp>
          </mc:Choice>
          <mc:Fallback xmlns="">
            <p:sp>
              <p:nvSpPr>
                <p:cNvPr id="25" name="ZoneTexte 24">
                  <a:extLst>
                    <a:ext uri="{FF2B5EF4-FFF2-40B4-BE49-F238E27FC236}">
                      <a16:creationId xmlns:a16="http://schemas.microsoft.com/office/drawing/2014/main" id="{A77B72AD-6F2C-314F-B95B-F4DE147C42BC}"/>
                    </a:ext>
                  </a:extLst>
                </p:cNvPr>
                <p:cNvSpPr txBox="1">
                  <a:spLocks noRot="1" noChangeAspect="1" noMove="1" noResize="1" noEditPoints="1" noAdjustHandles="1" noChangeArrowheads="1" noChangeShapeType="1" noTextEdit="1"/>
                </p:cNvSpPr>
                <p:nvPr/>
              </p:nvSpPr>
              <p:spPr>
                <a:xfrm>
                  <a:off x="4786024" y="6003754"/>
                  <a:ext cx="1643463" cy="617861"/>
                </a:xfrm>
                <a:prstGeom prst="rect">
                  <a:avLst/>
                </a:prstGeom>
                <a:blipFill>
                  <a:blip r:embed="rId7"/>
                  <a:stretch>
                    <a:fillRect l="-14504" t="-222000" r="-25954" b="-322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460B0000-D69E-264A-BE36-88CFBF4D51E1}"/>
                    </a:ext>
                  </a:extLst>
                </p:cNvPr>
                <p:cNvSpPr/>
                <p:nvPr/>
              </p:nvSpPr>
              <p:spPr>
                <a:xfrm>
                  <a:off x="6415257" y="6007977"/>
                  <a:ext cx="241444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fr-FR" sz="1800" b="1"/>
                          <m:t>BCF</m:t>
                        </m:r>
                        <m:r>
                          <m:rPr>
                            <m:nor/>
                          </m:rPr>
                          <a:rPr lang="fr-FR" sz="1800"/>
                          <m:t>: </m:t>
                        </m:r>
                        <m:r>
                          <m:rPr>
                            <m:nor/>
                          </m:rPr>
                          <a:rPr lang="fr-FR" sz="1800"/>
                          <m:t>bioconcentrating</m:t>
                        </m:r>
                      </m:oMath>
                    </m:oMathPara>
                  </a14:m>
                  <a:endParaRPr lang="en-US" sz="1800" dirty="0"/>
                </a:p>
              </p:txBody>
            </p:sp>
          </mc:Choice>
          <mc:Fallback xmlns="">
            <p:sp>
              <p:nvSpPr>
                <p:cNvPr id="26" name="Rectangle 25">
                  <a:extLst>
                    <a:ext uri="{FF2B5EF4-FFF2-40B4-BE49-F238E27FC236}">
                      <a16:creationId xmlns:a16="http://schemas.microsoft.com/office/drawing/2014/main" id="{460B0000-D69E-264A-BE36-88CFBF4D51E1}"/>
                    </a:ext>
                  </a:extLst>
                </p:cNvPr>
                <p:cNvSpPr>
                  <a:spLocks noRot="1" noChangeAspect="1" noMove="1" noResize="1" noEditPoints="1" noAdjustHandles="1" noChangeArrowheads="1" noChangeShapeType="1" noTextEdit="1"/>
                </p:cNvSpPr>
                <p:nvPr/>
              </p:nvSpPr>
              <p:spPr>
                <a:xfrm>
                  <a:off x="6415257" y="6007977"/>
                  <a:ext cx="2414444" cy="369332"/>
                </a:xfrm>
                <a:prstGeom prst="rect">
                  <a:avLst/>
                </a:prstGeom>
                <a:blipFill>
                  <a:blip r:embed="rId8"/>
                  <a:stretch>
                    <a:fillRect t="-3333"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a:extLst>
                    <a:ext uri="{FF2B5EF4-FFF2-40B4-BE49-F238E27FC236}">
                      <a16:creationId xmlns:a16="http://schemas.microsoft.com/office/drawing/2014/main" id="{1C512CF5-B22D-A24C-B3C8-F8DD25C50D03}"/>
                    </a:ext>
                  </a:extLst>
                </p:cNvPr>
                <p:cNvSpPr/>
                <p:nvPr/>
              </p:nvSpPr>
              <p:spPr>
                <a:xfrm>
                  <a:off x="6415257" y="6252283"/>
                  <a:ext cx="316304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fr-FR" sz="1800" b="1"/>
                          <m:t>notBCF</m:t>
                        </m:r>
                        <m:r>
                          <m:rPr>
                            <m:nor/>
                          </m:rPr>
                          <a:rPr lang="fr-FR" sz="1800"/>
                          <m:t>: </m:t>
                        </m:r>
                        <m:r>
                          <m:rPr>
                            <m:nor/>
                          </m:rPr>
                          <a:rPr lang="fr-FR" sz="1800"/>
                          <m:t>not</m:t>
                        </m:r>
                        <m:r>
                          <m:rPr>
                            <m:nor/>
                          </m:rPr>
                          <a:rPr lang="fr-FR" sz="1800"/>
                          <m:t> </m:t>
                        </m:r>
                        <m:r>
                          <m:rPr>
                            <m:nor/>
                          </m:rPr>
                          <a:rPr lang="fr-FR" sz="1800"/>
                          <m:t>bioconcentrating</m:t>
                        </m:r>
                      </m:oMath>
                    </m:oMathPara>
                  </a14:m>
                  <a:endParaRPr lang="en-US" sz="1800" dirty="0"/>
                </a:p>
              </p:txBody>
            </p:sp>
          </mc:Choice>
          <mc:Fallback xmlns="">
            <p:sp>
              <p:nvSpPr>
                <p:cNvPr id="28" name="Rectangle 27">
                  <a:extLst>
                    <a:ext uri="{FF2B5EF4-FFF2-40B4-BE49-F238E27FC236}">
                      <a16:creationId xmlns:a16="http://schemas.microsoft.com/office/drawing/2014/main" id="{1C512CF5-B22D-A24C-B3C8-F8DD25C50D03}"/>
                    </a:ext>
                  </a:extLst>
                </p:cNvPr>
                <p:cNvSpPr>
                  <a:spLocks noRot="1" noChangeAspect="1" noMove="1" noResize="1" noEditPoints="1" noAdjustHandles="1" noChangeArrowheads="1" noChangeShapeType="1" noTextEdit="1"/>
                </p:cNvSpPr>
                <p:nvPr/>
              </p:nvSpPr>
              <p:spPr>
                <a:xfrm>
                  <a:off x="6415257" y="6252283"/>
                  <a:ext cx="3163045" cy="369332"/>
                </a:xfrm>
                <a:prstGeom prst="rect">
                  <a:avLst/>
                </a:prstGeom>
                <a:blipFill>
                  <a:blip r:embed="rId9"/>
                  <a:stretch>
                    <a:fillRect b="-13333"/>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0B5CFFDE-8FB9-D440-80BF-F07B453ABB58}"/>
                  </a:ext>
                </a:extLst>
              </p:cNvPr>
              <p:cNvSpPr/>
              <p:nvPr/>
            </p:nvSpPr>
            <p:spPr>
              <a:xfrm>
                <a:off x="5685720" y="4347591"/>
                <a:ext cx="113287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fr-FR" sz="1800">
                          <a:latin typeface="Cambria Math" panose="02040503050406030204" pitchFamily="18" charset="0"/>
                        </a:rPr>
                        <m:t>log</m:t>
                      </m:r>
                      <m:d>
                        <m:dPr>
                          <m:ctrlPr>
                            <a:rPr lang="fr-FR" sz="1800" i="1">
                              <a:latin typeface="Cambria Math" panose="02040503050406030204" pitchFamily="18" charset="0"/>
                            </a:rPr>
                          </m:ctrlPr>
                        </m:dPr>
                        <m:e>
                          <m:r>
                            <m:rPr>
                              <m:nor/>
                            </m:rPr>
                            <a:rPr lang="fr-FR" sz="1800">
                              <a:latin typeface="Cambria Math" panose="02040503050406030204" pitchFamily="18" charset="0"/>
                            </a:rPr>
                            <m:t>BCF</m:t>
                          </m:r>
                        </m:e>
                      </m:d>
                    </m:oMath>
                  </m:oMathPara>
                </a14:m>
                <a:endParaRPr lang="en-US" sz="1800" dirty="0"/>
              </a:p>
            </p:txBody>
          </p:sp>
        </mc:Choice>
        <mc:Fallback xmlns="">
          <p:sp>
            <p:nvSpPr>
              <p:cNvPr id="30" name="Rectangle 29">
                <a:extLst>
                  <a:ext uri="{FF2B5EF4-FFF2-40B4-BE49-F238E27FC236}">
                    <a16:creationId xmlns:a16="http://schemas.microsoft.com/office/drawing/2014/main" id="{0B5CFFDE-8FB9-D440-80BF-F07B453ABB58}"/>
                  </a:ext>
                </a:extLst>
              </p:cNvPr>
              <p:cNvSpPr>
                <a:spLocks noRot="1" noChangeAspect="1" noMove="1" noResize="1" noEditPoints="1" noAdjustHandles="1" noChangeArrowheads="1" noChangeShapeType="1" noTextEdit="1"/>
              </p:cNvSpPr>
              <p:nvPr/>
            </p:nvSpPr>
            <p:spPr>
              <a:xfrm>
                <a:off x="5685720" y="4347591"/>
                <a:ext cx="1132874" cy="369332"/>
              </a:xfrm>
              <a:prstGeom prst="rect">
                <a:avLst/>
              </a:prstGeom>
              <a:blipFill>
                <a:blip r:embed="rId10"/>
                <a:stretch>
                  <a:fillRect b="-13333"/>
                </a:stretch>
              </a:blipFill>
            </p:spPr>
            <p:txBody>
              <a:bodyPr/>
              <a:lstStyle/>
              <a:p>
                <a:r>
                  <a:rPr lang="en-US">
                    <a:noFill/>
                  </a:rPr>
                  <a:t> </a:t>
                </a:r>
              </a:p>
            </p:txBody>
          </p:sp>
        </mc:Fallback>
      </mc:AlternateContent>
      <p:sp>
        <p:nvSpPr>
          <p:cNvPr id="35" name="ZoneTexte 34">
            <a:extLst>
              <a:ext uri="{FF2B5EF4-FFF2-40B4-BE49-F238E27FC236}">
                <a16:creationId xmlns:a16="http://schemas.microsoft.com/office/drawing/2014/main" id="{A9F5FC4D-94C6-5D40-B38D-622E4E9F1E9A}"/>
              </a:ext>
            </a:extLst>
          </p:cNvPr>
          <p:cNvSpPr txBox="1"/>
          <p:nvPr/>
        </p:nvSpPr>
        <p:spPr>
          <a:xfrm>
            <a:off x="6945683" y="2863495"/>
            <a:ext cx="1681871" cy="400110"/>
          </a:xfrm>
          <a:prstGeom prst="rect">
            <a:avLst/>
          </a:prstGeom>
          <a:noFill/>
        </p:spPr>
        <p:txBody>
          <a:bodyPr wrap="none" rtlCol="0">
            <a:spAutoFit/>
          </a:bodyPr>
          <a:lstStyle/>
          <a:p>
            <a:r>
              <a:rPr lang="en-US" sz="2000" dirty="0"/>
              <a:t>at steady state</a:t>
            </a:r>
          </a:p>
        </p:txBody>
      </p:sp>
    </p:spTree>
    <p:extLst>
      <p:ext uri="{BB962C8B-B14F-4D97-AF65-F5344CB8AC3E}">
        <p14:creationId xmlns:p14="http://schemas.microsoft.com/office/powerpoint/2010/main" val="4232480632"/>
      </p:ext>
    </p:extLst>
  </p:cSld>
  <p:clrMapOvr>
    <a:masterClrMapping/>
  </p:clrMapOvr>
  <p:timing>
    <p:tnLst>
      <p:par>
        <p:cTn id="1" dur="indefinite" restart="never" nodeType="tmRoot">
          <p:childTnLst>
            <p:seq concurrent="1" nextAc="seek">
              <p:cTn id="2" dur="0"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dissolve">
                                      <p:cBhvr>
                                        <p:cTn id="7" dur="1000"/>
                                        <p:tgtEl>
                                          <p:spTgt spid="40"/>
                                        </p:tgtEl>
                                      </p:cBhvr>
                                    </p:animEffect>
                                  </p:childTnLst>
                                </p:cTn>
                              </p:par>
                              <p:par>
                                <p:cTn id="8" presetID="9"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dissolve">
                                      <p:cBhvr>
                                        <p:cTn id="10" dur="1000"/>
                                        <p:tgtEl>
                                          <p:spTgt spid="41"/>
                                        </p:tgtEl>
                                      </p:cBhvr>
                                    </p:animEffect>
                                  </p:childTnLst>
                                </p:cTn>
                              </p:par>
                              <p:par>
                                <p:cTn id="11" presetID="9"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dissolve">
                                      <p:cBhvr>
                                        <p:cTn id="13" dur="1000"/>
                                        <p:tgtEl>
                                          <p:spTgt spid="43"/>
                                        </p:tgtEl>
                                      </p:cBhvr>
                                    </p:animEffect>
                                  </p:childTnLst>
                                </p:cTn>
                              </p:par>
                              <p:par>
                                <p:cTn id="14" presetID="9"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dissolve">
                                      <p:cBhvr>
                                        <p:cTn id="16" dur="1000"/>
                                        <p:tgtEl>
                                          <p:spTgt spid="42"/>
                                        </p:tgtEl>
                                      </p:cBhvr>
                                    </p:animEffect>
                                  </p:childTnLst>
                                </p:cTn>
                              </p:par>
                            </p:childTnLst>
                          </p:cTn>
                        </p:par>
                        <p:par>
                          <p:cTn id="17" fill="hold">
                            <p:stCondLst>
                              <p:cond delay="1000"/>
                            </p:stCondLst>
                            <p:childTnLst>
                              <p:par>
                                <p:cTn id="18" presetID="9" presetClass="entr" presetSubtype="0"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dissolve">
                                      <p:cBhvr>
                                        <p:cTn id="2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D74ECB-DC58-6648-A745-D88511A033A5}"/>
              </a:ext>
            </a:extLst>
          </p:cNvPr>
          <p:cNvSpPr>
            <a:spLocks noGrp="1"/>
          </p:cNvSpPr>
          <p:nvPr>
            <p:ph type="title"/>
          </p:nvPr>
        </p:nvSpPr>
        <p:spPr/>
        <p:txBody>
          <a:bodyPr/>
          <a:lstStyle/>
          <a:p>
            <a:r>
              <a:rPr lang="en-US" dirty="0"/>
              <a:t>Exercise 4</a:t>
            </a:r>
          </a:p>
        </p:txBody>
      </p:sp>
      <p:sp>
        <p:nvSpPr>
          <p:cNvPr id="3" name="Espace réservé du texte 2">
            <a:extLst>
              <a:ext uri="{FF2B5EF4-FFF2-40B4-BE49-F238E27FC236}">
                <a16:creationId xmlns:a16="http://schemas.microsoft.com/office/drawing/2014/main" id="{9CD0B714-CFEA-9D4E-BC83-81AC0D1E7227}"/>
              </a:ext>
            </a:extLst>
          </p:cNvPr>
          <p:cNvSpPr>
            <a:spLocks noGrp="1"/>
          </p:cNvSpPr>
          <p:nvPr>
            <p:ph type="body" idx="1"/>
          </p:nvPr>
        </p:nvSpPr>
        <p:spPr/>
        <p:txBody>
          <a:bodyPr/>
          <a:lstStyle/>
          <a:p>
            <a:r>
              <a:rPr lang="en-US" dirty="0"/>
              <a:t>Predictive classification model</a:t>
            </a:r>
            <a:r>
              <a:rPr lang="fr-FR" dirty="0"/>
              <a:t> </a:t>
            </a:r>
            <a:endParaRPr lang="en-US" dirty="0"/>
          </a:p>
        </p:txBody>
      </p:sp>
    </p:spTree>
    <p:extLst>
      <p:ext uri="{BB962C8B-B14F-4D97-AF65-F5344CB8AC3E}">
        <p14:creationId xmlns:p14="http://schemas.microsoft.com/office/powerpoint/2010/main" val="32412357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9A7BA8-536E-014B-B259-3409446E645B}"/>
              </a:ext>
            </a:extLst>
          </p:cNvPr>
          <p:cNvSpPr>
            <a:spLocks noGrp="1"/>
          </p:cNvSpPr>
          <p:nvPr>
            <p:ph type="title"/>
          </p:nvPr>
        </p:nvSpPr>
        <p:spPr/>
        <p:txBody>
          <a:bodyPr/>
          <a:lstStyle/>
          <a:p>
            <a:r>
              <a:rPr lang="en-US" dirty="0"/>
              <a:t>Files</a:t>
            </a:r>
          </a:p>
        </p:txBody>
      </p:sp>
      <p:sp>
        <p:nvSpPr>
          <p:cNvPr id="3" name="Rectangle 2">
            <a:extLst>
              <a:ext uri="{FF2B5EF4-FFF2-40B4-BE49-F238E27FC236}">
                <a16:creationId xmlns:a16="http://schemas.microsoft.com/office/drawing/2014/main" id="{8599AA01-5D97-F14E-8E1B-667115E32714}"/>
              </a:ext>
            </a:extLst>
          </p:cNvPr>
          <p:cNvSpPr/>
          <p:nvPr/>
        </p:nvSpPr>
        <p:spPr>
          <a:xfrm>
            <a:off x="0" y="1356325"/>
            <a:ext cx="4991100" cy="2000548"/>
          </a:xfrm>
          <a:prstGeom prst="rect">
            <a:avLst/>
          </a:prstGeom>
        </p:spPr>
        <p:txBody>
          <a:bodyPr wrap="square">
            <a:spAutoFit/>
          </a:bodyPr>
          <a:lstStyle/>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Inputs: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train.xml</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trainR.svm</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testR.svm</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trainBCFcl.prp</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testBCFcl.prp</a:t>
            </a:r>
            <a:endParaRPr lang="en-US" sz="2000" dirty="0">
              <a:latin typeface="Consolas" panose="020B0609020204030204" pitchFamily="49" charset="0"/>
              <a:ea typeface="Calibri" panose="020F0502020204030204" pitchFamily="34" charset="0"/>
              <a:cs typeface="Consolas" panose="020B0609020204030204" pitchFamily="49" charset="0"/>
            </a:endParaRPr>
          </a:p>
        </p:txBody>
      </p:sp>
      <p:sp>
        <p:nvSpPr>
          <p:cNvPr id="5" name="ZoneTexte 4">
            <a:extLst>
              <a:ext uri="{FF2B5EF4-FFF2-40B4-BE49-F238E27FC236}">
                <a16:creationId xmlns:a16="http://schemas.microsoft.com/office/drawing/2014/main" id="{490B7563-5FBF-4A48-9B16-87049619F9CF}"/>
              </a:ext>
            </a:extLst>
          </p:cNvPr>
          <p:cNvSpPr txBox="1"/>
          <p:nvPr/>
        </p:nvSpPr>
        <p:spPr>
          <a:xfrm>
            <a:off x="5417869" y="1756347"/>
            <a:ext cx="1819729" cy="400110"/>
          </a:xfrm>
          <a:prstGeom prst="rect">
            <a:avLst/>
          </a:prstGeom>
          <a:noFill/>
        </p:spPr>
        <p:txBody>
          <a:bodyPr wrap="none" rtlCol="0">
            <a:spAutoFit/>
          </a:bodyPr>
          <a:lstStyle/>
          <a:p>
            <a:r>
              <a:rPr lang="en-US" sz="2000" dirty="0"/>
              <a:t>GTM model file</a:t>
            </a:r>
          </a:p>
        </p:txBody>
      </p:sp>
      <p:sp>
        <p:nvSpPr>
          <p:cNvPr id="6" name="ZoneTexte 5">
            <a:extLst>
              <a:ext uri="{FF2B5EF4-FFF2-40B4-BE49-F238E27FC236}">
                <a16:creationId xmlns:a16="http://schemas.microsoft.com/office/drawing/2014/main" id="{BB1E1364-2A13-8D4D-911C-90AC266DE01E}"/>
              </a:ext>
            </a:extLst>
          </p:cNvPr>
          <p:cNvSpPr txBox="1"/>
          <p:nvPr/>
        </p:nvSpPr>
        <p:spPr>
          <a:xfrm>
            <a:off x="5459547" y="2372990"/>
            <a:ext cx="1776448" cy="400110"/>
          </a:xfrm>
          <a:prstGeom prst="rect">
            <a:avLst/>
          </a:prstGeom>
          <a:noFill/>
        </p:spPr>
        <p:txBody>
          <a:bodyPr wrap="none" rtlCol="0">
            <a:spAutoFit/>
          </a:bodyPr>
          <a:lstStyle/>
          <a:p>
            <a:r>
              <a:rPr lang="en-US" sz="2000" dirty="0"/>
              <a:t>Responsibilities</a:t>
            </a:r>
            <a:endParaRPr lang="en-US" sz="1800" dirty="0"/>
          </a:p>
        </p:txBody>
      </p:sp>
      <p:sp>
        <p:nvSpPr>
          <p:cNvPr id="7" name="ZoneTexte 6">
            <a:extLst>
              <a:ext uri="{FF2B5EF4-FFF2-40B4-BE49-F238E27FC236}">
                <a16:creationId xmlns:a16="http://schemas.microsoft.com/office/drawing/2014/main" id="{DD1D960E-74EA-F74F-B6E2-8FB86CCE1E8B}"/>
              </a:ext>
            </a:extLst>
          </p:cNvPr>
          <p:cNvSpPr txBox="1"/>
          <p:nvPr/>
        </p:nvSpPr>
        <p:spPr>
          <a:xfrm>
            <a:off x="5629144" y="2989633"/>
            <a:ext cx="1576394" cy="400110"/>
          </a:xfrm>
          <a:prstGeom prst="rect">
            <a:avLst/>
          </a:prstGeom>
          <a:noFill/>
        </p:spPr>
        <p:txBody>
          <a:bodyPr wrap="none" rtlCol="0">
            <a:spAutoFit/>
          </a:bodyPr>
          <a:lstStyle>
            <a:defPPr>
              <a:defRPr lang="fr-FR"/>
            </a:defPPr>
            <a:lvl1pPr>
              <a:defRPr sz="1800"/>
            </a:lvl1pPr>
          </a:lstStyle>
          <a:p>
            <a:r>
              <a:rPr lang="en-US" sz="2000" dirty="0"/>
              <a:t>Property files</a:t>
            </a:r>
          </a:p>
        </p:txBody>
      </p:sp>
      <p:sp>
        <p:nvSpPr>
          <p:cNvPr id="8" name="Rectangle 7">
            <a:extLst>
              <a:ext uri="{FF2B5EF4-FFF2-40B4-BE49-F238E27FC236}">
                <a16:creationId xmlns:a16="http://schemas.microsoft.com/office/drawing/2014/main" id="{2620E236-3075-594C-A745-78887CFF5C28}"/>
              </a:ext>
            </a:extLst>
          </p:cNvPr>
          <p:cNvSpPr/>
          <p:nvPr/>
        </p:nvSpPr>
        <p:spPr>
          <a:xfrm>
            <a:off x="-1" y="3782025"/>
            <a:ext cx="7205539" cy="2616101"/>
          </a:xfrm>
          <a:prstGeom prst="rect">
            <a:avLst/>
          </a:prstGeom>
        </p:spPr>
        <p:txBody>
          <a:bodyPr wrap="square">
            <a:spAutoFit/>
          </a:bodyPr>
          <a:lstStyle/>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Outputs: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trainBCFcl_cls.xml</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trainBCFcl_clsDens.mat</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testBCFcl_clsDens.mat</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trainBCFcl_clsLS.mat</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testBCFcl_clsLS.mat</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trainBCFcl</a:t>
            </a:r>
            <a:r>
              <a:rPr lang="en-US" sz="2000" dirty="0">
                <a:latin typeface="Consolas" panose="020B0609020204030204" pitchFamily="49" charset="0"/>
                <a:ea typeface="Calibri" panose="020F0502020204030204" pitchFamily="34" charset="0"/>
                <a:cs typeface="Consolas" panose="020B0609020204030204" pitchFamily="49" charset="0"/>
              </a:rPr>
              <a:t>*.</a:t>
            </a:r>
            <a:r>
              <a:rPr lang="en-US" sz="2000" dirty="0" err="1">
                <a:latin typeface="Consolas" panose="020B0609020204030204" pitchFamily="49" charset="0"/>
                <a:ea typeface="Calibri" panose="020F0502020204030204" pitchFamily="34" charset="0"/>
                <a:cs typeface="Consolas" panose="020B0609020204030204" pitchFamily="49" charset="0"/>
              </a:rPr>
              <a:t>tsv</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testBCFcl</a:t>
            </a:r>
            <a:r>
              <a:rPr lang="en-US" sz="2000" dirty="0">
                <a:latin typeface="Consolas" panose="020B0609020204030204" pitchFamily="49" charset="0"/>
                <a:ea typeface="Calibri" panose="020F0502020204030204" pitchFamily="34" charset="0"/>
                <a:cs typeface="Consolas" panose="020B0609020204030204" pitchFamily="49" charset="0"/>
              </a:rPr>
              <a:t>*.</a:t>
            </a:r>
            <a:r>
              <a:rPr lang="en-US" sz="2000" dirty="0" err="1">
                <a:latin typeface="Consolas" panose="020B0609020204030204" pitchFamily="49" charset="0"/>
                <a:ea typeface="Calibri" panose="020F0502020204030204" pitchFamily="34" charset="0"/>
                <a:cs typeface="Consolas" panose="020B0609020204030204" pitchFamily="49" charset="0"/>
              </a:rPr>
              <a:t>tsv</a:t>
            </a:r>
            <a:endParaRPr lang="en-US" sz="2000" dirty="0">
              <a:latin typeface="Consolas" panose="020B0609020204030204" pitchFamily="49" charset="0"/>
              <a:ea typeface="Calibri" panose="020F0502020204030204" pitchFamily="34" charset="0"/>
              <a:cs typeface="Consolas" panose="020B0609020204030204" pitchFamily="49" charset="0"/>
            </a:endParaRPr>
          </a:p>
        </p:txBody>
      </p:sp>
      <p:sp>
        <p:nvSpPr>
          <p:cNvPr id="9" name="ZoneTexte 8">
            <a:extLst>
              <a:ext uri="{FF2B5EF4-FFF2-40B4-BE49-F238E27FC236}">
                <a16:creationId xmlns:a16="http://schemas.microsoft.com/office/drawing/2014/main" id="{50ACB9ED-18AB-0140-AC5A-1A439AEF7111}"/>
              </a:ext>
            </a:extLst>
          </p:cNvPr>
          <p:cNvSpPr txBox="1"/>
          <p:nvPr/>
        </p:nvSpPr>
        <p:spPr>
          <a:xfrm>
            <a:off x="6562062" y="4090580"/>
            <a:ext cx="2627642" cy="400110"/>
          </a:xfrm>
          <a:prstGeom prst="rect">
            <a:avLst/>
          </a:prstGeom>
          <a:noFill/>
        </p:spPr>
        <p:txBody>
          <a:bodyPr wrap="none" rtlCol="0">
            <a:spAutoFit/>
          </a:bodyPr>
          <a:lstStyle/>
          <a:p>
            <a:r>
              <a:rPr lang="en-US" sz="2000" dirty="0"/>
              <a:t>Classification model file</a:t>
            </a:r>
          </a:p>
        </p:txBody>
      </p:sp>
      <p:sp>
        <p:nvSpPr>
          <p:cNvPr id="10" name="ZoneTexte 9">
            <a:extLst>
              <a:ext uri="{FF2B5EF4-FFF2-40B4-BE49-F238E27FC236}">
                <a16:creationId xmlns:a16="http://schemas.microsoft.com/office/drawing/2014/main" id="{DEF08F15-C91E-9843-B54C-16467DF15C8D}"/>
              </a:ext>
            </a:extLst>
          </p:cNvPr>
          <p:cNvSpPr txBox="1"/>
          <p:nvPr/>
        </p:nvSpPr>
        <p:spPr>
          <a:xfrm>
            <a:off x="7301848" y="4699711"/>
            <a:ext cx="1148071" cy="400110"/>
          </a:xfrm>
          <a:prstGeom prst="rect">
            <a:avLst/>
          </a:prstGeom>
          <a:noFill/>
        </p:spPr>
        <p:txBody>
          <a:bodyPr wrap="none" rtlCol="0">
            <a:spAutoFit/>
          </a:bodyPr>
          <a:lstStyle/>
          <a:p>
            <a:r>
              <a:rPr lang="en-US" sz="2000" dirty="0"/>
              <a:t>Densities</a:t>
            </a:r>
            <a:endParaRPr lang="en-US" sz="1800" dirty="0"/>
          </a:p>
        </p:txBody>
      </p:sp>
      <p:sp>
        <p:nvSpPr>
          <p:cNvPr id="11" name="ZoneTexte 10">
            <a:extLst>
              <a:ext uri="{FF2B5EF4-FFF2-40B4-BE49-F238E27FC236}">
                <a16:creationId xmlns:a16="http://schemas.microsoft.com/office/drawing/2014/main" id="{19AA7F9F-CE6C-0846-B62B-9842256B48D8}"/>
              </a:ext>
            </a:extLst>
          </p:cNvPr>
          <p:cNvSpPr txBox="1"/>
          <p:nvPr/>
        </p:nvSpPr>
        <p:spPr>
          <a:xfrm>
            <a:off x="7202109" y="5308842"/>
            <a:ext cx="1347548" cy="400110"/>
          </a:xfrm>
          <a:prstGeom prst="rect">
            <a:avLst/>
          </a:prstGeom>
          <a:noFill/>
        </p:spPr>
        <p:txBody>
          <a:bodyPr wrap="none" rtlCol="0">
            <a:spAutoFit/>
          </a:bodyPr>
          <a:lstStyle>
            <a:defPPr>
              <a:defRPr lang="fr-FR"/>
            </a:defPPr>
            <a:lvl1pPr>
              <a:defRPr sz="1800"/>
            </a:lvl1pPr>
          </a:lstStyle>
          <a:p>
            <a:r>
              <a:rPr lang="en-US" sz="2000" dirty="0"/>
              <a:t>Landscapes</a:t>
            </a:r>
          </a:p>
        </p:txBody>
      </p:sp>
      <p:sp>
        <p:nvSpPr>
          <p:cNvPr id="12" name="ZoneTexte 11">
            <a:extLst>
              <a:ext uri="{FF2B5EF4-FFF2-40B4-BE49-F238E27FC236}">
                <a16:creationId xmlns:a16="http://schemas.microsoft.com/office/drawing/2014/main" id="{C63B0A4D-4E34-FE48-9799-73D2345CD758}"/>
              </a:ext>
            </a:extLst>
          </p:cNvPr>
          <p:cNvSpPr txBox="1"/>
          <p:nvPr/>
        </p:nvSpPr>
        <p:spPr>
          <a:xfrm>
            <a:off x="7203423" y="5917972"/>
            <a:ext cx="1344920" cy="400110"/>
          </a:xfrm>
          <a:prstGeom prst="rect">
            <a:avLst/>
          </a:prstGeom>
          <a:noFill/>
        </p:spPr>
        <p:txBody>
          <a:bodyPr wrap="none" rtlCol="0">
            <a:spAutoFit/>
          </a:bodyPr>
          <a:lstStyle/>
          <a:p>
            <a:r>
              <a:rPr lang="en-US" sz="2000" dirty="0"/>
              <a:t>Predictions</a:t>
            </a:r>
          </a:p>
        </p:txBody>
      </p:sp>
    </p:spTree>
    <p:extLst>
      <p:ext uri="{BB962C8B-B14F-4D97-AF65-F5344CB8AC3E}">
        <p14:creationId xmlns:p14="http://schemas.microsoft.com/office/powerpoint/2010/main" val="10243807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9386E2-7A99-8A45-BE2D-6082F8AB0220}"/>
              </a:ext>
            </a:extLst>
          </p:cNvPr>
          <p:cNvSpPr>
            <a:spLocks noGrp="1"/>
          </p:cNvSpPr>
          <p:nvPr>
            <p:ph type="title"/>
          </p:nvPr>
        </p:nvSpPr>
        <p:spPr/>
        <p:txBody>
          <a:bodyPr/>
          <a:lstStyle/>
          <a:p>
            <a:r>
              <a:rPr lang="en-US" dirty="0" err="1"/>
              <a:t>xGTMClass</a:t>
            </a:r>
            <a:r>
              <a:rPr lang="en-US" dirty="0"/>
              <a:t> interface</a:t>
            </a:r>
          </a:p>
        </p:txBody>
      </p:sp>
      <p:pic>
        <p:nvPicPr>
          <p:cNvPr id="4" name="Espace réservé du contenu 3">
            <a:extLst>
              <a:ext uri="{FF2B5EF4-FFF2-40B4-BE49-F238E27FC236}">
                <a16:creationId xmlns:a16="http://schemas.microsoft.com/office/drawing/2014/main" id="{1F4DFC56-C4B7-A842-A239-03C3720308A0}"/>
              </a:ext>
            </a:extLst>
          </p:cNvPr>
          <p:cNvPicPr>
            <a:picLocks noGrp="1"/>
          </p:cNvPicPr>
          <p:nvPr>
            <p:ph idx="1"/>
          </p:nvPr>
        </p:nvPicPr>
        <p:blipFill>
          <a:blip r:embed="rId3"/>
          <a:stretch>
            <a:fillRect/>
          </a:stretch>
        </p:blipFill>
        <p:spPr bwMode="auto">
          <a:xfrm>
            <a:off x="864096" y="1842540"/>
            <a:ext cx="3439425" cy="3919073"/>
          </a:xfrm>
          <a:prstGeom prst="rect">
            <a:avLst/>
          </a:prstGeom>
          <a:ln>
            <a:noFill/>
          </a:ln>
          <a:extLst>
            <a:ext uri="{53640926-AAD7-44D8-BBD7-CCE9431645EC}">
              <a14:shadowObscured xmlns:a14="http://schemas.microsoft.com/office/drawing/2010/main"/>
            </a:ext>
          </a:extLst>
        </p:spPr>
      </p:pic>
      <p:sp>
        <p:nvSpPr>
          <p:cNvPr id="5" name="Légende encadrée avec une bordure 2 4">
            <a:extLst>
              <a:ext uri="{FF2B5EF4-FFF2-40B4-BE49-F238E27FC236}">
                <a16:creationId xmlns:a16="http://schemas.microsoft.com/office/drawing/2014/main" id="{1A48A473-3040-EE44-9E7D-E28E13A185A9}"/>
              </a:ext>
            </a:extLst>
          </p:cNvPr>
          <p:cNvSpPr/>
          <p:nvPr/>
        </p:nvSpPr>
        <p:spPr>
          <a:xfrm>
            <a:off x="5754847" y="1325577"/>
            <a:ext cx="2097248" cy="587230"/>
          </a:xfrm>
          <a:prstGeom prst="accentBorderCallout2">
            <a:avLst>
              <a:gd name="adj1" fmla="val 18750"/>
              <a:gd name="adj2" fmla="val -8333"/>
              <a:gd name="adj3" fmla="val 22210"/>
              <a:gd name="adj4" fmla="val -136809"/>
              <a:gd name="adj5" fmla="val 146913"/>
              <a:gd name="adj6" fmla="val -178831"/>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File Management</a:t>
            </a:r>
          </a:p>
        </p:txBody>
      </p:sp>
      <p:sp>
        <p:nvSpPr>
          <p:cNvPr id="6" name="Légende encadrée avec une bordure 2 5">
            <a:extLst>
              <a:ext uri="{FF2B5EF4-FFF2-40B4-BE49-F238E27FC236}">
                <a16:creationId xmlns:a16="http://schemas.microsoft.com/office/drawing/2014/main" id="{155171FC-2117-9A4F-A6B7-7DDBFE87A462}"/>
              </a:ext>
            </a:extLst>
          </p:cNvPr>
          <p:cNvSpPr/>
          <p:nvPr/>
        </p:nvSpPr>
        <p:spPr>
          <a:xfrm>
            <a:off x="5754847" y="2041406"/>
            <a:ext cx="2097248" cy="587230"/>
          </a:xfrm>
          <a:prstGeom prst="accentBorderCallout2">
            <a:avLst>
              <a:gd name="adj1" fmla="val 18750"/>
              <a:gd name="adj2" fmla="val -8333"/>
              <a:gd name="adj3" fmla="val 19183"/>
              <a:gd name="adj4" fmla="val -79887"/>
              <a:gd name="adj5" fmla="val 211226"/>
              <a:gd name="adj6" fmla="val -101723"/>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Model meta-data</a:t>
            </a:r>
          </a:p>
        </p:txBody>
      </p:sp>
      <p:sp>
        <p:nvSpPr>
          <p:cNvPr id="7" name="Légende encadrée avec une bordure 2 6">
            <a:extLst>
              <a:ext uri="{FF2B5EF4-FFF2-40B4-BE49-F238E27FC236}">
                <a16:creationId xmlns:a16="http://schemas.microsoft.com/office/drawing/2014/main" id="{137D0630-EFE2-894D-86EC-7242435FF763}"/>
              </a:ext>
            </a:extLst>
          </p:cNvPr>
          <p:cNvSpPr/>
          <p:nvPr/>
        </p:nvSpPr>
        <p:spPr>
          <a:xfrm>
            <a:off x="5754847" y="2757235"/>
            <a:ext cx="2097248" cy="587230"/>
          </a:xfrm>
          <a:prstGeom prst="accentBorderCallout2">
            <a:avLst>
              <a:gd name="adj1" fmla="val 90178"/>
              <a:gd name="adj2" fmla="val -8333"/>
              <a:gd name="adj3" fmla="val 90178"/>
              <a:gd name="adj4" fmla="val -19467"/>
              <a:gd name="adj5" fmla="val 229829"/>
              <a:gd name="adj6" fmla="val -97809"/>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Applicability domain management</a:t>
            </a:r>
          </a:p>
        </p:txBody>
      </p:sp>
      <p:sp>
        <p:nvSpPr>
          <p:cNvPr id="8" name="Légende encadrée avec une bordure 2 7">
            <a:extLst>
              <a:ext uri="{FF2B5EF4-FFF2-40B4-BE49-F238E27FC236}">
                <a16:creationId xmlns:a16="http://schemas.microsoft.com/office/drawing/2014/main" id="{97E6509F-6AC8-B74C-8E8B-A55BB17EAE27}"/>
              </a:ext>
            </a:extLst>
          </p:cNvPr>
          <p:cNvSpPr/>
          <p:nvPr/>
        </p:nvSpPr>
        <p:spPr>
          <a:xfrm>
            <a:off x="5754847" y="3473064"/>
            <a:ext cx="2097248" cy="587230"/>
          </a:xfrm>
          <a:prstGeom prst="accentBorderCallout2">
            <a:avLst>
              <a:gd name="adj1" fmla="val 94130"/>
              <a:gd name="adj2" fmla="val -7158"/>
              <a:gd name="adj3" fmla="val 100617"/>
              <a:gd name="adj4" fmla="val -54790"/>
              <a:gd name="adj5" fmla="val 194488"/>
              <a:gd name="adj6" fmla="val -92654"/>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Log messages</a:t>
            </a:r>
          </a:p>
        </p:txBody>
      </p:sp>
      <p:sp>
        <p:nvSpPr>
          <p:cNvPr id="9" name="Légende encadrée avec une bordure 2 8">
            <a:extLst>
              <a:ext uri="{FF2B5EF4-FFF2-40B4-BE49-F238E27FC236}">
                <a16:creationId xmlns:a16="http://schemas.microsoft.com/office/drawing/2014/main" id="{F8774F48-B8E6-6D4D-8CF4-543148B2EAD1}"/>
              </a:ext>
            </a:extLst>
          </p:cNvPr>
          <p:cNvSpPr/>
          <p:nvPr/>
        </p:nvSpPr>
        <p:spPr>
          <a:xfrm>
            <a:off x="5754847" y="4188893"/>
            <a:ext cx="2097248" cy="587230"/>
          </a:xfrm>
          <a:prstGeom prst="accentBorderCallout2">
            <a:avLst>
              <a:gd name="adj1" fmla="val 77143"/>
              <a:gd name="adj2" fmla="val -8939"/>
              <a:gd name="adj3" fmla="val 90119"/>
              <a:gd name="adj4" fmla="val -162606"/>
              <a:gd name="adj5" fmla="val -79305"/>
              <a:gd name="adj6" fmla="val -203175"/>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Calculation mode</a:t>
            </a:r>
          </a:p>
        </p:txBody>
      </p:sp>
      <p:sp>
        <p:nvSpPr>
          <p:cNvPr id="10" name="Légende encadrée avec une bordure 2 9">
            <a:extLst>
              <a:ext uri="{FF2B5EF4-FFF2-40B4-BE49-F238E27FC236}">
                <a16:creationId xmlns:a16="http://schemas.microsoft.com/office/drawing/2014/main" id="{AED649AE-93C5-9D4B-83A9-518E953854C2}"/>
              </a:ext>
            </a:extLst>
          </p:cNvPr>
          <p:cNvSpPr/>
          <p:nvPr/>
        </p:nvSpPr>
        <p:spPr>
          <a:xfrm>
            <a:off x="5754847" y="4904722"/>
            <a:ext cx="2097248" cy="587230"/>
          </a:xfrm>
          <a:prstGeom prst="accentBorderCallout2">
            <a:avLst>
              <a:gd name="adj1" fmla="val 18750"/>
              <a:gd name="adj2" fmla="val -8333"/>
              <a:gd name="adj3" fmla="val 18750"/>
              <a:gd name="adj4" fmla="val -16667"/>
              <a:gd name="adj5" fmla="val 96516"/>
              <a:gd name="adj6" fmla="val -10163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Start calculations</a:t>
            </a:r>
          </a:p>
        </p:txBody>
      </p:sp>
    </p:spTree>
    <p:extLst>
      <p:ext uri="{BB962C8B-B14F-4D97-AF65-F5344CB8AC3E}">
        <p14:creationId xmlns:p14="http://schemas.microsoft.com/office/powerpoint/2010/main" val="30966231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Build a classification model</a:t>
            </a:r>
          </a:p>
        </p:txBody>
      </p:sp>
      <p:pic>
        <p:nvPicPr>
          <p:cNvPr id="5" name="Espace réservé du contenu 4">
            <a:extLst>
              <a:ext uri="{FF2B5EF4-FFF2-40B4-BE49-F238E27FC236}">
                <a16:creationId xmlns:a16="http://schemas.microsoft.com/office/drawing/2014/main" id="{E52D52F0-D3BF-8641-9836-27667D32DE99}"/>
              </a:ext>
            </a:extLst>
          </p:cNvPr>
          <p:cNvPicPr>
            <a:picLocks noGrp="1" noChangeAspect="1"/>
          </p:cNvPicPr>
          <p:nvPr>
            <p:ph idx="1"/>
          </p:nvPr>
        </p:nvPicPr>
        <p:blipFill rotWithShape="1">
          <a:blip r:embed="rId3"/>
          <a:srcRect t="2609" b="78201"/>
          <a:stretch/>
        </p:blipFill>
        <p:spPr>
          <a:xfrm>
            <a:off x="-1" y="1636680"/>
            <a:ext cx="5299127" cy="1835362"/>
          </a:xfrm>
        </p:spPr>
      </p:pic>
      <p:sp>
        <p:nvSpPr>
          <p:cNvPr id="7" name="ZoneTexte 6">
            <a:extLst>
              <a:ext uri="{FF2B5EF4-FFF2-40B4-BE49-F238E27FC236}">
                <a16:creationId xmlns:a16="http://schemas.microsoft.com/office/drawing/2014/main" id="{4CE9573B-6C8A-FC49-B9ED-D3803DDA8A9B}"/>
              </a:ext>
            </a:extLst>
          </p:cNvPr>
          <p:cNvSpPr txBox="1"/>
          <p:nvPr/>
        </p:nvSpPr>
        <p:spPr>
          <a:xfrm>
            <a:off x="5299127" y="1636680"/>
            <a:ext cx="3844872" cy="338554"/>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GTM Model </a:t>
            </a:r>
            <a:r>
              <a:rPr lang="en-US" sz="1600" dirty="0"/>
              <a:t>to the file </a:t>
            </a:r>
            <a:r>
              <a:rPr lang="en-US" sz="1600" dirty="0" err="1">
                <a:latin typeface="Consolas" panose="020B0609020204030204" pitchFamily="49" charset="0"/>
                <a:cs typeface="Consolas" panose="020B0609020204030204" pitchFamily="49" charset="0"/>
              </a:rPr>
              <a:t>train.xml</a:t>
            </a:r>
            <a:endParaRPr lang="en-US" sz="1600" dirty="0">
              <a:latin typeface="Consolas" panose="020B0609020204030204" pitchFamily="49" charset="0"/>
              <a:cs typeface="Consolas" panose="020B0609020204030204" pitchFamily="49" charset="0"/>
            </a:endParaRPr>
          </a:p>
        </p:txBody>
      </p:sp>
      <p:sp>
        <p:nvSpPr>
          <p:cNvPr id="8" name="ZoneTexte 7">
            <a:extLst>
              <a:ext uri="{FF2B5EF4-FFF2-40B4-BE49-F238E27FC236}">
                <a16:creationId xmlns:a16="http://schemas.microsoft.com/office/drawing/2014/main" id="{A286A72E-E2D7-8F41-A8A4-9DAAECA6278E}"/>
              </a:ext>
            </a:extLst>
          </p:cNvPr>
          <p:cNvSpPr txBox="1"/>
          <p:nvPr/>
        </p:nvSpPr>
        <p:spPr>
          <a:xfrm>
            <a:off x="5299127" y="2072044"/>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Responsibilities</a:t>
            </a:r>
            <a:r>
              <a:rPr lang="en-US" sz="1600" dirty="0"/>
              <a:t> to the file </a:t>
            </a:r>
            <a:r>
              <a:rPr lang="en-US" sz="1600" dirty="0" err="1">
                <a:latin typeface="Consolas" panose="020B0609020204030204" pitchFamily="49" charset="0"/>
                <a:cs typeface="Consolas" panose="020B0609020204030204" pitchFamily="49" charset="0"/>
              </a:rPr>
              <a:t>trainR.svm</a:t>
            </a:r>
            <a:endParaRPr lang="en-US" sz="1600" dirty="0">
              <a:latin typeface="Consolas" panose="020B0609020204030204" pitchFamily="49" charset="0"/>
              <a:cs typeface="Consolas" panose="020B0609020204030204" pitchFamily="49" charset="0"/>
            </a:endParaRPr>
          </a:p>
        </p:txBody>
      </p:sp>
      <p:sp>
        <p:nvSpPr>
          <p:cNvPr id="9" name="ZoneTexte 8">
            <a:extLst>
              <a:ext uri="{FF2B5EF4-FFF2-40B4-BE49-F238E27FC236}">
                <a16:creationId xmlns:a16="http://schemas.microsoft.com/office/drawing/2014/main" id="{B9FE0642-D418-5B4D-949E-F47F4A5D3585}"/>
              </a:ext>
            </a:extLst>
          </p:cNvPr>
          <p:cNvSpPr txBox="1"/>
          <p:nvPr/>
        </p:nvSpPr>
        <p:spPr>
          <a:xfrm>
            <a:off x="5299127" y="2805295"/>
            <a:ext cx="3844872"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Property</a:t>
            </a:r>
            <a:r>
              <a:rPr lang="en-US" sz="1600" dirty="0"/>
              <a:t> to the file </a:t>
            </a:r>
            <a:r>
              <a:rPr lang="en-US" sz="1600" dirty="0" err="1">
                <a:latin typeface="Consolas" panose="020B0609020204030204" pitchFamily="49" charset="0"/>
                <a:cs typeface="Consolas" panose="020B0609020204030204" pitchFamily="49" charset="0"/>
              </a:rPr>
              <a:t>trainBCFcl.prp</a:t>
            </a:r>
            <a:endParaRPr lang="en-US" sz="1600" dirty="0">
              <a:latin typeface="Consolas" panose="020B0609020204030204" pitchFamily="49" charset="0"/>
              <a:cs typeface="Consolas" panose="020B0609020204030204" pitchFamily="49" charset="0"/>
            </a:endParaRPr>
          </a:p>
        </p:txBody>
      </p:sp>
      <p:sp>
        <p:nvSpPr>
          <p:cNvPr id="10" name="ZoneTexte 9">
            <a:extLst>
              <a:ext uri="{FF2B5EF4-FFF2-40B4-BE49-F238E27FC236}">
                <a16:creationId xmlns:a16="http://schemas.microsoft.com/office/drawing/2014/main" id="{FD7F4571-7371-484A-A4D8-759723FBE158}"/>
              </a:ext>
            </a:extLst>
          </p:cNvPr>
          <p:cNvSpPr txBox="1"/>
          <p:nvPr/>
        </p:nvSpPr>
        <p:spPr>
          <a:xfrm>
            <a:off x="5299126" y="3538546"/>
            <a:ext cx="3844874" cy="338554"/>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Output </a:t>
            </a:r>
            <a:r>
              <a:rPr lang="en-US" sz="1600" dirty="0"/>
              <a:t>to </a:t>
            </a:r>
            <a:r>
              <a:rPr lang="en-US" sz="1600" dirty="0" err="1">
                <a:latin typeface="Consolas" panose="020B0609020204030204" pitchFamily="49" charset="0"/>
                <a:cs typeface="Consolas" panose="020B0609020204030204" pitchFamily="49" charset="0"/>
              </a:rPr>
              <a:t>trainBCFcl_cls</a:t>
            </a:r>
            <a:endParaRPr lang="en-US" sz="1600" dirty="0">
              <a:latin typeface="Consolas" panose="020B0609020204030204" pitchFamily="49" charset="0"/>
              <a:cs typeface="Consolas" panose="020B0609020204030204" pitchFamily="49" charset="0"/>
            </a:endParaRPr>
          </a:p>
        </p:txBody>
      </p:sp>
      <p:sp>
        <p:nvSpPr>
          <p:cNvPr id="11" name="Rectangle 10">
            <a:extLst>
              <a:ext uri="{FF2B5EF4-FFF2-40B4-BE49-F238E27FC236}">
                <a16:creationId xmlns:a16="http://schemas.microsoft.com/office/drawing/2014/main" id="{422A3CCF-70B1-614F-B450-1796159C40EA}"/>
              </a:ext>
            </a:extLst>
          </p:cNvPr>
          <p:cNvSpPr/>
          <p:nvPr/>
        </p:nvSpPr>
        <p:spPr>
          <a:xfrm>
            <a:off x="-1" y="166264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2DCDDA26-EAC0-8848-9177-E53FE119018D}"/>
              </a:ext>
            </a:extLst>
          </p:cNvPr>
          <p:cNvSpPr/>
          <p:nvPr/>
        </p:nvSpPr>
        <p:spPr>
          <a:xfrm>
            <a:off x="0" y="20798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4700F803-C730-4943-8EBE-44B03954BB4B}"/>
              </a:ext>
            </a:extLst>
          </p:cNvPr>
          <p:cNvSpPr/>
          <p:nvPr/>
        </p:nvSpPr>
        <p:spPr>
          <a:xfrm>
            <a:off x="-2" y="24930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AFEF7717-1685-8B42-8BA7-CA7056CC3A93}"/>
              </a:ext>
            </a:extLst>
          </p:cNvPr>
          <p:cNvSpPr/>
          <p:nvPr/>
        </p:nvSpPr>
        <p:spPr>
          <a:xfrm>
            <a:off x="0" y="29259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15" name="Espace réservé du contenu 4">
            <a:extLst>
              <a:ext uri="{FF2B5EF4-FFF2-40B4-BE49-F238E27FC236}">
                <a16:creationId xmlns:a16="http://schemas.microsoft.com/office/drawing/2014/main" id="{2C4E9822-80EC-8641-B69D-5A6B2550D127}"/>
              </a:ext>
            </a:extLst>
          </p:cNvPr>
          <p:cNvPicPr>
            <a:picLocks noChangeAspect="1"/>
          </p:cNvPicPr>
          <p:nvPr/>
        </p:nvPicPr>
        <p:blipFill rotWithShape="1">
          <a:blip r:embed="rId3"/>
          <a:srcRect t="21925" b="67234"/>
          <a:stretch/>
        </p:blipFill>
        <p:spPr bwMode="auto">
          <a:xfrm>
            <a:off x="-2" y="3957868"/>
            <a:ext cx="5299126" cy="10368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16" name="ZoneTexte 15">
            <a:extLst>
              <a:ext uri="{FF2B5EF4-FFF2-40B4-BE49-F238E27FC236}">
                <a16:creationId xmlns:a16="http://schemas.microsoft.com/office/drawing/2014/main" id="{6F337822-D060-D648-ACCB-7A370454CD80}"/>
              </a:ext>
            </a:extLst>
          </p:cNvPr>
          <p:cNvSpPr txBox="1"/>
          <p:nvPr/>
        </p:nvSpPr>
        <p:spPr>
          <a:xfrm>
            <a:off x="5299124" y="3933471"/>
            <a:ext cx="4376665" cy="2308324"/>
          </a:xfrm>
          <a:prstGeom prst="rect">
            <a:avLst/>
          </a:prstGeom>
          <a:noFill/>
        </p:spPr>
        <p:txBody>
          <a:bodyPr wrap="square" rtlCol="0">
            <a:spAutoFit/>
          </a:bodyPr>
          <a:lstStyle/>
          <a:p>
            <a:r>
              <a:rPr lang="en-US" sz="1800" dirty="0"/>
              <a:t>Set the calculation mode to </a:t>
            </a:r>
            <a:r>
              <a:rPr lang="en-US" sz="1800" b="1" dirty="0">
                <a:latin typeface="Consolas" panose="020B0609020204030204" pitchFamily="49" charset="0"/>
                <a:cs typeface="Consolas" panose="020B0609020204030204" pitchFamily="49" charset="0"/>
              </a:rPr>
              <a:t>Train</a:t>
            </a:r>
          </a:p>
          <a:p>
            <a:r>
              <a:rPr lang="en-US" sz="1800" dirty="0"/>
              <a:t>Fill the metadata with you </a:t>
            </a:r>
            <a:r>
              <a:rPr lang="en-US" sz="1800" dirty="0" err="1"/>
              <a:t>informations</a:t>
            </a:r>
            <a:r>
              <a:rPr lang="en-US" sz="1800" dirty="0"/>
              <a:t>.</a:t>
            </a:r>
          </a:p>
          <a:p>
            <a:r>
              <a:rPr lang="en-US" sz="1800" dirty="0"/>
              <a:t>For instance:</a:t>
            </a:r>
          </a:p>
          <a:p>
            <a:r>
              <a:rPr lang="en-US" sz="1800" dirty="0"/>
              <a:t>Property name to “</a:t>
            </a:r>
            <a:r>
              <a:rPr lang="en-US" sz="1800" dirty="0" err="1"/>
              <a:t>BCFcl</a:t>
            </a:r>
            <a:r>
              <a:rPr lang="en-US" sz="1800" dirty="0"/>
              <a:t>”</a:t>
            </a:r>
          </a:p>
          <a:p>
            <a:r>
              <a:rPr lang="en-US" sz="1800" dirty="0"/>
              <a:t>Author “Your name”</a:t>
            </a:r>
          </a:p>
          <a:p>
            <a:r>
              <a:rPr lang="en-US" sz="1800" dirty="0"/>
              <a:t>Title “BCF classification”</a:t>
            </a:r>
          </a:p>
          <a:p>
            <a:r>
              <a:rPr lang="en-US" sz="1800" dirty="0"/>
              <a:t>Comments “</a:t>
            </a:r>
            <a:r>
              <a:rPr lang="en-US" sz="1800" dirty="0" err="1"/>
              <a:t>logBCF</a:t>
            </a:r>
            <a:r>
              <a:rPr lang="en-US" sz="1800" dirty="0"/>
              <a:t>&lt;=3.3, not BCF; </a:t>
            </a:r>
            <a:r>
              <a:rPr lang="en-US" sz="1800" dirty="0" err="1"/>
              <a:t>logBCF</a:t>
            </a:r>
            <a:r>
              <a:rPr lang="en-US" sz="1800" dirty="0"/>
              <a:t>&gt;3.3, BCF”</a:t>
            </a:r>
          </a:p>
        </p:txBody>
      </p:sp>
      <p:sp>
        <p:nvSpPr>
          <p:cNvPr id="17" name="ZoneTexte 16">
            <a:extLst>
              <a:ext uri="{FF2B5EF4-FFF2-40B4-BE49-F238E27FC236}">
                <a16:creationId xmlns:a16="http://schemas.microsoft.com/office/drawing/2014/main" id="{1AED3C72-B43B-CD43-89D4-5A2771C579FD}"/>
              </a:ext>
            </a:extLst>
          </p:cNvPr>
          <p:cNvSpPr txBox="1"/>
          <p:nvPr/>
        </p:nvSpPr>
        <p:spPr>
          <a:xfrm>
            <a:off x="1849454" y="5841685"/>
            <a:ext cx="2295821" cy="400110"/>
          </a:xfrm>
          <a:prstGeom prst="rect">
            <a:avLst/>
          </a:prstGeom>
          <a:noFill/>
        </p:spPr>
        <p:txBody>
          <a:bodyPr wrap="none" rtlCol="0">
            <a:spAutoFit/>
          </a:bodyPr>
          <a:lstStyle/>
          <a:p>
            <a:r>
              <a:rPr lang="en-US" sz="2000" dirty="0"/>
              <a:t>Click the </a:t>
            </a:r>
            <a:r>
              <a:rPr lang="en-US" sz="2000" b="1" dirty="0">
                <a:latin typeface="Consolas" panose="020B0609020204030204" pitchFamily="49" charset="0"/>
                <a:cs typeface="Consolas" panose="020B0609020204030204" pitchFamily="49" charset="0"/>
              </a:rPr>
              <a:t>OK</a:t>
            </a:r>
            <a:r>
              <a:rPr lang="en-US" sz="2000" dirty="0"/>
              <a:t> button.</a:t>
            </a:r>
          </a:p>
        </p:txBody>
      </p:sp>
    </p:spTree>
    <p:extLst>
      <p:ext uri="{BB962C8B-B14F-4D97-AF65-F5344CB8AC3E}">
        <p14:creationId xmlns:p14="http://schemas.microsoft.com/office/powerpoint/2010/main" val="128208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3"/>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0"/>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8" grpId="1"/>
      <p:bldP spid="9" grpId="0"/>
      <p:bldP spid="9" grpId="1"/>
      <p:bldP spid="10" grpId="0"/>
      <p:bldP spid="10" grpId="1"/>
      <p:bldP spid="11" grpId="0" animBg="1"/>
      <p:bldP spid="12" grpId="0" animBg="1"/>
      <p:bldP spid="12" grpId="1" animBg="1"/>
      <p:bldP spid="13" grpId="0" animBg="1"/>
      <p:bldP spid="13" grpId="1" animBg="1"/>
      <p:bldP spid="14" grpId="0" animBg="1"/>
      <p:bldP spid="14" grpId="1" animBg="1"/>
      <p:bldP spid="16"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Cross-validate the model</a:t>
            </a:r>
          </a:p>
        </p:txBody>
      </p:sp>
      <p:pic>
        <p:nvPicPr>
          <p:cNvPr id="15" name="Espace réservé du contenu 4">
            <a:extLst>
              <a:ext uri="{FF2B5EF4-FFF2-40B4-BE49-F238E27FC236}">
                <a16:creationId xmlns:a16="http://schemas.microsoft.com/office/drawing/2014/main" id="{2C4E9822-80EC-8641-B69D-5A6B2550D127}"/>
              </a:ext>
            </a:extLst>
          </p:cNvPr>
          <p:cNvPicPr>
            <a:picLocks noChangeAspect="1"/>
          </p:cNvPicPr>
          <p:nvPr/>
        </p:nvPicPr>
        <p:blipFill rotWithShape="1">
          <a:blip r:embed="rId3"/>
          <a:srcRect l="-1" t="15734" r="1" b="66542"/>
          <a:stretch/>
        </p:blipFill>
        <p:spPr bwMode="auto">
          <a:xfrm>
            <a:off x="-76" y="1504755"/>
            <a:ext cx="5299200" cy="16952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16" name="ZoneTexte 15">
            <a:extLst>
              <a:ext uri="{FF2B5EF4-FFF2-40B4-BE49-F238E27FC236}">
                <a16:creationId xmlns:a16="http://schemas.microsoft.com/office/drawing/2014/main" id="{6F337822-D060-D648-ACCB-7A370454CD80}"/>
              </a:ext>
            </a:extLst>
          </p:cNvPr>
          <p:cNvSpPr txBox="1"/>
          <p:nvPr/>
        </p:nvSpPr>
        <p:spPr>
          <a:xfrm>
            <a:off x="5299125" y="1230222"/>
            <a:ext cx="3844876" cy="2031325"/>
          </a:xfrm>
          <a:prstGeom prst="rect">
            <a:avLst/>
          </a:prstGeom>
          <a:noFill/>
        </p:spPr>
        <p:txBody>
          <a:bodyPr wrap="square" rtlCol="0">
            <a:spAutoFit/>
          </a:bodyPr>
          <a:lstStyle/>
          <a:p>
            <a:r>
              <a:rPr lang="en-US" sz="1800" dirty="0"/>
              <a:t>Set the calculation mode to </a:t>
            </a:r>
            <a:r>
              <a:rPr lang="en-US" sz="1800" b="1" dirty="0">
                <a:latin typeface="Consolas" panose="020B0609020204030204" pitchFamily="49" charset="0"/>
                <a:cs typeface="Consolas" panose="020B0609020204030204" pitchFamily="49" charset="0"/>
              </a:rPr>
              <a:t>Cross-validate</a:t>
            </a:r>
          </a:p>
          <a:p>
            <a:r>
              <a:rPr lang="en-US" sz="1800" dirty="0"/>
              <a:t>Set the number of folds to </a:t>
            </a:r>
            <a:r>
              <a:rPr lang="en-US" sz="1800" b="1" dirty="0">
                <a:latin typeface="Consolas" panose="020B0609020204030204" pitchFamily="49" charset="0"/>
                <a:cs typeface="Consolas" panose="020B0609020204030204" pitchFamily="49" charset="0"/>
              </a:rPr>
              <a:t>10</a:t>
            </a:r>
          </a:p>
          <a:p>
            <a:r>
              <a:rPr lang="en-US" sz="1800" dirty="0"/>
              <a:t>Check that the </a:t>
            </a:r>
            <a:r>
              <a:rPr lang="en-US" sz="1800" b="1" dirty="0">
                <a:latin typeface="Consolas" panose="020B0609020204030204" pitchFamily="49" charset="0"/>
                <a:cs typeface="Consolas" panose="020B0609020204030204" pitchFamily="49" charset="0"/>
              </a:rPr>
              <a:t>Output</a:t>
            </a:r>
            <a:r>
              <a:rPr lang="en-US" sz="1800" dirty="0"/>
              <a:t> is </a:t>
            </a:r>
            <a:r>
              <a:rPr lang="en-US" sz="1800" dirty="0" err="1">
                <a:latin typeface="Consolas" panose="020B0609020204030204" pitchFamily="49" charset="0"/>
                <a:cs typeface="Consolas" panose="020B0609020204030204" pitchFamily="49" charset="0"/>
              </a:rPr>
              <a:t>trainBCFcl_cls_CV</a:t>
            </a:r>
            <a:endParaRPr lang="en-US" sz="1800" dirty="0">
              <a:latin typeface="Consolas" panose="020B0609020204030204" pitchFamily="49" charset="0"/>
              <a:cs typeface="Consolas" panose="020B0609020204030204" pitchFamily="49" charset="0"/>
            </a:endParaRPr>
          </a:p>
          <a:p>
            <a:endParaRPr lang="en-US" sz="1800" dirty="0">
              <a:latin typeface="Consolas" panose="020B0609020204030204" pitchFamily="49" charset="0"/>
              <a:cs typeface="Consolas" panose="020B0609020204030204" pitchFamily="49" charset="0"/>
            </a:endParaRPr>
          </a:p>
          <a:p>
            <a:r>
              <a:rPr lang="en-US" sz="1800" dirty="0"/>
              <a:t>Click the </a:t>
            </a:r>
            <a:r>
              <a:rPr lang="en-US" sz="1800" b="1" dirty="0">
                <a:latin typeface="Consolas" panose="020B0609020204030204" pitchFamily="49" charset="0"/>
                <a:cs typeface="Consolas" panose="020B0609020204030204" pitchFamily="49" charset="0"/>
              </a:rPr>
              <a:t>OK</a:t>
            </a:r>
            <a:r>
              <a:rPr lang="en-US" sz="1800" dirty="0">
                <a:latin typeface="Consolas" panose="020B0609020204030204" pitchFamily="49" charset="0"/>
                <a:cs typeface="Consolas" panose="020B0609020204030204" pitchFamily="49" charset="0"/>
              </a:rPr>
              <a:t> </a:t>
            </a:r>
            <a:r>
              <a:rPr lang="en-US" sz="1800" dirty="0"/>
              <a:t>button</a:t>
            </a:r>
          </a:p>
        </p:txBody>
      </p:sp>
      <p:sp>
        <p:nvSpPr>
          <p:cNvPr id="17" name="ZoneTexte 16">
            <a:extLst>
              <a:ext uri="{FF2B5EF4-FFF2-40B4-BE49-F238E27FC236}">
                <a16:creationId xmlns:a16="http://schemas.microsoft.com/office/drawing/2014/main" id="{1AED3C72-B43B-CD43-89D4-5A2771C579FD}"/>
              </a:ext>
            </a:extLst>
          </p:cNvPr>
          <p:cNvSpPr txBox="1"/>
          <p:nvPr/>
        </p:nvSpPr>
        <p:spPr>
          <a:xfrm>
            <a:off x="5299124" y="3474525"/>
            <a:ext cx="3844876" cy="1323439"/>
          </a:xfrm>
          <a:prstGeom prst="rect">
            <a:avLst/>
          </a:prstGeom>
          <a:noFill/>
        </p:spPr>
        <p:txBody>
          <a:bodyPr wrap="square" rtlCol="0">
            <a:spAutoFit/>
          </a:bodyPr>
          <a:lstStyle/>
          <a:p>
            <a:r>
              <a:rPr lang="en-US" sz="2000" dirty="0"/>
              <a:t>The log window displays the classification performances for each fold and an averaged value over the 10 folds</a:t>
            </a:r>
          </a:p>
        </p:txBody>
      </p:sp>
      <p:pic>
        <p:nvPicPr>
          <p:cNvPr id="18" name="Espace réservé du contenu 17">
            <a:extLst>
              <a:ext uri="{FF2B5EF4-FFF2-40B4-BE49-F238E27FC236}">
                <a16:creationId xmlns:a16="http://schemas.microsoft.com/office/drawing/2014/main" id="{E3956F89-4117-ED4A-9FBC-4B8A25120AC0}"/>
              </a:ext>
            </a:extLst>
          </p:cNvPr>
          <p:cNvPicPr>
            <a:picLocks noGrp="1" noChangeAspect="1"/>
          </p:cNvPicPr>
          <p:nvPr>
            <p:ph idx="1"/>
          </p:nvPr>
        </p:nvPicPr>
        <p:blipFill rotWithShape="1">
          <a:blip r:embed="rId3"/>
          <a:srcRect t="53636"/>
          <a:stretch/>
        </p:blipFill>
        <p:spPr>
          <a:xfrm>
            <a:off x="1077347" y="3325314"/>
            <a:ext cx="4221777" cy="3532686"/>
          </a:xfrm>
        </p:spPr>
      </p:pic>
      <p:sp>
        <p:nvSpPr>
          <p:cNvPr id="19" name="ZoneTexte 18">
            <a:extLst>
              <a:ext uri="{FF2B5EF4-FFF2-40B4-BE49-F238E27FC236}">
                <a16:creationId xmlns:a16="http://schemas.microsoft.com/office/drawing/2014/main" id="{0D0C68F3-C55B-1D4C-A7C1-00F5064C6959}"/>
              </a:ext>
            </a:extLst>
          </p:cNvPr>
          <p:cNvSpPr txBox="1"/>
          <p:nvPr/>
        </p:nvSpPr>
        <p:spPr>
          <a:xfrm>
            <a:off x="5299124" y="5210996"/>
            <a:ext cx="3844876" cy="707886"/>
          </a:xfrm>
          <a:prstGeom prst="rect">
            <a:avLst/>
          </a:prstGeom>
          <a:noFill/>
        </p:spPr>
        <p:txBody>
          <a:bodyPr wrap="square" rtlCol="0">
            <a:spAutoFit/>
          </a:bodyPr>
          <a:lstStyle/>
          <a:p>
            <a:r>
              <a:rPr lang="en-US" sz="2000" dirty="0"/>
              <a:t>To summarize, the balanced accuracy is estimated to 0.8</a:t>
            </a:r>
          </a:p>
        </p:txBody>
      </p:sp>
    </p:spTree>
    <p:extLst>
      <p:ext uri="{BB962C8B-B14F-4D97-AF65-F5344CB8AC3E}">
        <p14:creationId xmlns:p14="http://schemas.microsoft.com/office/powerpoint/2010/main" val="68141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Apply the model to train data - fit</a:t>
            </a:r>
          </a:p>
        </p:txBody>
      </p:sp>
      <p:pic>
        <p:nvPicPr>
          <p:cNvPr id="5" name="Espace réservé du contenu 4">
            <a:extLst>
              <a:ext uri="{FF2B5EF4-FFF2-40B4-BE49-F238E27FC236}">
                <a16:creationId xmlns:a16="http://schemas.microsoft.com/office/drawing/2014/main" id="{E52D52F0-D3BF-8641-9836-27667D32DE99}"/>
              </a:ext>
            </a:extLst>
          </p:cNvPr>
          <p:cNvPicPr>
            <a:picLocks noGrp="1" noChangeAspect="1"/>
          </p:cNvPicPr>
          <p:nvPr>
            <p:ph idx="1"/>
          </p:nvPr>
        </p:nvPicPr>
        <p:blipFill rotWithShape="1">
          <a:blip r:embed="rId3"/>
          <a:srcRect t="2871" b="66525"/>
          <a:stretch/>
        </p:blipFill>
        <p:spPr>
          <a:xfrm>
            <a:off x="0" y="1663887"/>
            <a:ext cx="5302800" cy="2928952"/>
          </a:xfrm>
        </p:spPr>
      </p:pic>
      <p:sp>
        <p:nvSpPr>
          <p:cNvPr id="7" name="ZoneTexte 6">
            <a:extLst>
              <a:ext uri="{FF2B5EF4-FFF2-40B4-BE49-F238E27FC236}">
                <a16:creationId xmlns:a16="http://schemas.microsoft.com/office/drawing/2014/main" id="{4CE9573B-6C8A-FC49-B9ED-D3803DDA8A9B}"/>
              </a:ext>
            </a:extLst>
          </p:cNvPr>
          <p:cNvSpPr txBox="1"/>
          <p:nvPr/>
        </p:nvSpPr>
        <p:spPr>
          <a:xfrm>
            <a:off x="5302803" y="2114612"/>
            <a:ext cx="3844872"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Landscape Model </a:t>
            </a:r>
            <a:r>
              <a:rPr lang="en-US" sz="1600" dirty="0"/>
              <a:t>to the file </a:t>
            </a:r>
            <a:r>
              <a:rPr lang="en-US" sz="1600" dirty="0" err="1">
                <a:latin typeface="Consolas" panose="020B0609020204030204" pitchFamily="49" charset="0"/>
                <a:cs typeface="Consolas" panose="020B0609020204030204" pitchFamily="49" charset="0"/>
              </a:rPr>
              <a:t>trainBCFcl_cls.xml</a:t>
            </a:r>
            <a:endParaRPr lang="en-US" sz="1600" dirty="0">
              <a:latin typeface="Consolas" panose="020B0609020204030204" pitchFamily="49" charset="0"/>
              <a:cs typeface="Consolas" panose="020B0609020204030204" pitchFamily="49" charset="0"/>
            </a:endParaRPr>
          </a:p>
        </p:txBody>
      </p:sp>
      <p:sp>
        <p:nvSpPr>
          <p:cNvPr id="8" name="ZoneTexte 7">
            <a:extLst>
              <a:ext uri="{FF2B5EF4-FFF2-40B4-BE49-F238E27FC236}">
                <a16:creationId xmlns:a16="http://schemas.microsoft.com/office/drawing/2014/main" id="{A286A72E-E2D7-8F41-A8A4-9DAAECA6278E}"/>
              </a:ext>
            </a:extLst>
          </p:cNvPr>
          <p:cNvSpPr txBox="1"/>
          <p:nvPr/>
        </p:nvSpPr>
        <p:spPr>
          <a:xfrm>
            <a:off x="5302803" y="2764444"/>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Responsibilities</a:t>
            </a:r>
            <a:r>
              <a:rPr lang="en-US" sz="1600" dirty="0"/>
              <a:t> to the file </a:t>
            </a:r>
            <a:r>
              <a:rPr lang="en-US" sz="1600" dirty="0" err="1">
                <a:latin typeface="Consolas" panose="020B0609020204030204" pitchFamily="49" charset="0"/>
                <a:cs typeface="Consolas" panose="020B0609020204030204" pitchFamily="49" charset="0"/>
              </a:rPr>
              <a:t>trainR.svm</a:t>
            </a:r>
            <a:endParaRPr lang="en-US" sz="1600" dirty="0">
              <a:latin typeface="Consolas" panose="020B0609020204030204" pitchFamily="49" charset="0"/>
              <a:cs typeface="Consolas" panose="020B0609020204030204" pitchFamily="49" charset="0"/>
            </a:endParaRPr>
          </a:p>
        </p:txBody>
      </p:sp>
      <p:sp>
        <p:nvSpPr>
          <p:cNvPr id="9" name="ZoneTexte 8">
            <a:extLst>
              <a:ext uri="{FF2B5EF4-FFF2-40B4-BE49-F238E27FC236}">
                <a16:creationId xmlns:a16="http://schemas.microsoft.com/office/drawing/2014/main" id="{B9FE0642-D418-5B4D-949E-F47F4A5D3585}"/>
              </a:ext>
            </a:extLst>
          </p:cNvPr>
          <p:cNvSpPr txBox="1"/>
          <p:nvPr/>
        </p:nvSpPr>
        <p:spPr>
          <a:xfrm>
            <a:off x="5302803" y="3414276"/>
            <a:ext cx="3844872"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Property</a:t>
            </a:r>
            <a:r>
              <a:rPr lang="en-US" sz="1600" dirty="0"/>
              <a:t> to the file </a:t>
            </a:r>
            <a:r>
              <a:rPr lang="en-US" sz="1600" dirty="0" err="1">
                <a:latin typeface="Consolas" panose="020B0609020204030204" pitchFamily="49" charset="0"/>
                <a:cs typeface="Consolas" panose="020B0609020204030204" pitchFamily="49" charset="0"/>
              </a:rPr>
              <a:t>trainBCFcl.prp</a:t>
            </a:r>
            <a:endParaRPr lang="en-US" sz="1600" dirty="0">
              <a:latin typeface="Consolas" panose="020B0609020204030204" pitchFamily="49" charset="0"/>
              <a:cs typeface="Consolas" panose="020B0609020204030204" pitchFamily="49" charset="0"/>
            </a:endParaRPr>
          </a:p>
        </p:txBody>
      </p:sp>
      <p:sp>
        <p:nvSpPr>
          <p:cNvPr id="10" name="ZoneTexte 9">
            <a:extLst>
              <a:ext uri="{FF2B5EF4-FFF2-40B4-BE49-F238E27FC236}">
                <a16:creationId xmlns:a16="http://schemas.microsoft.com/office/drawing/2014/main" id="{FD7F4571-7371-484A-A4D8-759723FBE158}"/>
              </a:ext>
            </a:extLst>
          </p:cNvPr>
          <p:cNvSpPr txBox="1"/>
          <p:nvPr/>
        </p:nvSpPr>
        <p:spPr>
          <a:xfrm>
            <a:off x="5302802" y="4064110"/>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Output </a:t>
            </a:r>
            <a:r>
              <a:rPr lang="en-US" sz="1600" dirty="0"/>
              <a:t>to </a:t>
            </a:r>
            <a:r>
              <a:rPr lang="en-US" sz="1600" dirty="0" err="1">
                <a:latin typeface="Consolas" panose="020B0609020204030204" pitchFamily="49" charset="0"/>
                <a:cs typeface="Consolas" panose="020B0609020204030204" pitchFamily="49" charset="0"/>
              </a:rPr>
              <a:t>trainBCFcl_cls_pred</a:t>
            </a:r>
            <a:endParaRPr lang="en-US" sz="1600" dirty="0">
              <a:latin typeface="Consolas" panose="020B0609020204030204" pitchFamily="49" charset="0"/>
              <a:cs typeface="Consolas" panose="020B0609020204030204" pitchFamily="49" charset="0"/>
            </a:endParaRPr>
          </a:p>
        </p:txBody>
      </p:sp>
      <p:sp>
        <p:nvSpPr>
          <p:cNvPr id="11" name="Rectangle 10">
            <a:extLst>
              <a:ext uri="{FF2B5EF4-FFF2-40B4-BE49-F238E27FC236}">
                <a16:creationId xmlns:a16="http://schemas.microsoft.com/office/drawing/2014/main" id="{422A3CCF-70B1-614F-B450-1796159C40EA}"/>
              </a:ext>
            </a:extLst>
          </p:cNvPr>
          <p:cNvSpPr/>
          <p:nvPr/>
        </p:nvSpPr>
        <p:spPr>
          <a:xfrm>
            <a:off x="-1" y="166264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2DCDDA26-EAC0-8848-9177-E53FE119018D}"/>
              </a:ext>
            </a:extLst>
          </p:cNvPr>
          <p:cNvSpPr/>
          <p:nvPr/>
        </p:nvSpPr>
        <p:spPr>
          <a:xfrm>
            <a:off x="0" y="20798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4700F803-C730-4943-8EBE-44B03954BB4B}"/>
              </a:ext>
            </a:extLst>
          </p:cNvPr>
          <p:cNvSpPr/>
          <p:nvPr/>
        </p:nvSpPr>
        <p:spPr>
          <a:xfrm>
            <a:off x="-2" y="24930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AFEF7717-1685-8B42-8BA7-CA7056CC3A93}"/>
              </a:ext>
            </a:extLst>
          </p:cNvPr>
          <p:cNvSpPr/>
          <p:nvPr/>
        </p:nvSpPr>
        <p:spPr>
          <a:xfrm>
            <a:off x="0" y="29259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6" name="ZoneTexte 15">
            <a:extLst>
              <a:ext uri="{FF2B5EF4-FFF2-40B4-BE49-F238E27FC236}">
                <a16:creationId xmlns:a16="http://schemas.microsoft.com/office/drawing/2014/main" id="{6F337822-D060-D648-ACCB-7A370454CD80}"/>
              </a:ext>
            </a:extLst>
          </p:cNvPr>
          <p:cNvSpPr txBox="1"/>
          <p:nvPr/>
        </p:nvSpPr>
        <p:spPr>
          <a:xfrm>
            <a:off x="5302800" y="1680223"/>
            <a:ext cx="4376665" cy="369332"/>
          </a:xfrm>
          <a:prstGeom prst="rect">
            <a:avLst/>
          </a:prstGeom>
          <a:noFill/>
        </p:spPr>
        <p:txBody>
          <a:bodyPr wrap="square" rtlCol="0">
            <a:spAutoFit/>
          </a:bodyPr>
          <a:lstStyle/>
          <a:p>
            <a:r>
              <a:rPr lang="en-US" sz="1800" dirty="0"/>
              <a:t>Set the calculation mode to </a:t>
            </a:r>
            <a:r>
              <a:rPr lang="en-US" sz="1800" b="1" dirty="0">
                <a:latin typeface="Consolas" panose="020B0609020204030204" pitchFamily="49" charset="0"/>
                <a:cs typeface="Consolas" panose="020B0609020204030204" pitchFamily="49" charset="0"/>
              </a:rPr>
              <a:t>Predict</a:t>
            </a:r>
          </a:p>
        </p:txBody>
      </p:sp>
      <p:sp>
        <p:nvSpPr>
          <p:cNvPr id="17" name="ZoneTexte 16">
            <a:extLst>
              <a:ext uri="{FF2B5EF4-FFF2-40B4-BE49-F238E27FC236}">
                <a16:creationId xmlns:a16="http://schemas.microsoft.com/office/drawing/2014/main" id="{1AED3C72-B43B-CD43-89D4-5A2771C579FD}"/>
              </a:ext>
            </a:extLst>
          </p:cNvPr>
          <p:cNvSpPr txBox="1"/>
          <p:nvPr/>
        </p:nvSpPr>
        <p:spPr>
          <a:xfrm>
            <a:off x="6077328" y="4828016"/>
            <a:ext cx="3066672" cy="1938992"/>
          </a:xfrm>
          <a:prstGeom prst="rect">
            <a:avLst/>
          </a:prstGeom>
          <a:noFill/>
        </p:spPr>
        <p:txBody>
          <a:bodyPr wrap="square" rtlCol="0">
            <a:spAutoFit/>
          </a:bodyPr>
          <a:lstStyle/>
          <a:p>
            <a:r>
              <a:rPr lang="en-US" sz="2000" dirty="0"/>
              <a:t>Click the </a:t>
            </a:r>
            <a:r>
              <a:rPr lang="en-US" sz="2000" b="1" dirty="0">
                <a:latin typeface="Consolas" panose="020B0609020204030204" pitchFamily="49" charset="0"/>
                <a:cs typeface="Consolas" panose="020B0609020204030204" pitchFamily="49" charset="0"/>
              </a:rPr>
              <a:t>OK</a:t>
            </a:r>
            <a:r>
              <a:rPr lang="en-US" sz="2000" dirty="0"/>
              <a:t> button.</a:t>
            </a:r>
          </a:p>
          <a:p>
            <a:endParaRPr lang="en-US" sz="2000" dirty="0"/>
          </a:p>
          <a:p>
            <a:r>
              <a:rPr lang="en-US" sz="2000" dirty="0"/>
              <a:t>The balanced accuracy is measured at 0.89</a:t>
            </a:r>
          </a:p>
          <a:p>
            <a:endParaRPr lang="en-US" sz="2000" dirty="0"/>
          </a:p>
          <a:p>
            <a:r>
              <a:rPr lang="en-US" sz="2000" dirty="0"/>
              <a:t>This is optimistic!</a:t>
            </a:r>
          </a:p>
        </p:txBody>
      </p:sp>
      <p:sp>
        <p:nvSpPr>
          <p:cNvPr id="18" name="Rectangle 17">
            <a:extLst>
              <a:ext uri="{FF2B5EF4-FFF2-40B4-BE49-F238E27FC236}">
                <a16:creationId xmlns:a16="http://schemas.microsoft.com/office/drawing/2014/main" id="{1C8B2322-C6E3-E340-819E-AAA0A6B89EBB}"/>
              </a:ext>
            </a:extLst>
          </p:cNvPr>
          <p:cNvSpPr/>
          <p:nvPr/>
        </p:nvSpPr>
        <p:spPr>
          <a:xfrm>
            <a:off x="1" y="3493989"/>
            <a:ext cx="1155700" cy="706181"/>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19" name="Espace réservé du contenu 4">
            <a:extLst>
              <a:ext uri="{FF2B5EF4-FFF2-40B4-BE49-F238E27FC236}">
                <a16:creationId xmlns:a16="http://schemas.microsoft.com/office/drawing/2014/main" id="{E107B8AE-63A3-D644-9651-4ED2AA1FD04E}"/>
              </a:ext>
            </a:extLst>
          </p:cNvPr>
          <p:cNvPicPr>
            <a:picLocks noChangeAspect="1"/>
          </p:cNvPicPr>
          <p:nvPr/>
        </p:nvPicPr>
        <p:blipFill rotWithShape="1">
          <a:blip r:embed="rId3"/>
          <a:srcRect l="-1006" t="71050" r="1006" b="8745"/>
          <a:stretch/>
        </p:blipFill>
        <p:spPr bwMode="auto">
          <a:xfrm>
            <a:off x="761997" y="4828016"/>
            <a:ext cx="5302800" cy="19337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Tree>
    <p:extLst>
      <p:ext uri="{BB962C8B-B14F-4D97-AF65-F5344CB8AC3E}">
        <p14:creationId xmlns:p14="http://schemas.microsoft.com/office/powerpoint/2010/main" val="303208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1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3"/>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9"/>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4"/>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animBg="1"/>
      <p:bldP spid="11" grpId="1" animBg="1"/>
      <p:bldP spid="12" grpId="0" animBg="1"/>
      <p:bldP spid="12" grpId="1" animBg="1"/>
      <p:bldP spid="13" grpId="0" animBg="1"/>
      <p:bldP spid="13" grpId="1" animBg="1"/>
      <p:bldP spid="14" grpId="0" animBg="1"/>
      <p:bldP spid="14" grpId="1" animBg="1"/>
      <p:bldP spid="16" grpId="0"/>
      <p:bldP spid="17" grpId="0"/>
      <p:bldP spid="18"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Apply the model to test data – external validation</a:t>
            </a:r>
          </a:p>
        </p:txBody>
      </p:sp>
      <p:pic>
        <p:nvPicPr>
          <p:cNvPr id="5" name="Espace réservé du contenu 4">
            <a:extLst>
              <a:ext uri="{FF2B5EF4-FFF2-40B4-BE49-F238E27FC236}">
                <a16:creationId xmlns:a16="http://schemas.microsoft.com/office/drawing/2014/main" id="{E52D52F0-D3BF-8641-9836-27667D32DE99}"/>
              </a:ext>
            </a:extLst>
          </p:cNvPr>
          <p:cNvPicPr>
            <a:picLocks noGrp="1" noChangeAspect="1"/>
          </p:cNvPicPr>
          <p:nvPr>
            <p:ph idx="1"/>
          </p:nvPr>
        </p:nvPicPr>
        <p:blipFill rotWithShape="1">
          <a:blip r:embed="rId3"/>
          <a:srcRect t="3033" b="66815"/>
          <a:stretch/>
        </p:blipFill>
        <p:spPr>
          <a:xfrm>
            <a:off x="0" y="1680223"/>
            <a:ext cx="5302800" cy="2885738"/>
          </a:xfrm>
        </p:spPr>
      </p:pic>
      <p:sp>
        <p:nvSpPr>
          <p:cNvPr id="8" name="ZoneTexte 7">
            <a:extLst>
              <a:ext uri="{FF2B5EF4-FFF2-40B4-BE49-F238E27FC236}">
                <a16:creationId xmlns:a16="http://schemas.microsoft.com/office/drawing/2014/main" id="{A286A72E-E2D7-8F41-A8A4-9DAAECA6278E}"/>
              </a:ext>
            </a:extLst>
          </p:cNvPr>
          <p:cNvSpPr txBox="1"/>
          <p:nvPr/>
        </p:nvSpPr>
        <p:spPr>
          <a:xfrm>
            <a:off x="5299126" y="2009371"/>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Responsibilities</a:t>
            </a:r>
            <a:r>
              <a:rPr lang="en-US" sz="1600" dirty="0"/>
              <a:t> to the file </a:t>
            </a:r>
            <a:r>
              <a:rPr lang="en-US" sz="1600" dirty="0" err="1">
                <a:latin typeface="Consolas" panose="020B0609020204030204" pitchFamily="49" charset="0"/>
                <a:cs typeface="Consolas" panose="020B0609020204030204" pitchFamily="49" charset="0"/>
              </a:rPr>
              <a:t>testR.svm</a:t>
            </a:r>
            <a:endParaRPr lang="en-US" sz="1600" dirty="0">
              <a:latin typeface="Consolas" panose="020B0609020204030204" pitchFamily="49" charset="0"/>
              <a:cs typeface="Consolas" panose="020B0609020204030204" pitchFamily="49" charset="0"/>
            </a:endParaRPr>
          </a:p>
        </p:txBody>
      </p:sp>
      <p:sp>
        <p:nvSpPr>
          <p:cNvPr id="9" name="ZoneTexte 8">
            <a:extLst>
              <a:ext uri="{FF2B5EF4-FFF2-40B4-BE49-F238E27FC236}">
                <a16:creationId xmlns:a16="http://schemas.microsoft.com/office/drawing/2014/main" id="{B9FE0642-D418-5B4D-949E-F47F4A5D3585}"/>
              </a:ext>
            </a:extLst>
          </p:cNvPr>
          <p:cNvSpPr txBox="1"/>
          <p:nvPr/>
        </p:nvSpPr>
        <p:spPr>
          <a:xfrm>
            <a:off x="5299126" y="2659203"/>
            <a:ext cx="3844872"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Property</a:t>
            </a:r>
            <a:r>
              <a:rPr lang="en-US" sz="1600" dirty="0"/>
              <a:t> to the file </a:t>
            </a:r>
            <a:r>
              <a:rPr lang="en-US" sz="1600" dirty="0" err="1">
                <a:latin typeface="Consolas" panose="020B0609020204030204" pitchFamily="49" charset="0"/>
                <a:cs typeface="Consolas" panose="020B0609020204030204" pitchFamily="49" charset="0"/>
              </a:rPr>
              <a:t>testBCFcl.prp</a:t>
            </a:r>
            <a:endParaRPr lang="en-US" sz="1600" dirty="0">
              <a:latin typeface="Consolas" panose="020B0609020204030204" pitchFamily="49" charset="0"/>
              <a:cs typeface="Consolas" panose="020B0609020204030204" pitchFamily="49" charset="0"/>
            </a:endParaRPr>
          </a:p>
        </p:txBody>
      </p:sp>
      <p:sp>
        <p:nvSpPr>
          <p:cNvPr id="10" name="ZoneTexte 9">
            <a:extLst>
              <a:ext uri="{FF2B5EF4-FFF2-40B4-BE49-F238E27FC236}">
                <a16:creationId xmlns:a16="http://schemas.microsoft.com/office/drawing/2014/main" id="{FD7F4571-7371-484A-A4D8-759723FBE158}"/>
              </a:ext>
            </a:extLst>
          </p:cNvPr>
          <p:cNvSpPr txBox="1"/>
          <p:nvPr/>
        </p:nvSpPr>
        <p:spPr>
          <a:xfrm>
            <a:off x="5299125" y="3309037"/>
            <a:ext cx="3844874" cy="338554"/>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Output </a:t>
            </a:r>
            <a:r>
              <a:rPr lang="en-US" sz="1600" dirty="0"/>
              <a:t>to </a:t>
            </a:r>
            <a:r>
              <a:rPr lang="en-US" sz="1600" dirty="0" err="1">
                <a:latin typeface="Consolas" panose="020B0609020204030204" pitchFamily="49" charset="0"/>
                <a:cs typeface="Consolas" panose="020B0609020204030204" pitchFamily="49" charset="0"/>
              </a:rPr>
              <a:t>testBCFcl_cls_pred</a:t>
            </a:r>
            <a:endParaRPr lang="en-US" sz="1600" dirty="0">
              <a:latin typeface="Consolas" panose="020B0609020204030204" pitchFamily="49" charset="0"/>
              <a:cs typeface="Consolas" panose="020B0609020204030204" pitchFamily="49" charset="0"/>
            </a:endParaRPr>
          </a:p>
        </p:txBody>
      </p:sp>
      <p:sp>
        <p:nvSpPr>
          <p:cNvPr id="12" name="Rectangle 11">
            <a:extLst>
              <a:ext uri="{FF2B5EF4-FFF2-40B4-BE49-F238E27FC236}">
                <a16:creationId xmlns:a16="http://schemas.microsoft.com/office/drawing/2014/main" id="{2DCDDA26-EAC0-8848-9177-E53FE119018D}"/>
              </a:ext>
            </a:extLst>
          </p:cNvPr>
          <p:cNvSpPr/>
          <p:nvPr/>
        </p:nvSpPr>
        <p:spPr>
          <a:xfrm>
            <a:off x="0" y="20798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4700F803-C730-4943-8EBE-44B03954BB4B}"/>
              </a:ext>
            </a:extLst>
          </p:cNvPr>
          <p:cNvSpPr/>
          <p:nvPr/>
        </p:nvSpPr>
        <p:spPr>
          <a:xfrm>
            <a:off x="-2" y="24930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AFEF7717-1685-8B42-8BA7-CA7056CC3A93}"/>
              </a:ext>
            </a:extLst>
          </p:cNvPr>
          <p:cNvSpPr/>
          <p:nvPr/>
        </p:nvSpPr>
        <p:spPr>
          <a:xfrm>
            <a:off x="0" y="29259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7" name="ZoneTexte 16">
            <a:extLst>
              <a:ext uri="{FF2B5EF4-FFF2-40B4-BE49-F238E27FC236}">
                <a16:creationId xmlns:a16="http://schemas.microsoft.com/office/drawing/2014/main" id="{1AED3C72-B43B-CD43-89D4-5A2771C579FD}"/>
              </a:ext>
            </a:extLst>
          </p:cNvPr>
          <p:cNvSpPr txBox="1"/>
          <p:nvPr/>
        </p:nvSpPr>
        <p:spPr>
          <a:xfrm>
            <a:off x="6077328" y="4828016"/>
            <a:ext cx="3066672" cy="1938992"/>
          </a:xfrm>
          <a:prstGeom prst="rect">
            <a:avLst/>
          </a:prstGeom>
          <a:noFill/>
        </p:spPr>
        <p:txBody>
          <a:bodyPr wrap="square" rtlCol="0">
            <a:spAutoFit/>
          </a:bodyPr>
          <a:lstStyle/>
          <a:p>
            <a:r>
              <a:rPr lang="en-US" sz="2000" dirty="0"/>
              <a:t>Click the </a:t>
            </a:r>
            <a:r>
              <a:rPr lang="en-US" sz="2000" b="1" dirty="0">
                <a:latin typeface="Consolas" panose="020B0609020204030204" pitchFamily="49" charset="0"/>
                <a:cs typeface="Consolas" panose="020B0609020204030204" pitchFamily="49" charset="0"/>
              </a:rPr>
              <a:t>OK</a:t>
            </a:r>
            <a:r>
              <a:rPr lang="en-US" sz="2000" dirty="0"/>
              <a:t> button.</a:t>
            </a:r>
          </a:p>
          <a:p>
            <a:endParaRPr lang="en-US" sz="2000" dirty="0"/>
          </a:p>
          <a:p>
            <a:r>
              <a:rPr lang="en-US" sz="2000" dirty="0"/>
              <a:t>The balanced accuracy is measured at 0.75</a:t>
            </a:r>
          </a:p>
          <a:p>
            <a:endParaRPr lang="en-US" sz="2000" dirty="0"/>
          </a:p>
          <a:p>
            <a:r>
              <a:rPr lang="en-US" sz="2000" dirty="0"/>
              <a:t>In line with CV!</a:t>
            </a:r>
          </a:p>
        </p:txBody>
      </p:sp>
      <p:pic>
        <p:nvPicPr>
          <p:cNvPr id="19" name="Espace réservé du contenu 4">
            <a:extLst>
              <a:ext uri="{FF2B5EF4-FFF2-40B4-BE49-F238E27FC236}">
                <a16:creationId xmlns:a16="http://schemas.microsoft.com/office/drawing/2014/main" id="{E107B8AE-63A3-D644-9651-4ED2AA1FD04E}"/>
              </a:ext>
            </a:extLst>
          </p:cNvPr>
          <p:cNvPicPr>
            <a:picLocks noChangeAspect="1"/>
          </p:cNvPicPr>
          <p:nvPr/>
        </p:nvPicPr>
        <p:blipFill rotWithShape="1">
          <a:blip r:embed="rId3"/>
          <a:srcRect t="71636" b="8989"/>
          <a:stretch/>
        </p:blipFill>
        <p:spPr bwMode="auto">
          <a:xfrm>
            <a:off x="774528" y="4870412"/>
            <a:ext cx="5302800" cy="1854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Tree>
    <p:extLst>
      <p:ext uri="{BB962C8B-B14F-4D97-AF65-F5344CB8AC3E}">
        <p14:creationId xmlns:p14="http://schemas.microsoft.com/office/powerpoint/2010/main" val="56149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par>
                                <p:cTn id="7" presetID="1" presetClass="exit" presetSubtype="0" fill="hold" grpId="1"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0"/>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9" grpId="0"/>
      <p:bldP spid="9" grpId="1"/>
      <p:bldP spid="10" grpId="0"/>
      <p:bldP spid="10" grpId="1"/>
      <p:bldP spid="12" grpId="1" animBg="1"/>
      <p:bldP spid="13" grpId="0" animBg="1"/>
      <p:bldP spid="13" grpId="1" animBg="1"/>
      <p:bldP spid="14" grpId="0" animBg="1"/>
      <p:bldP spid="14" grpId="1" animBg="1"/>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D811A8-3405-D840-8E55-2A619E41018E}"/>
              </a:ext>
            </a:extLst>
          </p:cNvPr>
          <p:cNvSpPr>
            <a:spLocks noGrp="1"/>
          </p:cNvSpPr>
          <p:nvPr>
            <p:ph type="title"/>
          </p:nvPr>
        </p:nvSpPr>
        <p:spPr/>
        <p:txBody>
          <a:bodyPr/>
          <a:lstStyle/>
          <a:p>
            <a:r>
              <a:rPr lang="en-US" dirty="0"/>
              <a:t>Conclusion</a:t>
            </a:r>
          </a:p>
        </p:txBody>
      </p:sp>
      <p:sp>
        <p:nvSpPr>
          <p:cNvPr id="3" name="Espace réservé du contenu 2">
            <a:extLst>
              <a:ext uri="{FF2B5EF4-FFF2-40B4-BE49-F238E27FC236}">
                <a16:creationId xmlns:a16="http://schemas.microsoft.com/office/drawing/2014/main" id="{E5A1B705-77EF-AA45-B07A-E30E2885EE8D}"/>
              </a:ext>
            </a:extLst>
          </p:cNvPr>
          <p:cNvSpPr>
            <a:spLocks noGrp="1"/>
          </p:cNvSpPr>
          <p:nvPr>
            <p:ph idx="1"/>
          </p:nvPr>
        </p:nvSpPr>
        <p:spPr/>
        <p:txBody>
          <a:bodyPr>
            <a:normAutofit fontScale="77500" lnSpcReduction="20000"/>
          </a:bodyPr>
          <a:lstStyle/>
          <a:p>
            <a:r>
              <a:rPr lang="en-US" dirty="0"/>
              <a:t>This exercise uses the GTM as predictive tool for classification</a:t>
            </a:r>
          </a:p>
          <a:p>
            <a:pPr lvl="2"/>
            <a:r>
              <a:rPr lang="en-US" dirty="0"/>
              <a:t>The labels are not used to train the GTM</a:t>
            </a:r>
          </a:p>
          <a:p>
            <a:pPr lvl="2"/>
            <a:r>
              <a:rPr lang="en-US" dirty="0"/>
              <a:t>The model results from the observation of where are located the compounds of a given class</a:t>
            </a:r>
          </a:p>
          <a:p>
            <a:r>
              <a:rPr lang="en-US" dirty="0"/>
              <a:t>The model can be improved using a the box ”normalize classes”</a:t>
            </a:r>
          </a:p>
          <a:p>
            <a:pPr lvl="1"/>
            <a:r>
              <a:rPr lang="en-US" dirty="0"/>
              <a:t>More weight is given to minority classes to compensate for unbalanced classes.</a:t>
            </a:r>
          </a:p>
          <a:p>
            <a:r>
              <a:rPr lang="en-US" dirty="0"/>
              <a:t>General observations</a:t>
            </a:r>
          </a:p>
          <a:p>
            <a:pPr lvl="1"/>
            <a:r>
              <a:rPr lang="en-US" dirty="0"/>
              <a:t>The same GTM can be used to predict several properties</a:t>
            </a:r>
          </a:p>
          <a:p>
            <a:pPr lvl="2"/>
            <a:r>
              <a:rPr lang="en-US" dirty="0"/>
              <a:t>The GTM is able to perform multi-task learning</a:t>
            </a:r>
          </a:p>
          <a:p>
            <a:pPr lvl="1"/>
            <a:r>
              <a:rPr lang="en-US" dirty="0"/>
              <a:t>Actually two marginal probabilities are estimated:</a:t>
            </a:r>
          </a:p>
          <a:p>
            <a:pPr lvl="2"/>
            <a:r>
              <a:rPr lang="en-US" dirty="0"/>
              <a:t>The probability to observe a compound of a given class somewhere</a:t>
            </a:r>
          </a:p>
          <a:p>
            <a:pPr lvl="2"/>
            <a:r>
              <a:rPr lang="en-US" dirty="0"/>
              <a:t>The probability that the compounds is of given class, being located somewhere</a:t>
            </a:r>
          </a:p>
          <a:p>
            <a:pPr lvl="1"/>
            <a:r>
              <a:rPr lang="en-US" dirty="0"/>
              <a:t>These marginal probabilities are the basis for property landscapes</a:t>
            </a:r>
          </a:p>
          <a:p>
            <a:pPr lvl="2"/>
            <a:r>
              <a:rPr lang="en-US" dirty="0"/>
              <a:t>See Exercise 6</a:t>
            </a:r>
          </a:p>
          <a:p>
            <a:pPr lvl="2"/>
            <a:r>
              <a:rPr lang="en-US" dirty="0"/>
              <a:t>File *</a:t>
            </a:r>
            <a:r>
              <a:rPr lang="en-US" dirty="0" err="1"/>
              <a:t>LS.mat</a:t>
            </a:r>
            <a:endParaRPr lang="en-US" dirty="0"/>
          </a:p>
          <a:p>
            <a:pPr lvl="1"/>
            <a:r>
              <a:rPr lang="en-US" dirty="0"/>
              <a:t>A density landscape is also generated</a:t>
            </a:r>
          </a:p>
          <a:p>
            <a:pPr lvl="2"/>
            <a:r>
              <a:rPr lang="en-US" dirty="0"/>
              <a:t>File *</a:t>
            </a:r>
            <a:r>
              <a:rPr lang="en-US" dirty="0" err="1"/>
              <a:t>Dens.mat</a:t>
            </a:r>
            <a:endParaRPr lang="en-US" dirty="0"/>
          </a:p>
        </p:txBody>
      </p:sp>
    </p:spTree>
    <p:extLst>
      <p:ext uri="{BB962C8B-B14F-4D97-AF65-F5344CB8AC3E}">
        <p14:creationId xmlns:p14="http://schemas.microsoft.com/office/powerpoint/2010/main" val="14215209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D74ECB-DC58-6648-A745-D88511A033A5}"/>
              </a:ext>
            </a:extLst>
          </p:cNvPr>
          <p:cNvSpPr>
            <a:spLocks noGrp="1"/>
          </p:cNvSpPr>
          <p:nvPr>
            <p:ph type="title"/>
          </p:nvPr>
        </p:nvSpPr>
        <p:spPr/>
        <p:txBody>
          <a:bodyPr/>
          <a:lstStyle/>
          <a:p>
            <a:r>
              <a:rPr lang="en-US" dirty="0"/>
              <a:t>Exercise 5</a:t>
            </a:r>
          </a:p>
        </p:txBody>
      </p:sp>
      <p:sp>
        <p:nvSpPr>
          <p:cNvPr id="3" name="Espace réservé du texte 2">
            <a:extLst>
              <a:ext uri="{FF2B5EF4-FFF2-40B4-BE49-F238E27FC236}">
                <a16:creationId xmlns:a16="http://schemas.microsoft.com/office/drawing/2014/main" id="{9CD0B714-CFEA-9D4E-BC83-81AC0D1E7227}"/>
              </a:ext>
            </a:extLst>
          </p:cNvPr>
          <p:cNvSpPr>
            <a:spLocks noGrp="1"/>
          </p:cNvSpPr>
          <p:nvPr>
            <p:ph type="body" idx="1"/>
          </p:nvPr>
        </p:nvSpPr>
        <p:spPr/>
        <p:txBody>
          <a:bodyPr/>
          <a:lstStyle/>
          <a:p>
            <a:r>
              <a:rPr lang="en-US" dirty="0"/>
              <a:t>Predictive regression model</a:t>
            </a:r>
            <a:r>
              <a:rPr lang="fr-FR" dirty="0"/>
              <a:t> </a:t>
            </a:r>
            <a:endParaRPr lang="en-US" dirty="0"/>
          </a:p>
        </p:txBody>
      </p:sp>
    </p:spTree>
    <p:extLst>
      <p:ext uri="{BB962C8B-B14F-4D97-AF65-F5344CB8AC3E}">
        <p14:creationId xmlns:p14="http://schemas.microsoft.com/office/powerpoint/2010/main" val="19602177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9A7BA8-536E-014B-B259-3409446E645B}"/>
              </a:ext>
            </a:extLst>
          </p:cNvPr>
          <p:cNvSpPr>
            <a:spLocks noGrp="1"/>
          </p:cNvSpPr>
          <p:nvPr>
            <p:ph type="title"/>
          </p:nvPr>
        </p:nvSpPr>
        <p:spPr/>
        <p:txBody>
          <a:bodyPr/>
          <a:lstStyle/>
          <a:p>
            <a:r>
              <a:rPr lang="en-US" dirty="0"/>
              <a:t>Files</a:t>
            </a:r>
          </a:p>
        </p:txBody>
      </p:sp>
      <p:sp>
        <p:nvSpPr>
          <p:cNvPr id="3" name="Rectangle 2">
            <a:extLst>
              <a:ext uri="{FF2B5EF4-FFF2-40B4-BE49-F238E27FC236}">
                <a16:creationId xmlns:a16="http://schemas.microsoft.com/office/drawing/2014/main" id="{8599AA01-5D97-F14E-8E1B-667115E32714}"/>
              </a:ext>
            </a:extLst>
          </p:cNvPr>
          <p:cNvSpPr/>
          <p:nvPr/>
        </p:nvSpPr>
        <p:spPr>
          <a:xfrm>
            <a:off x="0" y="1356325"/>
            <a:ext cx="4991100" cy="2000548"/>
          </a:xfrm>
          <a:prstGeom prst="rect">
            <a:avLst/>
          </a:prstGeom>
        </p:spPr>
        <p:txBody>
          <a:bodyPr wrap="square">
            <a:spAutoFit/>
          </a:bodyPr>
          <a:lstStyle/>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Inputs: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train.xml</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trainR.svm</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testR.svm</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trainBCFlog.prp</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testBCFlog.prp</a:t>
            </a:r>
            <a:endParaRPr lang="en-US" sz="2000" dirty="0">
              <a:latin typeface="Consolas" panose="020B0609020204030204" pitchFamily="49" charset="0"/>
              <a:ea typeface="Calibri" panose="020F0502020204030204" pitchFamily="34" charset="0"/>
              <a:cs typeface="Consolas" panose="020B0609020204030204" pitchFamily="49" charset="0"/>
            </a:endParaRPr>
          </a:p>
        </p:txBody>
      </p:sp>
      <p:sp>
        <p:nvSpPr>
          <p:cNvPr id="5" name="ZoneTexte 4">
            <a:extLst>
              <a:ext uri="{FF2B5EF4-FFF2-40B4-BE49-F238E27FC236}">
                <a16:creationId xmlns:a16="http://schemas.microsoft.com/office/drawing/2014/main" id="{490B7563-5FBF-4A48-9B16-87049619F9CF}"/>
              </a:ext>
            </a:extLst>
          </p:cNvPr>
          <p:cNvSpPr txBox="1"/>
          <p:nvPr/>
        </p:nvSpPr>
        <p:spPr>
          <a:xfrm>
            <a:off x="5417869" y="1756347"/>
            <a:ext cx="1819729" cy="400110"/>
          </a:xfrm>
          <a:prstGeom prst="rect">
            <a:avLst/>
          </a:prstGeom>
          <a:noFill/>
        </p:spPr>
        <p:txBody>
          <a:bodyPr wrap="none" rtlCol="0">
            <a:spAutoFit/>
          </a:bodyPr>
          <a:lstStyle/>
          <a:p>
            <a:r>
              <a:rPr lang="en-US" sz="2000" dirty="0"/>
              <a:t>GTM model file</a:t>
            </a:r>
          </a:p>
        </p:txBody>
      </p:sp>
      <p:sp>
        <p:nvSpPr>
          <p:cNvPr id="6" name="ZoneTexte 5">
            <a:extLst>
              <a:ext uri="{FF2B5EF4-FFF2-40B4-BE49-F238E27FC236}">
                <a16:creationId xmlns:a16="http://schemas.microsoft.com/office/drawing/2014/main" id="{BB1E1364-2A13-8D4D-911C-90AC266DE01E}"/>
              </a:ext>
            </a:extLst>
          </p:cNvPr>
          <p:cNvSpPr txBox="1"/>
          <p:nvPr/>
        </p:nvSpPr>
        <p:spPr>
          <a:xfrm>
            <a:off x="5459547" y="2372990"/>
            <a:ext cx="1776448" cy="400110"/>
          </a:xfrm>
          <a:prstGeom prst="rect">
            <a:avLst/>
          </a:prstGeom>
          <a:noFill/>
        </p:spPr>
        <p:txBody>
          <a:bodyPr wrap="none" rtlCol="0">
            <a:spAutoFit/>
          </a:bodyPr>
          <a:lstStyle/>
          <a:p>
            <a:r>
              <a:rPr lang="en-US" sz="2000" dirty="0"/>
              <a:t>Responsibilities</a:t>
            </a:r>
            <a:endParaRPr lang="en-US" sz="1800" dirty="0"/>
          </a:p>
        </p:txBody>
      </p:sp>
      <p:sp>
        <p:nvSpPr>
          <p:cNvPr id="7" name="ZoneTexte 6">
            <a:extLst>
              <a:ext uri="{FF2B5EF4-FFF2-40B4-BE49-F238E27FC236}">
                <a16:creationId xmlns:a16="http://schemas.microsoft.com/office/drawing/2014/main" id="{DD1D960E-74EA-F74F-B6E2-8FB86CCE1E8B}"/>
              </a:ext>
            </a:extLst>
          </p:cNvPr>
          <p:cNvSpPr txBox="1"/>
          <p:nvPr/>
        </p:nvSpPr>
        <p:spPr>
          <a:xfrm>
            <a:off x="5629144" y="2989633"/>
            <a:ext cx="1576394" cy="400110"/>
          </a:xfrm>
          <a:prstGeom prst="rect">
            <a:avLst/>
          </a:prstGeom>
          <a:noFill/>
        </p:spPr>
        <p:txBody>
          <a:bodyPr wrap="none" rtlCol="0">
            <a:spAutoFit/>
          </a:bodyPr>
          <a:lstStyle>
            <a:defPPr>
              <a:defRPr lang="fr-FR"/>
            </a:defPPr>
            <a:lvl1pPr>
              <a:defRPr sz="1800"/>
            </a:lvl1pPr>
          </a:lstStyle>
          <a:p>
            <a:r>
              <a:rPr lang="en-US" sz="2000" dirty="0"/>
              <a:t>Property files</a:t>
            </a:r>
          </a:p>
        </p:txBody>
      </p:sp>
      <p:sp>
        <p:nvSpPr>
          <p:cNvPr id="8" name="Rectangle 7">
            <a:extLst>
              <a:ext uri="{FF2B5EF4-FFF2-40B4-BE49-F238E27FC236}">
                <a16:creationId xmlns:a16="http://schemas.microsoft.com/office/drawing/2014/main" id="{2620E236-3075-594C-A745-78887CFF5C28}"/>
              </a:ext>
            </a:extLst>
          </p:cNvPr>
          <p:cNvSpPr/>
          <p:nvPr/>
        </p:nvSpPr>
        <p:spPr>
          <a:xfrm>
            <a:off x="-1" y="3782025"/>
            <a:ext cx="7205539" cy="2616101"/>
          </a:xfrm>
          <a:prstGeom prst="rect">
            <a:avLst/>
          </a:prstGeom>
        </p:spPr>
        <p:txBody>
          <a:bodyPr wrap="square">
            <a:spAutoFit/>
          </a:bodyPr>
          <a:lstStyle/>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Outputs: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trainBCFlog_cls.xml</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trainBCFlog_clsDens.mat</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testBCFlog_clsDens.mat</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fr-FR"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trainBCFlog_clsLS.mat</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testBCFlog_clsLS.mat</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trainBCFlog</a:t>
            </a:r>
            <a:r>
              <a:rPr lang="en-US" sz="2000" dirty="0">
                <a:latin typeface="Consolas" panose="020B0609020204030204" pitchFamily="49" charset="0"/>
                <a:ea typeface="Calibri" panose="020F0502020204030204" pitchFamily="34" charset="0"/>
                <a:cs typeface="Consolas" panose="020B0609020204030204" pitchFamily="49" charset="0"/>
              </a:rPr>
              <a:t>*.</a:t>
            </a:r>
            <a:r>
              <a:rPr lang="en-US" sz="2000" dirty="0" err="1">
                <a:latin typeface="Consolas" panose="020B0609020204030204" pitchFamily="49" charset="0"/>
                <a:ea typeface="Calibri" panose="020F0502020204030204" pitchFamily="34" charset="0"/>
                <a:cs typeface="Consolas" panose="020B0609020204030204" pitchFamily="49" charset="0"/>
              </a:rPr>
              <a:t>tsv</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testBCFlog</a:t>
            </a:r>
            <a:r>
              <a:rPr lang="en-US" sz="2000" dirty="0">
                <a:latin typeface="Consolas" panose="020B0609020204030204" pitchFamily="49" charset="0"/>
                <a:ea typeface="Calibri" panose="020F0502020204030204" pitchFamily="34" charset="0"/>
                <a:cs typeface="Consolas" panose="020B0609020204030204" pitchFamily="49" charset="0"/>
              </a:rPr>
              <a:t>*.</a:t>
            </a:r>
            <a:r>
              <a:rPr lang="en-US" sz="2000" dirty="0" err="1">
                <a:latin typeface="Consolas" panose="020B0609020204030204" pitchFamily="49" charset="0"/>
                <a:ea typeface="Calibri" panose="020F0502020204030204" pitchFamily="34" charset="0"/>
                <a:cs typeface="Consolas" panose="020B0609020204030204" pitchFamily="49" charset="0"/>
              </a:rPr>
              <a:t>tsv</a:t>
            </a:r>
            <a:endParaRPr lang="en-US" sz="2000" dirty="0">
              <a:latin typeface="Consolas" panose="020B0609020204030204" pitchFamily="49" charset="0"/>
              <a:ea typeface="Calibri" panose="020F0502020204030204" pitchFamily="34" charset="0"/>
              <a:cs typeface="Consolas" panose="020B0609020204030204" pitchFamily="49" charset="0"/>
            </a:endParaRPr>
          </a:p>
        </p:txBody>
      </p:sp>
      <p:sp>
        <p:nvSpPr>
          <p:cNvPr id="9" name="ZoneTexte 8">
            <a:extLst>
              <a:ext uri="{FF2B5EF4-FFF2-40B4-BE49-F238E27FC236}">
                <a16:creationId xmlns:a16="http://schemas.microsoft.com/office/drawing/2014/main" id="{50ACB9ED-18AB-0140-AC5A-1A439AEF7111}"/>
              </a:ext>
            </a:extLst>
          </p:cNvPr>
          <p:cNvSpPr txBox="1"/>
          <p:nvPr/>
        </p:nvSpPr>
        <p:spPr>
          <a:xfrm>
            <a:off x="6562062" y="4090580"/>
            <a:ext cx="2627642" cy="400110"/>
          </a:xfrm>
          <a:prstGeom prst="rect">
            <a:avLst/>
          </a:prstGeom>
          <a:noFill/>
        </p:spPr>
        <p:txBody>
          <a:bodyPr wrap="none" rtlCol="0">
            <a:spAutoFit/>
          </a:bodyPr>
          <a:lstStyle/>
          <a:p>
            <a:r>
              <a:rPr lang="en-US" sz="2000" dirty="0"/>
              <a:t>Classification model file</a:t>
            </a:r>
          </a:p>
        </p:txBody>
      </p:sp>
      <p:sp>
        <p:nvSpPr>
          <p:cNvPr id="10" name="ZoneTexte 9">
            <a:extLst>
              <a:ext uri="{FF2B5EF4-FFF2-40B4-BE49-F238E27FC236}">
                <a16:creationId xmlns:a16="http://schemas.microsoft.com/office/drawing/2014/main" id="{DEF08F15-C91E-9843-B54C-16467DF15C8D}"/>
              </a:ext>
            </a:extLst>
          </p:cNvPr>
          <p:cNvSpPr txBox="1"/>
          <p:nvPr/>
        </p:nvSpPr>
        <p:spPr>
          <a:xfrm>
            <a:off x="7301848" y="4699711"/>
            <a:ext cx="1148071" cy="400110"/>
          </a:xfrm>
          <a:prstGeom prst="rect">
            <a:avLst/>
          </a:prstGeom>
          <a:noFill/>
        </p:spPr>
        <p:txBody>
          <a:bodyPr wrap="none" rtlCol="0">
            <a:spAutoFit/>
          </a:bodyPr>
          <a:lstStyle/>
          <a:p>
            <a:r>
              <a:rPr lang="en-US" sz="2000" dirty="0"/>
              <a:t>Densities</a:t>
            </a:r>
            <a:endParaRPr lang="en-US" sz="1800" dirty="0"/>
          </a:p>
        </p:txBody>
      </p:sp>
      <p:sp>
        <p:nvSpPr>
          <p:cNvPr id="11" name="ZoneTexte 10">
            <a:extLst>
              <a:ext uri="{FF2B5EF4-FFF2-40B4-BE49-F238E27FC236}">
                <a16:creationId xmlns:a16="http://schemas.microsoft.com/office/drawing/2014/main" id="{19AA7F9F-CE6C-0846-B62B-9842256B48D8}"/>
              </a:ext>
            </a:extLst>
          </p:cNvPr>
          <p:cNvSpPr txBox="1"/>
          <p:nvPr/>
        </p:nvSpPr>
        <p:spPr>
          <a:xfrm>
            <a:off x="7202109" y="5308842"/>
            <a:ext cx="1347548" cy="400110"/>
          </a:xfrm>
          <a:prstGeom prst="rect">
            <a:avLst/>
          </a:prstGeom>
          <a:noFill/>
        </p:spPr>
        <p:txBody>
          <a:bodyPr wrap="none" rtlCol="0">
            <a:spAutoFit/>
          </a:bodyPr>
          <a:lstStyle>
            <a:defPPr>
              <a:defRPr lang="fr-FR"/>
            </a:defPPr>
            <a:lvl1pPr>
              <a:defRPr sz="1800"/>
            </a:lvl1pPr>
          </a:lstStyle>
          <a:p>
            <a:r>
              <a:rPr lang="en-US" sz="2000" dirty="0"/>
              <a:t>Landscapes</a:t>
            </a:r>
          </a:p>
        </p:txBody>
      </p:sp>
      <p:sp>
        <p:nvSpPr>
          <p:cNvPr id="12" name="ZoneTexte 11">
            <a:extLst>
              <a:ext uri="{FF2B5EF4-FFF2-40B4-BE49-F238E27FC236}">
                <a16:creationId xmlns:a16="http://schemas.microsoft.com/office/drawing/2014/main" id="{C63B0A4D-4E34-FE48-9799-73D2345CD758}"/>
              </a:ext>
            </a:extLst>
          </p:cNvPr>
          <p:cNvSpPr txBox="1"/>
          <p:nvPr/>
        </p:nvSpPr>
        <p:spPr>
          <a:xfrm>
            <a:off x="7203423" y="5917972"/>
            <a:ext cx="1344920" cy="400110"/>
          </a:xfrm>
          <a:prstGeom prst="rect">
            <a:avLst/>
          </a:prstGeom>
          <a:noFill/>
        </p:spPr>
        <p:txBody>
          <a:bodyPr wrap="none" rtlCol="0">
            <a:spAutoFit/>
          </a:bodyPr>
          <a:lstStyle/>
          <a:p>
            <a:r>
              <a:rPr lang="en-US" sz="2000" dirty="0"/>
              <a:t>Predictions</a:t>
            </a:r>
          </a:p>
        </p:txBody>
      </p:sp>
    </p:spTree>
    <p:extLst>
      <p:ext uri="{BB962C8B-B14F-4D97-AF65-F5344CB8AC3E}">
        <p14:creationId xmlns:p14="http://schemas.microsoft.com/office/powerpoint/2010/main" val="1077769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663B44DC-4CA2-A04F-A9C4-BC5BC3B0C506}"/>
              </a:ext>
            </a:extLst>
          </p:cNvPr>
          <p:cNvPicPr>
            <a:picLocks noChangeAspect="1"/>
          </p:cNvPicPr>
          <p:nvPr/>
        </p:nvPicPr>
        <p:blipFill rotWithShape="1">
          <a:blip r:embed="rId3"/>
          <a:srcRect l="34110"/>
          <a:stretch/>
        </p:blipFill>
        <p:spPr>
          <a:xfrm>
            <a:off x="6385839" y="4142696"/>
            <a:ext cx="2510413" cy="1346200"/>
          </a:xfrm>
          <a:prstGeom prst="rect">
            <a:avLst/>
          </a:prstGeom>
        </p:spPr>
      </p:pic>
      <p:sp>
        <p:nvSpPr>
          <p:cNvPr id="2" name="Titre 1">
            <a:extLst>
              <a:ext uri="{FF2B5EF4-FFF2-40B4-BE49-F238E27FC236}">
                <a16:creationId xmlns:a16="http://schemas.microsoft.com/office/drawing/2014/main" id="{B33F1B1C-ADBE-AA4B-8519-2FA8AF5D2351}"/>
              </a:ext>
            </a:extLst>
          </p:cNvPr>
          <p:cNvSpPr>
            <a:spLocks noGrp="1"/>
          </p:cNvSpPr>
          <p:nvPr>
            <p:ph type="title"/>
          </p:nvPr>
        </p:nvSpPr>
        <p:spPr/>
        <p:txBody>
          <a:bodyPr/>
          <a:lstStyle/>
          <a:p>
            <a:r>
              <a:rPr lang="en-US" dirty="0"/>
              <a:t>Data sources</a:t>
            </a:r>
          </a:p>
        </p:txBody>
      </p:sp>
      <p:sp>
        <p:nvSpPr>
          <p:cNvPr id="3" name="Espace réservé du contenu 2">
            <a:extLst>
              <a:ext uri="{FF2B5EF4-FFF2-40B4-BE49-F238E27FC236}">
                <a16:creationId xmlns:a16="http://schemas.microsoft.com/office/drawing/2014/main" id="{B20BAF9D-39C4-D143-8F22-F6F15D9DA4B3}"/>
              </a:ext>
            </a:extLst>
          </p:cNvPr>
          <p:cNvSpPr>
            <a:spLocks noGrp="1"/>
          </p:cNvSpPr>
          <p:nvPr>
            <p:ph idx="1"/>
          </p:nvPr>
        </p:nvSpPr>
        <p:spPr>
          <a:xfrm>
            <a:off x="0" y="1196975"/>
            <a:ext cx="5929085" cy="5327650"/>
          </a:xfrm>
        </p:spPr>
        <p:txBody>
          <a:bodyPr>
            <a:normAutofit fontScale="70000" lnSpcReduction="20000"/>
          </a:bodyPr>
          <a:lstStyle/>
          <a:p>
            <a:r>
              <a:rPr lang="en-US" dirty="0"/>
              <a:t>ECHA</a:t>
            </a:r>
          </a:p>
          <a:p>
            <a:pPr lvl="3"/>
            <a:r>
              <a:rPr lang="fr-FR" dirty="0">
                <a:hlinkClick r:id="rId4"/>
              </a:rPr>
              <a:t>https://echa.europa.eu/information-on-chemicals</a:t>
            </a:r>
            <a:endParaRPr lang="fr-FR" dirty="0"/>
          </a:p>
          <a:p>
            <a:pPr lvl="3"/>
            <a:r>
              <a:rPr lang="fr-FR" dirty="0"/>
              <a:t>« </a:t>
            </a:r>
            <a:r>
              <a:rPr lang="fr-FR" dirty="0" err="1"/>
              <a:t>work</a:t>
            </a:r>
            <a:r>
              <a:rPr lang="fr-FR" dirty="0"/>
              <a:t> for the </a:t>
            </a:r>
            <a:r>
              <a:rPr lang="fr-FR" dirty="0" err="1"/>
              <a:t>safe</a:t>
            </a:r>
            <a:r>
              <a:rPr lang="fr-FR" dirty="0"/>
              <a:t> use of </a:t>
            </a:r>
            <a:r>
              <a:rPr lang="fr-FR" dirty="0" err="1"/>
              <a:t>chemicals</a:t>
            </a:r>
            <a:r>
              <a:rPr lang="fr-FR" dirty="0"/>
              <a:t>. »</a:t>
            </a:r>
          </a:p>
          <a:p>
            <a:pPr marL="0" indent="0">
              <a:buNone/>
            </a:pPr>
            <a:endParaRPr lang="en-US" dirty="0"/>
          </a:p>
          <a:p>
            <a:r>
              <a:rPr lang="en-US" dirty="0"/>
              <a:t>ECOTOX EPA</a:t>
            </a:r>
          </a:p>
          <a:p>
            <a:pPr lvl="3"/>
            <a:r>
              <a:rPr lang="fr-FR" dirty="0">
                <a:hlinkClick r:id="rId5"/>
              </a:rPr>
              <a:t>https://cfpub.epa.gov/ecotox/</a:t>
            </a:r>
            <a:endParaRPr lang="fr-FR" dirty="0"/>
          </a:p>
          <a:p>
            <a:pPr lvl="3"/>
            <a:r>
              <a:rPr lang="fr-FR" b="0" dirty="0"/>
              <a:t>« </a:t>
            </a:r>
            <a:r>
              <a:rPr lang="fr-FR" dirty="0"/>
              <a:t>The </a:t>
            </a:r>
            <a:r>
              <a:rPr lang="fr-FR" dirty="0" err="1"/>
              <a:t>ECOTOXicology</a:t>
            </a:r>
            <a:r>
              <a:rPr lang="fr-FR" dirty="0"/>
              <a:t> </a:t>
            </a:r>
            <a:r>
              <a:rPr lang="fr-FR" dirty="0" err="1"/>
              <a:t>knowledgebase</a:t>
            </a:r>
            <a:r>
              <a:rPr lang="fr-FR" dirty="0"/>
              <a:t> (ECOTOX) </a:t>
            </a:r>
            <a:r>
              <a:rPr lang="fr-FR" dirty="0" err="1"/>
              <a:t>is</a:t>
            </a:r>
            <a:r>
              <a:rPr lang="fr-FR" dirty="0"/>
              <a:t> a </a:t>
            </a:r>
            <a:r>
              <a:rPr lang="fr-FR" dirty="0" err="1"/>
              <a:t>comprehensive</a:t>
            </a:r>
            <a:r>
              <a:rPr lang="fr-FR" dirty="0"/>
              <a:t>, </a:t>
            </a:r>
            <a:r>
              <a:rPr lang="fr-FR" dirty="0" err="1"/>
              <a:t>publicly</a:t>
            </a:r>
            <a:r>
              <a:rPr lang="fr-FR" dirty="0"/>
              <a:t> </a:t>
            </a:r>
            <a:r>
              <a:rPr lang="fr-FR" dirty="0" err="1"/>
              <a:t>available</a:t>
            </a:r>
            <a:r>
              <a:rPr lang="fr-FR" dirty="0"/>
              <a:t> </a:t>
            </a:r>
            <a:r>
              <a:rPr lang="fr-FR" dirty="0" err="1"/>
              <a:t>knowledgebase</a:t>
            </a:r>
            <a:r>
              <a:rPr lang="fr-FR" dirty="0"/>
              <a:t> </a:t>
            </a:r>
            <a:r>
              <a:rPr lang="fr-FR" dirty="0" err="1"/>
              <a:t>providing</a:t>
            </a:r>
            <a:r>
              <a:rPr lang="fr-FR" dirty="0"/>
              <a:t> single </a:t>
            </a:r>
            <a:r>
              <a:rPr lang="fr-FR" dirty="0" err="1"/>
              <a:t>chemical</a:t>
            </a:r>
            <a:r>
              <a:rPr lang="fr-FR" dirty="0"/>
              <a:t> </a:t>
            </a:r>
            <a:r>
              <a:rPr lang="fr-FR" dirty="0" err="1"/>
              <a:t>environmental</a:t>
            </a:r>
            <a:r>
              <a:rPr lang="fr-FR" dirty="0"/>
              <a:t> </a:t>
            </a:r>
            <a:r>
              <a:rPr lang="fr-FR" dirty="0" err="1"/>
              <a:t>toxicity</a:t>
            </a:r>
            <a:r>
              <a:rPr lang="fr-FR" dirty="0"/>
              <a:t> data on </a:t>
            </a:r>
            <a:r>
              <a:rPr lang="fr-FR" dirty="0" err="1"/>
              <a:t>aquatic</a:t>
            </a:r>
            <a:r>
              <a:rPr lang="fr-FR" dirty="0"/>
              <a:t> life, </a:t>
            </a:r>
            <a:r>
              <a:rPr lang="fr-FR" dirty="0" err="1"/>
              <a:t>terrestrial</a:t>
            </a:r>
            <a:r>
              <a:rPr lang="fr-FR" dirty="0"/>
              <a:t> plants and </a:t>
            </a:r>
            <a:r>
              <a:rPr lang="fr-FR" dirty="0" err="1"/>
              <a:t>wildlife</a:t>
            </a:r>
            <a:r>
              <a:rPr lang="fr-FR" dirty="0"/>
              <a:t>.</a:t>
            </a:r>
            <a:r>
              <a:rPr lang="fr-FR" b="0" dirty="0"/>
              <a:t> »</a:t>
            </a:r>
          </a:p>
          <a:p>
            <a:r>
              <a:rPr lang="fr-FR" dirty="0"/>
              <a:t>NITE</a:t>
            </a:r>
          </a:p>
          <a:p>
            <a:pPr lvl="3"/>
            <a:r>
              <a:rPr lang="fr-FR" dirty="0">
                <a:hlinkClick r:id="rId6"/>
              </a:rPr>
              <a:t>https://www.nite.go.jp/en/</a:t>
            </a:r>
            <a:endParaRPr lang="fr-FR" dirty="0"/>
          </a:p>
          <a:p>
            <a:pPr lvl="3"/>
            <a:r>
              <a:rPr lang="fr-FR" b="0" dirty="0"/>
              <a:t>« </a:t>
            </a:r>
            <a:r>
              <a:rPr lang="fr-FR" b="0" dirty="0" err="1"/>
              <a:t>provide</a:t>
            </a:r>
            <a:r>
              <a:rPr lang="fr-FR" b="0" dirty="0"/>
              <a:t> </a:t>
            </a:r>
            <a:r>
              <a:rPr lang="fr-FR" b="0" dirty="0" err="1"/>
              <a:t>reliable</a:t>
            </a:r>
            <a:r>
              <a:rPr lang="fr-FR" b="0" dirty="0"/>
              <a:t> technologies and information </a:t>
            </a:r>
            <a:r>
              <a:rPr lang="fr-FR" b="0" dirty="0" err="1"/>
              <a:t>that</a:t>
            </a:r>
            <a:r>
              <a:rPr lang="fr-FR" b="0" dirty="0"/>
              <a:t> </a:t>
            </a:r>
            <a:r>
              <a:rPr lang="fr-FR" b="0" dirty="0" err="1"/>
              <a:t>underpin</a:t>
            </a:r>
            <a:r>
              <a:rPr lang="fr-FR" b="0" dirty="0"/>
              <a:t> public </a:t>
            </a:r>
            <a:r>
              <a:rPr lang="fr-FR" b="0" dirty="0" err="1"/>
              <a:t>safety</a:t>
            </a:r>
            <a:r>
              <a:rPr lang="fr-FR" b="0" dirty="0"/>
              <a:t> and help </a:t>
            </a:r>
            <a:r>
              <a:rPr lang="fr-FR" b="0" dirty="0" err="1"/>
              <a:t>overcome</a:t>
            </a:r>
            <a:r>
              <a:rPr lang="fr-FR" b="0" dirty="0"/>
              <a:t> the challenges of the future. »</a:t>
            </a:r>
          </a:p>
          <a:p>
            <a:r>
              <a:rPr lang="en-US" dirty="0"/>
              <a:t>CEFIC LRI</a:t>
            </a:r>
          </a:p>
          <a:p>
            <a:pPr lvl="3"/>
            <a:r>
              <a:rPr lang="fr-FR" dirty="0">
                <a:hlinkClick r:id="rId7"/>
              </a:rPr>
              <a:t>http://cefic-lri.org/</a:t>
            </a:r>
            <a:endParaRPr lang="fr-FR" dirty="0"/>
          </a:p>
          <a:p>
            <a:pPr lvl="3"/>
            <a:r>
              <a:rPr lang="fr-FR" b="0" dirty="0"/>
              <a:t>« The LRI </a:t>
            </a:r>
            <a:r>
              <a:rPr lang="fr-FR" b="0" dirty="0" err="1"/>
              <a:t>Toolbox</a:t>
            </a:r>
            <a:r>
              <a:rPr lang="fr-FR" b="0" dirty="0"/>
              <a:t> </a:t>
            </a:r>
            <a:r>
              <a:rPr lang="fr-FR" b="0" dirty="0" err="1"/>
              <a:t>provides</a:t>
            </a:r>
            <a:r>
              <a:rPr lang="fr-FR" b="0" dirty="0"/>
              <a:t> </a:t>
            </a:r>
            <a:r>
              <a:rPr lang="fr-FR" b="0" dirty="0" err="1"/>
              <a:t>European</a:t>
            </a:r>
            <a:r>
              <a:rPr lang="fr-FR" b="0" dirty="0"/>
              <a:t> and national </a:t>
            </a:r>
            <a:r>
              <a:rPr lang="fr-FR" b="0" dirty="0" err="1"/>
              <a:t>regulatory</a:t>
            </a:r>
            <a:r>
              <a:rPr lang="fr-FR" b="0" dirty="0"/>
              <a:t> </a:t>
            </a:r>
            <a:r>
              <a:rPr lang="fr-FR" b="0" dirty="0" err="1"/>
              <a:t>agencies</a:t>
            </a:r>
            <a:r>
              <a:rPr lang="fr-FR" b="0" dirty="0"/>
              <a:t>, </a:t>
            </a:r>
            <a:r>
              <a:rPr lang="fr-FR" b="0" dirty="0" err="1"/>
              <a:t>industry</a:t>
            </a:r>
            <a:r>
              <a:rPr lang="fr-FR" b="0" dirty="0"/>
              <a:t> and </a:t>
            </a:r>
            <a:r>
              <a:rPr lang="fr-FR" b="0" dirty="0" err="1"/>
              <a:t>academia</a:t>
            </a:r>
            <a:r>
              <a:rPr lang="fr-FR" b="0" dirty="0"/>
              <a:t> </a:t>
            </a:r>
            <a:r>
              <a:rPr lang="fr-FR" b="0" dirty="0" err="1"/>
              <a:t>with</a:t>
            </a:r>
            <a:r>
              <a:rPr lang="fr-FR" b="0" dirty="0"/>
              <a:t> a </a:t>
            </a:r>
            <a:r>
              <a:rPr lang="fr-FR" b="0" dirty="0" err="1"/>
              <a:t>selection</a:t>
            </a:r>
            <a:r>
              <a:rPr lang="fr-FR" b="0" dirty="0"/>
              <a:t> of state-of-the-art, </a:t>
            </a:r>
            <a:r>
              <a:rPr lang="fr-FR" b="0" dirty="0" err="1"/>
              <a:t>easy</a:t>
            </a:r>
            <a:r>
              <a:rPr lang="fr-FR" b="0" dirty="0"/>
              <a:t>-</a:t>
            </a:r>
            <a:r>
              <a:rPr lang="fr-FR" b="0" dirty="0" err="1"/>
              <a:t>to-use</a:t>
            </a:r>
            <a:r>
              <a:rPr lang="fr-FR" b="0" dirty="0"/>
              <a:t> </a:t>
            </a:r>
            <a:r>
              <a:rPr lang="fr-FR" b="0" dirty="0" err="1"/>
              <a:t>tools</a:t>
            </a:r>
            <a:r>
              <a:rPr lang="fr-FR" b="0" dirty="0"/>
              <a:t> for </a:t>
            </a:r>
            <a:r>
              <a:rPr lang="fr-FR" b="0" dirty="0" err="1"/>
              <a:t>better</a:t>
            </a:r>
            <a:r>
              <a:rPr lang="fr-FR" b="0" dirty="0"/>
              <a:t> </a:t>
            </a:r>
            <a:r>
              <a:rPr lang="fr-FR" b="0" dirty="0" err="1"/>
              <a:t>research</a:t>
            </a:r>
            <a:r>
              <a:rPr lang="fr-FR" b="0" dirty="0"/>
              <a:t>, </a:t>
            </a:r>
            <a:r>
              <a:rPr lang="fr-FR" b="0" dirty="0" err="1"/>
              <a:t>analysis</a:t>
            </a:r>
            <a:r>
              <a:rPr lang="fr-FR" b="0" dirty="0"/>
              <a:t> and visualisation </a:t>
            </a:r>
            <a:r>
              <a:rPr lang="fr-FR" b="0" dirty="0" err="1"/>
              <a:t>purposes</a:t>
            </a:r>
            <a:r>
              <a:rPr lang="fr-FR" b="0" dirty="0"/>
              <a:t> for use in </a:t>
            </a:r>
            <a:r>
              <a:rPr lang="fr-FR" b="0" dirty="0" err="1"/>
              <a:t>risk</a:t>
            </a:r>
            <a:r>
              <a:rPr lang="fr-FR" b="0" dirty="0"/>
              <a:t> </a:t>
            </a:r>
            <a:r>
              <a:rPr lang="fr-FR" b="0" dirty="0" err="1"/>
              <a:t>assessment</a:t>
            </a:r>
            <a:r>
              <a:rPr lang="fr-FR" b="0" dirty="0"/>
              <a:t> and </a:t>
            </a:r>
            <a:r>
              <a:rPr lang="fr-FR" b="0" dirty="0" err="1"/>
              <a:t>toxicity</a:t>
            </a:r>
            <a:r>
              <a:rPr lang="fr-FR" b="0" dirty="0"/>
              <a:t> </a:t>
            </a:r>
            <a:r>
              <a:rPr lang="fr-FR" b="0" dirty="0" err="1"/>
              <a:t>testing</a:t>
            </a:r>
            <a:r>
              <a:rPr lang="fr-FR" b="0" dirty="0"/>
              <a:t> of </a:t>
            </a:r>
            <a:r>
              <a:rPr lang="fr-FR" b="0" dirty="0" err="1"/>
              <a:t>chemicals</a:t>
            </a:r>
            <a:r>
              <a:rPr lang="fr-FR" b="0" dirty="0"/>
              <a:t>, </a:t>
            </a:r>
            <a:r>
              <a:rPr lang="fr-FR" b="0" dirty="0" err="1"/>
              <a:t>both</a:t>
            </a:r>
            <a:r>
              <a:rPr lang="fr-FR" b="0" dirty="0"/>
              <a:t> in </a:t>
            </a:r>
            <a:r>
              <a:rPr lang="fr-FR" b="0" dirty="0" err="1"/>
              <a:t>preparation</a:t>
            </a:r>
            <a:r>
              <a:rPr lang="fr-FR" b="0" dirty="0"/>
              <a:t> of </a:t>
            </a:r>
            <a:r>
              <a:rPr lang="fr-FR" b="0" dirty="0" err="1"/>
              <a:t>regulatory</a:t>
            </a:r>
            <a:r>
              <a:rPr lang="fr-FR" b="0" dirty="0"/>
              <a:t> </a:t>
            </a:r>
            <a:r>
              <a:rPr lang="fr-FR" b="0" dirty="0" err="1"/>
              <a:t>filings</a:t>
            </a:r>
            <a:r>
              <a:rPr lang="fr-FR" b="0" dirty="0"/>
              <a:t> </a:t>
            </a:r>
            <a:r>
              <a:rPr lang="fr-FR" b="0" dirty="0" err="1"/>
              <a:t>such</a:t>
            </a:r>
            <a:r>
              <a:rPr lang="fr-FR" b="0" dirty="0"/>
              <a:t> as REACH, GHS etc. and for R&amp;D </a:t>
            </a:r>
            <a:r>
              <a:rPr lang="fr-FR" b="0" dirty="0" err="1"/>
              <a:t>purposes.ts</a:t>
            </a:r>
            <a:r>
              <a:rPr lang="fr-FR" b="0" dirty="0"/>
              <a:t> »</a:t>
            </a:r>
          </a:p>
          <a:p>
            <a:r>
              <a:rPr lang="fr-FR" dirty="0"/>
              <a:t>Canadian DSL</a:t>
            </a:r>
          </a:p>
          <a:p>
            <a:pPr lvl="3"/>
            <a:r>
              <a:rPr lang="fr-FR" dirty="0">
                <a:hlinkClick r:id="rId8"/>
              </a:rPr>
              <a:t>https://www.canada.ca/en/environment-climate-change/services/canadian-environmental-protection-act-registry/substances-list/domestic.html</a:t>
            </a:r>
            <a:endParaRPr lang="fr-FR" dirty="0"/>
          </a:p>
          <a:p>
            <a:pPr lvl="3"/>
            <a:r>
              <a:rPr lang="fr-FR" b="0" dirty="0"/>
              <a:t>« </a:t>
            </a:r>
            <a:r>
              <a:rPr lang="fr-FR" dirty="0"/>
              <a:t>The DSL </a:t>
            </a:r>
            <a:r>
              <a:rPr lang="fr-FR" dirty="0" err="1"/>
              <a:t>is</a:t>
            </a:r>
            <a:r>
              <a:rPr lang="fr-FR" dirty="0"/>
              <a:t> an </a:t>
            </a:r>
            <a:r>
              <a:rPr lang="fr-FR" dirty="0" err="1"/>
              <a:t>inventory</a:t>
            </a:r>
            <a:r>
              <a:rPr lang="fr-FR" dirty="0"/>
              <a:t> of </a:t>
            </a:r>
            <a:r>
              <a:rPr lang="fr-FR" dirty="0" err="1"/>
              <a:t>approximately</a:t>
            </a:r>
            <a:r>
              <a:rPr lang="fr-FR" dirty="0"/>
              <a:t> 23 000 substances </a:t>
            </a:r>
            <a:r>
              <a:rPr lang="fr-FR" dirty="0" err="1"/>
              <a:t>manufactured</a:t>
            </a:r>
            <a:r>
              <a:rPr lang="fr-FR" dirty="0"/>
              <a:t> in, </a:t>
            </a:r>
            <a:r>
              <a:rPr lang="fr-FR" dirty="0" err="1"/>
              <a:t>imported</a:t>
            </a:r>
            <a:r>
              <a:rPr lang="fr-FR" dirty="0"/>
              <a:t> </a:t>
            </a:r>
            <a:r>
              <a:rPr lang="fr-FR" dirty="0" err="1"/>
              <a:t>into</a:t>
            </a:r>
            <a:r>
              <a:rPr lang="fr-FR" dirty="0"/>
              <a:t> or </a:t>
            </a:r>
            <a:r>
              <a:rPr lang="fr-FR" dirty="0" err="1"/>
              <a:t>used</a:t>
            </a:r>
            <a:r>
              <a:rPr lang="fr-FR" dirty="0"/>
              <a:t> in Canada on a commercial </a:t>
            </a:r>
            <a:r>
              <a:rPr lang="fr-FR" dirty="0" err="1"/>
              <a:t>scale</a:t>
            </a:r>
            <a:r>
              <a:rPr lang="fr-FR" dirty="0"/>
              <a:t>.</a:t>
            </a:r>
            <a:r>
              <a:rPr lang="fr-FR" b="0" dirty="0"/>
              <a:t> »</a:t>
            </a:r>
            <a:endParaRPr lang="en-US" b="0" dirty="0"/>
          </a:p>
          <a:p>
            <a:r>
              <a:rPr lang="en-US" sz="3100" dirty="0"/>
              <a:t>Literature</a:t>
            </a:r>
            <a:endParaRPr lang="fr-FR" sz="3100" dirty="0"/>
          </a:p>
        </p:txBody>
      </p:sp>
      <p:sp>
        <p:nvSpPr>
          <p:cNvPr id="4" name="Espace réservé du numéro de diapositive 3">
            <a:extLst>
              <a:ext uri="{FF2B5EF4-FFF2-40B4-BE49-F238E27FC236}">
                <a16:creationId xmlns:a16="http://schemas.microsoft.com/office/drawing/2014/main" id="{2F278B1A-0C1A-3C48-9CD7-2CB937EC12BD}"/>
              </a:ext>
            </a:extLst>
          </p:cNvPr>
          <p:cNvSpPr>
            <a:spLocks noGrp="1"/>
          </p:cNvSpPr>
          <p:nvPr>
            <p:ph type="sldNum" sz="quarter" idx="10"/>
          </p:nvPr>
        </p:nvSpPr>
        <p:spPr/>
        <p:txBody>
          <a:bodyPr/>
          <a:lstStyle/>
          <a:p>
            <a:pPr rtl="0"/>
            <a:fld id="{401CF334-2D5C-4859-84A6-CA7E6E43FAEB}" type="slidenum">
              <a:rPr lang="it-IT" smtClean="0"/>
              <a:pPr rtl="0"/>
              <a:t>5</a:t>
            </a:fld>
            <a:endParaRPr lang="it-IT" dirty="0"/>
          </a:p>
        </p:txBody>
      </p:sp>
      <p:pic>
        <p:nvPicPr>
          <p:cNvPr id="10" name="Picture 8" descr="Image result for ecotox epa">
            <a:extLst>
              <a:ext uri="{FF2B5EF4-FFF2-40B4-BE49-F238E27FC236}">
                <a16:creationId xmlns:a16="http://schemas.microsoft.com/office/drawing/2014/main" id="{D1820561-90B9-6E4A-8DDA-C866D0426F32}"/>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79361" y="2272819"/>
            <a:ext cx="923368" cy="923368"/>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3">
            <a:extLst>
              <a:ext uri="{FF2B5EF4-FFF2-40B4-BE49-F238E27FC236}">
                <a16:creationId xmlns:a16="http://schemas.microsoft.com/office/drawing/2014/main" id="{E92E1898-F4E0-6447-AFB7-4680F6117F2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73216" y="1512186"/>
            <a:ext cx="1535658" cy="392313"/>
          </a:xfrm>
          <a:prstGeom prst="rect">
            <a:avLst/>
          </a:prstGeom>
        </p:spPr>
      </p:pic>
      <p:pic>
        <p:nvPicPr>
          <p:cNvPr id="12" name="Picture 4" descr="Image result for nite japan database">
            <a:extLst>
              <a:ext uri="{FF2B5EF4-FFF2-40B4-BE49-F238E27FC236}">
                <a16:creationId xmlns:a16="http://schemas.microsoft.com/office/drawing/2014/main" id="{6AABDA8A-D2D6-7E44-A62C-F53A5DC42387}"/>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996747" y="3433385"/>
            <a:ext cx="1288597" cy="646331"/>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a:extLst>
              <a:ext uri="{FF2B5EF4-FFF2-40B4-BE49-F238E27FC236}">
                <a16:creationId xmlns:a16="http://schemas.microsoft.com/office/drawing/2014/main" id="{379C1763-8EF3-0A44-9C45-46F943DABBFD}"/>
              </a:ext>
            </a:extLst>
          </p:cNvPr>
          <p:cNvPicPr>
            <a:picLocks noChangeAspect="1"/>
          </p:cNvPicPr>
          <p:nvPr/>
        </p:nvPicPr>
        <p:blipFill>
          <a:blip r:embed="rId12"/>
          <a:stretch>
            <a:fillRect/>
          </a:stretch>
        </p:blipFill>
        <p:spPr>
          <a:xfrm>
            <a:off x="7145745" y="5405353"/>
            <a:ext cx="990600" cy="495300"/>
          </a:xfrm>
          <a:prstGeom prst="rect">
            <a:avLst/>
          </a:prstGeom>
        </p:spPr>
      </p:pic>
    </p:spTree>
    <p:extLst>
      <p:ext uri="{BB962C8B-B14F-4D97-AF65-F5344CB8AC3E}">
        <p14:creationId xmlns:p14="http://schemas.microsoft.com/office/powerpoint/2010/main" val="30557220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9386E2-7A99-8A45-BE2D-6082F8AB0220}"/>
              </a:ext>
            </a:extLst>
          </p:cNvPr>
          <p:cNvSpPr>
            <a:spLocks noGrp="1"/>
          </p:cNvSpPr>
          <p:nvPr>
            <p:ph type="title"/>
          </p:nvPr>
        </p:nvSpPr>
        <p:spPr/>
        <p:txBody>
          <a:bodyPr/>
          <a:lstStyle/>
          <a:p>
            <a:r>
              <a:rPr lang="en-US" dirty="0" err="1"/>
              <a:t>xGTMClass</a:t>
            </a:r>
            <a:r>
              <a:rPr lang="en-US" dirty="0"/>
              <a:t> interface</a:t>
            </a:r>
          </a:p>
        </p:txBody>
      </p:sp>
      <p:pic>
        <p:nvPicPr>
          <p:cNvPr id="4" name="Espace réservé du contenu 3">
            <a:extLst>
              <a:ext uri="{FF2B5EF4-FFF2-40B4-BE49-F238E27FC236}">
                <a16:creationId xmlns:a16="http://schemas.microsoft.com/office/drawing/2014/main" id="{1F4DFC56-C4B7-A842-A239-03C3720308A0}"/>
              </a:ext>
            </a:extLst>
          </p:cNvPr>
          <p:cNvPicPr>
            <a:picLocks noGrp="1"/>
          </p:cNvPicPr>
          <p:nvPr>
            <p:ph idx="1"/>
          </p:nvPr>
        </p:nvPicPr>
        <p:blipFill>
          <a:blip r:embed="rId3"/>
          <a:stretch>
            <a:fillRect/>
          </a:stretch>
        </p:blipFill>
        <p:spPr bwMode="auto">
          <a:xfrm>
            <a:off x="864096" y="1970694"/>
            <a:ext cx="3439425" cy="3662764"/>
          </a:xfrm>
          <a:prstGeom prst="rect">
            <a:avLst/>
          </a:prstGeom>
          <a:ln>
            <a:noFill/>
          </a:ln>
          <a:extLst>
            <a:ext uri="{53640926-AAD7-44D8-BBD7-CCE9431645EC}">
              <a14:shadowObscured xmlns:a14="http://schemas.microsoft.com/office/drawing/2010/main"/>
            </a:ext>
          </a:extLst>
        </p:spPr>
      </p:pic>
      <p:sp>
        <p:nvSpPr>
          <p:cNvPr id="5" name="Légende encadrée avec une bordure 2 4">
            <a:extLst>
              <a:ext uri="{FF2B5EF4-FFF2-40B4-BE49-F238E27FC236}">
                <a16:creationId xmlns:a16="http://schemas.microsoft.com/office/drawing/2014/main" id="{1A48A473-3040-EE44-9E7D-E28E13A185A9}"/>
              </a:ext>
            </a:extLst>
          </p:cNvPr>
          <p:cNvSpPr/>
          <p:nvPr/>
        </p:nvSpPr>
        <p:spPr>
          <a:xfrm>
            <a:off x="5754847" y="1325577"/>
            <a:ext cx="2097248" cy="587230"/>
          </a:xfrm>
          <a:prstGeom prst="accentBorderCallout2">
            <a:avLst>
              <a:gd name="adj1" fmla="val 18750"/>
              <a:gd name="adj2" fmla="val -8333"/>
              <a:gd name="adj3" fmla="val 22210"/>
              <a:gd name="adj4" fmla="val -136809"/>
              <a:gd name="adj5" fmla="val 146913"/>
              <a:gd name="adj6" fmla="val -178831"/>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File Management</a:t>
            </a:r>
          </a:p>
        </p:txBody>
      </p:sp>
      <p:sp>
        <p:nvSpPr>
          <p:cNvPr id="6" name="Légende encadrée avec une bordure 2 5">
            <a:extLst>
              <a:ext uri="{FF2B5EF4-FFF2-40B4-BE49-F238E27FC236}">
                <a16:creationId xmlns:a16="http://schemas.microsoft.com/office/drawing/2014/main" id="{155171FC-2117-9A4F-A6B7-7DDBFE87A462}"/>
              </a:ext>
            </a:extLst>
          </p:cNvPr>
          <p:cNvSpPr/>
          <p:nvPr/>
        </p:nvSpPr>
        <p:spPr>
          <a:xfrm>
            <a:off x="5754847" y="2041406"/>
            <a:ext cx="2097248" cy="587230"/>
          </a:xfrm>
          <a:prstGeom prst="accentBorderCallout2">
            <a:avLst>
              <a:gd name="adj1" fmla="val 18750"/>
              <a:gd name="adj2" fmla="val -8333"/>
              <a:gd name="adj3" fmla="val 19183"/>
              <a:gd name="adj4" fmla="val -79887"/>
              <a:gd name="adj5" fmla="val 211226"/>
              <a:gd name="adj6" fmla="val -101723"/>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Model meta-data</a:t>
            </a:r>
          </a:p>
        </p:txBody>
      </p:sp>
      <p:sp>
        <p:nvSpPr>
          <p:cNvPr id="7" name="Légende encadrée avec une bordure 2 6">
            <a:extLst>
              <a:ext uri="{FF2B5EF4-FFF2-40B4-BE49-F238E27FC236}">
                <a16:creationId xmlns:a16="http://schemas.microsoft.com/office/drawing/2014/main" id="{137D0630-EFE2-894D-86EC-7242435FF763}"/>
              </a:ext>
            </a:extLst>
          </p:cNvPr>
          <p:cNvSpPr/>
          <p:nvPr/>
        </p:nvSpPr>
        <p:spPr>
          <a:xfrm>
            <a:off x="5754847" y="2757235"/>
            <a:ext cx="2097248" cy="587230"/>
          </a:xfrm>
          <a:prstGeom prst="accentBorderCallout2">
            <a:avLst>
              <a:gd name="adj1" fmla="val 90178"/>
              <a:gd name="adj2" fmla="val -8333"/>
              <a:gd name="adj3" fmla="val 90178"/>
              <a:gd name="adj4" fmla="val -19467"/>
              <a:gd name="adj5" fmla="val 229829"/>
              <a:gd name="adj6" fmla="val -97809"/>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Applicability domain management</a:t>
            </a:r>
          </a:p>
        </p:txBody>
      </p:sp>
      <p:sp>
        <p:nvSpPr>
          <p:cNvPr id="8" name="Légende encadrée avec une bordure 2 7">
            <a:extLst>
              <a:ext uri="{FF2B5EF4-FFF2-40B4-BE49-F238E27FC236}">
                <a16:creationId xmlns:a16="http://schemas.microsoft.com/office/drawing/2014/main" id="{97E6509F-6AC8-B74C-8E8B-A55BB17EAE27}"/>
              </a:ext>
            </a:extLst>
          </p:cNvPr>
          <p:cNvSpPr/>
          <p:nvPr/>
        </p:nvSpPr>
        <p:spPr>
          <a:xfrm>
            <a:off x="5754847" y="3473064"/>
            <a:ext cx="2097248" cy="587230"/>
          </a:xfrm>
          <a:prstGeom prst="accentBorderCallout2">
            <a:avLst>
              <a:gd name="adj1" fmla="val 94130"/>
              <a:gd name="adj2" fmla="val -7158"/>
              <a:gd name="adj3" fmla="val 100617"/>
              <a:gd name="adj4" fmla="val -54790"/>
              <a:gd name="adj5" fmla="val 194488"/>
              <a:gd name="adj6" fmla="val -92654"/>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Log messages</a:t>
            </a:r>
          </a:p>
        </p:txBody>
      </p:sp>
      <p:sp>
        <p:nvSpPr>
          <p:cNvPr id="9" name="Légende encadrée avec une bordure 2 8">
            <a:extLst>
              <a:ext uri="{FF2B5EF4-FFF2-40B4-BE49-F238E27FC236}">
                <a16:creationId xmlns:a16="http://schemas.microsoft.com/office/drawing/2014/main" id="{F8774F48-B8E6-6D4D-8CF4-543148B2EAD1}"/>
              </a:ext>
            </a:extLst>
          </p:cNvPr>
          <p:cNvSpPr/>
          <p:nvPr/>
        </p:nvSpPr>
        <p:spPr>
          <a:xfrm>
            <a:off x="5754847" y="4188893"/>
            <a:ext cx="2097248" cy="587230"/>
          </a:xfrm>
          <a:prstGeom prst="accentBorderCallout2">
            <a:avLst>
              <a:gd name="adj1" fmla="val 77143"/>
              <a:gd name="adj2" fmla="val -8939"/>
              <a:gd name="adj3" fmla="val 90119"/>
              <a:gd name="adj4" fmla="val -162606"/>
              <a:gd name="adj5" fmla="val -79305"/>
              <a:gd name="adj6" fmla="val -203175"/>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Calculation mode</a:t>
            </a:r>
          </a:p>
        </p:txBody>
      </p:sp>
      <p:sp>
        <p:nvSpPr>
          <p:cNvPr id="10" name="Légende encadrée avec une bordure 2 9">
            <a:extLst>
              <a:ext uri="{FF2B5EF4-FFF2-40B4-BE49-F238E27FC236}">
                <a16:creationId xmlns:a16="http://schemas.microsoft.com/office/drawing/2014/main" id="{AED649AE-93C5-9D4B-83A9-518E953854C2}"/>
              </a:ext>
            </a:extLst>
          </p:cNvPr>
          <p:cNvSpPr/>
          <p:nvPr/>
        </p:nvSpPr>
        <p:spPr>
          <a:xfrm>
            <a:off x="5754847" y="4904722"/>
            <a:ext cx="2097248" cy="587230"/>
          </a:xfrm>
          <a:prstGeom prst="accentBorderCallout2">
            <a:avLst>
              <a:gd name="adj1" fmla="val 18750"/>
              <a:gd name="adj2" fmla="val -8333"/>
              <a:gd name="adj3" fmla="val 18750"/>
              <a:gd name="adj4" fmla="val -16667"/>
              <a:gd name="adj5" fmla="val 96516"/>
              <a:gd name="adj6" fmla="val -10163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Start calculations</a:t>
            </a:r>
          </a:p>
        </p:txBody>
      </p:sp>
    </p:spTree>
    <p:extLst>
      <p:ext uri="{BB962C8B-B14F-4D97-AF65-F5344CB8AC3E}">
        <p14:creationId xmlns:p14="http://schemas.microsoft.com/office/powerpoint/2010/main" val="25448943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Build a regression model</a:t>
            </a:r>
          </a:p>
        </p:txBody>
      </p:sp>
      <p:pic>
        <p:nvPicPr>
          <p:cNvPr id="5" name="Espace réservé du contenu 4">
            <a:extLst>
              <a:ext uri="{FF2B5EF4-FFF2-40B4-BE49-F238E27FC236}">
                <a16:creationId xmlns:a16="http://schemas.microsoft.com/office/drawing/2014/main" id="{E52D52F0-D3BF-8641-9836-27667D32DE99}"/>
              </a:ext>
            </a:extLst>
          </p:cNvPr>
          <p:cNvPicPr>
            <a:picLocks noGrp="1" noChangeAspect="1"/>
          </p:cNvPicPr>
          <p:nvPr>
            <p:ph idx="1"/>
          </p:nvPr>
        </p:nvPicPr>
        <p:blipFill rotWithShape="1">
          <a:blip r:embed="rId3"/>
          <a:srcRect b="79311"/>
          <a:stretch/>
        </p:blipFill>
        <p:spPr>
          <a:xfrm>
            <a:off x="0" y="1448578"/>
            <a:ext cx="5302800" cy="1901865"/>
          </a:xfrm>
        </p:spPr>
      </p:pic>
      <p:sp>
        <p:nvSpPr>
          <p:cNvPr id="7" name="ZoneTexte 6">
            <a:extLst>
              <a:ext uri="{FF2B5EF4-FFF2-40B4-BE49-F238E27FC236}">
                <a16:creationId xmlns:a16="http://schemas.microsoft.com/office/drawing/2014/main" id="{4CE9573B-6C8A-FC49-B9ED-D3803DDA8A9B}"/>
              </a:ext>
            </a:extLst>
          </p:cNvPr>
          <p:cNvSpPr txBox="1"/>
          <p:nvPr/>
        </p:nvSpPr>
        <p:spPr>
          <a:xfrm>
            <a:off x="5299127" y="1636680"/>
            <a:ext cx="3844872" cy="338554"/>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GTM Model </a:t>
            </a:r>
            <a:r>
              <a:rPr lang="en-US" sz="1600" dirty="0"/>
              <a:t>to the file </a:t>
            </a:r>
            <a:r>
              <a:rPr lang="en-US" sz="1600" dirty="0" err="1">
                <a:latin typeface="Consolas" panose="020B0609020204030204" pitchFamily="49" charset="0"/>
                <a:cs typeface="Consolas" panose="020B0609020204030204" pitchFamily="49" charset="0"/>
              </a:rPr>
              <a:t>train.xml</a:t>
            </a:r>
            <a:endParaRPr lang="en-US" sz="1600" dirty="0">
              <a:latin typeface="Consolas" panose="020B0609020204030204" pitchFamily="49" charset="0"/>
              <a:cs typeface="Consolas" panose="020B0609020204030204" pitchFamily="49" charset="0"/>
            </a:endParaRPr>
          </a:p>
        </p:txBody>
      </p:sp>
      <p:sp>
        <p:nvSpPr>
          <p:cNvPr id="8" name="ZoneTexte 7">
            <a:extLst>
              <a:ext uri="{FF2B5EF4-FFF2-40B4-BE49-F238E27FC236}">
                <a16:creationId xmlns:a16="http://schemas.microsoft.com/office/drawing/2014/main" id="{A286A72E-E2D7-8F41-A8A4-9DAAECA6278E}"/>
              </a:ext>
            </a:extLst>
          </p:cNvPr>
          <p:cNvSpPr txBox="1"/>
          <p:nvPr/>
        </p:nvSpPr>
        <p:spPr>
          <a:xfrm>
            <a:off x="5299127" y="2072044"/>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Responsibilities</a:t>
            </a:r>
            <a:r>
              <a:rPr lang="en-US" sz="1600" dirty="0"/>
              <a:t> to the file </a:t>
            </a:r>
            <a:r>
              <a:rPr lang="en-US" sz="1600" dirty="0" err="1">
                <a:latin typeface="Consolas" panose="020B0609020204030204" pitchFamily="49" charset="0"/>
                <a:cs typeface="Consolas" panose="020B0609020204030204" pitchFamily="49" charset="0"/>
              </a:rPr>
              <a:t>trainR.svm</a:t>
            </a:r>
            <a:endParaRPr lang="en-US" sz="1600" dirty="0">
              <a:latin typeface="Consolas" panose="020B0609020204030204" pitchFamily="49" charset="0"/>
              <a:cs typeface="Consolas" panose="020B0609020204030204" pitchFamily="49" charset="0"/>
            </a:endParaRPr>
          </a:p>
        </p:txBody>
      </p:sp>
      <p:sp>
        <p:nvSpPr>
          <p:cNvPr id="9" name="ZoneTexte 8">
            <a:extLst>
              <a:ext uri="{FF2B5EF4-FFF2-40B4-BE49-F238E27FC236}">
                <a16:creationId xmlns:a16="http://schemas.microsoft.com/office/drawing/2014/main" id="{B9FE0642-D418-5B4D-949E-F47F4A5D3585}"/>
              </a:ext>
            </a:extLst>
          </p:cNvPr>
          <p:cNvSpPr txBox="1"/>
          <p:nvPr/>
        </p:nvSpPr>
        <p:spPr>
          <a:xfrm>
            <a:off x="5299127" y="2805295"/>
            <a:ext cx="3844872"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Property</a:t>
            </a:r>
            <a:r>
              <a:rPr lang="en-US" sz="1600" dirty="0"/>
              <a:t> to the file </a:t>
            </a:r>
            <a:r>
              <a:rPr lang="en-US" sz="1600" dirty="0" err="1">
                <a:latin typeface="Consolas" panose="020B0609020204030204" pitchFamily="49" charset="0"/>
                <a:cs typeface="Consolas" panose="020B0609020204030204" pitchFamily="49" charset="0"/>
              </a:rPr>
              <a:t>trainBCFlog.prp</a:t>
            </a:r>
            <a:endParaRPr lang="en-US" sz="1600" dirty="0">
              <a:latin typeface="Consolas" panose="020B0609020204030204" pitchFamily="49" charset="0"/>
              <a:cs typeface="Consolas" panose="020B0609020204030204" pitchFamily="49" charset="0"/>
            </a:endParaRPr>
          </a:p>
        </p:txBody>
      </p:sp>
      <p:sp>
        <p:nvSpPr>
          <p:cNvPr id="10" name="ZoneTexte 9">
            <a:extLst>
              <a:ext uri="{FF2B5EF4-FFF2-40B4-BE49-F238E27FC236}">
                <a16:creationId xmlns:a16="http://schemas.microsoft.com/office/drawing/2014/main" id="{FD7F4571-7371-484A-A4D8-759723FBE158}"/>
              </a:ext>
            </a:extLst>
          </p:cNvPr>
          <p:cNvSpPr txBox="1"/>
          <p:nvPr/>
        </p:nvSpPr>
        <p:spPr>
          <a:xfrm>
            <a:off x="5299126" y="3538546"/>
            <a:ext cx="3844874" cy="338554"/>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Output </a:t>
            </a:r>
            <a:r>
              <a:rPr lang="en-US" sz="1600" dirty="0"/>
              <a:t>to </a:t>
            </a:r>
            <a:r>
              <a:rPr lang="en-US" sz="1600" dirty="0" err="1">
                <a:latin typeface="Consolas" panose="020B0609020204030204" pitchFamily="49" charset="0"/>
                <a:cs typeface="Consolas" panose="020B0609020204030204" pitchFamily="49" charset="0"/>
              </a:rPr>
              <a:t>trainBCFlog_reg</a:t>
            </a:r>
            <a:endParaRPr lang="en-US" sz="1600" dirty="0">
              <a:latin typeface="Consolas" panose="020B0609020204030204" pitchFamily="49" charset="0"/>
              <a:cs typeface="Consolas" panose="020B0609020204030204" pitchFamily="49" charset="0"/>
            </a:endParaRPr>
          </a:p>
        </p:txBody>
      </p:sp>
      <p:sp>
        <p:nvSpPr>
          <p:cNvPr id="11" name="Rectangle 10">
            <a:extLst>
              <a:ext uri="{FF2B5EF4-FFF2-40B4-BE49-F238E27FC236}">
                <a16:creationId xmlns:a16="http://schemas.microsoft.com/office/drawing/2014/main" id="{422A3CCF-70B1-614F-B450-1796159C40EA}"/>
              </a:ext>
            </a:extLst>
          </p:cNvPr>
          <p:cNvSpPr/>
          <p:nvPr/>
        </p:nvSpPr>
        <p:spPr>
          <a:xfrm>
            <a:off x="-1" y="166264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2DCDDA26-EAC0-8848-9177-E53FE119018D}"/>
              </a:ext>
            </a:extLst>
          </p:cNvPr>
          <p:cNvSpPr/>
          <p:nvPr/>
        </p:nvSpPr>
        <p:spPr>
          <a:xfrm>
            <a:off x="0" y="20798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4700F803-C730-4943-8EBE-44B03954BB4B}"/>
              </a:ext>
            </a:extLst>
          </p:cNvPr>
          <p:cNvSpPr/>
          <p:nvPr/>
        </p:nvSpPr>
        <p:spPr>
          <a:xfrm>
            <a:off x="-2" y="24930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AFEF7717-1685-8B42-8BA7-CA7056CC3A93}"/>
              </a:ext>
            </a:extLst>
          </p:cNvPr>
          <p:cNvSpPr/>
          <p:nvPr/>
        </p:nvSpPr>
        <p:spPr>
          <a:xfrm>
            <a:off x="0" y="29259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15" name="Espace réservé du contenu 4">
            <a:extLst>
              <a:ext uri="{FF2B5EF4-FFF2-40B4-BE49-F238E27FC236}">
                <a16:creationId xmlns:a16="http://schemas.microsoft.com/office/drawing/2014/main" id="{2C4E9822-80EC-8641-B69D-5A6B2550D127}"/>
              </a:ext>
            </a:extLst>
          </p:cNvPr>
          <p:cNvPicPr>
            <a:picLocks noChangeAspect="1"/>
          </p:cNvPicPr>
          <p:nvPr/>
        </p:nvPicPr>
        <p:blipFill rotWithShape="1">
          <a:blip r:embed="rId3"/>
          <a:srcRect l="479" t="21449" r="-479" b="61709"/>
          <a:stretch/>
        </p:blipFill>
        <p:spPr bwMode="auto">
          <a:xfrm>
            <a:off x="0" y="4202667"/>
            <a:ext cx="5302800" cy="15481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16" name="ZoneTexte 15">
            <a:extLst>
              <a:ext uri="{FF2B5EF4-FFF2-40B4-BE49-F238E27FC236}">
                <a16:creationId xmlns:a16="http://schemas.microsoft.com/office/drawing/2014/main" id="{6F337822-D060-D648-ACCB-7A370454CD80}"/>
              </a:ext>
            </a:extLst>
          </p:cNvPr>
          <p:cNvSpPr txBox="1"/>
          <p:nvPr/>
        </p:nvSpPr>
        <p:spPr>
          <a:xfrm>
            <a:off x="5299124" y="3933471"/>
            <a:ext cx="4376665" cy="2031325"/>
          </a:xfrm>
          <a:prstGeom prst="rect">
            <a:avLst/>
          </a:prstGeom>
          <a:noFill/>
        </p:spPr>
        <p:txBody>
          <a:bodyPr wrap="square" rtlCol="0">
            <a:spAutoFit/>
          </a:bodyPr>
          <a:lstStyle/>
          <a:p>
            <a:r>
              <a:rPr lang="en-US" sz="1800" dirty="0"/>
              <a:t>Set the calculation mode to </a:t>
            </a:r>
            <a:r>
              <a:rPr lang="en-US" sz="1800" b="1" dirty="0">
                <a:latin typeface="Consolas" panose="020B0609020204030204" pitchFamily="49" charset="0"/>
                <a:cs typeface="Consolas" panose="020B0609020204030204" pitchFamily="49" charset="0"/>
              </a:rPr>
              <a:t>Train</a:t>
            </a:r>
          </a:p>
          <a:p>
            <a:r>
              <a:rPr lang="en-US" sz="1800" dirty="0"/>
              <a:t>Fill the metadata with you </a:t>
            </a:r>
            <a:r>
              <a:rPr lang="en-US" sz="1800" dirty="0" err="1"/>
              <a:t>informations</a:t>
            </a:r>
            <a:r>
              <a:rPr lang="en-US" sz="1800" dirty="0"/>
              <a:t>.</a:t>
            </a:r>
          </a:p>
          <a:p>
            <a:r>
              <a:rPr lang="en-US" sz="1800" dirty="0"/>
              <a:t>For instance:</a:t>
            </a:r>
          </a:p>
          <a:p>
            <a:r>
              <a:rPr lang="en-US" sz="1800" dirty="0"/>
              <a:t>Property name to “</a:t>
            </a:r>
            <a:r>
              <a:rPr lang="en-US" sz="1800" dirty="0" err="1"/>
              <a:t>BCFlog</a:t>
            </a:r>
            <a:r>
              <a:rPr lang="en-US" sz="1800" dirty="0"/>
              <a:t>”</a:t>
            </a:r>
          </a:p>
          <a:p>
            <a:r>
              <a:rPr lang="en-US" sz="1800" dirty="0"/>
              <a:t>Author “Your name”</a:t>
            </a:r>
          </a:p>
          <a:p>
            <a:r>
              <a:rPr lang="en-US" sz="1800" dirty="0"/>
              <a:t>Title “logarithm of BCF”</a:t>
            </a:r>
          </a:p>
          <a:p>
            <a:r>
              <a:rPr lang="en-US" sz="1800" dirty="0"/>
              <a:t>Comments “BCF in L/Kg”</a:t>
            </a:r>
          </a:p>
        </p:txBody>
      </p:sp>
      <p:sp>
        <p:nvSpPr>
          <p:cNvPr id="17" name="ZoneTexte 16">
            <a:extLst>
              <a:ext uri="{FF2B5EF4-FFF2-40B4-BE49-F238E27FC236}">
                <a16:creationId xmlns:a16="http://schemas.microsoft.com/office/drawing/2014/main" id="{1AED3C72-B43B-CD43-89D4-5A2771C579FD}"/>
              </a:ext>
            </a:extLst>
          </p:cNvPr>
          <p:cNvSpPr txBox="1"/>
          <p:nvPr/>
        </p:nvSpPr>
        <p:spPr>
          <a:xfrm>
            <a:off x="1849454" y="5841685"/>
            <a:ext cx="2295821" cy="400110"/>
          </a:xfrm>
          <a:prstGeom prst="rect">
            <a:avLst/>
          </a:prstGeom>
          <a:noFill/>
        </p:spPr>
        <p:txBody>
          <a:bodyPr wrap="none" rtlCol="0">
            <a:spAutoFit/>
          </a:bodyPr>
          <a:lstStyle/>
          <a:p>
            <a:r>
              <a:rPr lang="en-US" sz="2000" dirty="0"/>
              <a:t>Click the </a:t>
            </a:r>
            <a:r>
              <a:rPr lang="en-US" sz="2000" b="1" dirty="0">
                <a:latin typeface="Consolas" panose="020B0609020204030204" pitchFamily="49" charset="0"/>
                <a:cs typeface="Consolas" panose="020B0609020204030204" pitchFamily="49" charset="0"/>
              </a:rPr>
              <a:t>OK</a:t>
            </a:r>
            <a:r>
              <a:rPr lang="en-US" sz="2000" dirty="0"/>
              <a:t> button.</a:t>
            </a:r>
          </a:p>
        </p:txBody>
      </p:sp>
    </p:spTree>
    <p:extLst>
      <p:ext uri="{BB962C8B-B14F-4D97-AF65-F5344CB8AC3E}">
        <p14:creationId xmlns:p14="http://schemas.microsoft.com/office/powerpoint/2010/main" val="263895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3"/>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4"/>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0"/>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8" grpId="1"/>
      <p:bldP spid="9" grpId="0"/>
      <p:bldP spid="9" grpId="1"/>
      <p:bldP spid="10" grpId="0"/>
      <p:bldP spid="10" grpId="1"/>
      <p:bldP spid="11" grpId="0" animBg="1"/>
      <p:bldP spid="12" grpId="0" animBg="1"/>
      <p:bldP spid="12" grpId="1" animBg="1"/>
      <p:bldP spid="13" grpId="0" animBg="1"/>
      <p:bldP spid="13" grpId="1" animBg="1"/>
      <p:bldP spid="14" grpId="0" animBg="1"/>
      <p:bldP spid="14" grpId="1" animBg="1"/>
      <p:bldP spid="16" grpId="0"/>
      <p:bldP spid="1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Cross-validate the model</a:t>
            </a:r>
          </a:p>
        </p:txBody>
      </p:sp>
      <p:pic>
        <p:nvPicPr>
          <p:cNvPr id="15" name="Espace réservé du contenu 4">
            <a:extLst>
              <a:ext uri="{FF2B5EF4-FFF2-40B4-BE49-F238E27FC236}">
                <a16:creationId xmlns:a16="http://schemas.microsoft.com/office/drawing/2014/main" id="{2C4E9822-80EC-8641-B69D-5A6B2550D127}"/>
              </a:ext>
            </a:extLst>
          </p:cNvPr>
          <p:cNvPicPr>
            <a:picLocks noChangeAspect="1"/>
          </p:cNvPicPr>
          <p:nvPr/>
        </p:nvPicPr>
        <p:blipFill rotWithShape="1">
          <a:blip r:embed="rId3"/>
          <a:srcRect t="15990" b="61247"/>
          <a:stretch/>
        </p:blipFill>
        <p:spPr bwMode="auto">
          <a:xfrm>
            <a:off x="0" y="1214884"/>
            <a:ext cx="5302800" cy="209252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16" name="ZoneTexte 15">
            <a:extLst>
              <a:ext uri="{FF2B5EF4-FFF2-40B4-BE49-F238E27FC236}">
                <a16:creationId xmlns:a16="http://schemas.microsoft.com/office/drawing/2014/main" id="{6F337822-D060-D648-ACCB-7A370454CD80}"/>
              </a:ext>
            </a:extLst>
          </p:cNvPr>
          <p:cNvSpPr txBox="1"/>
          <p:nvPr/>
        </p:nvSpPr>
        <p:spPr>
          <a:xfrm>
            <a:off x="5299125" y="1230222"/>
            <a:ext cx="3844876" cy="2031325"/>
          </a:xfrm>
          <a:prstGeom prst="rect">
            <a:avLst/>
          </a:prstGeom>
          <a:noFill/>
        </p:spPr>
        <p:txBody>
          <a:bodyPr wrap="square" rtlCol="0">
            <a:spAutoFit/>
          </a:bodyPr>
          <a:lstStyle/>
          <a:p>
            <a:r>
              <a:rPr lang="en-US" sz="1800" dirty="0"/>
              <a:t>Set the calculation mode to </a:t>
            </a:r>
            <a:r>
              <a:rPr lang="en-US" sz="1800" b="1" dirty="0">
                <a:latin typeface="Consolas" panose="020B0609020204030204" pitchFamily="49" charset="0"/>
                <a:cs typeface="Consolas" panose="020B0609020204030204" pitchFamily="49" charset="0"/>
              </a:rPr>
              <a:t>Cross-validate</a:t>
            </a:r>
          </a:p>
          <a:p>
            <a:r>
              <a:rPr lang="en-US" sz="1800" dirty="0"/>
              <a:t>Set the number of folds to </a:t>
            </a:r>
            <a:r>
              <a:rPr lang="en-US" sz="1800" b="1" dirty="0">
                <a:latin typeface="Consolas" panose="020B0609020204030204" pitchFamily="49" charset="0"/>
                <a:cs typeface="Consolas" panose="020B0609020204030204" pitchFamily="49" charset="0"/>
              </a:rPr>
              <a:t>10</a:t>
            </a:r>
          </a:p>
          <a:p>
            <a:r>
              <a:rPr lang="en-US" sz="1800" dirty="0"/>
              <a:t>Check that the </a:t>
            </a:r>
            <a:r>
              <a:rPr lang="en-US" sz="1800" b="1" dirty="0">
                <a:latin typeface="Consolas" panose="020B0609020204030204" pitchFamily="49" charset="0"/>
                <a:cs typeface="Consolas" panose="020B0609020204030204" pitchFamily="49" charset="0"/>
              </a:rPr>
              <a:t>Output</a:t>
            </a:r>
            <a:r>
              <a:rPr lang="en-US" sz="1800" dirty="0"/>
              <a:t> is </a:t>
            </a:r>
            <a:r>
              <a:rPr lang="en-US" sz="1800" dirty="0" err="1">
                <a:latin typeface="Consolas" panose="020B0609020204030204" pitchFamily="49" charset="0"/>
                <a:cs typeface="Consolas" panose="020B0609020204030204" pitchFamily="49" charset="0"/>
              </a:rPr>
              <a:t>trainBCFlog_reg_CV</a:t>
            </a:r>
            <a:endParaRPr lang="en-US" sz="1800" dirty="0">
              <a:latin typeface="Consolas" panose="020B0609020204030204" pitchFamily="49" charset="0"/>
              <a:cs typeface="Consolas" panose="020B0609020204030204" pitchFamily="49" charset="0"/>
            </a:endParaRPr>
          </a:p>
          <a:p>
            <a:endParaRPr lang="en-US" sz="1800" dirty="0">
              <a:latin typeface="Consolas" panose="020B0609020204030204" pitchFamily="49" charset="0"/>
              <a:cs typeface="Consolas" panose="020B0609020204030204" pitchFamily="49" charset="0"/>
            </a:endParaRPr>
          </a:p>
          <a:p>
            <a:r>
              <a:rPr lang="en-US" sz="1800" dirty="0"/>
              <a:t>Click the </a:t>
            </a:r>
            <a:r>
              <a:rPr lang="en-US" sz="1800" b="1" dirty="0">
                <a:latin typeface="Consolas" panose="020B0609020204030204" pitchFamily="49" charset="0"/>
                <a:cs typeface="Consolas" panose="020B0609020204030204" pitchFamily="49" charset="0"/>
              </a:rPr>
              <a:t>OK</a:t>
            </a:r>
            <a:r>
              <a:rPr lang="en-US" sz="1800" dirty="0">
                <a:latin typeface="Consolas" panose="020B0609020204030204" pitchFamily="49" charset="0"/>
                <a:cs typeface="Consolas" panose="020B0609020204030204" pitchFamily="49" charset="0"/>
              </a:rPr>
              <a:t> </a:t>
            </a:r>
            <a:r>
              <a:rPr lang="en-US" sz="1800" dirty="0"/>
              <a:t>button</a:t>
            </a:r>
          </a:p>
        </p:txBody>
      </p:sp>
      <p:sp>
        <p:nvSpPr>
          <p:cNvPr id="17" name="ZoneTexte 16">
            <a:extLst>
              <a:ext uri="{FF2B5EF4-FFF2-40B4-BE49-F238E27FC236}">
                <a16:creationId xmlns:a16="http://schemas.microsoft.com/office/drawing/2014/main" id="{1AED3C72-B43B-CD43-89D4-5A2771C579FD}"/>
              </a:ext>
            </a:extLst>
          </p:cNvPr>
          <p:cNvSpPr txBox="1"/>
          <p:nvPr/>
        </p:nvSpPr>
        <p:spPr>
          <a:xfrm>
            <a:off x="5299124" y="3474525"/>
            <a:ext cx="3844876" cy="1323439"/>
          </a:xfrm>
          <a:prstGeom prst="rect">
            <a:avLst/>
          </a:prstGeom>
          <a:noFill/>
        </p:spPr>
        <p:txBody>
          <a:bodyPr wrap="square" rtlCol="0">
            <a:spAutoFit/>
          </a:bodyPr>
          <a:lstStyle/>
          <a:p>
            <a:r>
              <a:rPr lang="en-US" sz="2000" dirty="0"/>
              <a:t>The log window displays the classification performances for each fold and an averaged value over the 10 folds</a:t>
            </a:r>
          </a:p>
        </p:txBody>
      </p:sp>
      <p:pic>
        <p:nvPicPr>
          <p:cNvPr id="18" name="Espace réservé du contenu 17">
            <a:extLst>
              <a:ext uri="{FF2B5EF4-FFF2-40B4-BE49-F238E27FC236}">
                <a16:creationId xmlns:a16="http://schemas.microsoft.com/office/drawing/2014/main" id="{E3956F89-4117-ED4A-9FBC-4B8A25120AC0}"/>
              </a:ext>
            </a:extLst>
          </p:cNvPr>
          <p:cNvPicPr>
            <a:picLocks noGrp="1" noChangeAspect="1"/>
          </p:cNvPicPr>
          <p:nvPr>
            <p:ph idx="1"/>
          </p:nvPr>
        </p:nvPicPr>
        <p:blipFill rotWithShape="1">
          <a:blip r:embed="rId3"/>
          <a:srcRect t="63871"/>
          <a:stretch/>
        </p:blipFill>
        <p:spPr>
          <a:xfrm>
            <a:off x="1076324" y="3642702"/>
            <a:ext cx="4222800" cy="2644760"/>
          </a:xfrm>
        </p:spPr>
      </p:pic>
      <p:sp>
        <p:nvSpPr>
          <p:cNvPr id="19" name="ZoneTexte 18">
            <a:extLst>
              <a:ext uri="{FF2B5EF4-FFF2-40B4-BE49-F238E27FC236}">
                <a16:creationId xmlns:a16="http://schemas.microsoft.com/office/drawing/2014/main" id="{0D0C68F3-C55B-1D4C-A7C1-00F5064C6959}"/>
              </a:ext>
            </a:extLst>
          </p:cNvPr>
          <p:cNvSpPr txBox="1"/>
          <p:nvPr/>
        </p:nvSpPr>
        <p:spPr>
          <a:xfrm>
            <a:off x="5299124" y="5210996"/>
            <a:ext cx="3844876" cy="707886"/>
          </a:xfrm>
          <a:prstGeom prst="rect">
            <a:avLst/>
          </a:prstGeom>
          <a:noFill/>
        </p:spPr>
        <p:txBody>
          <a:bodyPr wrap="square" rtlCol="0">
            <a:spAutoFit/>
          </a:bodyPr>
          <a:lstStyle/>
          <a:p>
            <a:r>
              <a:rPr lang="en-US" sz="2000" dirty="0"/>
              <a:t>To summarize, the RMSE is </a:t>
            </a:r>
            <a:r>
              <a:rPr lang="en-US" sz="2000" dirty="0">
                <a:latin typeface="Consolas" panose="020B0609020204030204" pitchFamily="49" charset="0"/>
                <a:cs typeface="Consolas" panose="020B0609020204030204" pitchFamily="49" charset="0"/>
              </a:rPr>
              <a:t>1.02</a:t>
            </a:r>
            <a:r>
              <a:rPr lang="en-US" sz="2000" dirty="0"/>
              <a:t> log unit</a:t>
            </a:r>
          </a:p>
        </p:txBody>
      </p:sp>
    </p:spTree>
    <p:extLst>
      <p:ext uri="{BB962C8B-B14F-4D97-AF65-F5344CB8AC3E}">
        <p14:creationId xmlns:p14="http://schemas.microsoft.com/office/powerpoint/2010/main" val="3259304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Apply the model to train data - fit</a:t>
            </a:r>
          </a:p>
        </p:txBody>
      </p:sp>
      <p:pic>
        <p:nvPicPr>
          <p:cNvPr id="5" name="Espace réservé du contenu 4">
            <a:extLst>
              <a:ext uri="{FF2B5EF4-FFF2-40B4-BE49-F238E27FC236}">
                <a16:creationId xmlns:a16="http://schemas.microsoft.com/office/drawing/2014/main" id="{E52D52F0-D3BF-8641-9836-27667D32DE99}"/>
              </a:ext>
            </a:extLst>
          </p:cNvPr>
          <p:cNvPicPr>
            <a:picLocks noGrp="1" noChangeAspect="1"/>
          </p:cNvPicPr>
          <p:nvPr>
            <p:ph idx="1"/>
          </p:nvPr>
        </p:nvPicPr>
        <p:blipFill rotWithShape="1">
          <a:blip r:embed="rId3"/>
          <a:srcRect b="67529"/>
          <a:stretch/>
        </p:blipFill>
        <p:spPr>
          <a:xfrm>
            <a:off x="-2" y="1448665"/>
            <a:ext cx="5302800" cy="2984996"/>
          </a:xfrm>
        </p:spPr>
      </p:pic>
      <p:sp>
        <p:nvSpPr>
          <p:cNvPr id="7" name="ZoneTexte 6">
            <a:extLst>
              <a:ext uri="{FF2B5EF4-FFF2-40B4-BE49-F238E27FC236}">
                <a16:creationId xmlns:a16="http://schemas.microsoft.com/office/drawing/2014/main" id="{4CE9573B-6C8A-FC49-B9ED-D3803DDA8A9B}"/>
              </a:ext>
            </a:extLst>
          </p:cNvPr>
          <p:cNvSpPr txBox="1"/>
          <p:nvPr/>
        </p:nvSpPr>
        <p:spPr>
          <a:xfrm>
            <a:off x="5302803" y="2114612"/>
            <a:ext cx="3844872"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Landscape Model </a:t>
            </a:r>
            <a:r>
              <a:rPr lang="en-US" sz="1600" dirty="0"/>
              <a:t>to the file </a:t>
            </a:r>
            <a:r>
              <a:rPr lang="en-US" sz="1600" dirty="0" err="1">
                <a:latin typeface="Consolas" panose="020B0609020204030204" pitchFamily="49" charset="0"/>
                <a:cs typeface="Consolas" panose="020B0609020204030204" pitchFamily="49" charset="0"/>
              </a:rPr>
              <a:t>trainBCFlogreg.xml</a:t>
            </a:r>
            <a:endParaRPr lang="en-US" sz="1600" dirty="0">
              <a:latin typeface="Consolas" panose="020B0609020204030204" pitchFamily="49" charset="0"/>
              <a:cs typeface="Consolas" panose="020B0609020204030204" pitchFamily="49" charset="0"/>
            </a:endParaRPr>
          </a:p>
        </p:txBody>
      </p:sp>
      <p:sp>
        <p:nvSpPr>
          <p:cNvPr id="8" name="ZoneTexte 7">
            <a:extLst>
              <a:ext uri="{FF2B5EF4-FFF2-40B4-BE49-F238E27FC236}">
                <a16:creationId xmlns:a16="http://schemas.microsoft.com/office/drawing/2014/main" id="{A286A72E-E2D7-8F41-A8A4-9DAAECA6278E}"/>
              </a:ext>
            </a:extLst>
          </p:cNvPr>
          <p:cNvSpPr txBox="1"/>
          <p:nvPr/>
        </p:nvSpPr>
        <p:spPr>
          <a:xfrm>
            <a:off x="5302803" y="2764444"/>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Responsibilities</a:t>
            </a:r>
            <a:r>
              <a:rPr lang="en-US" sz="1600" dirty="0"/>
              <a:t> to the file </a:t>
            </a:r>
            <a:r>
              <a:rPr lang="en-US" sz="1600" dirty="0" err="1">
                <a:latin typeface="Consolas" panose="020B0609020204030204" pitchFamily="49" charset="0"/>
                <a:cs typeface="Consolas" panose="020B0609020204030204" pitchFamily="49" charset="0"/>
              </a:rPr>
              <a:t>trainR.svm</a:t>
            </a:r>
            <a:endParaRPr lang="en-US" sz="1600" dirty="0">
              <a:latin typeface="Consolas" panose="020B0609020204030204" pitchFamily="49" charset="0"/>
              <a:cs typeface="Consolas" panose="020B0609020204030204" pitchFamily="49" charset="0"/>
            </a:endParaRPr>
          </a:p>
        </p:txBody>
      </p:sp>
      <p:sp>
        <p:nvSpPr>
          <p:cNvPr id="9" name="ZoneTexte 8">
            <a:extLst>
              <a:ext uri="{FF2B5EF4-FFF2-40B4-BE49-F238E27FC236}">
                <a16:creationId xmlns:a16="http://schemas.microsoft.com/office/drawing/2014/main" id="{B9FE0642-D418-5B4D-949E-F47F4A5D3585}"/>
              </a:ext>
            </a:extLst>
          </p:cNvPr>
          <p:cNvSpPr txBox="1"/>
          <p:nvPr/>
        </p:nvSpPr>
        <p:spPr>
          <a:xfrm>
            <a:off x="5302803" y="3414276"/>
            <a:ext cx="3844872"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Property</a:t>
            </a:r>
            <a:r>
              <a:rPr lang="en-US" sz="1600" dirty="0"/>
              <a:t> to the file </a:t>
            </a:r>
            <a:r>
              <a:rPr lang="en-US" sz="1600" dirty="0" err="1">
                <a:latin typeface="Consolas" panose="020B0609020204030204" pitchFamily="49" charset="0"/>
                <a:cs typeface="Consolas" panose="020B0609020204030204" pitchFamily="49" charset="0"/>
              </a:rPr>
              <a:t>trainBCFlog.prp</a:t>
            </a:r>
            <a:endParaRPr lang="en-US" sz="1600" dirty="0">
              <a:latin typeface="Consolas" panose="020B0609020204030204" pitchFamily="49" charset="0"/>
              <a:cs typeface="Consolas" panose="020B0609020204030204" pitchFamily="49" charset="0"/>
            </a:endParaRPr>
          </a:p>
        </p:txBody>
      </p:sp>
      <p:sp>
        <p:nvSpPr>
          <p:cNvPr id="10" name="ZoneTexte 9">
            <a:extLst>
              <a:ext uri="{FF2B5EF4-FFF2-40B4-BE49-F238E27FC236}">
                <a16:creationId xmlns:a16="http://schemas.microsoft.com/office/drawing/2014/main" id="{FD7F4571-7371-484A-A4D8-759723FBE158}"/>
              </a:ext>
            </a:extLst>
          </p:cNvPr>
          <p:cNvSpPr txBox="1"/>
          <p:nvPr/>
        </p:nvSpPr>
        <p:spPr>
          <a:xfrm>
            <a:off x="5302802" y="4064110"/>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Output </a:t>
            </a:r>
            <a:r>
              <a:rPr lang="en-US" sz="1600" dirty="0"/>
              <a:t>to </a:t>
            </a:r>
            <a:r>
              <a:rPr lang="en-US" sz="1600" dirty="0" err="1">
                <a:latin typeface="Consolas" panose="020B0609020204030204" pitchFamily="49" charset="0"/>
                <a:cs typeface="Consolas" panose="020B0609020204030204" pitchFamily="49" charset="0"/>
              </a:rPr>
              <a:t>trainBCFlog_reg_pred</a:t>
            </a:r>
            <a:endParaRPr lang="en-US" sz="1600" dirty="0">
              <a:latin typeface="Consolas" panose="020B0609020204030204" pitchFamily="49" charset="0"/>
              <a:cs typeface="Consolas" panose="020B0609020204030204" pitchFamily="49" charset="0"/>
            </a:endParaRPr>
          </a:p>
        </p:txBody>
      </p:sp>
      <p:sp>
        <p:nvSpPr>
          <p:cNvPr id="11" name="Rectangle 10">
            <a:extLst>
              <a:ext uri="{FF2B5EF4-FFF2-40B4-BE49-F238E27FC236}">
                <a16:creationId xmlns:a16="http://schemas.microsoft.com/office/drawing/2014/main" id="{422A3CCF-70B1-614F-B450-1796159C40EA}"/>
              </a:ext>
            </a:extLst>
          </p:cNvPr>
          <p:cNvSpPr/>
          <p:nvPr/>
        </p:nvSpPr>
        <p:spPr>
          <a:xfrm>
            <a:off x="-1" y="166264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2DCDDA26-EAC0-8848-9177-E53FE119018D}"/>
              </a:ext>
            </a:extLst>
          </p:cNvPr>
          <p:cNvSpPr/>
          <p:nvPr/>
        </p:nvSpPr>
        <p:spPr>
          <a:xfrm>
            <a:off x="0" y="20798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4700F803-C730-4943-8EBE-44B03954BB4B}"/>
              </a:ext>
            </a:extLst>
          </p:cNvPr>
          <p:cNvSpPr/>
          <p:nvPr/>
        </p:nvSpPr>
        <p:spPr>
          <a:xfrm>
            <a:off x="-2" y="24930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AFEF7717-1685-8B42-8BA7-CA7056CC3A93}"/>
              </a:ext>
            </a:extLst>
          </p:cNvPr>
          <p:cNvSpPr/>
          <p:nvPr/>
        </p:nvSpPr>
        <p:spPr>
          <a:xfrm>
            <a:off x="0" y="29259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6" name="ZoneTexte 15">
            <a:extLst>
              <a:ext uri="{FF2B5EF4-FFF2-40B4-BE49-F238E27FC236}">
                <a16:creationId xmlns:a16="http://schemas.microsoft.com/office/drawing/2014/main" id="{6F337822-D060-D648-ACCB-7A370454CD80}"/>
              </a:ext>
            </a:extLst>
          </p:cNvPr>
          <p:cNvSpPr txBox="1"/>
          <p:nvPr/>
        </p:nvSpPr>
        <p:spPr>
          <a:xfrm>
            <a:off x="5302800" y="1680223"/>
            <a:ext cx="4376665" cy="369332"/>
          </a:xfrm>
          <a:prstGeom prst="rect">
            <a:avLst/>
          </a:prstGeom>
          <a:noFill/>
        </p:spPr>
        <p:txBody>
          <a:bodyPr wrap="square" rtlCol="0">
            <a:spAutoFit/>
          </a:bodyPr>
          <a:lstStyle/>
          <a:p>
            <a:r>
              <a:rPr lang="en-US" sz="1800" dirty="0"/>
              <a:t>Set the calculation mode to </a:t>
            </a:r>
            <a:r>
              <a:rPr lang="en-US" sz="1800" b="1" dirty="0">
                <a:latin typeface="Consolas" panose="020B0609020204030204" pitchFamily="49" charset="0"/>
                <a:cs typeface="Consolas" panose="020B0609020204030204" pitchFamily="49" charset="0"/>
              </a:rPr>
              <a:t>Predict</a:t>
            </a:r>
          </a:p>
        </p:txBody>
      </p:sp>
      <p:sp>
        <p:nvSpPr>
          <p:cNvPr id="17" name="ZoneTexte 16">
            <a:extLst>
              <a:ext uri="{FF2B5EF4-FFF2-40B4-BE49-F238E27FC236}">
                <a16:creationId xmlns:a16="http://schemas.microsoft.com/office/drawing/2014/main" id="{1AED3C72-B43B-CD43-89D4-5A2771C579FD}"/>
              </a:ext>
            </a:extLst>
          </p:cNvPr>
          <p:cNvSpPr txBox="1"/>
          <p:nvPr/>
        </p:nvSpPr>
        <p:spPr>
          <a:xfrm>
            <a:off x="6077328" y="4828016"/>
            <a:ext cx="3066672" cy="1323439"/>
          </a:xfrm>
          <a:prstGeom prst="rect">
            <a:avLst/>
          </a:prstGeom>
          <a:noFill/>
        </p:spPr>
        <p:txBody>
          <a:bodyPr wrap="square" rtlCol="0">
            <a:spAutoFit/>
          </a:bodyPr>
          <a:lstStyle/>
          <a:p>
            <a:r>
              <a:rPr lang="en-US" sz="2000" dirty="0"/>
              <a:t>Click the </a:t>
            </a:r>
            <a:r>
              <a:rPr lang="en-US" sz="2000" b="1" dirty="0">
                <a:latin typeface="Consolas" panose="020B0609020204030204" pitchFamily="49" charset="0"/>
                <a:cs typeface="Consolas" panose="020B0609020204030204" pitchFamily="49" charset="0"/>
              </a:rPr>
              <a:t>OK</a:t>
            </a:r>
            <a:r>
              <a:rPr lang="en-US" sz="2000" dirty="0"/>
              <a:t> button.</a:t>
            </a:r>
          </a:p>
          <a:p>
            <a:endParaRPr lang="en-US" sz="2000" dirty="0"/>
          </a:p>
          <a:p>
            <a:r>
              <a:rPr lang="en-US" sz="2000" dirty="0"/>
              <a:t>The RMSE is measured at 0.6, much optimistic!</a:t>
            </a:r>
          </a:p>
        </p:txBody>
      </p:sp>
      <p:sp>
        <p:nvSpPr>
          <p:cNvPr id="18" name="Rectangle 17">
            <a:extLst>
              <a:ext uri="{FF2B5EF4-FFF2-40B4-BE49-F238E27FC236}">
                <a16:creationId xmlns:a16="http://schemas.microsoft.com/office/drawing/2014/main" id="{1C8B2322-C6E3-E340-819E-AAA0A6B89EBB}"/>
              </a:ext>
            </a:extLst>
          </p:cNvPr>
          <p:cNvSpPr/>
          <p:nvPr/>
        </p:nvSpPr>
        <p:spPr>
          <a:xfrm>
            <a:off x="1" y="3493989"/>
            <a:ext cx="1155700" cy="706181"/>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19" name="Espace réservé du contenu 4">
            <a:extLst>
              <a:ext uri="{FF2B5EF4-FFF2-40B4-BE49-F238E27FC236}">
                <a16:creationId xmlns:a16="http://schemas.microsoft.com/office/drawing/2014/main" id="{E107B8AE-63A3-D644-9651-4ED2AA1FD04E}"/>
              </a:ext>
            </a:extLst>
          </p:cNvPr>
          <p:cNvPicPr>
            <a:picLocks noChangeAspect="1"/>
          </p:cNvPicPr>
          <p:nvPr/>
        </p:nvPicPr>
        <p:blipFill rotWithShape="1">
          <a:blip r:embed="rId3"/>
          <a:srcRect t="77001" b="272"/>
          <a:stretch/>
        </p:blipFill>
        <p:spPr bwMode="auto">
          <a:xfrm>
            <a:off x="1155701" y="4914841"/>
            <a:ext cx="4222800" cy="16637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Tree>
    <p:extLst>
      <p:ext uri="{BB962C8B-B14F-4D97-AF65-F5344CB8AC3E}">
        <p14:creationId xmlns:p14="http://schemas.microsoft.com/office/powerpoint/2010/main" val="275545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3"/>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9"/>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4"/>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animBg="1"/>
      <p:bldP spid="11" grpId="1" animBg="1"/>
      <p:bldP spid="12" grpId="0" animBg="1"/>
      <p:bldP spid="12" grpId="1" animBg="1"/>
      <p:bldP spid="13" grpId="0" animBg="1"/>
      <p:bldP spid="13" grpId="1" animBg="1"/>
      <p:bldP spid="14" grpId="0" animBg="1"/>
      <p:bldP spid="14" grpId="1" animBg="1"/>
      <p:bldP spid="16" grpId="0"/>
      <p:bldP spid="17" grpId="0"/>
      <p:bldP spid="1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A34731-422D-CC49-AAFC-CD0A5871EA62}"/>
              </a:ext>
            </a:extLst>
          </p:cNvPr>
          <p:cNvSpPr>
            <a:spLocks noGrp="1"/>
          </p:cNvSpPr>
          <p:nvPr>
            <p:ph type="title"/>
          </p:nvPr>
        </p:nvSpPr>
        <p:spPr>
          <a:xfrm>
            <a:off x="0" y="3"/>
            <a:ext cx="9144000" cy="1196975"/>
          </a:xfrm>
        </p:spPr>
        <p:txBody>
          <a:bodyPr/>
          <a:lstStyle/>
          <a:p>
            <a:r>
              <a:rPr lang="en-US" dirty="0"/>
              <a:t>Apply the model to test data – external validation</a:t>
            </a:r>
          </a:p>
        </p:txBody>
      </p:sp>
      <p:pic>
        <p:nvPicPr>
          <p:cNvPr id="5" name="Espace réservé du contenu 4">
            <a:extLst>
              <a:ext uri="{FF2B5EF4-FFF2-40B4-BE49-F238E27FC236}">
                <a16:creationId xmlns:a16="http://schemas.microsoft.com/office/drawing/2014/main" id="{E52D52F0-D3BF-8641-9836-27667D32DE99}"/>
              </a:ext>
            </a:extLst>
          </p:cNvPr>
          <p:cNvPicPr>
            <a:picLocks noGrp="1" noChangeAspect="1"/>
          </p:cNvPicPr>
          <p:nvPr>
            <p:ph idx="1"/>
          </p:nvPr>
        </p:nvPicPr>
        <p:blipFill rotWithShape="1">
          <a:blip r:embed="rId3"/>
          <a:srcRect b="67437"/>
          <a:stretch/>
        </p:blipFill>
        <p:spPr>
          <a:xfrm>
            <a:off x="-3675" y="1442201"/>
            <a:ext cx="5302800" cy="2993377"/>
          </a:xfrm>
        </p:spPr>
      </p:pic>
      <p:sp>
        <p:nvSpPr>
          <p:cNvPr id="8" name="ZoneTexte 7">
            <a:extLst>
              <a:ext uri="{FF2B5EF4-FFF2-40B4-BE49-F238E27FC236}">
                <a16:creationId xmlns:a16="http://schemas.microsoft.com/office/drawing/2014/main" id="{A286A72E-E2D7-8F41-A8A4-9DAAECA6278E}"/>
              </a:ext>
            </a:extLst>
          </p:cNvPr>
          <p:cNvSpPr txBox="1"/>
          <p:nvPr/>
        </p:nvSpPr>
        <p:spPr>
          <a:xfrm>
            <a:off x="5299126" y="2009371"/>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Responsibilities</a:t>
            </a:r>
            <a:r>
              <a:rPr lang="en-US" sz="1600" dirty="0"/>
              <a:t> to the file </a:t>
            </a:r>
            <a:r>
              <a:rPr lang="en-US" sz="1600" dirty="0" err="1">
                <a:latin typeface="Consolas" panose="020B0609020204030204" pitchFamily="49" charset="0"/>
                <a:cs typeface="Consolas" panose="020B0609020204030204" pitchFamily="49" charset="0"/>
              </a:rPr>
              <a:t>testR.svm</a:t>
            </a:r>
            <a:endParaRPr lang="en-US" sz="1600" dirty="0">
              <a:latin typeface="Consolas" panose="020B0609020204030204" pitchFamily="49" charset="0"/>
              <a:cs typeface="Consolas" panose="020B0609020204030204" pitchFamily="49" charset="0"/>
            </a:endParaRPr>
          </a:p>
        </p:txBody>
      </p:sp>
      <p:sp>
        <p:nvSpPr>
          <p:cNvPr id="9" name="ZoneTexte 8">
            <a:extLst>
              <a:ext uri="{FF2B5EF4-FFF2-40B4-BE49-F238E27FC236}">
                <a16:creationId xmlns:a16="http://schemas.microsoft.com/office/drawing/2014/main" id="{B9FE0642-D418-5B4D-949E-F47F4A5D3585}"/>
              </a:ext>
            </a:extLst>
          </p:cNvPr>
          <p:cNvSpPr txBox="1"/>
          <p:nvPr/>
        </p:nvSpPr>
        <p:spPr>
          <a:xfrm>
            <a:off x="5299126" y="2659203"/>
            <a:ext cx="3844872"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Property</a:t>
            </a:r>
            <a:r>
              <a:rPr lang="en-US" sz="1600" dirty="0"/>
              <a:t> to the file </a:t>
            </a:r>
            <a:r>
              <a:rPr lang="en-US" sz="1600" dirty="0" err="1">
                <a:latin typeface="Consolas" panose="020B0609020204030204" pitchFamily="49" charset="0"/>
                <a:cs typeface="Consolas" panose="020B0609020204030204" pitchFamily="49" charset="0"/>
              </a:rPr>
              <a:t>testBCFlog.prp</a:t>
            </a:r>
            <a:endParaRPr lang="en-US" sz="1600" dirty="0">
              <a:latin typeface="Consolas" panose="020B0609020204030204" pitchFamily="49" charset="0"/>
              <a:cs typeface="Consolas" panose="020B0609020204030204" pitchFamily="49" charset="0"/>
            </a:endParaRPr>
          </a:p>
        </p:txBody>
      </p:sp>
      <p:sp>
        <p:nvSpPr>
          <p:cNvPr id="10" name="ZoneTexte 9">
            <a:extLst>
              <a:ext uri="{FF2B5EF4-FFF2-40B4-BE49-F238E27FC236}">
                <a16:creationId xmlns:a16="http://schemas.microsoft.com/office/drawing/2014/main" id="{FD7F4571-7371-484A-A4D8-759723FBE158}"/>
              </a:ext>
            </a:extLst>
          </p:cNvPr>
          <p:cNvSpPr txBox="1"/>
          <p:nvPr/>
        </p:nvSpPr>
        <p:spPr>
          <a:xfrm>
            <a:off x="5299125" y="3309037"/>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Output </a:t>
            </a:r>
            <a:r>
              <a:rPr lang="en-US" sz="1600" dirty="0"/>
              <a:t>to </a:t>
            </a:r>
            <a:r>
              <a:rPr lang="en-US" sz="1600" dirty="0" err="1">
                <a:latin typeface="Consolas" panose="020B0609020204030204" pitchFamily="49" charset="0"/>
                <a:cs typeface="Consolas" panose="020B0609020204030204" pitchFamily="49" charset="0"/>
              </a:rPr>
              <a:t>testBCFlog_reg_pred</a:t>
            </a:r>
            <a:endParaRPr lang="en-US" sz="1600" dirty="0">
              <a:latin typeface="Consolas" panose="020B0609020204030204" pitchFamily="49" charset="0"/>
              <a:cs typeface="Consolas" panose="020B0609020204030204" pitchFamily="49" charset="0"/>
            </a:endParaRPr>
          </a:p>
        </p:txBody>
      </p:sp>
      <p:sp>
        <p:nvSpPr>
          <p:cNvPr id="12" name="Rectangle 11">
            <a:extLst>
              <a:ext uri="{FF2B5EF4-FFF2-40B4-BE49-F238E27FC236}">
                <a16:creationId xmlns:a16="http://schemas.microsoft.com/office/drawing/2014/main" id="{2DCDDA26-EAC0-8848-9177-E53FE119018D}"/>
              </a:ext>
            </a:extLst>
          </p:cNvPr>
          <p:cNvSpPr/>
          <p:nvPr/>
        </p:nvSpPr>
        <p:spPr>
          <a:xfrm>
            <a:off x="0" y="20798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4700F803-C730-4943-8EBE-44B03954BB4B}"/>
              </a:ext>
            </a:extLst>
          </p:cNvPr>
          <p:cNvSpPr/>
          <p:nvPr/>
        </p:nvSpPr>
        <p:spPr>
          <a:xfrm>
            <a:off x="-2" y="24930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AFEF7717-1685-8B42-8BA7-CA7056CC3A93}"/>
              </a:ext>
            </a:extLst>
          </p:cNvPr>
          <p:cNvSpPr/>
          <p:nvPr/>
        </p:nvSpPr>
        <p:spPr>
          <a:xfrm>
            <a:off x="0" y="29259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7" name="ZoneTexte 16">
            <a:extLst>
              <a:ext uri="{FF2B5EF4-FFF2-40B4-BE49-F238E27FC236}">
                <a16:creationId xmlns:a16="http://schemas.microsoft.com/office/drawing/2014/main" id="{1AED3C72-B43B-CD43-89D4-5A2771C579FD}"/>
              </a:ext>
            </a:extLst>
          </p:cNvPr>
          <p:cNvSpPr txBox="1"/>
          <p:nvPr/>
        </p:nvSpPr>
        <p:spPr>
          <a:xfrm>
            <a:off x="6077328" y="4828016"/>
            <a:ext cx="3066672" cy="1938992"/>
          </a:xfrm>
          <a:prstGeom prst="rect">
            <a:avLst/>
          </a:prstGeom>
          <a:noFill/>
        </p:spPr>
        <p:txBody>
          <a:bodyPr wrap="square" rtlCol="0">
            <a:spAutoFit/>
          </a:bodyPr>
          <a:lstStyle/>
          <a:p>
            <a:r>
              <a:rPr lang="en-US" sz="2000" dirty="0"/>
              <a:t>Click the </a:t>
            </a:r>
            <a:r>
              <a:rPr lang="en-US" sz="2000" b="1" dirty="0">
                <a:latin typeface="Consolas" panose="020B0609020204030204" pitchFamily="49" charset="0"/>
                <a:cs typeface="Consolas" panose="020B0609020204030204" pitchFamily="49" charset="0"/>
              </a:rPr>
              <a:t>OK</a:t>
            </a:r>
            <a:r>
              <a:rPr lang="en-US" sz="2000" dirty="0"/>
              <a:t> button.</a:t>
            </a:r>
          </a:p>
          <a:p>
            <a:endParaRPr lang="en-US" sz="2000" dirty="0"/>
          </a:p>
          <a:p>
            <a:r>
              <a:rPr lang="en-US" sz="2000" dirty="0"/>
              <a:t>The RMSE is measured at 1.05</a:t>
            </a:r>
          </a:p>
          <a:p>
            <a:endParaRPr lang="en-US" sz="2000" dirty="0"/>
          </a:p>
          <a:p>
            <a:r>
              <a:rPr lang="en-US" sz="2000" dirty="0"/>
              <a:t>In line with CV!</a:t>
            </a:r>
          </a:p>
        </p:txBody>
      </p:sp>
      <p:pic>
        <p:nvPicPr>
          <p:cNvPr id="19" name="Espace réservé du contenu 4">
            <a:extLst>
              <a:ext uri="{FF2B5EF4-FFF2-40B4-BE49-F238E27FC236}">
                <a16:creationId xmlns:a16="http://schemas.microsoft.com/office/drawing/2014/main" id="{E107B8AE-63A3-D644-9651-4ED2AA1FD04E}"/>
              </a:ext>
            </a:extLst>
          </p:cNvPr>
          <p:cNvPicPr>
            <a:picLocks noChangeAspect="1"/>
          </p:cNvPicPr>
          <p:nvPr/>
        </p:nvPicPr>
        <p:blipFill rotWithShape="1">
          <a:blip r:embed="rId3"/>
          <a:srcRect t="76768" b="1"/>
          <a:stretch/>
        </p:blipFill>
        <p:spPr bwMode="auto">
          <a:xfrm>
            <a:off x="1076325" y="4702184"/>
            <a:ext cx="4222800" cy="170065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Tree>
    <p:extLst>
      <p:ext uri="{BB962C8B-B14F-4D97-AF65-F5344CB8AC3E}">
        <p14:creationId xmlns:p14="http://schemas.microsoft.com/office/powerpoint/2010/main" val="960011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0"/>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P spid="10" grpId="0"/>
      <p:bldP spid="10" grpId="1"/>
      <p:bldP spid="12" grpId="0" animBg="1"/>
      <p:bldP spid="13" grpId="0" animBg="1"/>
      <p:bldP spid="13" grpId="1" animBg="1"/>
      <p:bldP spid="14" grpId="0" animBg="1"/>
      <p:bldP spid="14" grpId="1" animBg="1"/>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D811A8-3405-D840-8E55-2A619E41018E}"/>
              </a:ext>
            </a:extLst>
          </p:cNvPr>
          <p:cNvSpPr>
            <a:spLocks noGrp="1"/>
          </p:cNvSpPr>
          <p:nvPr>
            <p:ph type="title"/>
          </p:nvPr>
        </p:nvSpPr>
        <p:spPr/>
        <p:txBody>
          <a:bodyPr/>
          <a:lstStyle/>
          <a:p>
            <a:r>
              <a:rPr lang="en-US" dirty="0"/>
              <a:t>Conclusion</a:t>
            </a:r>
          </a:p>
        </p:txBody>
      </p:sp>
      <p:sp>
        <p:nvSpPr>
          <p:cNvPr id="3" name="Espace réservé du contenu 2">
            <a:extLst>
              <a:ext uri="{FF2B5EF4-FFF2-40B4-BE49-F238E27FC236}">
                <a16:creationId xmlns:a16="http://schemas.microsoft.com/office/drawing/2014/main" id="{E5A1B705-77EF-AA45-B07A-E30E2885EE8D}"/>
              </a:ext>
            </a:extLst>
          </p:cNvPr>
          <p:cNvSpPr>
            <a:spLocks noGrp="1"/>
          </p:cNvSpPr>
          <p:nvPr>
            <p:ph idx="1"/>
          </p:nvPr>
        </p:nvSpPr>
        <p:spPr/>
        <p:txBody>
          <a:bodyPr>
            <a:normAutofit lnSpcReduction="10000"/>
          </a:bodyPr>
          <a:lstStyle/>
          <a:p>
            <a:r>
              <a:rPr lang="en-US" dirty="0"/>
              <a:t>This exercise uses the GTM as predictive tool for regression</a:t>
            </a:r>
          </a:p>
          <a:p>
            <a:pPr lvl="2"/>
            <a:r>
              <a:rPr lang="en-US" dirty="0"/>
              <a:t>The labels are not used to train the GTM</a:t>
            </a:r>
          </a:p>
          <a:p>
            <a:pPr lvl="2"/>
            <a:r>
              <a:rPr lang="en-US" dirty="0"/>
              <a:t>The model results from the observation of where are located the compounds</a:t>
            </a:r>
          </a:p>
          <a:p>
            <a:r>
              <a:rPr lang="en-US" dirty="0"/>
              <a:t>General observations</a:t>
            </a:r>
          </a:p>
          <a:p>
            <a:pPr lvl="1"/>
            <a:r>
              <a:rPr lang="en-US" dirty="0"/>
              <a:t>The same GTM can be used to predict several properties</a:t>
            </a:r>
          </a:p>
          <a:p>
            <a:pPr lvl="2"/>
            <a:r>
              <a:rPr lang="en-US" dirty="0"/>
              <a:t>The GTM is able to perform multi-task learning</a:t>
            </a:r>
          </a:p>
          <a:p>
            <a:pPr lvl="1"/>
            <a:r>
              <a:rPr lang="en-US" dirty="0"/>
              <a:t>The averaged property value is mapped to the manifold and can be visualized</a:t>
            </a:r>
          </a:p>
          <a:p>
            <a:pPr lvl="2"/>
            <a:r>
              <a:rPr lang="en-US" dirty="0"/>
              <a:t>See Exercise 6</a:t>
            </a:r>
          </a:p>
          <a:p>
            <a:pPr lvl="2"/>
            <a:r>
              <a:rPr lang="en-US" dirty="0"/>
              <a:t>File *</a:t>
            </a:r>
            <a:r>
              <a:rPr lang="en-US" dirty="0" err="1"/>
              <a:t>LS.mat</a:t>
            </a:r>
            <a:endParaRPr lang="en-US" dirty="0"/>
          </a:p>
          <a:p>
            <a:pPr lvl="1"/>
            <a:r>
              <a:rPr lang="en-US" dirty="0"/>
              <a:t>A density landscape is also generated</a:t>
            </a:r>
          </a:p>
          <a:p>
            <a:pPr lvl="2"/>
            <a:r>
              <a:rPr lang="en-US" dirty="0"/>
              <a:t>File *</a:t>
            </a:r>
            <a:r>
              <a:rPr lang="en-US" dirty="0" err="1"/>
              <a:t>Dens.mat</a:t>
            </a:r>
            <a:endParaRPr lang="en-US" dirty="0"/>
          </a:p>
        </p:txBody>
      </p:sp>
    </p:spTree>
    <p:extLst>
      <p:ext uri="{BB962C8B-B14F-4D97-AF65-F5344CB8AC3E}">
        <p14:creationId xmlns:p14="http://schemas.microsoft.com/office/powerpoint/2010/main" val="39588357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D74ECB-DC58-6648-A745-D88511A033A5}"/>
              </a:ext>
            </a:extLst>
          </p:cNvPr>
          <p:cNvSpPr>
            <a:spLocks noGrp="1"/>
          </p:cNvSpPr>
          <p:nvPr>
            <p:ph type="title"/>
          </p:nvPr>
        </p:nvSpPr>
        <p:spPr/>
        <p:txBody>
          <a:bodyPr/>
          <a:lstStyle/>
          <a:p>
            <a:r>
              <a:rPr lang="en-US" dirty="0"/>
              <a:t>Exercise 6</a:t>
            </a:r>
          </a:p>
        </p:txBody>
      </p:sp>
      <p:sp>
        <p:nvSpPr>
          <p:cNvPr id="3" name="Espace réservé du texte 2">
            <a:extLst>
              <a:ext uri="{FF2B5EF4-FFF2-40B4-BE49-F238E27FC236}">
                <a16:creationId xmlns:a16="http://schemas.microsoft.com/office/drawing/2014/main" id="{9CD0B714-CFEA-9D4E-BC83-81AC0D1E7227}"/>
              </a:ext>
            </a:extLst>
          </p:cNvPr>
          <p:cNvSpPr>
            <a:spLocks noGrp="1"/>
          </p:cNvSpPr>
          <p:nvPr>
            <p:ph type="body" idx="1"/>
          </p:nvPr>
        </p:nvSpPr>
        <p:spPr/>
        <p:txBody>
          <a:bodyPr/>
          <a:lstStyle/>
          <a:p>
            <a:r>
              <a:rPr lang="fr-FR" dirty="0" err="1"/>
              <a:t>Landscape</a:t>
            </a:r>
            <a:r>
              <a:rPr lang="fr-FR" dirty="0"/>
              <a:t> </a:t>
            </a:r>
            <a:r>
              <a:rPr lang="fr-FR" dirty="0" err="1"/>
              <a:t>visualization</a:t>
            </a:r>
            <a:endParaRPr lang="en-US" dirty="0"/>
          </a:p>
        </p:txBody>
      </p:sp>
    </p:spTree>
    <p:extLst>
      <p:ext uri="{BB962C8B-B14F-4D97-AF65-F5344CB8AC3E}">
        <p14:creationId xmlns:p14="http://schemas.microsoft.com/office/powerpoint/2010/main" val="40419492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9A7BA8-536E-014B-B259-3409446E645B}"/>
              </a:ext>
            </a:extLst>
          </p:cNvPr>
          <p:cNvSpPr>
            <a:spLocks noGrp="1"/>
          </p:cNvSpPr>
          <p:nvPr>
            <p:ph type="title"/>
          </p:nvPr>
        </p:nvSpPr>
        <p:spPr/>
        <p:txBody>
          <a:bodyPr/>
          <a:lstStyle/>
          <a:p>
            <a:r>
              <a:rPr lang="en-US" dirty="0"/>
              <a:t>Files</a:t>
            </a:r>
          </a:p>
        </p:txBody>
      </p:sp>
      <p:sp>
        <p:nvSpPr>
          <p:cNvPr id="3" name="Rectangle 2">
            <a:extLst>
              <a:ext uri="{FF2B5EF4-FFF2-40B4-BE49-F238E27FC236}">
                <a16:creationId xmlns:a16="http://schemas.microsoft.com/office/drawing/2014/main" id="{8599AA01-5D97-F14E-8E1B-667115E32714}"/>
              </a:ext>
            </a:extLst>
          </p:cNvPr>
          <p:cNvSpPr/>
          <p:nvPr/>
        </p:nvSpPr>
        <p:spPr>
          <a:xfrm>
            <a:off x="0" y="1356325"/>
            <a:ext cx="4991100" cy="2308324"/>
          </a:xfrm>
          <a:prstGeom prst="rect">
            <a:avLst/>
          </a:prstGeom>
        </p:spPr>
        <p:txBody>
          <a:bodyPr wrap="square">
            <a:spAutoFit/>
          </a:bodyPr>
          <a:lstStyle/>
          <a:p>
            <a:pPr>
              <a:spcAft>
                <a:spcPts val="0"/>
              </a:spcAft>
            </a:pPr>
            <a:r>
              <a:rPr lang="en-US" sz="2400" b="1" dirty="0">
                <a:latin typeface="Calibri" panose="020F0502020204030204" pitchFamily="34" charset="0"/>
                <a:ea typeface="Calibri" panose="020F0502020204030204" pitchFamily="34" charset="0"/>
                <a:cs typeface="Times New Roman" panose="02020603050405020304" pitchFamily="18" charset="0"/>
              </a:rPr>
              <a:t>Inputs:</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trainBCFlog_reg.xml</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trainBCFcl_cls.xml</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trainPrj.mat</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testPrj.mat</a:t>
            </a: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endParaRPr lang="en-US" sz="2000" dirty="0">
              <a:latin typeface="Consolas" panose="020B0609020204030204" pitchFamily="49" charset="0"/>
              <a:ea typeface="Calibri" panose="020F0502020204030204" pitchFamily="34" charset="0"/>
              <a:cs typeface="Consolas" panose="020B0609020204030204" pitchFamily="49" charset="0"/>
            </a:endParaRPr>
          </a:p>
          <a:p>
            <a:pPr marL="342900" lvl="0" indent="-342900">
              <a:spcAft>
                <a:spcPts val="0"/>
              </a:spcAft>
              <a:buFont typeface="Calibri" panose="020F0502020204030204" pitchFamily="34" charset="0"/>
              <a:buChar char="-"/>
            </a:pPr>
            <a:r>
              <a:rPr lang="en-US" sz="2000" dirty="0" err="1">
                <a:latin typeface="Consolas" panose="020B0609020204030204" pitchFamily="49" charset="0"/>
                <a:ea typeface="Calibri" panose="020F0502020204030204" pitchFamily="34" charset="0"/>
                <a:cs typeface="Consolas" panose="020B0609020204030204" pitchFamily="49" charset="0"/>
              </a:rPr>
              <a:t>train.sdf</a:t>
            </a:r>
            <a:r>
              <a:rPr lang="en-US" sz="2000" dirty="0">
                <a:latin typeface="Consolas" panose="020B0609020204030204" pitchFamily="49" charset="0"/>
                <a:ea typeface="Calibri" panose="020F0502020204030204" pitchFamily="34" charset="0"/>
                <a:cs typeface="Consolas" panose="020B0609020204030204" pitchFamily="49" charset="0"/>
              </a:rPr>
              <a:t>, </a:t>
            </a:r>
            <a:r>
              <a:rPr lang="en-US" sz="2000" dirty="0" err="1">
                <a:latin typeface="Consolas" panose="020B0609020204030204" pitchFamily="49" charset="0"/>
                <a:ea typeface="Calibri" panose="020F0502020204030204" pitchFamily="34" charset="0"/>
                <a:cs typeface="Consolas" panose="020B0609020204030204" pitchFamily="49" charset="0"/>
              </a:rPr>
              <a:t>test.sdf</a:t>
            </a:r>
            <a:endParaRPr lang="en-US" sz="2000" dirty="0">
              <a:latin typeface="Consolas" panose="020B0609020204030204" pitchFamily="49" charset="0"/>
              <a:ea typeface="Calibri" panose="020F0502020204030204" pitchFamily="34" charset="0"/>
              <a:cs typeface="Consolas" panose="020B0609020204030204" pitchFamily="49" charset="0"/>
            </a:endParaRPr>
          </a:p>
        </p:txBody>
      </p:sp>
      <p:sp>
        <p:nvSpPr>
          <p:cNvPr id="5" name="ZoneTexte 4">
            <a:extLst>
              <a:ext uri="{FF2B5EF4-FFF2-40B4-BE49-F238E27FC236}">
                <a16:creationId xmlns:a16="http://schemas.microsoft.com/office/drawing/2014/main" id="{490B7563-5FBF-4A48-9B16-87049619F9CF}"/>
              </a:ext>
            </a:extLst>
          </p:cNvPr>
          <p:cNvSpPr txBox="1"/>
          <p:nvPr/>
        </p:nvSpPr>
        <p:spPr>
          <a:xfrm>
            <a:off x="5417869" y="1756347"/>
            <a:ext cx="3726131" cy="707886"/>
          </a:xfrm>
          <a:prstGeom prst="rect">
            <a:avLst/>
          </a:prstGeom>
          <a:noFill/>
        </p:spPr>
        <p:txBody>
          <a:bodyPr wrap="square" rtlCol="0">
            <a:spAutoFit/>
          </a:bodyPr>
          <a:lstStyle/>
          <a:p>
            <a:r>
              <a:rPr lang="en-US" sz="2000" dirty="0"/>
              <a:t>GTM regression and </a:t>
            </a:r>
            <a:r>
              <a:rPr lang="en-US" sz="2000" dirty="0" err="1"/>
              <a:t>classication</a:t>
            </a:r>
            <a:r>
              <a:rPr lang="en-US" sz="2000" dirty="0"/>
              <a:t> models</a:t>
            </a:r>
          </a:p>
        </p:txBody>
      </p:sp>
      <p:sp>
        <p:nvSpPr>
          <p:cNvPr id="6" name="ZoneTexte 5">
            <a:extLst>
              <a:ext uri="{FF2B5EF4-FFF2-40B4-BE49-F238E27FC236}">
                <a16:creationId xmlns:a16="http://schemas.microsoft.com/office/drawing/2014/main" id="{BB1E1364-2A13-8D4D-911C-90AC266DE01E}"/>
              </a:ext>
            </a:extLst>
          </p:cNvPr>
          <p:cNvSpPr txBox="1"/>
          <p:nvPr/>
        </p:nvSpPr>
        <p:spPr>
          <a:xfrm>
            <a:off x="5425661" y="2608765"/>
            <a:ext cx="1353256" cy="400110"/>
          </a:xfrm>
          <a:prstGeom prst="rect">
            <a:avLst/>
          </a:prstGeom>
          <a:noFill/>
        </p:spPr>
        <p:txBody>
          <a:bodyPr wrap="none" rtlCol="0">
            <a:spAutoFit/>
          </a:bodyPr>
          <a:lstStyle/>
          <a:p>
            <a:r>
              <a:rPr lang="en-US" sz="2000" dirty="0"/>
              <a:t>Projections</a:t>
            </a:r>
            <a:endParaRPr lang="en-US" sz="1800" dirty="0"/>
          </a:p>
        </p:txBody>
      </p:sp>
      <p:sp>
        <p:nvSpPr>
          <p:cNvPr id="7" name="ZoneTexte 6">
            <a:extLst>
              <a:ext uri="{FF2B5EF4-FFF2-40B4-BE49-F238E27FC236}">
                <a16:creationId xmlns:a16="http://schemas.microsoft.com/office/drawing/2014/main" id="{DD1D960E-74EA-F74F-B6E2-8FB86CCE1E8B}"/>
              </a:ext>
            </a:extLst>
          </p:cNvPr>
          <p:cNvSpPr txBox="1"/>
          <p:nvPr/>
        </p:nvSpPr>
        <p:spPr>
          <a:xfrm>
            <a:off x="5417869" y="3301871"/>
            <a:ext cx="2646558" cy="400110"/>
          </a:xfrm>
          <a:prstGeom prst="rect">
            <a:avLst/>
          </a:prstGeom>
          <a:noFill/>
        </p:spPr>
        <p:txBody>
          <a:bodyPr wrap="none" rtlCol="0">
            <a:spAutoFit/>
          </a:bodyPr>
          <a:lstStyle>
            <a:defPPr>
              <a:defRPr lang="fr-FR"/>
            </a:defPPr>
            <a:lvl1pPr>
              <a:defRPr sz="1800"/>
            </a:lvl1pPr>
          </a:lstStyle>
          <a:p>
            <a:r>
              <a:rPr lang="en-US" sz="2000" dirty="0"/>
              <a:t>Chemical structure files</a:t>
            </a:r>
          </a:p>
        </p:txBody>
      </p:sp>
      <p:sp>
        <p:nvSpPr>
          <p:cNvPr id="12" name="ZoneTexte 11">
            <a:extLst>
              <a:ext uri="{FF2B5EF4-FFF2-40B4-BE49-F238E27FC236}">
                <a16:creationId xmlns:a16="http://schemas.microsoft.com/office/drawing/2014/main" id="{C63B0A4D-4E34-FE48-9799-73D2345CD758}"/>
              </a:ext>
            </a:extLst>
          </p:cNvPr>
          <p:cNvSpPr txBox="1"/>
          <p:nvPr/>
        </p:nvSpPr>
        <p:spPr>
          <a:xfrm>
            <a:off x="7203423" y="5917972"/>
            <a:ext cx="1344920" cy="400110"/>
          </a:xfrm>
          <a:prstGeom prst="rect">
            <a:avLst/>
          </a:prstGeom>
          <a:noFill/>
        </p:spPr>
        <p:txBody>
          <a:bodyPr wrap="none" rtlCol="0">
            <a:spAutoFit/>
          </a:bodyPr>
          <a:lstStyle/>
          <a:p>
            <a:r>
              <a:rPr lang="en-US" sz="2000" dirty="0"/>
              <a:t>Predictions</a:t>
            </a:r>
          </a:p>
        </p:txBody>
      </p:sp>
    </p:spTree>
    <p:extLst>
      <p:ext uri="{BB962C8B-B14F-4D97-AF65-F5344CB8AC3E}">
        <p14:creationId xmlns:p14="http://schemas.microsoft.com/office/powerpoint/2010/main" val="20256046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9386E2-7A99-8A45-BE2D-6082F8AB0220}"/>
              </a:ext>
            </a:extLst>
          </p:cNvPr>
          <p:cNvSpPr>
            <a:spLocks noGrp="1"/>
          </p:cNvSpPr>
          <p:nvPr>
            <p:ph type="title"/>
          </p:nvPr>
        </p:nvSpPr>
        <p:spPr/>
        <p:txBody>
          <a:bodyPr/>
          <a:lstStyle/>
          <a:p>
            <a:r>
              <a:rPr lang="en-US" dirty="0" err="1"/>
              <a:t>xGTMLandscape</a:t>
            </a:r>
            <a:r>
              <a:rPr lang="en-US" dirty="0"/>
              <a:t> interface</a:t>
            </a:r>
          </a:p>
        </p:txBody>
      </p:sp>
      <p:pic>
        <p:nvPicPr>
          <p:cNvPr id="4" name="Espace réservé du contenu 3">
            <a:extLst>
              <a:ext uri="{FF2B5EF4-FFF2-40B4-BE49-F238E27FC236}">
                <a16:creationId xmlns:a16="http://schemas.microsoft.com/office/drawing/2014/main" id="{1F4DFC56-C4B7-A842-A239-03C3720308A0}"/>
              </a:ext>
            </a:extLst>
          </p:cNvPr>
          <p:cNvPicPr>
            <a:picLocks noGrp="1"/>
          </p:cNvPicPr>
          <p:nvPr>
            <p:ph idx="1"/>
          </p:nvPr>
        </p:nvPicPr>
        <p:blipFill>
          <a:blip r:embed="rId3"/>
          <a:stretch>
            <a:fillRect/>
          </a:stretch>
        </p:blipFill>
        <p:spPr bwMode="auto">
          <a:xfrm>
            <a:off x="0" y="1671507"/>
            <a:ext cx="5422900" cy="3325082"/>
          </a:xfrm>
          <a:prstGeom prst="rect">
            <a:avLst/>
          </a:prstGeom>
          <a:ln>
            <a:noFill/>
          </a:ln>
          <a:extLst>
            <a:ext uri="{53640926-AAD7-44D8-BBD7-CCE9431645EC}">
              <a14:shadowObscured xmlns:a14="http://schemas.microsoft.com/office/drawing/2010/main"/>
            </a:ext>
          </a:extLst>
        </p:spPr>
      </p:pic>
      <p:sp>
        <p:nvSpPr>
          <p:cNvPr id="5" name="Légende encadrée avec une bordure 2 4">
            <a:extLst>
              <a:ext uri="{FF2B5EF4-FFF2-40B4-BE49-F238E27FC236}">
                <a16:creationId xmlns:a16="http://schemas.microsoft.com/office/drawing/2014/main" id="{1A48A473-3040-EE44-9E7D-E28E13A185A9}"/>
              </a:ext>
            </a:extLst>
          </p:cNvPr>
          <p:cNvSpPr/>
          <p:nvPr/>
        </p:nvSpPr>
        <p:spPr>
          <a:xfrm>
            <a:off x="5754847" y="1325577"/>
            <a:ext cx="2097248" cy="587230"/>
          </a:xfrm>
          <a:prstGeom prst="accentBorderCallout2">
            <a:avLst>
              <a:gd name="adj1" fmla="val 18750"/>
              <a:gd name="adj2" fmla="val -8333"/>
              <a:gd name="adj3" fmla="val 22210"/>
              <a:gd name="adj4" fmla="val -136809"/>
              <a:gd name="adj5" fmla="val 146913"/>
              <a:gd name="adj6" fmla="val -178831"/>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File Management</a:t>
            </a:r>
          </a:p>
        </p:txBody>
      </p:sp>
      <p:sp>
        <p:nvSpPr>
          <p:cNvPr id="6" name="Légende encadrée avec une bordure 2 5">
            <a:extLst>
              <a:ext uri="{FF2B5EF4-FFF2-40B4-BE49-F238E27FC236}">
                <a16:creationId xmlns:a16="http://schemas.microsoft.com/office/drawing/2014/main" id="{155171FC-2117-9A4F-A6B7-7DDBFE87A462}"/>
              </a:ext>
            </a:extLst>
          </p:cNvPr>
          <p:cNvSpPr/>
          <p:nvPr/>
        </p:nvSpPr>
        <p:spPr>
          <a:xfrm>
            <a:off x="5754847" y="2041406"/>
            <a:ext cx="2097248" cy="587230"/>
          </a:xfrm>
          <a:prstGeom prst="accentBorderCallout2">
            <a:avLst>
              <a:gd name="adj1" fmla="val 18750"/>
              <a:gd name="adj2" fmla="val -8333"/>
              <a:gd name="adj3" fmla="val 19183"/>
              <a:gd name="adj4" fmla="val -79887"/>
              <a:gd name="adj5" fmla="val 211226"/>
              <a:gd name="adj6" fmla="val -101723"/>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Display of the landscape</a:t>
            </a:r>
          </a:p>
        </p:txBody>
      </p:sp>
      <p:sp>
        <p:nvSpPr>
          <p:cNvPr id="7" name="Légende encadrée avec une bordure 2 6">
            <a:extLst>
              <a:ext uri="{FF2B5EF4-FFF2-40B4-BE49-F238E27FC236}">
                <a16:creationId xmlns:a16="http://schemas.microsoft.com/office/drawing/2014/main" id="{137D0630-EFE2-894D-86EC-7242435FF763}"/>
              </a:ext>
            </a:extLst>
          </p:cNvPr>
          <p:cNvSpPr/>
          <p:nvPr/>
        </p:nvSpPr>
        <p:spPr>
          <a:xfrm>
            <a:off x="5754847" y="2757235"/>
            <a:ext cx="2097248" cy="587230"/>
          </a:xfrm>
          <a:prstGeom prst="accentBorderCallout2">
            <a:avLst>
              <a:gd name="adj1" fmla="val 90178"/>
              <a:gd name="adj2" fmla="val -8333"/>
              <a:gd name="adj3" fmla="val 90178"/>
              <a:gd name="adj4" fmla="val -19467"/>
              <a:gd name="adj5" fmla="val 307685"/>
              <a:gd name="adj6" fmla="val -148070"/>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Plot control</a:t>
            </a:r>
          </a:p>
        </p:txBody>
      </p:sp>
      <p:sp>
        <p:nvSpPr>
          <p:cNvPr id="8" name="Légende encadrée avec une bordure 2 7">
            <a:extLst>
              <a:ext uri="{FF2B5EF4-FFF2-40B4-BE49-F238E27FC236}">
                <a16:creationId xmlns:a16="http://schemas.microsoft.com/office/drawing/2014/main" id="{97E6509F-6AC8-B74C-8E8B-A55BB17EAE27}"/>
              </a:ext>
            </a:extLst>
          </p:cNvPr>
          <p:cNvSpPr/>
          <p:nvPr/>
        </p:nvSpPr>
        <p:spPr>
          <a:xfrm>
            <a:off x="5754847" y="3473064"/>
            <a:ext cx="2097248" cy="587230"/>
          </a:xfrm>
          <a:prstGeom prst="accentBorderCallout2">
            <a:avLst>
              <a:gd name="adj1" fmla="val 94130"/>
              <a:gd name="adj2" fmla="val -7158"/>
              <a:gd name="adj3" fmla="val 100617"/>
              <a:gd name="adj4" fmla="val -54790"/>
              <a:gd name="adj5" fmla="val 194488"/>
              <a:gd name="adj6" fmla="val -92654"/>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Log messages</a:t>
            </a:r>
          </a:p>
        </p:txBody>
      </p:sp>
      <p:sp>
        <p:nvSpPr>
          <p:cNvPr id="9" name="Légende encadrée avec une bordure 2 8">
            <a:extLst>
              <a:ext uri="{FF2B5EF4-FFF2-40B4-BE49-F238E27FC236}">
                <a16:creationId xmlns:a16="http://schemas.microsoft.com/office/drawing/2014/main" id="{F8774F48-B8E6-6D4D-8CF4-543148B2EAD1}"/>
              </a:ext>
            </a:extLst>
          </p:cNvPr>
          <p:cNvSpPr/>
          <p:nvPr/>
        </p:nvSpPr>
        <p:spPr>
          <a:xfrm>
            <a:off x="5754847" y="4188893"/>
            <a:ext cx="2097248" cy="587230"/>
          </a:xfrm>
          <a:prstGeom prst="accentBorderCallout2">
            <a:avLst>
              <a:gd name="adj1" fmla="val 77143"/>
              <a:gd name="adj2" fmla="val -8939"/>
              <a:gd name="adj3" fmla="val 90119"/>
              <a:gd name="adj4" fmla="val -162606"/>
              <a:gd name="adj5" fmla="val -79305"/>
              <a:gd name="adj6" fmla="val -203175"/>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Chemical structure navigation</a:t>
            </a:r>
          </a:p>
        </p:txBody>
      </p:sp>
      <p:sp>
        <p:nvSpPr>
          <p:cNvPr id="10" name="Légende encadrée avec une bordure 2 9">
            <a:extLst>
              <a:ext uri="{FF2B5EF4-FFF2-40B4-BE49-F238E27FC236}">
                <a16:creationId xmlns:a16="http://schemas.microsoft.com/office/drawing/2014/main" id="{AED649AE-93C5-9D4B-83A9-518E953854C2}"/>
              </a:ext>
            </a:extLst>
          </p:cNvPr>
          <p:cNvSpPr/>
          <p:nvPr/>
        </p:nvSpPr>
        <p:spPr>
          <a:xfrm>
            <a:off x="5754847" y="4904722"/>
            <a:ext cx="2097248" cy="587230"/>
          </a:xfrm>
          <a:prstGeom prst="accentBorderCallout2">
            <a:avLst>
              <a:gd name="adj1" fmla="val 79306"/>
              <a:gd name="adj2" fmla="val -8939"/>
              <a:gd name="adj3" fmla="val 79306"/>
              <a:gd name="adj4" fmla="val -28173"/>
              <a:gd name="adj5" fmla="val -2968"/>
              <a:gd name="adj6" fmla="val -153715"/>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Start calculations</a:t>
            </a:r>
          </a:p>
        </p:txBody>
      </p:sp>
    </p:spTree>
    <p:extLst>
      <p:ext uri="{BB962C8B-B14F-4D97-AF65-F5344CB8AC3E}">
        <p14:creationId xmlns:p14="http://schemas.microsoft.com/office/powerpoint/2010/main" val="31409214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Espace réservé du contenu 12">
            <a:extLst>
              <a:ext uri="{FF2B5EF4-FFF2-40B4-BE49-F238E27FC236}">
                <a16:creationId xmlns:a16="http://schemas.microsoft.com/office/drawing/2014/main" id="{FB2F7786-56D6-E140-8EEA-4F5A1E1D2C9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2627" r="56359" b="76545"/>
          <a:stretch/>
        </p:blipFill>
        <p:spPr bwMode="auto">
          <a:xfrm>
            <a:off x="0" y="1501371"/>
            <a:ext cx="5302800" cy="1550536"/>
          </a:xfrm>
          <a:prstGeom prst="rect">
            <a:avLst/>
          </a:prstGeom>
          <a:ln>
            <a:noFill/>
          </a:ln>
          <a:extLst>
            <a:ext uri="{53640926-AAD7-44D8-BBD7-CCE9431645EC}">
              <a14:shadowObscured xmlns:a14="http://schemas.microsoft.com/office/drawing/2010/main"/>
            </a:ext>
          </a:extLst>
        </p:spPr>
      </p:pic>
      <p:sp>
        <p:nvSpPr>
          <p:cNvPr id="2" name="Titre 1">
            <a:extLst>
              <a:ext uri="{FF2B5EF4-FFF2-40B4-BE49-F238E27FC236}">
                <a16:creationId xmlns:a16="http://schemas.microsoft.com/office/drawing/2014/main" id="{3962A43A-D31D-394D-88E3-36FA246687CC}"/>
              </a:ext>
            </a:extLst>
          </p:cNvPr>
          <p:cNvSpPr>
            <a:spLocks noGrp="1"/>
          </p:cNvSpPr>
          <p:nvPr>
            <p:ph type="title"/>
          </p:nvPr>
        </p:nvSpPr>
        <p:spPr/>
        <p:txBody>
          <a:bodyPr/>
          <a:lstStyle/>
          <a:p>
            <a:r>
              <a:rPr lang="en-US" dirty="0"/>
              <a:t>Prepare the density landscape</a:t>
            </a:r>
          </a:p>
        </p:txBody>
      </p:sp>
      <p:sp>
        <p:nvSpPr>
          <p:cNvPr id="5" name="ZoneTexte 4">
            <a:extLst>
              <a:ext uri="{FF2B5EF4-FFF2-40B4-BE49-F238E27FC236}">
                <a16:creationId xmlns:a16="http://schemas.microsoft.com/office/drawing/2014/main" id="{7BD4C303-EDF3-F24E-9092-098C58A52D0B}"/>
              </a:ext>
            </a:extLst>
          </p:cNvPr>
          <p:cNvSpPr txBox="1"/>
          <p:nvPr/>
        </p:nvSpPr>
        <p:spPr>
          <a:xfrm>
            <a:off x="5299126" y="1526771"/>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GTM landscape</a:t>
            </a:r>
            <a:r>
              <a:rPr lang="en-US" sz="1600" dirty="0"/>
              <a:t> to the file </a:t>
            </a:r>
            <a:r>
              <a:rPr lang="en-US" sz="1600" dirty="0" err="1">
                <a:latin typeface="Consolas" panose="020B0609020204030204" pitchFamily="49" charset="0"/>
                <a:cs typeface="Consolas" panose="020B0609020204030204" pitchFamily="49" charset="0"/>
              </a:rPr>
              <a:t>trainBCFlog_reg.xml</a:t>
            </a:r>
            <a:endParaRPr lang="en-US" sz="1600" dirty="0">
              <a:latin typeface="Consolas" panose="020B0609020204030204" pitchFamily="49" charset="0"/>
              <a:cs typeface="Consolas" panose="020B0609020204030204" pitchFamily="49" charset="0"/>
            </a:endParaRPr>
          </a:p>
        </p:txBody>
      </p:sp>
      <p:sp>
        <p:nvSpPr>
          <p:cNvPr id="6" name="ZoneTexte 5">
            <a:extLst>
              <a:ext uri="{FF2B5EF4-FFF2-40B4-BE49-F238E27FC236}">
                <a16:creationId xmlns:a16="http://schemas.microsoft.com/office/drawing/2014/main" id="{0B84067A-0940-364F-96E6-C634F3DBE345}"/>
              </a:ext>
            </a:extLst>
          </p:cNvPr>
          <p:cNvSpPr txBox="1"/>
          <p:nvPr/>
        </p:nvSpPr>
        <p:spPr>
          <a:xfrm>
            <a:off x="5299126" y="2176603"/>
            <a:ext cx="3844872"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Projection</a:t>
            </a:r>
            <a:r>
              <a:rPr lang="en-US" sz="1600" dirty="0"/>
              <a:t> to the file </a:t>
            </a:r>
            <a:r>
              <a:rPr lang="en-US" sz="1600" dirty="0" err="1">
                <a:latin typeface="Consolas" panose="020B0609020204030204" pitchFamily="49" charset="0"/>
                <a:cs typeface="Consolas" panose="020B0609020204030204" pitchFamily="49" charset="0"/>
              </a:rPr>
              <a:t>testPrj.prp</a:t>
            </a:r>
            <a:endParaRPr lang="en-US" sz="1600" dirty="0">
              <a:latin typeface="Consolas" panose="020B0609020204030204" pitchFamily="49" charset="0"/>
              <a:cs typeface="Consolas" panose="020B0609020204030204" pitchFamily="49" charset="0"/>
            </a:endParaRPr>
          </a:p>
        </p:txBody>
      </p:sp>
      <p:sp>
        <p:nvSpPr>
          <p:cNvPr id="7" name="ZoneTexte 6">
            <a:extLst>
              <a:ext uri="{FF2B5EF4-FFF2-40B4-BE49-F238E27FC236}">
                <a16:creationId xmlns:a16="http://schemas.microsoft.com/office/drawing/2014/main" id="{FDBA58E1-2A6B-E14E-81D6-87A633631DB4}"/>
              </a:ext>
            </a:extLst>
          </p:cNvPr>
          <p:cNvSpPr txBox="1"/>
          <p:nvPr/>
        </p:nvSpPr>
        <p:spPr>
          <a:xfrm>
            <a:off x="5299125" y="2826437"/>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Chemical structures </a:t>
            </a:r>
            <a:r>
              <a:rPr lang="en-US" sz="1600" dirty="0"/>
              <a:t>to </a:t>
            </a:r>
            <a:r>
              <a:rPr lang="en-US" sz="1600" dirty="0" err="1">
                <a:latin typeface="Consolas" panose="020B0609020204030204" pitchFamily="49" charset="0"/>
                <a:cs typeface="Consolas" panose="020B0609020204030204" pitchFamily="49" charset="0"/>
              </a:rPr>
              <a:t>test.sdf</a:t>
            </a:r>
            <a:endParaRPr lang="en-US" sz="1600" dirty="0">
              <a:latin typeface="Consolas" panose="020B0609020204030204" pitchFamily="49" charset="0"/>
              <a:cs typeface="Consolas" panose="020B0609020204030204" pitchFamily="49" charset="0"/>
            </a:endParaRPr>
          </a:p>
        </p:txBody>
      </p:sp>
      <p:sp>
        <p:nvSpPr>
          <p:cNvPr id="8" name="Rectangle 7">
            <a:extLst>
              <a:ext uri="{FF2B5EF4-FFF2-40B4-BE49-F238E27FC236}">
                <a16:creationId xmlns:a16="http://schemas.microsoft.com/office/drawing/2014/main" id="{EDED77D8-314B-6C4C-8444-361DDBB5685A}"/>
              </a:ext>
            </a:extLst>
          </p:cNvPr>
          <p:cNvSpPr/>
          <p:nvPr/>
        </p:nvSpPr>
        <p:spPr>
          <a:xfrm>
            <a:off x="0" y="15972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9" name="Rectangle 8">
            <a:extLst>
              <a:ext uri="{FF2B5EF4-FFF2-40B4-BE49-F238E27FC236}">
                <a16:creationId xmlns:a16="http://schemas.microsoft.com/office/drawing/2014/main" id="{98D18313-496E-D44D-867C-7F6B06BAB009}"/>
              </a:ext>
            </a:extLst>
          </p:cNvPr>
          <p:cNvSpPr/>
          <p:nvPr/>
        </p:nvSpPr>
        <p:spPr>
          <a:xfrm>
            <a:off x="-2" y="2073999"/>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0" name="Rectangle 9">
            <a:extLst>
              <a:ext uri="{FF2B5EF4-FFF2-40B4-BE49-F238E27FC236}">
                <a16:creationId xmlns:a16="http://schemas.microsoft.com/office/drawing/2014/main" id="{1F745DB2-3A4A-164D-86B9-46AF7B61BC04}"/>
              </a:ext>
            </a:extLst>
          </p:cNvPr>
          <p:cNvSpPr/>
          <p:nvPr/>
        </p:nvSpPr>
        <p:spPr>
          <a:xfrm>
            <a:off x="0" y="2570307"/>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ZoneTexte 13">
            <a:extLst>
              <a:ext uri="{FF2B5EF4-FFF2-40B4-BE49-F238E27FC236}">
                <a16:creationId xmlns:a16="http://schemas.microsoft.com/office/drawing/2014/main" id="{5EDB3B38-D9C7-D842-B2F1-190B51B76806}"/>
              </a:ext>
            </a:extLst>
          </p:cNvPr>
          <p:cNvSpPr txBox="1"/>
          <p:nvPr/>
        </p:nvSpPr>
        <p:spPr>
          <a:xfrm>
            <a:off x="5299126" y="3411212"/>
            <a:ext cx="3844874" cy="338554"/>
          </a:xfrm>
          <a:prstGeom prst="rect">
            <a:avLst/>
          </a:prstGeom>
          <a:noFill/>
        </p:spPr>
        <p:txBody>
          <a:bodyPr wrap="square" rtlCol="0">
            <a:spAutoFit/>
          </a:bodyPr>
          <a:lstStyle/>
          <a:p>
            <a:r>
              <a:rPr lang="en-US" sz="1600" dirty="0"/>
              <a:t>Click the </a:t>
            </a:r>
            <a:r>
              <a:rPr lang="en-US" sz="1600" b="1" dirty="0">
                <a:latin typeface="Consolas" panose="020B0609020204030204" pitchFamily="49" charset="0"/>
                <a:cs typeface="Consolas" panose="020B0609020204030204" pitchFamily="49" charset="0"/>
              </a:rPr>
              <a:t>OK </a:t>
            </a:r>
            <a:r>
              <a:rPr lang="en-US" sz="1600" dirty="0"/>
              <a:t>button</a:t>
            </a:r>
            <a:endParaRPr lang="en-US" sz="1600" dirty="0">
              <a:latin typeface="Consolas" panose="020B0609020204030204" pitchFamily="49" charset="0"/>
              <a:cs typeface="Consolas" panose="020B0609020204030204" pitchFamily="49" charset="0"/>
            </a:endParaRPr>
          </a:p>
        </p:txBody>
      </p:sp>
      <p:pic>
        <p:nvPicPr>
          <p:cNvPr id="16" name="Image 15">
            <a:extLst>
              <a:ext uri="{FF2B5EF4-FFF2-40B4-BE49-F238E27FC236}">
                <a16:creationId xmlns:a16="http://schemas.microsoft.com/office/drawing/2014/main" id="{E9EAE8AE-050B-3342-9263-E8F140D70DC3}"/>
              </a:ext>
            </a:extLst>
          </p:cNvPr>
          <p:cNvPicPr>
            <a:picLocks noChangeAspect="1"/>
          </p:cNvPicPr>
          <p:nvPr/>
        </p:nvPicPr>
        <p:blipFill>
          <a:blip r:embed="rId3"/>
          <a:stretch>
            <a:fillRect/>
          </a:stretch>
        </p:blipFill>
        <p:spPr>
          <a:xfrm>
            <a:off x="377874" y="3356300"/>
            <a:ext cx="4921250" cy="3015081"/>
          </a:xfrm>
          <a:prstGeom prst="rect">
            <a:avLst/>
          </a:prstGeom>
        </p:spPr>
      </p:pic>
      <p:sp>
        <p:nvSpPr>
          <p:cNvPr id="18" name="ZoneTexte 17">
            <a:extLst>
              <a:ext uri="{FF2B5EF4-FFF2-40B4-BE49-F238E27FC236}">
                <a16:creationId xmlns:a16="http://schemas.microsoft.com/office/drawing/2014/main" id="{67B185E6-BA1E-1641-B2E4-BA910F8EC90B}"/>
              </a:ext>
            </a:extLst>
          </p:cNvPr>
          <p:cNvSpPr txBox="1"/>
          <p:nvPr/>
        </p:nvSpPr>
        <p:spPr>
          <a:xfrm>
            <a:off x="5299124" y="3854883"/>
            <a:ext cx="3844874" cy="584775"/>
          </a:xfrm>
          <a:prstGeom prst="rect">
            <a:avLst/>
          </a:prstGeom>
          <a:noFill/>
        </p:spPr>
        <p:txBody>
          <a:bodyPr wrap="square" rtlCol="0">
            <a:spAutoFit/>
          </a:bodyPr>
          <a:lstStyle/>
          <a:p>
            <a:r>
              <a:rPr lang="en-US" sz="1600" dirty="0"/>
              <a:t>Open the </a:t>
            </a:r>
            <a:r>
              <a:rPr lang="en-US" sz="1600" b="1" dirty="0">
                <a:latin typeface="Consolas" panose="020B0609020204030204" pitchFamily="49" charset="0"/>
                <a:cs typeface="Consolas" panose="020B0609020204030204" pitchFamily="49" charset="0"/>
              </a:rPr>
              <a:t>Landscape</a:t>
            </a:r>
            <a:r>
              <a:rPr lang="en-US" sz="1600" dirty="0"/>
              <a:t> selector</a:t>
            </a:r>
          </a:p>
          <a:p>
            <a:r>
              <a:rPr lang="en-US" sz="1600" dirty="0"/>
              <a:t>Select the item </a:t>
            </a:r>
            <a:r>
              <a:rPr lang="en-US" sz="1600" b="1" dirty="0">
                <a:latin typeface="Consolas" panose="020B0609020204030204" pitchFamily="49" charset="0"/>
                <a:cs typeface="Consolas" panose="020B0609020204030204" pitchFamily="49" charset="0"/>
              </a:rPr>
              <a:t>Density</a:t>
            </a:r>
          </a:p>
        </p:txBody>
      </p:sp>
      <p:sp>
        <p:nvSpPr>
          <p:cNvPr id="19" name="Rectangle 18">
            <a:extLst>
              <a:ext uri="{FF2B5EF4-FFF2-40B4-BE49-F238E27FC236}">
                <a16:creationId xmlns:a16="http://schemas.microsoft.com/office/drawing/2014/main" id="{1782EC1D-00E1-8949-AEFE-F79DC75CAF4C}"/>
              </a:ext>
            </a:extLst>
          </p:cNvPr>
          <p:cNvSpPr/>
          <p:nvPr/>
        </p:nvSpPr>
        <p:spPr>
          <a:xfrm>
            <a:off x="2108199" y="5626100"/>
            <a:ext cx="800101" cy="57150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736545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4"/>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7" grpId="0"/>
      <p:bldP spid="7" grpId="1"/>
      <p:bldP spid="8" grpId="0" animBg="1"/>
      <p:bldP spid="9" grpId="0" animBg="1"/>
      <p:bldP spid="9" grpId="1" animBg="1"/>
      <p:bldP spid="10" grpId="0" animBg="1"/>
      <p:bldP spid="10" grpId="1" animBg="1"/>
      <p:bldP spid="14" grpId="0"/>
      <p:bldP spid="14" grpId="1"/>
      <p:bldP spid="18"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D71BAE-1625-D049-837E-8A1E0C3DC8B6}"/>
              </a:ext>
            </a:extLst>
          </p:cNvPr>
          <p:cNvSpPr>
            <a:spLocks noGrp="1"/>
          </p:cNvSpPr>
          <p:nvPr>
            <p:ph type="title"/>
          </p:nvPr>
        </p:nvSpPr>
        <p:spPr/>
        <p:txBody>
          <a:bodyPr/>
          <a:lstStyle/>
          <a:p>
            <a:r>
              <a:rPr lang="en-US" dirty="0"/>
              <a:t>Data processing</a:t>
            </a:r>
          </a:p>
        </p:txBody>
      </p:sp>
      <p:graphicFrame>
        <p:nvGraphicFramePr>
          <p:cNvPr id="4" name="Diagramme 3">
            <a:extLst>
              <a:ext uri="{FF2B5EF4-FFF2-40B4-BE49-F238E27FC236}">
                <a16:creationId xmlns:a16="http://schemas.microsoft.com/office/drawing/2014/main" id="{9908FFE1-1924-664A-80E7-43488988060A}"/>
              </a:ext>
            </a:extLst>
          </p:cNvPr>
          <p:cNvGraphicFramePr/>
          <p:nvPr>
            <p:extLst>
              <p:ext uri="{D42A27DB-BD31-4B8C-83A1-F6EECF244321}">
                <p14:modId xmlns:p14="http://schemas.microsoft.com/office/powerpoint/2010/main" val="961258723"/>
              </p:ext>
            </p:extLst>
          </p:nvPr>
        </p:nvGraphicFramePr>
        <p:xfrm>
          <a:off x="0" y="1196978"/>
          <a:ext cx="9144000" cy="51199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ZoneTexte 4">
            <a:extLst>
              <a:ext uri="{FF2B5EF4-FFF2-40B4-BE49-F238E27FC236}">
                <a16:creationId xmlns:a16="http://schemas.microsoft.com/office/drawing/2014/main" id="{273AF99D-E233-1740-AA14-9F900C036FE9}"/>
              </a:ext>
            </a:extLst>
          </p:cNvPr>
          <p:cNvSpPr txBox="1"/>
          <p:nvPr/>
        </p:nvSpPr>
        <p:spPr>
          <a:xfrm>
            <a:off x="7256945" y="5393580"/>
            <a:ext cx="1887055" cy="923330"/>
          </a:xfrm>
          <a:prstGeom prst="rect">
            <a:avLst/>
          </a:prstGeom>
          <a:noFill/>
        </p:spPr>
        <p:txBody>
          <a:bodyPr wrap="none" rtlCol="0">
            <a:spAutoFit/>
          </a:bodyPr>
          <a:lstStyle/>
          <a:p>
            <a:r>
              <a:rPr lang="en-US" sz="1800" dirty="0"/>
              <a:t>1263 compounds</a:t>
            </a:r>
          </a:p>
          <a:p>
            <a:pPr marL="285750" indent="-285750">
              <a:buFont typeface="Arial" panose="020B0604020202020204" pitchFamily="34" charset="0"/>
              <a:buChar char="•"/>
            </a:pPr>
            <a:r>
              <a:rPr lang="en-US" sz="1800" dirty="0"/>
              <a:t>632 in train set</a:t>
            </a:r>
          </a:p>
          <a:p>
            <a:pPr marL="285750" indent="-285750">
              <a:buFont typeface="Arial" panose="020B0604020202020204" pitchFamily="34" charset="0"/>
              <a:buChar char="•"/>
            </a:pPr>
            <a:r>
              <a:rPr lang="en-US" sz="1800" dirty="0"/>
              <a:t>631 in test set</a:t>
            </a:r>
            <a:endParaRPr lang="en-US" sz="1200" dirty="0"/>
          </a:p>
        </p:txBody>
      </p:sp>
    </p:spTree>
    <p:extLst>
      <p:ext uri="{BB962C8B-B14F-4D97-AF65-F5344CB8AC3E}">
        <p14:creationId xmlns:p14="http://schemas.microsoft.com/office/powerpoint/2010/main" val="22046770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14C703-6A7D-9041-9409-B9D4380B4394}"/>
              </a:ext>
            </a:extLst>
          </p:cNvPr>
          <p:cNvSpPr>
            <a:spLocks noGrp="1"/>
          </p:cNvSpPr>
          <p:nvPr>
            <p:ph type="title"/>
          </p:nvPr>
        </p:nvSpPr>
        <p:spPr/>
        <p:txBody>
          <a:bodyPr/>
          <a:lstStyle/>
          <a:p>
            <a:r>
              <a:rPr lang="en-US" dirty="0"/>
              <a:t>Density landscapes</a:t>
            </a:r>
          </a:p>
        </p:txBody>
      </p:sp>
      <p:pic>
        <p:nvPicPr>
          <p:cNvPr id="4098" name="Image 38">
            <a:extLst>
              <a:ext uri="{FF2B5EF4-FFF2-40B4-BE49-F238E27FC236}">
                <a16:creationId xmlns:a16="http://schemas.microsoft.com/office/drawing/2014/main" id="{2BBE39A5-5EDA-0146-A890-997365E1B4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2130409"/>
            <a:ext cx="3960000" cy="3940097"/>
          </a:xfrm>
          <a:prstGeom prst="rect">
            <a:avLst/>
          </a:prstGeom>
          <a:noFill/>
          <a:extLst>
            <a:ext uri="{909E8E84-426E-40DD-AFC4-6F175D3DCCD1}">
              <a14:hiddenFill xmlns:a14="http://schemas.microsoft.com/office/drawing/2010/main">
                <a:solidFill>
                  <a:srgbClr val="FFFFFF"/>
                </a:solidFill>
              </a14:hiddenFill>
            </a:ext>
          </a:extLst>
        </p:spPr>
      </p:pic>
      <p:pic>
        <p:nvPicPr>
          <p:cNvPr id="4097" name="Image 39">
            <a:extLst>
              <a:ext uri="{FF2B5EF4-FFF2-40B4-BE49-F238E27FC236}">
                <a16:creationId xmlns:a16="http://schemas.microsoft.com/office/drawing/2014/main" id="{AA466EB9-0CFD-0843-AE2E-A2126C40A5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797" y="2130409"/>
            <a:ext cx="3960000" cy="3940097"/>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F052A598-1DB6-BC4E-9A25-87109C1304D6}"/>
              </a:ext>
            </a:extLst>
          </p:cNvPr>
          <p:cNvSpPr txBox="1"/>
          <p:nvPr/>
        </p:nvSpPr>
        <p:spPr>
          <a:xfrm>
            <a:off x="1576236" y="1752600"/>
            <a:ext cx="1391728" cy="400110"/>
          </a:xfrm>
          <a:prstGeom prst="rect">
            <a:avLst/>
          </a:prstGeom>
          <a:noFill/>
        </p:spPr>
        <p:txBody>
          <a:bodyPr wrap="none" rtlCol="0">
            <a:spAutoFit/>
          </a:bodyPr>
          <a:lstStyle/>
          <a:p>
            <a:r>
              <a:rPr lang="en-US" sz="2000" dirty="0"/>
              <a:t>2700 nodes</a:t>
            </a:r>
          </a:p>
        </p:txBody>
      </p:sp>
      <p:sp>
        <p:nvSpPr>
          <p:cNvPr id="5" name="ZoneTexte 4">
            <a:extLst>
              <a:ext uri="{FF2B5EF4-FFF2-40B4-BE49-F238E27FC236}">
                <a16:creationId xmlns:a16="http://schemas.microsoft.com/office/drawing/2014/main" id="{B6565814-D6B1-5344-AA97-6ADD6032BA1E}"/>
              </a:ext>
            </a:extLst>
          </p:cNvPr>
          <p:cNvSpPr txBox="1"/>
          <p:nvPr/>
        </p:nvSpPr>
        <p:spPr>
          <a:xfrm>
            <a:off x="6160933" y="1752600"/>
            <a:ext cx="1391728" cy="400110"/>
          </a:xfrm>
          <a:prstGeom prst="rect">
            <a:avLst/>
          </a:prstGeom>
          <a:noFill/>
        </p:spPr>
        <p:txBody>
          <a:bodyPr wrap="none" rtlCol="0">
            <a:spAutoFit/>
          </a:bodyPr>
          <a:lstStyle/>
          <a:p>
            <a:r>
              <a:rPr lang="en-US" sz="2000" dirty="0"/>
              <a:t>8000 nodes</a:t>
            </a:r>
          </a:p>
        </p:txBody>
      </p:sp>
    </p:spTree>
    <p:extLst>
      <p:ext uri="{BB962C8B-B14F-4D97-AF65-F5344CB8AC3E}">
        <p14:creationId xmlns:p14="http://schemas.microsoft.com/office/powerpoint/2010/main" val="13860016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8B7C4A-77D3-304C-A86A-4007C7D4F59B}"/>
              </a:ext>
            </a:extLst>
          </p:cNvPr>
          <p:cNvSpPr>
            <a:spLocks noGrp="1"/>
          </p:cNvSpPr>
          <p:nvPr>
            <p:ph type="title"/>
          </p:nvPr>
        </p:nvSpPr>
        <p:spPr/>
        <p:txBody>
          <a:bodyPr/>
          <a:lstStyle/>
          <a:p>
            <a:r>
              <a:rPr lang="en-US" dirty="0"/>
              <a:t>Property landscape – Log(BCF)</a:t>
            </a:r>
          </a:p>
        </p:txBody>
      </p:sp>
      <p:pic>
        <p:nvPicPr>
          <p:cNvPr id="6" name="Image 38">
            <a:extLst>
              <a:ext uri="{FF2B5EF4-FFF2-40B4-BE49-F238E27FC236}">
                <a16:creationId xmlns:a16="http://schemas.microsoft.com/office/drawing/2014/main" id="{DB55835D-4ACD-284C-9BEF-0325AF51C00F}"/>
              </a:ext>
            </a:extLst>
          </p:cNvPr>
          <p:cNvPicPr>
            <a:picLocks noChangeAspect="1" noChangeArrowheads="1"/>
          </p:cNvPicPr>
          <p:nvPr/>
        </p:nvPicPr>
        <p:blipFill>
          <a:blip r:embed="rId3"/>
          <a:stretch>
            <a:fillRect/>
          </a:stretch>
        </p:blipFill>
        <p:spPr bwMode="auto">
          <a:xfrm>
            <a:off x="295971" y="2130409"/>
            <a:ext cx="3952257" cy="3940097"/>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39">
            <a:extLst>
              <a:ext uri="{FF2B5EF4-FFF2-40B4-BE49-F238E27FC236}">
                <a16:creationId xmlns:a16="http://schemas.microsoft.com/office/drawing/2014/main" id="{B2B2FD66-2E19-0548-A7AE-A35BF5C8FBC0}"/>
              </a:ext>
            </a:extLst>
          </p:cNvPr>
          <p:cNvPicPr>
            <a:picLocks noChangeAspect="1" noChangeArrowheads="1"/>
          </p:cNvPicPr>
          <p:nvPr/>
        </p:nvPicPr>
        <p:blipFill>
          <a:blip r:embed="rId4"/>
          <a:stretch>
            <a:fillRect/>
          </a:stretch>
        </p:blipFill>
        <p:spPr bwMode="auto">
          <a:xfrm>
            <a:off x="4880668" y="2130409"/>
            <a:ext cx="3952257" cy="3940097"/>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C83D6B58-5C54-0649-8357-3C54B2E39374}"/>
              </a:ext>
            </a:extLst>
          </p:cNvPr>
          <p:cNvSpPr txBox="1"/>
          <p:nvPr/>
        </p:nvSpPr>
        <p:spPr>
          <a:xfrm>
            <a:off x="1576236" y="1752600"/>
            <a:ext cx="1391728" cy="400110"/>
          </a:xfrm>
          <a:prstGeom prst="rect">
            <a:avLst/>
          </a:prstGeom>
          <a:noFill/>
        </p:spPr>
        <p:txBody>
          <a:bodyPr wrap="none" rtlCol="0">
            <a:spAutoFit/>
          </a:bodyPr>
          <a:lstStyle/>
          <a:p>
            <a:r>
              <a:rPr lang="en-US" sz="2000" dirty="0"/>
              <a:t>2700 nodes</a:t>
            </a:r>
          </a:p>
        </p:txBody>
      </p:sp>
      <p:sp>
        <p:nvSpPr>
          <p:cNvPr id="9" name="ZoneTexte 8">
            <a:extLst>
              <a:ext uri="{FF2B5EF4-FFF2-40B4-BE49-F238E27FC236}">
                <a16:creationId xmlns:a16="http://schemas.microsoft.com/office/drawing/2014/main" id="{7F4994C4-1E67-7E4C-A462-03B2D210E265}"/>
              </a:ext>
            </a:extLst>
          </p:cNvPr>
          <p:cNvSpPr txBox="1"/>
          <p:nvPr/>
        </p:nvSpPr>
        <p:spPr>
          <a:xfrm>
            <a:off x="6160933" y="1752600"/>
            <a:ext cx="1391728" cy="400110"/>
          </a:xfrm>
          <a:prstGeom prst="rect">
            <a:avLst/>
          </a:prstGeom>
          <a:noFill/>
        </p:spPr>
        <p:txBody>
          <a:bodyPr wrap="none" rtlCol="0">
            <a:spAutoFit/>
          </a:bodyPr>
          <a:lstStyle/>
          <a:p>
            <a:r>
              <a:rPr lang="en-US" sz="2000" dirty="0"/>
              <a:t>8000 nodes</a:t>
            </a:r>
          </a:p>
        </p:txBody>
      </p:sp>
      <p:sp>
        <p:nvSpPr>
          <p:cNvPr id="10" name="ZoneTexte 9">
            <a:extLst>
              <a:ext uri="{FF2B5EF4-FFF2-40B4-BE49-F238E27FC236}">
                <a16:creationId xmlns:a16="http://schemas.microsoft.com/office/drawing/2014/main" id="{6C165159-C899-8F41-ADF2-15E6737FFFE2}"/>
              </a:ext>
            </a:extLst>
          </p:cNvPr>
          <p:cNvSpPr txBox="1"/>
          <p:nvPr/>
        </p:nvSpPr>
        <p:spPr>
          <a:xfrm>
            <a:off x="135746" y="1274734"/>
            <a:ext cx="6034024" cy="400110"/>
          </a:xfrm>
          <a:prstGeom prst="rect">
            <a:avLst/>
          </a:prstGeom>
          <a:noFill/>
        </p:spPr>
        <p:txBody>
          <a:bodyPr wrap="none" rtlCol="0">
            <a:spAutoFit/>
          </a:bodyPr>
          <a:lstStyle/>
          <a:p>
            <a:r>
              <a:rPr lang="en-US" sz="2000" dirty="0"/>
              <a:t>Use the </a:t>
            </a:r>
            <a:r>
              <a:rPr lang="en-US" sz="2000" b="1" dirty="0">
                <a:latin typeface="Consolas" panose="020B0609020204030204" pitchFamily="49" charset="0"/>
                <a:cs typeface="Consolas" panose="020B0609020204030204" pitchFamily="49" charset="0"/>
              </a:rPr>
              <a:t>landscape</a:t>
            </a:r>
            <a:r>
              <a:rPr lang="en-US" sz="2000" dirty="0"/>
              <a:t> selector and pick the item </a:t>
            </a:r>
            <a:r>
              <a:rPr lang="en-US" sz="2000" dirty="0" err="1">
                <a:latin typeface="Consolas" panose="020B0609020204030204" pitchFamily="49" charset="0"/>
                <a:cs typeface="Consolas" panose="020B0609020204030204" pitchFamily="49" charset="0"/>
              </a:rPr>
              <a:t>BCFlog</a:t>
            </a:r>
            <a:endParaRPr lang="en-US" sz="2000" dirty="0">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27317629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Espace réservé du contenu 12">
            <a:extLst>
              <a:ext uri="{FF2B5EF4-FFF2-40B4-BE49-F238E27FC236}">
                <a16:creationId xmlns:a16="http://schemas.microsoft.com/office/drawing/2014/main" id="{FB2F7786-56D6-E140-8EEA-4F5A1E1D2C9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2627" r="56359" b="76545"/>
          <a:stretch/>
        </p:blipFill>
        <p:spPr bwMode="auto">
          <a:xfrm>
            <a:off x="0" y="1501371"/>
            <a:ext cx="5302800" cy="1550536"/>
          </a:xfrm>
          <a:prstGeom prst="rect">
            <a:avLst/>
          </a:prstGeom>
          <a:ln>
            <a:noFill/>
          </a:ln>
          <a:extLst>
            <a:ext uri="{53640926-AAD7-44D8-BBD7-CCE9431645EC}">
              <a14:shadowObscured xmlns:a14="http://schemas.microsoft.com/office/drawing/2010/main"/>
            </a:ext>
          </a:extLst>
        </p:spPr>
      </p:pic>
      <p:sp>
        <p:nvSpPr>
          <p:cNvPr id="2" name="Titre 1">
            <a:extLst>
              <a:ext uri="{FF2B5EF4-FFF2-40B4-BE49-F238E27FC236}">
                <a16:creationId xmlns:a16="http://schemas.microsoft.com/office/drawing/2014/main" id="{3962A43A-D31D-394D-88E3-36FA246687CC}"/>
              </a:ext>
            </a:extLst>
          </p:cNvPr>
          <p:cNvSpPr>
            <a:spLocks noGrp="1"/>
          </p:cNvSpPr>
          <p:nvPr>
            <p:ph type="title"/>
          </p:nvPr>
        </p:nvSpPr>
        <p:spPr/>
        <p:txBody>
          <a:bodyPr/>
          <a:lstStyle/>
          <a:p>
            <a:r>
              <a:rPr lang="en-US" dirty="0"/>
              <a:t>Prepare the activity landscape</a:t>
            </a:r>
          </a:p>
        </p:txBody>
      </p:sp>
      <p:sp>
        <p:nvSpPr>
          <p:cNvPr id="5" name="ZoneTexte 4">
            <a:extLst>
              <a:ext uri="{FF2B5EF4-FFF2-40B4-BE49-F238E27FC236}">
                <a16:creationId xmlns:a16="http://schemas.microsoft.com/office/drawing/2014/main" id="{7BD4C303-EDF3-F24E-9092-098C58A52D0B}"/>
              </a:ext>
            </a:extLst>
          </p:cNvPr>
          <p:cNvSpPr txBox="1"/>
          <p:nvPr/>
        </p:nvSpPr>
        <p:spPr>
          <a:xfrm>
            <a:off x="5299126" y="1526771"/>
            <a:ext cx="3844874" cy="584775"/>
          </a:xfrm>
          <a:prstGeom prst="rect">
            <a:avLst/>
          </a:prstGeom>
          <a:noFill/>
        </p:spPr>
        <p:txBody>
          <a:bodyPr wrap="square" rtlCol="0">
            <a:spAutoFit/>
          </a:bodyPr>
          <a:lstStyle/>
          <a:p>
            <a:r>
              <a:rPr lang="en-US" sz="1600" dirty="0"/>
              <a:t>Set the </a:t>
            </a:r>
            <a:r>
              <a:rPr lang="en-US" sz="1600" b="1" dirty="0">
                <a:latin typeface="Consolas" panose="020B0609020204030204" pitchFamily="49" charset="0"/>
                <a:cs typeface="Consolas" panose="020B0609020204030204" pitchFamily="49" charset="0"/>
              </a:rPr>
              <a:t>GTM landscape</a:t>
            </a:r>
            <a:r>
              <a:rPr lang="en-US" sz="1600" dirty="0"/>
              <a:t> to the file </a:t>
            </a:r>
            <a:r>
              <a:rPr lang="en-US" sz="1600" dirty="0" err="1">
                <a:latin typeface="Consolas" panose="020B0609020204030204" pitchFamily="49" charset="0"/>
                <a:cs typeface="Consolas" panose="020B0609020204030204" pitchFamily="49" charset="0"/>
              </a:rPr>
              <a:t>trainBCFcl_cls.xml</a:t>
            </a:r>
            <a:endParaRPr lang="en-US" sz="1600" dirty="0">
              <a:latin typeface="Consolas" panose="020B0609020204030204" pitchFamily="49" charset="0"/>
              <a:cs typeface="Consolas" panose="020B0609020204030204" pitchFamily="49" charset="0"/>
            </a:endParaRPr>
          </a:p>
        </p:txBody>
      </p:sp>
      <p:sp>
        <p:nvSpPr>
          <p:cNvPr id="8" name="Rectangle 7">
            <a:extLst>
              <a:ext uri="{FF2B5EF4-FFF2-40B4-BE49-F238E27FC236}">
                <a16:creationId xmlns:a16="http://schemas.microsoft.com/office/drawing/2014/main" id="{EDED77D8-314B-6C4C-8444-361DDBB5685A}"/>
              </a:ext>
            </a:extLst>
          </p:cNvPr>
          <p:cNvSpPr/>
          <p:nvPr/>
        </p:nvSpPr>
        <p:spPr>
          <a:xfrm>
            <a:off x="0" y="1597290"/>
            <a:ext cx="4145277" cy="435364"/>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ZoneTexte 13">
            <a:extLst>
              <a:ext uri="{FF2B5EF4-FFF2-40B4-BE49-F238E27FC236}">
                <a16:creationId xmlns:a16="http://schemas.microsoft.com/office/drawing/2014/main" id="{5EDB3B38-D9C7-D842-B2F1-190B51B76806}"/>
              </a:ext>
            </a:extLst>
          </p:cNvPr>
          <p:cNvSpPr txBox="1"/>
          <p:nvPr/>
        </p:nvSpPr>
        <p:spPr>
          <a:xfrm>
            <a:off x="5299126" y="3411212"/>
            <a:ext cx="3844874" cy="338554"/>
          </a:xfrm>
          <a:prstGeom prst="rect">
            <a:avLst/>
          </a:prstGeom>
          <a:noFill/>
        </p:spPr>
        <p:txBody>
          <a:bodyPr wrap="square" rtlCol="0">
            <a:spAutoFit/>
          </a:bodyPr>
          <a:lstStyle/>
          <a:p>
            <a:r>
              <a:rPr lang="en-US" sz="1600" dirty="0"/>
              <a:t>Click the </a:t>
            </a:r>
            <a:r>
              <a:rPr lang="en-US" sz="1600" b="1" dirty="0">
                <a:latin typeface="Consolas" panose="020B0609020204030204" pitchFamily="49" charset="0"/>
                <a:cs typeface="Consolas" panose="020B0609020204030204" pitchFamily="49" charset="0"/>
              </a:rPr>
              <a:t>OK </a:t>
            </a:r>
            <a:r>
              <a:rPr lang="en-US" sz="1600" dirty="0"/>
              <a:t>button</a:t>
            </a:r>
            <a:endParaRPr lang="en-US" sz="1600" dirty="0">
              <a:latin typeface="Consolas" panose="020B0609020204030204" pitchFamily="49" charset="0"/>
              <a:cs typeface="Consolas" panose="020B0609020204030204" pitchFamily="49" charset="0"/>
            </a:endParaRPr>
          </a:p>
        </p:txBody>
      </p:sp>
      <p:pic>
        <p:nvPicPr>
          <p:cNvPr id="16" name="Image 15">
            <a:extLst>
              <a:ext uri="{FF2B5EF4-FFF2-40B4-BE49-F238E27FC236}">
                <a16:creationId xmlns:a16="http://schemas.microsoft.com/office/drawing/2014/main" id="{E9EAE8AE-050B-3342-9263-E8F140D70DC3}"/>
              </a:ext>
            </a:extLst>
          </p:cNvPr>
          <p:cNvPicPr>
            <a:picLocks noChangeAspect="1"/>
          </p:cNvPicPr>
          <p:nvPr/>
        </p:nvPicPr>
        <p:blipFill>
          <a:blip r:embed="rId3"/>
          <a:stretch>
            <a:fillRect/>
          </a:stretch>
        </p:blipFill>
        <p:spPr>
          <a:xfrm>
            <a:off x="377874" y="3356300"/>
            <a:ext cx="4921250" cy="3015081"/>
          </a:xfrm>
          <a:prstGeom prst="rect">
            <a:avLst/>
          </a:prstGeom>
        </p:spPr>
      </p:pic>
      <p:sp>
        <p:nvSpPr>
          <p:cNvPr id="18" name="ZoneTexte 17">
            <a:extLst>
              <a:ext uri="{FF2B5EF4-FFF2-40B4-BE49-F238E27FC236}">
                <a16:creationId xmlns:a16="http://schemas.microsoft.com/office/drawing/2014/main" id="{67B185E6-BA1E-1641-B2E4-BA910F8EC90B}"/>
              </a:ext>
            </a:extLst>
          </p:cNvPr>
          <p:cNvSpPr txBox="1"/>
          <p:nvPr/>
        </p:nvSpPr>
        <p:spPr>
          <a:xfrm>
            <a:off x="5299124" y="3854883"/>
            <a:ext cx="3844874" cy="584775"/>
          </a:xfrm>
          <a:prstGeom prst="rect">
            <a:avLst/>
          </a:prstGeom>
          <a:noFill/>
        </p:spPr>
        <p:txBody>
          <a:bodyPr wrap="square" rtlCol="0">
            <a:spAutoFit/>
          </a:bodyPr>
          <a:lstStyle/>
          <a:p>
            <a:r>
              <a:rPr lang="en-US" sz="1600" dirty="0"/>
              <a:t>Open the </a:t>
            </a:r>
            <a:r>
              <a:rPr lang="en-US" sz="1600" b="1" dirty="0">
                <a:latin typeface="Consolas" panose="020B0609020204030204" pitchFamily="49" charset="0"/>
                <a:cs typeface="Consolas" panose="020B0609020204030204" pitchFamily="49" charset="0"/>
              </a:rPr>
              <a:t>Landscape</a:t>
            </a:r>
            <a:r>
              <a:rPr lang="en-US" sz="1600" dirty="0"/>
              <a:t> selector</a:t>
            </a:r>
          </a:p>
          <a:p>
            <a:r>
              <a:rPr lang="en-US" sz="1600" dirty="0"/>
              <a:t>Select the item </a:t>
            </a:r>
            <a:r>
              <a:rPr lang="en-US" sz="1600" b="1" dirty="0">
                <a:latin typeface="Consolas" panose="020B0609020204030204" pitchFamily="49" charset="0"/>
                <a:cs typeface="Consolas" panose="020B0609020204030204" pitchFamily="49" charset="0"/>
              </a:rPr>
              <a:t>Likelihood Class=BCF</a:t>
            </a:r>
          </a:p>
        </p:txBody>
      </p:sp>
      <p:sp>
        <p:nvSpPr>
          <p:cNvPr id="19" name="Rectangle 18">
            <a:extLst>
              <a:ext uri="{FF2B5EF4-FFF2-40B4-BE49-F238E27FC236}">
                <a16:creationId xmlns:a16="http://schemas.microsoft.com/office/drawing/2014/main" id="{1782EC1D-00E1-8949-AEFE-F79DC75CAF4C}"/>
              </a:ext>
            </a:extLst>
          </p:cNvPr>
          <p:cNvSpPr/>
          <p:nvPr/>
        </p:nvSpPr>
        <p:spPr>
          <a:xfrm>
            <a:off x="2108199" y="5626100"/>
            <a:ext cx="800101" cy="571500"/>
          </a:xfrm>
          <a:prstGeom prst="rect">
            <a:avLst/>
          </a:prstGeom>
          <a:noFill/>
          <a:ln w="25400" cap="flat" cmpd="sng" algn="ctr">
            <a:solidFill>
              <a:srgbClr val="C0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55138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14" grpId="0"/>
      <p:bldP spid="14" grpId="1"/>
      <p:bldP spid="18" grpId="0"/>
      <p:bldP spid="1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14C703-6A7D-9041-9409-B9D4380B4394}"/>
              </a:ext>
            </a:extLst>
          </p:cNvPr>
          <p:cNvSpPr>
            <a:spLocks noGrp="1"/>
          </p:cNvSpPr>
          <p:nvPr>
            <p:ph type="title"/>
          </p:nvPr>
        </p:nvSpPr>
        <p:spPr/>
        <p:txBody>
          <a:bodyPr/>
          <a:lstStyle/>
          <a:p>
            <a:r>
              <a:rPr lang="en-US" dirty="0"/>
              <a:t>Property landscapes</a:t>
            </a:r>
            <a:br>
              <a:rPr lang="en-US" dirty="0"/>
            </a:br>
            <a:r>
              <a:rPr lang="en-US" dirty="0"/>
              <a:t>BCF Likelihood</a:t>
            </a:r>
          </a:p>
        </p:txBody>
      </p:sp>
      <p:pic>
        <p:nvPicPr>
          <p:cNvPr id="4098" name="Image 38">
            <a:extLst>
              <a:ext uri="{FF2B5EF4-FFF2-40B4-BE49-F238E27FC236}">
                <a16:creationId xmlns:a16="http://schemas.microsoft.com/office/drawing/2014/main" id="{2BBE39A5-5EDA-0146-A890-997365E1B4D7}"/>
              </a:ext>
            </a:extLst>
          </p:cNvPr>
          <p:cNvPicPr>
            <a:picLocks noChangeAspect="1" noChangeArrowheads="1"/>
          </p:cNvPicPr>
          <p:nvPr/>
        </p:nvPicPr>
        <p:blipFill>
          <a:blip r:embed="rId3"/>
          <a:stretch>
            <a:fillRect/>
          </a:stretch>
        </p:blipFill>
        <p:spPr bwMode="auto">
          <a:xfrm>
            <a:off x="295971" y="2130409"/>
            <a:ext cx="3952257" cy="3940097"/>
          </a:xfrm>
          <a:prstGeom prst="rect">
            <a:avLst/>
          </a:prstGeom>
          <a:noFill/>
          <a:extLst>
            <a:ext uri="{909E8E84-426E-40DD-AFC4-6F175D3DCCD1}">
              <a14:hiddenFill xmlns:a14="http://schemas.microsoft.com/office/drawing/2010/main">
                <a:solidFill>
                  <a:srgbClr val="FFFFFF"/>
                </a:solidFill>
              </a14:hiddenFill>
            </a:ext>
          </a:extLst>
        </p:spPr>
      </p:pic>
      <p:pic>
        <p:nvPicPr>
          <p:cNvPr id="4097" name="Image 39">
            <a:extLst>
              <a:ext uri="{FF2B5EF4-FFF2-40B4-BE49-F238E27FC236}">
                <a16:creationId xmlns:a16="http://schemas.microsoft.com/office/drawing/2014/main" id="{AA466EB9-0CFD-0843-AE2E-A2126C40A52E}"/>
              </a:ext>
            </a:extLst>
          </p:cNvPr>
          <p:cNvPicPr>
            <a:picLocks noChangeAspect="1" noChangeArrowheads="1"/>
          </p:cNvPicPr>
          <p:nvPr/>
        </p:nvPicPr>
        <p:blipFill>
          <a:blip r:embed="rId4"/>
          <a:stretch>
            <a:fillRect/>
          </a:stretch>
        </p:blipFill>
        <p:spPr bwMode="auto">
          <a:xfrm>
            <a:off x="4880668" y="2130409"/>
            <a:ext cx="3952257" cy="3940097"/>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F052A598-1DB6-BC4E-9A25-87109C1304D6}"/>
              </a:ext>
            </a:extLst>
          </p:cNvPr>
          <p:cNvSpPr txBox="1"/>
          <p:nvPr/>
        </p:nvSpPr>
        <p:spPr>
          <a:xfrm>
            <a:off x="1576236" y="1752600"/>
            <a:ext cx="1391728" cy="400110"/>
          </a:xfrm>
          <a:prstGeom prst="rect">
            <a:avLst/>
          </a:prstGeom>
          <a:noFill/>
        </p:spPr>
        <p:txBody>
          <a:bodyPr wrap="none" rtlCol="0">
            <a:spAutoFit/>
          </a:bodyPr>
          <a:lstStyle/>
          <a:p>
            <a:r>
              <a:rPr lang="en-US" sz="2000" dirty="0"/>
              <a:t>2700 nodes</a:t>
            </a:r>
          </a:p>
        </p:txBody>
      </p:sp>
      <p:sp>
        <p:nvSpPr>
          <p:cNvPr id="5" name="ZoneTexte 4">
            <a:extLst>
              <a:ext uri="{FF2B5EF4-FFF2-40B4-BE49-F238E27FC236}">
                <a16:creationId xmlns:a16="http://schemas.microsoft.com/office/drawing/2014/main" id="{B6565814-D6B1-5344-AA97-6ADD6032BA1E}"/>
              </a:ext>
            </a:extLst>
          </p:cNvPr>
          <p:cNvSpPr txBox="1"/>
          <p:nvPr/>
        </p:nvSpPr>
        <p:spPr>
          <a:xfrm>
            <a:off x="6160933" y="1752600"/>
            <a:ext cx="1391728" cy="400110"/>
          </a:xfrm>
          <a:prstGeom prst="rect">
            <a:avLst/>
          </a:prstGeom>
          <a:noFill/>
        </p:spPr>
        <p:txBody>
          <a:bodyPr wrap="none" rtlCol="0">
            <a:spAutoFit/>
          </a:bodyPr>
          <a:lstStyle/>
          <a:p>
            <a:r>
              <a:rPr lang="en-US" sz="2000" dirty="0"/>
              <a:t>8000 nodes</a:t>
            </a:r>
          </a:p>
        </p:txBody>
      </p:sp>
    </p:spTree>
    <p:extLst>
      <p:ext uri="{BB962C8B-B14F-4D97-AF65-F5344CB8AC3E}">
        <p14:creationId xmlns:p14="http://schemas.microsoft.com/office/powerpoint/2010/main" val="35450951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14C703-6A7D-9041-9409-B9D4380B4394}"/>
              </a:ext>
            </a:extLst>
          </p:cNvPr>
          <p:cNvSpPr>
            <a:spLocks noGrp="1"/>
          </p:cNvSpPr>
          <p:nvPr>
            <p:ph type="title"/>
          </p:nvPr>
        </p:nvSpPr>
        <p:spPr/>
        <p:txBody>
          <a:bodyPr/>
          <a:lstStyle/>
          <a:p>
            <a:r>
              <a:rPr lang="en-US" dirty="0"/>
              <a:t>Property landscapes</a:t>
            </a:r>
            <a:br>
              <a:rPr lang="en-US" dirty="0"/>
            </a:br>
            <a:r>
              <a:rPr lang="en-US" dirty="0" err="1"/>
              <a:t>notBCF</a:t>
            </a:r>
            <a:r>
              <a:rPr lang="en-US" dirty="0"/>
              <a:t> Likelihood</a:t>
            </a:r>
          </a:p>
        </p:txBody>
      </p:sp>
      <p:pic>
        <p:nvPicPr>
          <p:cNvPr id="4098" name="Image 38">
            <a:extLst>
              <a:ext uri="{FF2B5EF4-FFF2-40B4-BE49-F238E27FC236}">
                <a16:creationId xmlns:a16="http://schemas.microsoft.com/office/drawing/2014/main" id="{2BBE39A5-5EDA-0146-A890-997365E1B4D7}"/>
              </a:ext>
            </a:extLst>
          </p:cNvPr>
          <p:cNvPicPr>
            <a:picLocks noChangeAspect="1" noChangeArrowheads="1"/>
          </p:cNvPicPr>
          <p:nvPr/>
        </p:nvPicPr>
        <p:blipFill>
          <a:blip r:embed="rId3"/>
          <a:stretch>
            <a:fillRect/>
          </a:stretch>
        </p:blipFill>
        <p:spPr bwMode="auto">
          <a:xfrm>
            <a:off x="295971" y="2130409"/>
            <a:ext cx="3952257" cy="3940096"/>
          </a:xfrm>
          <a:prstGeom prst="rect">
            <a:avLst/>
          </a:prstGeom>
          <a:noFill/>
          <a:extLst>
            <a:ext uri="{909E8E84-426E-40DD-AFC4-6F175D3DCCD1}">
              <a14:hiddenFill xmlns:a14="http://schemas.microsoft.com/office/drawing/2010/main">
                <a:solidFill>
                  <a:srgbClr val="FFFFFF"/>
                </a:solidFill>
              </a14:hiddenFill>
            </a:ext>
          </a:extLst>
        </p:spPr>
      </p:pic>
      <p:pic>
        <p:nvPicPr>
          <p:cNvPr id="4097" name="Image 39">
            <a:extLst>
              <a:ext uri="{FF2B5EF4-FFF2-40B4-BE49-F238E27FC236}">
                <a16:creationId xmlns:a16="http://schemas.microsoft.com/office/drawing/2014/main" id="{AA466EB9-0CFD-0843-AE2E-A2126C40A52E}"/>
              </a:ext>
            </a:extLst>
          </p:cNvPr>
          <p:cNvPicPr>
            <a:picLocks noChangeAspect="1" noChangeArrowheads="1"/>
          </p:cNvPicPr>
          <p:nvPr/>
        </p:nvPicPr>
        <p:blipFill>
          <a:blip r:embed="rId4"/>
          <a:stretch>
            <a:fillRect/>
          </a:stretch>
        </p:blipFill>
        <p:spPr bwMode="auto">
          <a:xfrm>
            <a:off x="4880668" y="2130409"/>
            <a:ext cx="3952257" cy="3940096"/>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F052A598-1DB6-BC4E-9A25-87109C1304D6}"/>
              </a:ext>
            </a:extLst>
          </p:cNvPr>
          <p:cNvSpPr txBox="1"/>
          <p:nvPr/>
        </p:nvSpPr>
        <p:spPr>
          <a:xfrm>
            <a:off x="1576236" y="1752600"/>
            <a:ext cx="1391728" cy="400110"/>
          </a:xfrm>
          <a:prstGeom prst="rect">
            <a:avLst/>
          </a:prstGeom>
          <a:noFill/>
        </p:spPr>
        <p:txBody>
          <a:bodyPr wrap="none" rtlCol="0">
            <a:spAutoFit/>
          </a:bodyPr>
          <a:lstStyle/>
          <a:p>
            <a:r>
              <a:rPr lang="en-US" sz="2000" dirty="0"/>
              <a:t>2700 nodes</a:t>
            </a:r>
          </a:p>
        </p:txBody>
      </p:sp>
      <p:sp>
        <p:nvSpPr>
          <p:cNvPr id="5" name="ZoneTexte 4">
            <a:extLst>
              <a:ext uri="{FF2B5EF4-FFF2-40B4-BE49-F238E27FC236}">
                <a16:creationId xmlns:a16="http://schemas.microsoft.com/office/drawing/2014/main" id="{B6565814-D6B1-5344-AA97-6ADD6032BA1E}"/>
              </a:ext>
            </a:extLst>
          </p:cNvPr>
          <p:cNvSpPr txBox="1"/>
          <p:nvPr/>
        </p:nvSpPr>
        <p:spPr>
          <a:xfrm>
            <a:off x="6160933" y="1752600"/>
            <a:ext cx="1391728" cy="400110"/>
          </a:xfrm>
          <a:prstGeom prst="rect">
            <a:avLst/>
          </a:prstGeom>
          <a:noFill/>
        </p:spPr>
        <p:txBody>
          <a:bodyPr wrap="none" rtlCol="0">
            <a:spAutoFit/>
          </a:bodyPr>
          <a:lstStyle/>
          <a:p>
            <a:r>
              <a:rPr lang="en-US" sz="2000" dirty="0"/>
              <a:t>8000 nodes</a:t>
            </a:r>
          </a:p>
        </p:txBody>
      </p:sp>
    </p:spTree>
    <p:extLst>
      <p:ext uri="{BB962C8B-B14F-4D97-AF65-F5344CB8AC3E}">
        <p14:creationId xmlns:p14="http://schemas.microsoft.com/office/powerpoint/2010/main" val="280018144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14C703-6A7D-9041-9409-B9D4380B4394}"/>
              </a:ext>
            </a:extLst>
          </p:cNvPr>
          <p:cNvSpPr>
            <a:spLocks noGrp="1"/>
          </p:cNvSpPr>
          <p:nvPr>
            <p:ph type="title"/>
          </p:nvPr>
        </p:nvSpPr>
        <p:spPr/>
        <p:txBody>
          <a:bodyPr/>
          <a:lstStyle/>
          <a:p>
            <a:r>
              <a:rPr lang="en-US" dirty="0"/>
              <a:t>Property landscapes</a:t>
            </a:r>
            <a:br>
              <a:rPr lang="en-US" dirty="0"/>
            </a:br>
            <a:r>
              <a:rPr lang="en-US" dirty="0"/>
              <a:t>BCF Class</a:t>
            </a:r>
          </a:p>
        </p:txBody>
      </p:sp>
      <p:pic>
        <p:nvPicPr>
          <p:cNvPr id="4098" name="Image 38">
            <a:extLst>
              <a:ext uri="{FF2B5EF4-FFF2-40B4-BE49-F238E27FC236}">
                <a16:creationId xmlns:a16="http://schemas.microsoft.com/office/drawing/2014/main" id="{2BBE39A5-5EDA-0146-A890-997365E1B4D7}"/>
              </a:ext>
            </a:extLst>
          </p:cNvPr>
          <p:cNvPicPr>
            <a:picLocks noChangeAspect="1" noChangeArrowheads="1"/>
          </p:cNvPicPr>
          <p:nvPr/>
        </p:nvPicPr>
        <p:blipFill>
          <a:blip r:embed="rId3"/>
          <a:stretch>
            <a:fillRect/>
          </a:stretch>
        </p:blipFill>
        <p:spPr bwMode="auto">
          <a:xfrm>
            <a:off x="295971" y="2130409"/>
            <a:ext cx="3952257" cy="3940096"/>
          </a:xfrm>
          <a:prstGeom prst="rect">
            <a:avLst/>
          </a:prstGeom>
          <a:noFill/>
          <a:extLst>
            <a:ext uri="{909E8E84-426E-40DD-AFC4-6F175D3DCCD1}">
              <a14:hiddenFill xmlns:a14="http://schemas.microsoft.com/office/drawing/2010/main">
                <a:solidFill>
                  <a:srgbClr val="FFFFFF"/>
                </a:solidFill>
              </a14:hiddenFill>
            </a:ext>
          </a:extLst>
        </p:spPr>
      </p:pic>
      <p:pic>
        <p:nvPicPr>
          <p:cNvPr id="4097" name="Image 39">
            <a:extLst>
              <a:ext uri="{FF2B5EF4-FFF2-40B4-BE49-F238E27FC236}">
                <a16:creationId xmlns:a16="http://schemas.microsoft.com/office/drawing/2014/main" id="{AA466EB9-0CFD-0843-AE2E-A2126C40A52E}"/>
              </a:ext>
            </a:extLst>
          </p:cNvPr>
          <p:cNvPicPr>
            <a:picLocks noChangeAspect="1" noChangeArrowheads="1"/>
          </p:cNvPicPr>
          <p:nvPr/>
        </p:nvPicPr>
        <p:blipFill>
          <a:blip r:embed="rId4"/>
          <a:stretch>
            <a:fillRect/>
          </a:stretch>
        </p:blipFill>
        <p:spPr bwMode="auto">
          <a:xfrm>
            <a:off x="4880668" y="2130409"/>
            <a:ext cx="3952257" cy="3940096"/>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F052A598-1DB6-BC4E-9A25-87109C1304D6}"/>
              </a:ext>
            </a:extLst>
          </p:cNvPr>
          <p:cNvSpPr txBox="1"/>
          <p:nvPr/>
        </p:nvSpPr>
        <p:spPr>
          <a:xfrm>
            <a:off x="1576236" y="1752600"/>
            <a:ext cx="1391728" cy="400110"/>
          </a:xfrm>
          <a:prstGeom prst="rect">
            <a:avLst/>
          </a:prstGeom>
          <a:noFill/>
        </p:spPr>
        <p:txBody>
          <a:bodyPr wrap="none" rtlCol="0">
            <a:spAutoFit/>
          </a:bodyPr>
          <a:lstStyle/>
          <a:p>
            <a:r>
              <a:rPr lang="en-US" sz="2000" dirty="0"/>
              <a:t>2700 nodes</a:t>
            </a:r>
          </a:p>
        </p:txBody>
      </p:sp>
      <p:sp>
        <p:nvSpPr>
          <p:cNvPr id="5" name="ZoneTexte 4">
            <a:extLst>
              <a:ext uri="{FF2B5EF4-FFF2-40B4-BE49-F238E27FC236}">
                <a16:creationId xmlns:a16="http://schemas.microsoft.com/office/drawing/2014/main" id="{B6565814-D6B1-5344-AA97-6ADD6032BA1E}"/>
              </a:ext>
            </a:extLst>
          </p:cNvPr>
          <p:cNvSpPr txBox="1"/>
          <p:nvPr/>
        </p:nvSpPr>
        <p:spPr>
          <a:xfrm>
            <a:off x="6160933" y="1752600"/>
            <a:ext cx="1391728" cy="400110"/>
          </a:xfrm>
          <a:prstGeom prst="rect">
            <a:avLst/>
          </a:prstGeom>
          <a:noFill/>
        </p:spPr>
        <p:txBody>
          <a:bodyPr wrap="none" rtlCol="0">
            <a:spAutoFit/>
          </a:bodyPr>
          <a:lstStyle/>
          <a:p>
            <a:r>
              <a:rPr lang="en-US" sz="2000" dirty="0"/>
              <a:t>8000 nodes</a:t>
            </a:r>
          </a:p>
        </p:txBody>
      </p:sp>
    </p:spTree>
    <p:extLst>
      <p:ext uri="{BB962C8B-B14F-4D97-AF65-F5344CB8AC3E}">
        <p14:creationId xmlns:p14="http://schemas.microsoft.com/office/powerpoint/2010/main" val="36736730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14C703-6A7D-9041-9409-B9D4380B4394}"/>
              </a:ext>
            </a:extLst>
          </p:cNvPr>
          <p:cNvSpPr>
            <a:spLocks noGrp="1"/>
          </p:cNvSpPr>
          <p:nvPr>
            <p:ph type="title"/>
          </p:nvPr>
        </p:nvSpPr>
        <p:spPr/>
        <p:txBody>
          <a:bodyPr/>
          <a:lstStyle/>
          <a:p>
            <a:r>
              <a:rPr lang="en-US" dirty="0"/>
              <a:t>Property landscapes</a:t>
            </a:r>
            <a:br>
              <a:rPr lang="en-US" dirty="0"/>
            </a:br>
            <a:r>
              <a:rPr lang="en-US" dirty="0" err="1"/>
              <a:t>notBCF</a:t>
            </a:r>
            <a:r>
              <a:rPr lang="en-US" dirty="0"/>
              <a:t> Class</a:t>
            </a:r>
          </a:p>
        </p:txBody>
      </p:sp>
      <p:pic>
        <p:nvPicPr>
          <p:cNvPr id="4098" name="Image 38">
            <a:extLst>
              <a:ext uri="{FF2B5EF4-FFF2-40B4-BE49-F238E27FC236}">
                <a16:creationId xmlns:a16="http://schemas.microsoft.com/office/drawing/2014/main" id="{2BBE39A5-5EDA-0146-A890-997365E1B4D7}"/>
              </a:ext>
            </a:extLst>
          </p:cNvPr>
          <p:cNvPicPr>
            <a:picLocks noChangeAspect="1" noChangeArrowheads="1"/>
          </p:cNvPicPr>
          <p:nvPr/>
        </p:nvPicPr>
        <p:blipFill>
          <a:blip r:embed="rId3"/>
          <a:stretch>
            <a:fillRect/>
          </a:stretch>
        </p:blipFill>
        <p:spPr bwMode="auto">
          <a:xfrm>
            <a:off x="295971" y="2130409"/>
            <a:ext cx="3952256" cy="3940096"/>
          </a:xfrm>
          <a:prstGeom prst="rect">
            <a:avLst/>
          </a:prstGeom>
          <a:noFill/>
          <a:extLst>
            <a:ext uri="{909E8E84-426E-40DD-AFC4-6F175D3DCCD1}">
              <a14:hiddenFill xmlns:a14="http://schemas.microsoft.com/office/drawing/2010/main">
                <a:solidFill>
                  <a:srgbClr val="FFFFFF"/>
                </a:solidFill>
              </a14:hiddenFill>
            </a:ext>
          </a:extLst>
        </p:spPr>
      </p:pic>
      <p:pic>
        <p:nvPicPr>
          <p:cNvPr id="4097" name="Image 39">
            <a:extLst>
              <a:ext uri="{FF2B5EF4-FFF2-40B4-BE49-F238E27FC236}">
                <a16:creationId xmlns:a16="http://schemas.microsoft.com/office/drawing/2014/main" id="{AA466EB9-0CFD-0843-AE2E-A2126C40A52E}"/>
              </a:ext>
            </a:extLst>
          </p:cNvPr>
          <p:cNvPicPr>
            <a:picLocks noChangeAspect="1" noChangeArrowheads="1"/>
          </p:cNvPicPr>
          <p:nvPr/>
        </p:nvPicPr>
        <p:blipFill>
          <a:blip r:embed="rId4"/>
          <a:stretch>
            <a:fillRect/>
          </a:stretch>
        </p:blipFill>
        <p:spPr bwMode="auto">
          <a:xfrm>
            <a:off x="4880668" y="2130409"/>
            <a:ext cx="3952256" cy="3940096"/>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F052A598-1DB6-BC4E-9A25-87109C1304D6}"/>
              </a:ext>
            </a:extLst>
          </p:cNvPr>
          <p:cNvSpPr txBox="1"/>
          <p:nvPr/>
        </p:nvSpPr>
        <p:spPr>
          <a:xfrm>
            <a:off x="1576236" y="1752600"/>
            <a:ext cx="1391728" cy="400110"/>
          </a:xfrm>
          <a:prstGeom prst="rect">
            <a:avLst/>
          </a:prstGeom>
          <a:noFill/>
        </p:spPr>
        <p:txBody>
          <a:bodyPr wrap="none" rtlCol="0">
            <a:spAutoFit/>
          </a:bodyPr>
          <a:lstStyle/>
          <a:p>
            <a:r>
              <a:rPr lang="en-US" sz="2000" dirty="0"/>
              <a:t>2700 nodes</a:t>
            </a:r>
          </a:p>
        </p:txBody>
      </p:sp>
      <p:sp>
        <p:nvSpPr>
          <p:cNvPr id="5" name="ZoneTexte 4">
            <a:extLst>
              <a:ext uri="{FF2B5EF4-FFF2-40B4-BE49-F238E27FC236}">
                <a16:creationId xmlns:a16="http://schemas.microsoft.com/office/drawing/2014/main" id="{B6565814-D6B1-5344-AA97-6ADD6032BA1E}"/>
              </a:ext>
            </a:extLst>
          </p:cNvPr>
          <p:cNvSpPr txBox="1"/>
          <p:nvPr/>
        </p:nvSpPr>
        <p:spPr>
          <a:xfrm>
            <a:off x="6160933" y="1752600"/>
            <a:ext cx="1391728" cy="400110"/>
          </a:xfrm>
          <a:prstGeom prst="rect">
            <a:avLst/>
          </a:prstGeom>
          <a:noFill/>
        </p:spPr>
        <p:txBody>
          <a:bodyPr wrap="none" rtlCol="0">
            <a:spAutoFit/>
          </a:bodyPr>
          <a:lstStyle/>
          <a:p>
            <a:r>
              <a:rPr lang="en-US" sz="2000" dirty="0"/>
              <a:t>8000 nodes</a:t>
            </a:r>
          </a:p>
        </p:txBody>
      </p:sp>
    </p:spTree>
    <p:extLst>
      <p:ext uri="{BB962C8B-B14F-4D97-AF65-F5344CB8AC3E}">
        <p14:creationId xmlns:p14="http://schemas.microsoft.com/office/powerpoint/2010/main" val="10818576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8B7C4A-77D3-304C-A86A-4007C7D4F59B}"/>
              </a:ext>
            </a:extLst>
          </p:cNvPr>
          <p:cNvSpPr>
            <a:spLocks noGrp="1"/>
          </p:cNvSpPr>
          <p:nvPr>
            <p:ph type="title"/>
          </p:nvPr>
        </p:nvSpPr>
        <p:spPr/>
        <p:txBody>
          <a:bodyPr/>
          <a:lstStyle/>
          <a:p>
            <a:r>
              <a:rPr lang="en-US" dirty="0"/>
              <a:t>Property landscape – Log(BCF)</a:t>
            </a:r>
          </a:p>
        </p:txBody>
      </p:sp>
      <p:pic>
        <p:nvPicPr>
          <p:cNvPr id="6" name="Image 38">
            <a:extLst>
              <a:ext uri="{FF2B5EF4-FFF2-40B4-BE49-F238E27FC236}">
                <a16:creationId xmlns:a16="http://schemas.microsoft.com/office/drawing/2014/main" id="{DB55835D-4ACD-284C-9BEF-0325AF51C00F}"/>
              </a:ext>
            </a:extLst>
          </p:cNvPr>
          <p:cNvPicPr>
            <a:picLocks noChangeAspect="1" noChangeArrowheads="1"/>
          </p:cNvPicPr>
          <p:nvPr/>
        </p:nvPicPr>
        <p:blipFill>
          <a:blip r:embed="rId3"/>
          <a:stretch>
            <a:fillRect/>
          </a:stretch>
        </p:blipFill>
        <p:spPr bwMode="auto">
          <a:xfrm>
            <a:off x="295971" y="2130409"/>
            <a:ext cx="3952257" cy="3940096"/>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39">
            <a:extLst>
              <a:ext uri="{FF2B5EF4-FFF2-40B4-BE49-F238E27FC236}">
                <a16:creationId xmlns:a16="http://schemas.microsoft.com/office/drawing/2014/main" id="{B2B2FD66-2E19-0548-A7AE-A35BF5C8FBC0}"/>
              </a:ext>
            </a:extLst>
          </p:cNvPr>
          <p:cNvPicPr>
            <a:picLocks noChangeAspect="1" noChangeArrowheads="1"/>
          </p:cNvPicPr>
          <p:nvPr/>
        </p:nvPicPr>
        <p:blipFill>
          <a:blip r:embed="rId4"/>
          <a:stretch>
            <a:fillRect/>
          </a:stretch>
        </p:blipFill>
        <p:spPr bwMode="auto">
          <a:xfrm>
            <a:off x="4880668" y="2130409"/>
            <a:ext cx="3952257" cy="3940096"/>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C83D6B58-5C54-0649-8357-3C54B2E39374}"/>
              </a:ext>
            </a:extLst>
          </p:cNvPr>
          <p:cNvSpPr txBox="1"/>
          <p:nvPr/>
        </p:nvSpPr>
        <p:spPr>
          <a:xfrm>
            <a:off x="1576236" y="1752600"/>
            <a:ext cx="1391728" cy="400110"/>
          </a:xfrm>
          <a:prstGeom prst="rect">
            <a:avLst/>
          </a:prstGeom>
          <a:noFill/>
        </p:spPr>
        <p:txBody>
          <a:bodyPr wrap="none" rtlCol="0">
            <a:spAutoFit/>
          </a:bodyPr>
          <a:lstStyle/>
          <a:p>
            <a:r>
              <a:rPr lang="en-US" sz="2000" dirty="0"/>
              <a:t>2700 nodes</a:t>
            </a:r>
          </a:p>
        </p:txBody>
      </p:sp>
      <p:sp>
        <p:nvSpPr>
          <p:cNvPr id="9" name="ZoneTexte 8">
            <a:extLst>
              <a:ext uri="{FF2B5EF4-FFF2-40B4-BE49-F238E27FC236}">
                <a16:creationId xmlns:a16="http://schemas.microsoft.com/office/drawing/2014/main" id="{7F4994C4-1E67-7E4C-A462-03B2D210E265}"/>
              </a:ext>
            </a:extLst>
          </p:cNvPr>
          <p:cNvSpPr txBox="1"/>
          <p:nvPr/>
        </p:nvSpPr>
        <p:spPr>
          <a:xfrm>
            <a:off x="6160933" y="1752600"/>
            <a:ext cx="1391728" cy="400110"/>
          </a:xfrm>
          <a:prstGeom prst="rect">
            <a:avLst/>
          </a:prstGeom>
          <a:noFill/>
        </p:spPr>
        <p:txBody>
          <a:bodyPr wrap="none" rtlCol="0">
            <a:spAutoFit/>
          </a:bodyPr>
          <a:lstStyle/>
          <a:p>
            <a:r>
              <a:rPr lang="en-US" sz="2000" dirty="0"/>
              <a:t>8000 nodes</a:t>
            </a:r>
          </a:p>
        </p:txBody>
      </p:sp>
      <p:sp>
        <p:nvSpPr>
          <p:cNvPr id="10" name="ZoneTexte 9">
            <a:extLst>
              <a:ext uri="{FF2B5EF4-FFF2-40B4-BE49-F238E27FC236}">
                <a16:creationId xmlns:a16="http://schemas.microsoft.com/office/drawing/2014/main" id="{6C165159-C899-8F41-ADF2-15E6737FFFE2}"/>
              </a:ext>
            </a:extLst>
          </p:cNvPr>
          <p:cNvSpPr txBox="1"/>
          <p:nvPr/>
        </p:nvSpPr>
        <p:spPr>
          <a:xfrm>
            <a:off x="135746" y="1274734"/>
            <a:ext cx="6034024" cy="400110"/>
          </a:xfrm>
          <a:prstGeom prst="rect">
            <a:avLst/>
          </a:prstGeom>
          <a:noFill/>
        </p:spPr>
        <p:txBody>
          <a:bodyPr wrap="none" rtlCol="0">
            <a:spAutoFit/>
          </a:bodyPr>
          <a:lstStyle/>
          <a:p>
            <a:r>
              <a:rPr lang="en-US" sz="2000" dirty="0"/>
              <a:t>Use the </a:t>
            </a:r>
            <a:r>
              <a:rPr lang="en-US" sz="2000" b="1" dirty="0">
                <a:latin typeface="Consolas" panose="020B0609020204030204" pitchFamily="49" charset="0"/>
                <a:cs typeface="Consolas" panose="020B0609020204030204" pitchFamily="49" charset="0"/>
              </a:rPr>
              <a:t>landscape</a:t>
            </a:r>
            <a:r>
              <a:rPr lang="en-US" sz="2000" dirty="0"/>
              <a:t> selector and pick the item </a:t>
            </a:r>
            <a:r>
              <a:rPr lang="en-US" sz="2000" dirty="0" err="1">
                <a:latin typeface="Consolas" panose="020B0609020204030204" pitchFamily="49" charset="0"/>
                <a:cs typeface="Consolas" panose="020B0609020204030204" pitchFamily="49" charset="0"/>
              </a:rPr>
              <a:t>BCFlog</a:t>
            </a:r>
            <a:endParaRPr lang="en-US" sz="2000" dirty="0">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26675982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D811A8-3405-D840-8E55-2A619E41018E}"/>
              </a:ext>
            </a:extLst>
          </p:cNvPr>
          <p:cNvSpPr>
            <a:spLocks noGrp="1"/>
          </p:cNvSpPr>
          <p:nvPr>
            <p:ph type="title"/>
          </p:nvPr>
        </p:nvSpPr>
        <p:spPr/>
        <p:txBody>
          <a:bodyPr/>
          <a:lstStyle/>
          <a:p>
            <a:r>
              <a:rPr lang="en-US" dirty="0"/>
              <a:t>Conclusion</a:t>
            </a:r>
          </a:p>
        </p:txBody>
      </p:sp>
      <p:sp>
        <p:nvSpPr>
          <p:cNvPr id="3" name="Espace réservé du contenu 2">
            <a:extLst>
              <a:ext uri="{FF2B5EF4-FFF2-40B4-BE49-F238E27FC236}">
                <a16:creationId xmlns:a16="http://schemas.microsoft.com/office/drawing/2014/main" id="{E5A1B705-77EF-AA45-B07A-E30E2885EE8D}"/>
              </a:ext>
            </a:extLst>
          </p:cNvPr>
          <p:cNvSpPr>
            <a:spLocks noGrp="1"/>
          </p:cNvSpPr>
          <p:nvPr>
            <p:ph idx="1"/>
          </p:nvPr>
        </p:nvSpPr>
        <p:spPr/>
        <p:txBody>
          <a:bodyPr>
            <a:normAutofit fontScale="92500"/>
          </a:bodyPr>
          <a:lstStyle/>
          <a:p>
            <a:r>
              <a:rPr lang="en-US" dirty="0"/>
              <a:t>This exercise visualize the activity and property landscapes</a:t>
            </a:r>
          </a:p>
          <a:p>
            <a:pPr lvl="2"/>
            <a:r>
              <a:rPr lang="en-US" dirty="0"/>
              <a:t>Classification models generated activity landscapes</a:t>
            </a:r>
          </a:p>
          <a:p>
            <a:pPr lvl="2"/>
            <a:r>
              <a:rPr lang="en-US" dirty="0" err="1"/>
              <a:t>Regresion</a:t>
            </a:r>
            <a:r>
              <a:rPr lang="en-US" dirty="0"/>
              <a:t> models generated the property landscape</a:t>
            </a:r>
          </a:p>
          <a:p>
            <a:r>
              <a:rPr lang="en-US" dirty="0"/>
              <a:t>Activity landscape</a:t>
            </a:r>
          </a:p>
          <a:p>
            <a:pPr lvl="1"/>
            <a:r>
              <a:rPr lang="en-US" dirty="0"/>
              <a:t>Classification models compute three probabilities for a given compound</a:t>
            </a:r>
          </a:p>
          <a:p>
            <a:pPr lvl="2"/>
            <a:r>
              <a:rPr lang="en-US" dirty="0"/>
              <a:t>Probability to be BCF</a:t>
            </a:r>
          </a:p>
          <a:p>
            <a:pPr lvl="2"/>
            <a:r>
              <a:rPr lang="en-US" dirty="0" err="1"/>
              <a:t>Probablity</a:t>
            </a:r>
            <a:r>
              <a:rPr lang="en-US" dirty="0"/>
              <a:t> to be </a:t>
            </a:r>
            <a:r>
              <a:rPr lang="en-US" dirty="0" err="1"/>
              <a:t>notBCF</a:t>
            </a:r>
            <a:endParaRPr lang="en-US" dirty="0"/>
          </a:p>
          <a:p>
            <a:pPr lvl="2"/>
            <a:r>
              <a:rPr lang="en-US" dirty="0"/>
              <a:t>Probability to be out of applicability domain</a:t>
            </a:r>
          </a:p>
          <a:p>
            <a:pPr lvl="1"/>
            <a:r>
              <a:rPr lang="en-US" dirty="0"/>
              <a:t>The population in each class generates dedicated density landscapes</a:t>
            </a:r>
          </a:p>
          <a:p>
            <a:pPr lvl="1"/>
            <a:r>
              <a:rPr lang="en-US" dirty="0"/>
              <a:t>Landscapes can be combined or compared</a:t>
            </a:r>
          </a:p>
          <a:p>
            <a:pPr lvl="2"/>
            <a:r>
              <a:rPr lang="en-US" dirty="0"/>
              <a:t>Generation of fuzzy landscapes.</a:t>
            </a:r>
          </a:p>
          <a:p>
            <a:pPr lvl="2"/>
            <a:endParaRPr lang="en-US" dirty="0"/>
          </a:p>
        </p:txBody>
      </p:sp>
    </p:spTree>
    <p:extLst>
      <p:ext uri="{BB962C8B-B14F-4D97-AF65-F5344CB8AC3E}">
        <p14:creationId xmlns:p14="http://schemas.microsoft.com/office/powerpoint/2010/main" val="78681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à coins arrondis 23"/>
          <p:cNvSpPr/>
          <p:nvPr/>
        </p:nvSpPr>
        <p:spPr>
          <a:xfrm>
            <a:off x="5786438" y="1285875"/>
            <a:ext cx="3214687" cy="5357813"/>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2" name="Rectangle à coins arrondis 21"/>
          <p:cNvSpPr/>
          <p:nvPr/>
        </p:nvSpPr>
        <p:spPr>
          <a:xfrm>
            <a:off x="142875" y="1285875"/>
            <a:ext cx="3214688" cy="5357813"/>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412677" name="Picture 4" descr="C:\Documents and Settings\Standard\Mes documents\Mes images\diapo_fragments.JPG"/>
          <p:cNvPicPr>
            <a:picLocks noChangeAspect="1" noChangeArrowheads="1"/>
          </p:cNvPicPr>
          <p:nvPr/>
        </p:nvPicPr>
        <p:blipFill>
          <a:blip r:embed="rId3"/>
          <a:srcRect/>
          <a:stretch>
            <a:fillRect/>
          </a:stretch>
        </p:blipFill>
        <p:spPr bwMode="auto">
          <a:xfrm>
            <a:off x="3671888" y="2428875"/>
            <a:ext cx="1828800" cy="3517900"/>
          </a:xfrm>
          <a:prstGeom prst="rect">
            <a:avLst/>
          </a:prstGeom>
          <a:noFill/>
          <a:ln w="9525">
            <a:noFill/>
            <a:miter lim="800000"/>
            <a:headEnd/>
            <a:tailEnd/>
          </a:ln>
        </p:spPr>
      </p:pic>
      <p:sp>
        <p:nvSpPr>
          <p:cNvPr id="412678" name="ZoneTexte 8"/>
          <p:cNvSpPr txBox="1">
            <a:spLocks noChangeArrowheads="1"/>
          </p:cNvSpPr>
          <p:nvPr/>
        </p:nvSpPr>
        <p:spPr bwMode="auto">
          <a:xfrm>
            <a:off x="285750" y="1428750"/>
            <a:ext cx="2928938" cy="646113"/>
          </a:xfrm>
          <a:prstGeom prst="rect">
            <a:avLst/>
          </a:prstGeom>
          <a:noFill/>
          <a:ln w="9525">
            <a:noFill/>
            <a:miter lim="800000"/>
            <a:headEnd/>
            <a:tailEnd/>
          </a:ln>
        </p:spPr>
        <p:txBody>
          <a:bodyPr>
            <a:spAutoFit/>
          </a:bodyPr>
          <a:lstStyle/>
          <a:p>
            <a:pPr algn="ctr"/>
            <a:r>
              <a:rPr lang="fr-FR" sz="2000">
                <a:solidFill>
                  <a:srgbClr val="0070C0"/>
                </a:solidFill>
              </a:rPr>
              <a:t>Sequences</a:t>
            </a:r>
            <a:r>
              <a:rPr lang="fr-FR" sz="1600">
                <a:solidFill>
                  <a:srgbClr val="0070C0"/>
                </a:solidFill>
              </a:rPr>
              <a:t> </a:t>
            </a:r>
          </a:p>
          <a:p>
            <a:pPr algn="ctr"/>
            <a:r>
              <a:rPr lang="fr-FR" sz="1600"/>
              <a:t>containing  2  &lt; N &lt; 15  atoms</a:t>
            </a:r>
          </a:p>
        </p:txBody>
      </p:sp>
      <p:sp>
        <p:nvSpPr>
          <p:cNvPr id="412679" name="ZoneTexte 18"/>
          <p:cNvSpPr txBox="1">
            <a:spLocks noChangeArrowheads="1"/>
          </p:cNvSpPr>
          <p:nvPr/>
        </p:nvSpPr>
        <p:spPr bwMode="auto">
          <a:xfrm>
            <a:off x="6143625" y="1357313"/>
            <a:ext cx="2643188" cy="892175"/>
          </a:xfrm>
          <a:prstGeom prst="rect">
            <a:avLst/>
          </a:prstGeom>
          <a:noFill/>
          <a:ln w="9525">
            <a:noFill/>
            <a:miter lim="800000"/>
            <a:headEnd/>
            <a:tailEnd/>
          </a:ln>
        </p:spPr>
        <p:txBody>
          <a:bodyPr>
            <a:spAutoFit/>
          </a:bodyPr>
          <a:lstStyle/>
          <a:p>
            <a:pPr algn="ctr"/>
            <a:r>
              <a:rPr lang="fr-FR" sz="2000">
                <a:solidFill>
                  <a:srgbClr val="0070C0"/>
                </a:solidFill>
              </a:rPr>
              <a:t>Augmented Atoms:</a:t>
            </a:r>
          </a:p>
          <a:p>
            <a:pPr algn="ctr"/>
            <a:r>
              <a:rPr lang="fr-FR" sz="1600"/>
              <a:t>selected atoms with their closest neighbours</a:t>
            </a:r>
          </a:p>
        </p:txBody>
      </p:sp>
      <p:sp>
        <p:nvSpPr>
          <p:cNvPr id="412680" name="ZoneTexte 32"/>
          <p:cNvSpPr txBox="1">
            <a:spLocks noChangeArrowheads="1"/>
          </p:cNvSpPr>
          <p:nvPr/>
        </p:nvSpPr>
        <p:spPr bwMode="auto">
          <a:xfrm>
            <a:off x="3357563" y="1124744"/>
            <a:ext cx="2428875" cy="461963"/>
          </a:xfrm>
          <a:prstGeom prst="rect">
            <a:avLst/>
          </a:prstGeom>
          <a:noFill/>
          <a:ln w="9525">
            <a:noFill/>
            <a:miter lim="800000"/>
            <a:headEnd/>
            <a:tailEnd/>
          </a:ln>
        </p:spPr>
        <p:txBody>
          <a:bodyPr>
            <a:spAutoFit/>
          </a:bodyPr>
          <a:lstStyle/>
          <a:p>
            <a:pPr algn="ctr"/>
            <a:r>
              <a:rPr lang="fr-FR" sz="2300" i="1" dirty="0" err="1">
                <a:solidFill>
                  <a:srgbClr val="C00000"/>
                </a:solidFill>
              </a:rPr>
              <a:t>atoms</a:t>
            </a:r>
            <a:r>
              <a:rPr lang="fr-FR" sz="2300" i="1" dirty="0">
                <a:solidFill>
                  <a:srgbClr val="C00000"/>
                </a:solidFill>
              </a:rPr>
              <a:t> and bonds</a:t>
            </a:r>
          </a:p>
        </p:txBody>
      </p:sp>
      <p:pic>
        <p:nvPicPr>
          <p:cNvPr id="412681" name="Picture 10"/>
          <p:cNvPicPr>
            <a:picLocks noChangeAspect="1" noChangeArrowheads="1"/>
          </p:cNvPicPr>
          <p:nvPr/>
        </p:nvPicPr>
        <p:blipFill>
          <a:blip r:embed="rId4"/>
          <a:srcRect/>
          <a:stretch>
            <a:fillRect/>
          </a:stretch>
        </p:blipFill>
        <p:spPr bwMode="auto">
          <a:xfrm>
            <a:off x="315913" y="2286000"/>
            <a:ext cx="2871787" cy="4087813"/>
          </a:xfrm>
          <a:prstGeom prst="rect">
            <a:avLst/>
          </a:prstGeom>
          <a:noFill/>
          <a:ln w="9525">
            <a:noFill/>
            <a:miter lim="800000"/>
            <a:headEnd/>
            <a:tailEnd/>
          </a:ln>
        </p:spPr>
      </p:pic>
      <p:pic>
        <p:nvPicPr>
          <p:cNvPr id="412682" name="Picture 11"/>
          <p:cNvPicPr>
            <a:picLocks noChangeAspect="1" noChangeArrowheads="1"/>
          </p:cNvPicPr>
          <p:nvPr/>
        </p:nvPicPr>
        <p:blipFill>
          <a:blip r:embed="rId5"/>
          <a:srcRect/>
          <a:stretch>
            <a:fillRect/>
          </a:stretch>
        </p:blipFill>
        <p:spPr bwMode="auto">
          <a:xfrm>
            <a:off x="5978525" y="2286000"/>
            <a:ext cx="2841625" cy="4087813"/>
          </a:xfrm>
          <a:prstGeom prst="rect">
            <a:avLst/>
          </a:prstGeom>
          <a:noFill/>
          <a:ln w="9525">
            <a:noFill/>
            <a:miter lim="800000"/>
            <a:headEnd/>
            <a:tailEnd/>
          </a:ln>
        </p:spPr>
      </p:pic>
      <p:sp>
        <p:nvSpPr>
          <p:cNvPr id="2" name="Titre 1">
            <a:extLst>
              <a:ext uri="{FF2B5EF4-FFF2-40B4-BE49-F238E27FC236}">
                <a16:creationId xmlns:a16="http://schemas.microsoft.com/office/drawing/2014/main" id="{427BC696-44F0-1647-9549-34DC9472C20A}"/>
              </a:ext>
            </a:extLst>
          </p:cNvPr>
          <p:cNvSpPr>
            <a:spLocks noGrp="1"/>
          </p:cNvSpPr>
          <p:nvPr>
            <p:ph type="title"/>
          </p:nvPr>
        </p:nvSpPr>
        <p:spPr/>
        <p:txBody>
          <a:bodyPr/>
          <a:lstStyle/>
          <a:p>
            <a:r>
              <a:rPr lang="fr-FR" dirty="0"/>
              <a:t>ISIDA fragments</a:t>
            </a:r>
            <a:endParaRPr lang="en-US" dirty="0"/>
          </a:p>
        </p:txBody>
      </p:sp>
    </p:spTree>
    <p:extLst>
      <p:ext uri="{BB962C8B-B14F-4D97-AF65-F5344CB8AC3E}">
        <p14:creationId xmlns:p14="http://schemas.microsoft.com/office/powerpoint/2010/main" val="105202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1520" y="1487503"/>
            <a:ext cx="1368301" cy="3885713"/>
          </a:xfrm>
          <a:prstGeom prst="rect">
            <a:avLst/>
          </a:prstGeom>
          <a:solidFill>
            <a:schemeClr val="tx1">
              <a:lumMod val="75000"/>
              <a:lumOff val="2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graphicFrame>
        <p:nvGraphicFramePr>
          <p:cNvPr id="9218" name="Object 2"/>
          <p:cNvGraphicFramePr>
            <a:graphicFrameLocks noGrp="1" noChangeAspect="1"/>
          </p:cNvGraphicFramePr>
          <p:nvPr>
            <p:ph sz="half" idx="1"/>
            <p:extLst/>
          </p:nvPr>
        </p:nvGraphicFramePr>
        <p:xfrm>
          <a:off x="539750" y="1628775"/>
          <a:ext cx="1008063" cy="869950"/>
        </p:xfrm>
        <a:graphic>
          <a:graphicData uri="http://schemas.openxmlformats.org/presentationml/2006/ole">
            <mc:AlternateContent xmlns:mc="http://schemas.openxmlformats.org/markup-compatibility/2006">
              <mc:Choice xmlns:v="urn:schemas-microsoft-com:vml" Requires="v">
                <p:oleObj spid="_x0000_s2475" name="CS ChemDraw Drawing" r:id="rId4" imgW="1884240" imgH="1627560" progId="ChemDraw.Document.6.0">
                  <p:embed/>
                </p:oleObj>
              </mc:Choice>
              <mc:Fallback>
                <p:oleObj name="CS ChemDraw Drawing" r:id="rId4" imgW="1884240" imgH="1627560" progId="ChemDraw.Document.6.0">
                  <p:embed/>
                  <p:pic>
                    <p:nvPicPr>
                      <p:cNvPr id="9218" name="Object 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1628775"/>
                        <a:ext cx="1008063" cy="86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219" name="Object 3"/>
          <p:cNvGraphicFramePr>
            <a:graphicFrameLocks noGrp="1" noChangeAspect="1"/>
          </p:cNvGraphicFramePr>
          <p:nvPr>
            <p:ph sz="quarter" idx="2"/>
            <p:extLst/>
          </p:nvPr>
        </p:nvGraphicFramePr>
        <p:xfrm>
          <a:off x="539750" y="2781300"/>
          <a:ext cx="762000" cy="936625"/>
        </p:xfrm>
        <a:graphic>
          <a:graphicData uri="http://schemas.openxmlformats.org/presentationml/2006/ole">
            <mc:AlternateContent xmlns:mc="http://schemas.openxmlformats.org/markup-compatibility/2006">
              <mc:Choice xmlns:v="urn:schemas-microsoft-com:vml" Requires="v">
                <p:oleObj spid="_x0000_s2476" name="CS ChemDraw Drawing" r:id="rId6" imgW="1539000" imgH="1890360" progId="ChemDraw.Document.6.0">
                  <p:embed/>
                </p:oleObj>
              </mc:Choice>
              <mc:Fallback>
                <p:oleObj name="CS ChemDraw Drawing" r:id="rId6" imgW="1539000" imgH="1890360" progId="ChemDraw.Document.6.0">
                  <p:embed/>
                  <p:pic>
                    <p:nvPicPr>
                      <p:cNvPr id="9219" name="Object 3"/>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750" y="2781300"/>
                        <a:ext cx="7620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220" name="Object 4"/>
          <p:cNvGraphicFramePr>
            <a:graphicFrameLocks noGrp="1" noChangeAspect="1"/>
          </p:cNvGraphicFramePr>
          <p:nvPr>
            <p:ph sz="quarter" idx="3"/>
            <p:extLst/>
          </p:nvPr>
        </p:nvGraphicFramePr>
        <p:xfrm>
          <a:off x="323850" y="4076700"/>
          <a:ext cx="1171575" cy="885825"/>
        </p:xfrm>
        <a:graphic>
          <a:graphicData uri="http://schemas.openxmlformats.org/presentationml/2006/ole">
            <mc:AlternateContent xmlns:mc="http://schemas.openxmlformats.org/markup-compatibility/2006">
              <mc:Choice xmlns:v="urn:schemas-microsoft-com:vml" Requires="v">
                <p:oleObj spid="_x0000_s2477" name="CS ChemDraw Drawing" r:id="rId8" imgW="1890360" imgH="1430640" progId="ChemDraw.Document.6.0">
                  <p:embed/>
                </p:oleObj>
              </mc:Choice>
              <mc:Fallback>
                <p:oleObj name="CS ChemDraw Drawing" r:id="rId8" imgW="1890360" imgH="1430640" progId="ChemDraw.Document.6.0">
                  <p:embed/>
                  <p:pic>
                    <p:nvPicPr>
                      <p:cNvPr id="9220" name="Object 4"/>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850" y="4076700"/>
                        <a:ext cx="117157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2" name="Text Box 5"/>
          <p:cNvSpPr txBox="1">
            <a:spLocks noChangeArrowheads="1"/>
          </p:cNvSpPr>
          <p:nvPr/>
        </p:nvSpPr>
        <p:spPr bwMode="auto">
          <a:xfrm>
            <a:off x="566776" y="5367338"/>
            <a:ext cx="523797" cy="369332"/>
          </a:xfrm>
          <a:prstGeom prst="rect">
            <a:avLst/>
          </a:prstGeom>
          <a:noFill/>
          <a:ln w="9525" algn="ctr">
            <a:noFill/>
            <a:miter lim="800000"/>
            <a:headEnd/>
            <a:tailEnd/>
          </a:ln>
        </p:spPr>
        <p:txBody>
          <a:bodyPr wrap="none">
            <a:spAutoFit/>
          </a:bodyPr>
          <a:lstStyle/>
          <a:p>
            <a:pPr algn="ctr"/>
            <a:r>
              <a:rPr lang="en-US"/>
              <a:t>Etc.</a:t>
            </a:r>
          </a:p>
        </p:txBody>
      </p:sp>
      <p:sp>
        <p:nvSpPr>
          <p:cNvPr id="9223" name="AutoShape 6"/>
          <p:cNvSpPr>
            <a:spLocks noChangeArrowheads="1"/>
          </p:cNvSpPr>
          <p:nvPr/>
        </p:nvSpPr>
        <p:spPr bwMode="auto">
          <a:xfrm>
            <a:off x="2627313" y="1268413"/>
            <a:ext cx="720725" cy="4824412"/>
          </a:xfrm>
          <a:prstGeom prst="roundRect">
            <a:avLst>
              <a:gd name="adj" fmla="val 16667"/>
            </a:avLst>
          </a:prstGeom>
          <a:solidFill>
            <a:schemeClr val="accent1">
              <a:lumMod val="40000"/>
              <a:lumOff val="60000"/>
            </a:schemeClr>
          </a:solidFill>
          <a:ln w="28575" algn="ctr">
            <a:solidFill>
              <a:schemeClr val="bg1"/>
            </a:solidFill>
            <a:round/>
            <a:headEnd/>
            <a:tailEnd/>
          </a:ln>
        </p:spPr>
        <p:txBody>
          <a:bodyPr wrap="none" anchor="ctr"/>
          <a:lstStyle/>
          <a:p>
            <a:endParaRPr lang="en-US"/>
          </a:p>
        </p:txBody>
      </p:sp>
      <p:sp>
        <p:nvSpPr>
          <p:cNvPr id="9224" name="Line 7"/>
          <p:cNvSpPr>
            <a:spLocks noChangeShapeType="1"/>
          </p:cNvSpPr>
          <p:nvPr/>
        </p:nvSpPr>
        <p:spPr bwMode="auto">
          <a:xfrm>
            <a:off x="1763713" y="2060575"/>
            <a:ext cx="2520950" cy="0"/>
          </a:xfrm>
          <a:prstGeom prst="line">
            <a:avLst/>
          </a:prstGeom>
          <a:noFill/>
          <a:ln w="57150" cap="rnd">
            <a:solidFill>
              <a:schemeClr val="accent1">
                <a:lumMod val="75000"/>
              </a:schemeClr>
            </a:solidFill>
            <a:prstDash val="sysDot"/>
            <a:round/>
            <a:headEnd/>
            <a:tailEnd type="triangle" w="med" len="med"/>
          </a:ln>
        </p:spPr>
        <p:txBody>
          <a:bodyPr wrap="none" anchor="ctr"/>
          <a:lstStyle/>
          <a:p>
            <a:endParaRPr lang="fr-FR"/>
          </a:p>
        </p:txBody>
      </p:sp>
      <p:sp>
        <p:nvSpPr>
          <p:cNvPr id="9225" name="Line 8"/>
          <p:cNvSpPr>
            <a:spLocks noChangeShapeType="1"/>
          </p:cNvSpPr>
          <p:nvPr/>
        </p:nvSpPr>
        <p:spPr bwMode="auto">
          <a:xfrm>
            <a:off x="1763713" y="3357563"/>
            <a:ext cx="2520950" cy="0"/>
          </a:xfrm>
          <a:prstGeom prst="line">
            <a:avLst/>
          </a:prstGeom>
          <a:noFill/>
          <a:ln w="57150" cap="rnd">
            <a:solidFill>
              <a:schemeClr val="accent1">
                <a:lumMod val="75000"/>
              </a:schemeClr>
            </a:solidFill>
            <a:prstDash val="sysDot"/>
            <a:round/>
            <a:headEnd/>
            <a:tailEnd type="triangle" w="med" len="med"/>
          </a:ln>
        </p:spPr>
        <p:txBody>
          <a:bodyPr wrap="none" anchor="ctr"/>
          <a:lstStyle/>
          <a:p>
            <a:endParaRPr lang="fr-FR"/>
          </a:p>
        </p:txBody>
      </p:sp>
      <p:sp>
        <p:nvSpPr>
          <p:cNvPr id="9226" name="Line 9"/>
          <p:cNvSpPr>
            <a:spLocks noChangeShapeType="1"/>
          </p:cNvSpPr>
          <p:nvPr/>
        </p:nvSpPr>
        <p:spPr bwMode="auto">
          <a:xfrm>
            <a:off x="1763713" y="4724400"/>
            <a:ext cx="2520950" cy="0"/>
          </a:xfrm>
          <a:prstGeom prst="line">
            <a:avLst/>
          </a:prstGeom>
          <a:noFill/>
          <a:ln w="57150" cap="rnd">
            <a:solidFill>
              <a:schemeClr val="accent1">
                <a:lumMod val="75000"/>
              </a:schemeClr>
            </a:solidFill>
            <a:prstDash val="sysDot"/>
            <a:round/>
            <a:headEnd/>
            <a:tailEnd type="triangle" w="med" len="med"/>
          </a:ln>
        </p:spPr>
        <p:txBody>
          <a:bodyPr wrap="none" anchor="ctr"/>
          <a:lstStyle/>
          <a:p>
            <a:endParaRPr lang="fr-FR"/>
          </a:p>
        </p:txBody>
      </p:sp>
      <p:sp>
        <p:nvSpPr>
          <p:cNvPr id="9227" name="Text Box 10"/>
          <p:cNvSpPr txBox="1">
            <a:spLocks noChangeArrowheads="1"/>
          </p:cNvSpPr>
          <p:nvPr/>
        </p:nvSpPr>
        <p:spPr bwMode="auto">
          <a:xfrm>
            <a:off x="512803" y="1046163"/>
            <a:ext cx="917494" cy="369332"/>
          </a:xfrm>
          <a:prstGeom prst="rect">
            <a:avLst/>
          </a:prstGeom>
          <a:noFill/>
          <a:ln w="9525" algn="ctr">
            <a:noFill/>
            <a:miter lim="800000"/>
            <a:headEnd/>
            <a:tailEnd/>
          </a:ln>
        </p:spPr>
        <p:txBody>
          <a:bodyPr wrap="none">
            <a:spAutoFit/>
          </a:bodyPr>
          <a:lstStyle/>
          <a:p>
            <a:pPr algn="ctr"/>
            <a:r>
              <a:rPr lang="en-US" dirty="0" err="1"/>
              <a:t>DataSet</a:t>
            </a:r>
            <a:endParaRPr lang="en-US" dirty="0"/>
          </a:p>
        </p:txBody>
      </p:sp>
      <p:sp>
        <p:nvSpPr>
          <p:cNvPr id="9228" name="Text Box 11"/>
          <p:cNvSpPr txBox="1">
            <a:spLocks noChangeArrowheads="1"/>
          </p:cNvSpPr>
          <p:nvPr/>
        </p:nvSpPr>
        <p:spPr bwMode="auto">
          <a:xfrm rot="18839161">
            <a:off x="4534706" y="639847"/>
            <a:ext cx="1277914" cy="507831"/>
          </a:xfrm>
          <a:prstGeom prst="rect">
            <a:avLst/>
          </a:prstGeom>
          <a:noFill/>
          <a:ln w="9525" algn="ctr">
            <a:noFill/>
            <a:miter lim="800000"/>
            <a:headEnd/>
            <a:tailEnd/>
          </a:ln>
        </p:spPr>
        <p:txBody>
          <a:bodyPr wrap="none">
            <a:spAutoFit/>
          </a:bodyPr>
          <a:lstStyle/>
          <a:p>
            <a:pPr algn="ctr">
              <a:lnSpc>
                <a:spcPct val="150000"/>
              </a:lnSpc>
            </a:pPr>
            <a:r>
              <a:rPr lang="pt-BR"/>
              <a:t>C-C-C-C-C-C</a:t>
            </a:r>
          </a:p>
        </p:txBody>
      </p:sp>
      <p:sp>
        <p:nvSpPr>
          <p:cNvPr id="9229" name="Text Box 12"/>
          <p:cNvSpPr txBox="1">
            <a:spLocks noChangeArrowheads="1"/>
          </p:cNvSpPr>
          <p:nvPr/>
        </p:nvSpPr>
        <p:spPr bwMode="auto">
          <a:xfrm rot="18795858">
            <a:off x="5289438" y="747197"/>
            <a:ext cx="1303562" cy="369332"/>
          </a:xfrm>
          <a:prstGeom prst="rect">
            <a:avLst/>
          </a:prstGeom>
          <a:noFill/>
          <a:ln w="9525" algn="ctr">
            <a:noFill/>
            <a:miter lim="800000"/>
            <a:headEnd/>
            <a:tailEnd/>
          </a:ln>
        </p:spPr>
        <p:txBody>
          <a:bodyPr wrap="none">
            <a:spAutoFit/>
          </a:bodyPr>
          <a:lstStyle/>
          <a:p>
            <a:pPr algn="ctr"/>
            <a:r>
              <a:rPr lang="pt-BR"/>
              <a:t>C-C-C-N-C-C</a:t>
            </a:r>
          </a:p>
        </p:txBody>
      </p:sp>
      <p:sp>
        <p:nvSpPr>
          <p:cNvPr id="9230" name="Text Box 13"/>
          <p:cNvSpPr txBox="1">
            <a:spLocks noChangeArrowheads="1"/>
          </p:cNvSpPr>
          <p:nvPr/>
        </p:nvSpPr>
        <p:spPr bwMode="auto">
          <a:xfrm rot="18754243">
            <a:off x="6067657" y="1082159"/>
            <a:ext cx="575799" cy="369332"/>
          </a:xfrm>
          <a:prstGeom prst="rect">
            <a:avLst/>
          </a:prstGeom>
          <a:noFill/>
          <a:ln w="9525" algn="ctr">
            <a:noFill/>
            <a:miter lim="800000"/>
            <a:headEnd/>
            <a:tailEnd/>
          </a:ln>
        </p:spPr>
        <p:txBody>
          <a:bodyPr wrap="none">
            <a:spAutoFit/>
          </a:bodyPr>
          <a:lstStyle/>
          <a:p>
            <a:pPr algn="ctr"/>
            <a:r>
              <a:rPr lang="pt-BR"/>
              <a:t>C=O</a:t>
            </a:r>
          </a:p>
        </p:txBody>
      </p:sp>
      <p:sp>
        <p:nvSpPr>
          <p:cNvPr id="9231" name="Text Box 14"/>
          <p:cNvSpPr txBox="1">
            <a:spLocks noChangeArrowheads="1"/>
          </p:cNvSpPr>
          <p:nvPr/>
        </p:nvSpPr>
        <p:spPr bwMode="auto">
          <a:xfrm rot="18708516">
            <a:off x="6813726" y="910709"/>
            <a:ext cx="915635" cy="369332"/>
          </a:xfrm>
          <a:prstGeom prst="rect">
            <a:avLst/>
          </a:prstGeom>
          <a:noFill/>
          <a:ln w="9525" algn="ctr">
            <a:noFill/>
            <a:miter lim="800000"/>
            <a:headEnd/>
            <a:tailEnd/>
          </a:ln>
        </p:spPr>
        <p:txBody>
          <a:bodyPr wrap="none">
            <a:spAutoFit/>
          </a:bodyPr>
          <a:lstStyle/>
          <a:p>
            <a:pPr algn="ctr"/>
            <a:r>
              <a:rPr lang="pt-BR"/>
              <a:t>C-C-C-N</a:t>
            </a:r>
            <a:endParaRPr lang="en-US"/>
          </a:p>
        </p:txBody>
      </p:sp>
      <p:sp>
        <p:nvSpPr>
          <p:cNvPr id="9232" name="Text Box 15"/>
          <p:cNvSpPr txBox="1">
            <a:spLocks noChangeArrowheads="1"/>
          </p:cNvSpPr>
          <p:nvPr/>
        </p:nvSpPr>
        <p:spPr bwMode="auto">
          <a:xfrm rot="18671156">
            <a:off x="7510278" y="812284"/>
            <a:ext cx="1154482" cy="369332"/>
          </a:xfrm>
          <a:prstGeom prst="rect">
            <a:avLst/>
          </a:prstGeom>
          <a:noFill/>
          <a:ln w="9525" algn="ctr">
            <a:noFill/>
            <a:miter lim="800000"/>
            <a:headEnd/>
            <a:tailEnd/>
          </a:ln>
        </p:spPr>
        <p:txBody>
          <a:bodyPr wrap="none">
            <a:spAutoFit/>
          </a:bodyPr>
          <a:lstStyle/>
          <a:p>
            <a:pPr algn="ctr"/>
            <a:r>
              <a:rPr lang="pt-BR"/>
              <a:t>C-N-C-C*C</a:t>
            </a:r>
            <a:endParaRPr lang="en-US"/>
          </a:p>
        </p:txBody>
      </p:sp>
      <p:sp>
        <p:nvSpPr>
          <p:cNvPr id="9233" name="Line 16"/>
          <p:cNvSpPr>
            <a:spLocks noChangeShapeType="1"/>
          </p:cNvSpPr>
          <p:nvPr/>
        </p:nvSpPr>
        <p:spPr bwMode="auto">
          <a:xfrm>
            <a:off x="4427538" y="1371600"/>
            <a:ext cx="0" cy="4249738"/>
          </a:xfrm>
          <a:prstGeom prst="line">
            <a:avLst/>
          </a:prstGeom>
          <a:noFill/>
          <a:ln w="9525">
            <a:solidFill>
              <a:schemeClr val="tx1"/>
            </a:solidFill>
            <a:prstDash val="sysDot"/>
            <a:round/>
            <a:headEnd/>
            <a:tailEnd/>
          </a:ln>
        </p:spPr>
        <p:txBody>
          <a:bodyPr wrap="none" anchor="ctr"/>
          <a:lstStyle/>
          <a:p>
            <a:endParaRPr lang="fr-FR"/>
          </a:p>
        </p:txBody>
      </p:sp>
      <p:sp>
        <p:nvSpPr>
          <p:cNvPr id="9234" name="Line 17"/>
          <p:cNvSpPr>
            <a:spLocks noChangeShapeType="1"/>
          </p:cNvSpPr>
          <p:nvPr/>
        </p:nvSpPr>
        <p:spPr bwMode="auto">
          <a:xfrm>
            <a:off x="5170488" y="1371600"/>
            <a:ext cx="0" cy="4249738"/>
          </a:xfrm>
          <a:prstGeom prst="line">
            <a:avLst/>
          </a:prstGeom>
          <a:noFill/>
          <a:ln w="9525">
            <a:solidFill>
              <a:schemeClr val="tx1"/>
            </a:solidFill>
            <a:prstDash val="sysDot"/>
            <a:round/>
            <a:headEnd/>
            <a:tailEnd/>
          </a:ln>
        </p:spPr>
        <p:txBody>
          <a:bodyPr wrap="none" anchor="ctr"/>
          <a:lstStyle/>
          <a:p>
            <a:endParaRPr lang="fr-FR"/>
          </a:p>
        </p:txBody>
      </p:sp>
      <p:sp>
        <p:nvSpPr>
          <p:cNvPr id="9235" name="Line 18"/>
          <p:cNvSpPr>
            <a:spLocks noChangeShapeType="1"/>
          </p:cNvSpPr>
          <p:nvPr/>
        </p:nvSpPr>
        <p:spPr bwMode="auto">
          <a:xfrm>
            <a:off x="5915025" y="1371600"/>
            <a:ext cx="0" cy="4249738"/>
          </a:xfrm>
          <a:prstGeom prst="line">
            <a:avLst/>
          </a:prstGeom>
          <a:noFill/>
          <a:ln w="9525">
            <a:solidFill>
              <a:schemeClr val="tx1"/>
            </a:solidFill>
            <a:prstDash val="sysDot"/>
            <a:round/>
            <a:headEnd/>
            <a:tailEnd/>
          </a:ln>
        </p:spPr>
        <p:txBody>
          <a:bodyPr wrap="none" anchor="ctr"/>
          <a:lstStyle/>
          <a:p>
            <a:endParaRPr lang="fr-FR"/>
          </a:p>
        </p:txBody>
      </p:sp>
      <p:sp>
        <p:nvSpPr>
          <p:cNvPr id="9236" name="Line 19"/>
          <p:cNvSpPr>
            <a:spLocks noChangeShapeType="1"/>
          </p:cNvSpPr>
          <p:nvPr/>
        </p:nvSpPr>
        <p:spPr bwMode="auto">
          <a:xfrm>
            <a:off x="6659563" y="1371600"/>
            <a:ext cx="0" cy="4249738"/>
          </a:xfrm>
          <a:prstGeom prst="line">
            <a:avLst/>
          </a:prstGeom>
          <a:noFill/>
          <a:ln w="9525">
            <a:solidFill>
              <a:schemeClr val="tx1"/>
            </a:solidFill>
            <a:prstDash val="sysDot"/>
            <a:round/>
            <a:headEnd/>
            <a:tailEnd/>
          </a:ln>
        </p:spPr>
        <p:txBody>
          <a:bodyPr wrap="none" anchor="ctr"/>
          <a:lstStyle/>
          <a:p>
            <a:endParaRPr lang="fr-FR"/>
          </a:p>
        </p:txBody>
      </p:sp>
      <p:sp>
        <p:nvSpPr>
          <p:cNvPr id="9237" name="Line 20"/>
          <p:cNvSpPr>
            <a:spLocks noChangeShapeType="1"/>
          </p:cNvSpPr>
          <p:nvPr/>
        </p:nvSpPr>
        <p:spPr bwMode="auto">
          <a:xfrm>
            <a:off x="7404100" y="1362075"/>
            <a:ext cx="0" cy="4249738"/>
          </a:xfrm>
          <a:prstGeom prst="line">
            <a:avLst/>
          </a:prstGeom>
          <a:noFill/>
          <a:ln w="9525">
            <a:solidFill>
              <a:schemeClr val="tx1"/>
            </a:solidFill>
            <a:prstDash val="sysDot"/>
            <a:round/>
            <a:headEnd/>
            <a:tailEnd/>
          </a:ln>
        </p:spPr>
        <p:txBody>
          <a:bodyPr wrap="none" anchor="ctr"/>
          <a:lstStyle/>
          <a:p>
            <a:endParaRPr lang="fr-FR"/>
          </a:p>
        </p:txBody>
      </p:sp>
      <p:sp>
        <p:nvSpPr>
          <p:cNvPr id="9238" name="Line 21"/>
          <p:cNvSpPr>
            <a:spLocks noChangeShapeType="1"/>
          </p:cNvSpPr>
          <p:nvPr/>
        </p:nvSpPr>
        <p:spPr bwMode="auto">
          <a:xfrm>
            <a:off x="8148638" y="1362075"/>
            <a:ext cx="0" cy="4249738"/>
          </a:xfrm>
          <a:prstGeom prst="line">
            <a:avLst/>
          </a:prstGeom>
          <a:noFill/>
          <a:ln w="9525">
            <a:solidFill>
              <a:schemeClr val="tx1"/>
            </a:solidFill>
            <a:prstDash val="sysDot"/>
            <a:round/>
            <a:headEnd/>
            <a:tailEnd/>
          </a:ln>
        </p:spPr>
        <p:txBody>
          <a:bodyPr wrap="none" anchor="ctr"/>
          <a:lstStyle/>
          <a:p>
            <a:endParaRPr lang="fr-FR"/>
          </a:p>
        </p:txBody>
      </p:sp>
      <p:sp>
        <p:nvSpPr>
          <p:cNvPr id="9239" name="Line 22"/>
          <p:cNvSpPr>
            <a:spLocks noChangeShapeType="1"/>
          </p:cNvSpPr>
          <p:nvPr/>
        </p:nvSpPr>
        <p:spPr bwMode="auto">
          <a:xfrm flipV="1">
            <a:off x="4430713" y="404813"/>
            <a:ext cx="936625" cy="936625"/>
          </a:xfrm>
          <a:prstGeom prst="line">
            <a:avLst/>
          </a:prstGeom>
          <a:noFill/>
          <a:ln w="9525" cap="rnd">
            <a:solidFill>
              <a:schemeClr val="tx1"/>
            </a:solidFill>
            <a:prstDash val="sysDot"/>
            <a:round/>
            <a:headEnd/>
            <a:tailEnd/>
          </a:ln>
        </p:spPr>
        <p:txBody>
          <a:bodyPr wrap="none" anchor="ctr"/>
          <a:lstStyle/>
          <a:p>
            <a:endParaRPr lang="fr-FR"/>
          </a:p>
        </p:txBody>
      </p:sp>
      <p:sp>
        <p:nvSpPr>
          <p:cNvPr id="9240" name="Line 23"/>
          <p:cNvSpPr>
            <a:spLocks noChangeShapeType="1"/>
          </p:cNvSpPr>
          <p:nvPr/>
        </p:nvSpPr>
        <p:spPr bwMode="auto">
          <a:xfrm flipV="1">
            <a:off x="5170488" y="414338"/>
            <a:ext cx="936625" cy="936625"/>
          </a:xfrm>
          <a:prstGeom prst="line">
            <a:avLst/>
          </a:prstGeom>
          <a:noFill/>
          <a:ln w="9525" cap="rnd">
            <a:solidFill>
              <a:schemeClr val="tx1"/>
            </a:solidFill>
            <a:prstDash val="sysDot"/>
            <a:round/>
            <a:headEnd/>
            <a:tailEnd/>
          </a:ln>
        </p:spPr>
        <p:txBody>
          <a:bodyPr wrap="none" anchor="ctr"/>
          <a:lstStyle/>
          <a:p>
            <a:endParaRPr lang="fr-FR"/>
          </a:p>
        </p:txBody>
      </p:sp>
      <p:sp>
        <p:nvSpPr>
          <p:cNvPr id="9241" name="Line 24"/>
          <p:cNvSpPr>
            <a:spLocks noChangeShapeType="1"/>
          </p:cNvSpPr>
          <p:nvPr/>
        </p:nvSpPr>
        <p:spPr bwMode="auto">
          <a:xfrm flipV="1">
            <a:off x="5895975" y="447675"/>
            <a:ext cx="936625" cy="936625"/>
          </a:xfrm>
          <a:prstGeom prst="line">
            <a:avLst/>
          </a:prstGeom>
          <a:noFill/>
          <a:ln w="9525" cap="rnd">
            <a:solidFill>
              <a:schemeClr val="tx1"/>
            </a:solidFill>
            <a:prstDash val="sysDot"/>
            <a:round/>
            <a:headEnd/>
            <a:tailEnd/>
          </a:ln>
        </p:spPr>
        <p:txBody>
          <a:bodyPr wrap="none" anchor="ctr"/>
          <a:lstStyle/>
          <a:p>
            <a:endParaRPr lang="fr-FR"/>
          </a:p>
        </p:txBody>
      </p:sp>
      <p:sp>
        <p:nvSpPr>
          <p:cNvPr id="9242" name="Line 25"/>
          <p:cNvSpPr>
            <a:spLocks noChangeShapeType="1"/>
          </p:cNvSpPr>
          <p:nvPr/>
        </p:nvSpPr>
        <p:spPr bwMode="auto">
          <a:xfrm flipV="1">
            <a:off x="6659563" y="409575"/>
            <a:ext cx="936625" cy="936625"/>
          </a:xfrm>
          <a:prstGeom prst="line">
            <a:avLst/>
          </a:prstGeom>
          <a:noFill/>
          <a:ln w="9525" cap="rnd">
            <a:solidFill>
              <a:schemeClr val="tx1"/>
            </a:solidFill>
            <a:prstDash val="sysDot"/>
            <a:round/>
            <a:headEnd/>
            <a:tailEnd/>
          </a:ln>
        </p:spPr>
        <p:txBody>
          <a:bodyPr wrap="none" anchor="ctr"/>
          <a:lstStyle/>
          <a:p>
            <a:endParaRPr lang="fr-FR"/>
          </a:p>
        </p:txBody>
      </p:sp>
      <p:sp>
        <p:nvSpPr>
          <p:cNvPr id="9243" name="Line 26"/>
          <p:cNvSpPr>
            <a:spLocks noChangeShapeType="1"/>
          </p:cNvSpPr>
          <p:nvPr/>
        </p:nvSpPr>
        <p:spPr bwMode="auto">
          <a:xfrm flipV="1">
            <a:off x="7402513" y="401638"/>
            <a:ext cx="936625" cy="936625"/>
          </a:xfrm>
          <a:prstGeom prst="line">
            <a:avLst/>
          </a:prstGeom>
          <a:noFill/>
          <a:ln w="9525" cap="rnd">
            <a:solidFill>
              <a:schemeClr val="tx1"/>
            </a:solidFill>
            <a:prstDash val="sysDot"/>
            <a:round/>
            <a:headEnd/>
            <a:tailEnd/>
          </a:ln>
        </p:spPr>
        <p:txBody>
          <a:bodyPr wrap="none" anchor="ctr"/>
          <a:lstStyle/>
          <a:p>
            <a:endParaRPr lang="fr-FR"/>
          </a:p>
        </p:txBody>
      </p:sp>
      <p:sp>
        <p:nvSpPr>
          <p:cNvPr id="9244" name="Line 27"/>
          <p:cNvSpPr>
            <a:spLocks noChangeShapeType="1"/>
          </p:cNvSpPr>
          <p:nvPr/>
        </p:nvSpPr>
        <p:spPr bwMode="auto">
          <a:xfrm flipV="1">
            <a:off x="8147050" y="406400"/>
            <a:ext cx="936625" cy="936625"/>
          </a:xfrm>
          <a:prstGeom prst="line">
            <a:avLst/>
          </a:prstGeom>
          <a:noFill/>
          <a:ln w="9525" cap="rnd">
            <a:solidFill>
              <a:schemeClr val="tx1"/>
            </a:solidFill>
            <a:prstDash val="sysDot"/>
            <a:round/>
            <a:headEnd/>
            <a:tailEnd/>
          </a:ln>
        </p:spPr>
        <p:txBody>
          <a:bodyPr wrap="none" anchor="ctr"/>
          <a:lstStyle/>
          <a:p>
            <a:endParaRPr lang="fr-FR"/>
          </a:p>
        </p:txBody>
      </p:sp>
      <p:sp>
        <p:nvSpPr>
          <p:cNvPr id="9245" name="Text Box 28"/>
          <p:cNvSpPr txBox="1">
            <a:spLocks noChangeArrowheads="1"/>
          </p:cNvSpPr>
          <p:nvPr/>
        </p:nvSpPr>
        <p:spPr bwMode="auto">
          <a:xfrm>
            <a:off x="1692598" y="5939988"/>
            <a:ext cx="2519362" cy="369332"/>
          </a:xfrm>
          <a:prstGeom prst="rect">
            <a:avLst/>
          </a:prstGeom>
          <a:solidFill>
            <a:schemeClr val="accent1">
              <a:lumMod val="40000"/>
              <a:lumOff val="60000"/>
            </a:schemeClr>
          </a:solidFill>
          <a:ln w="28575" algn="ctr">
            <a:solidFill>
              <a:schemeClr val="bg1"/>
            </a:solidFill>
            <a:miter lim="800000"/>
            <a:headEnd/>
            <a:tailEnd/>
          </a:ln>
        </p:spPr>
        <p:txBody>
          <a:bodyPr>
            <a:spAutoFit/>
          </a:bodyPr>
          <a:lstStyle/>
          <a:p>
            <a:pPr algn="ctr"/>
            <a:r>
              <a:rPr lang="en-US" b="1" dirty="0"/>
              <a:t>ISIDA FRAGMENTOR</a:t>
            </a:r>
          </a:p>
        </p:txBody>
      </p:sp>
      <p:sp>
        <p:nvSpPr>
          <p:cNvPr id="9246" name="Text Box 29"/>
          <p:cNvSpPr txBox="1">
            <a:spLocks noChangeArrowheads="1"/>
          </p:cNvSpPr>
          <p:nvPr/>
        </p:nvSpPr>
        <p:spPr bwMode="auto">
          <a:xfrm>
            <a:off x="4624388" y="1854200"/>
            <a:ext cx="3422732" cy="400110"/>
          </a:xfrm>
          <a:prstGeom prst="rect">
            <a:avLst/>
          </a:prstGeom>
          <a:noFill/>
          <a:ln w="9525" algn="ctr">
            <a:noFill/>
            <a:miter lim="800000"/>
            <a:headEnd/>
            <a:tailEnd/>
          </a:ln>
        </p:spPr>
        <p:txBody>
          <a:bodyPr wrap="none">
            <a:spAutoFit/>
          </a:bodyPr>
          <a:lstStyle/>
          <a:p>
            <a:r>
              <a:rPr lang="en-US" sz="2000" dirty="0"/>
              <a:t>0        10         1        5          0</a:t>
            </a:r>
          </a:p>
        </p:txBody>
      </p:sp>
      <p:sp>
        <p:nvSpPr>
          <p:cNvPr id="9247" name="Text Box 30"/>
          <p:cNvSpPr txBox="1">
            <a:spLocks noChangeArrowheads="1"/>
          </p:cNvSpPr>
          <p:nvPr/>
        </p:nvSpPr>
        <p:spPr bwMode="auto">
          <a:xfrm>
            <a:off x="4624388" y="3151188"/>
            <a:ext cx="3506088" cy="400110"/>
          </a:xfrm>
          <a:prstGeom prst="rect">
            <a:avLst/>
          </a:prstGeom>
          <a:noFill/>
          <a:ln w="9525" algn="ctr">
            <a:noFill/>
            <a:miter lim="800000"/>
            <a:headEnd/>
            <a:tailEnd/>
          </a:ln>
        </p:spPr>
        <p:txBody>
          <a:bodyPr wrap="none">
            <a:spAutoFit/>
          </a:bodyPr>
          <a:lstStyle/>
          <a:p>
            <a:r>
              <a:rPr lang="en-US" sz="2000" dirty="0"/>
              <a:t>0         8          1         4         0 </a:t>
            </a:r>
          </a:p>
        </p:txBody>
      </p:sp>
      <p:sp>
        <p:nvSpPr>
          <p:cNvPr id="9248" name="Text Box 31"/>
          <p:cNvSpPr txBox="1">
            <a:spLocks noChangeArrowheads="1"/>
          </p:cNvSpPr>
          <p:nvPr/>
        </p:nvSpPr>
        <p:spPr bwMode="auto">
          <a:xfrm>
            <a:off x="4624388" y="4521200"/>
            <a:ext cx="3506088" cy="400110"/>
          </a:xfrm>
          <a:prstGeom prst="rect">
            <a:avLst/>
          </a:prstGeom>
          <a:noFill/>
          <a:ln w="9525" algn="ctr">
            <a:noFill/>
            <a:miter lim="800000"/>
            <a:headEnd/>
            <a:tailEnd/>
          </a:ln>
        </p:spPr>
        <p:txBody>
          <a:bodyPr wrap="none">
            <a:spAutoFit/>
          </a:bodyPr>
          <a:lstStyle/>
          <a:p>
            <a:r>
              <a:rPr lang="en-US" sz="2000" dirty="0"/>
              <a:t>0         4          1         2         4</a:t>
            </a:r>
          </a:p>
        </p:txBody>
      </p:sp>
      <p:sp>
        <p:nvSpPr>
          <p:cNvPr id="3" name="Rectangle 2"/>
          <p:cNvSpPr/>
          <p:nvPr/>
        </p:nvSpPr>
        <p:spPr>
          <a:xfrm>
            <a:off x="1097893" y="143819"/>
            <a:ext cx="3077061" cy="584775"/>
          </a:xfrm>
          <a:prstGeom prst="rect">
            <a:avLst/>
          </a:prstGeom>
        </p:spPr>
        <p:txBody>
          <a:bodyPr wrap="none">
            <a:spAutoFit/>
          </a:bodyPr>
          <a:lstStyle/>
          <a:p>
            <a:pPr algn="ctr"/>
            <a:r>
              <a:rPr lang="en-GB" sz="3200" b="1" dirty="0">
                <a:solidFill>
                  <a:schemeClr val="tx2">
                    <a:lumMod val="75000"/>
                  </a:schemeClr>
                </a:solidFill>
              </a:rPr>
              <a:t>ISIDA descriptors</a:t>
            </a:r>
            <a:endParaRPr lang="en-US" sz="3200" b="1" dirty="0">
              <a:solidFill>
                <a:schemeClr val="tx2">
                  <a:lumMod val="75000"/>
                </a:schemeClr>
              </a:solidFill>
            </a:endParaRPr>
          </a:p>
        </p:txBody>
      </p:sp>
      <p:sp>
        <p:nvSpPr>
          <p:cNvPr id="4" name="Rectangle 3"/>
          <p:cNvSpPr/>
          <p:nvPr/>
        </p:nvSpPr>
        <p:spPr>
          <a:xfrm>
            <a:off x="5091353" y="5949280"/>
            <a:ext cx="2432975" cy="446276"/>
          </a:xfrm>
          <a:prstGeom prst="rect">
            <a:avLst/>
          </a:prstGeom>
        </p:spPr>
        <p:txBody>
          <a:bodyPr wrap="none">
            <a:spAutoFit/>
          </a:bodyPr>
          <a:lstStyle/>
          <a:p>
            <a:pPr algn="ctr"/>
            <a:r>
              <a:rPr lang="en-US" sz="2300" b="1" dirty="0">
                <a:solidFill>
                  <a:schemeClr val="tx2">
                    <a:lumMod val="60000"/>
                    <a:lumOff val="40000"/>
                  </a:schemeClr>
                </a:solidFill>
              </a:rPr>
              <a:t>the Pattern matrix</a:t>
            </a:r>
          </a:p>
        </p:txBody>
      </p:sp>
    </p:spTree>
    <p:extLst>
      <p:ext uri="{BB962C8B-B14F-4D97-AF65-F5344CB8AC3E}">
        <p14:creationId xmlns:p14="http://schemas.microsoft.com/office/powerpoint/2010/main" val="2637089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509"/>
          <a:stretch/>
        </p:blipFill>
        <p:spPr bwMode="auto">
          <a:xfrm>
            <a:off x="2413641" y="1279527"/>
            <a:ext cx="5358759" cy="1469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AutoShape 2" descr="https://encrypted-tbn1.gstatic.com/images?q=tbn:ANd9GcSjy3afkfRTSKLfofbFU2pkNoW_CDP6tAaFUi1KQJGjeR5ypnjuZw"/>
          <p:cNvSpPr>
            <a:spLocks noChangeAspect="1" noChangeArrowheads="1"/>
          </p:cNvSpPr>
          <p:nvPr/>
        </p:nvSpPr>
        <p:spPr bwMode="auto">
          <a:xfrm>
            <a:off x="155575" y="-1233488"/>
            <a:ext cx="1771650" cy="2571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9149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6915" y="1322872"/>
            <a:ext cx="951340" cy="1380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http://media.springernature.com/full/springer-static/image/art%3A10.1186%2Fs13065-015-0104-5/MediaObjects/13065_2015_104_Figa_HTML.gif">
            <a:extLst>
              <a:ext uri="{FF2B5EF4-FFF2-40B4-BE49-F238E27FC236}">
                <a16:creationId xmlns:a16="http://schemas.microsoft.com/office/drawing/2014/main" id="{9C1A7E47-9169-4EC9-962E-FEFA87FCCEB0}"/>
              </a:ext>
            </a:extLst>
          </p:cNvPr>
          <p:cNvPicPr>
            <a:picLocks noChangeAspect="1" noChangeArrowheads="1"/>
          </p:cNvPicPr>
          <p:nvPr/>
        </p:nvPicPr>
        <p:blipFill>
          <a:blip r:embed="rId5" cstate="print">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185768" y="2880866"/>
            <a:ext cx="5027831" cy="3482849"/>
          </a:xfrm>
          <a:prstGeom prst="rect">
            <a:avLst/>
          </a:prstGeom>
          <a:noFill/>
          <a:extLst>
            <a:ext uri="{909E8E84-426E-40DD-AFC4-6F175D3DCCD1}">
              <a14:hiddenFill xmlns:a14="http://schemas.microsoft.com/office/drawing/2010/main">
                <a:solidFill>
                  <a:srgbClr val="FFFFFF"/>
                </a:solidFill>
              </a14:hiddenFill>
            </a:ext>
          </a:extLst>
        </p:spPr>
      </p:pic>
      <p:sp>
        <p:nvSpPr>
          <p:cNvPr id="3" name="Titre 2">
            <a:extLst>
              <a:ext uri="{FF2B5EF4-FFF2-40B4-BE49-F238E27FC236}">
                <a16:creationId xmlns:a16="http://schemas.microsoft.com/office/drawing/2014/main" id="{BB119AF6-7768-D846-AE1A-1B5DEA26055F}"/>
              </a:ext>
            </a:extLst>
          </p:cNvPr>
          <p:cNvSpPr>
            <a:spLocks noGrp="1"/>
          </p:cNvSpPr>
          <p:nvPr>
            <p:ph type="title"/>
          </p:nvPr>
        </p:nvSpPr>
        <p:spPr/>
        <p:txBody>
          <a:bodyPr/>
          <a:lstStyle/>
          <a:p>
            <a:r>
              <a:rPr lang="en-US" dirty="0"/>
              <a:t>Chemical space representation</a:t>
            </a:r>
          </a:p>
        </p:txBody>
      </p:sp>
      <p:sp>
        <p:nvSpPr>
          <p:cNvPr id="8" name="Espace réservé du numéro de diapositive 7"/>
          <p:cNvSpPr>
            <a:spLocks noGrp="1"/>
          </p:cNvSpPr>
          <p:nvPr>
            <p:ph type="sldNum" sz="quarter" idx="10"/>
          </p:nvPr>
        </p:nvSpPr>
        <p:spPr/>
        <p:txBody>
          <a:bodyPr/>
          <a:lstStyle/>
          <a:p>
            <a:pPr>
              <a:defRPr/>
            </a:pPr>
            <a:fld id="{84F05EA8-BACB-4E11-9638-E7E521D8A1ED}" type="slidenum">
              <a:rPr lang="fr-FR" smtClean="0"/>
              <a:pPr>
                <a:defRPr/>
              </a:pPr>
              <a:t>9</a:t>
            </a:fld>
            <a:endParaRPr lang="fr-FR"/>
          </a:p>
        </p:txBody>
      </p:sp>
    </p:spTree>
    <p:extLst>
      <p:ext uri="{BB962C8B-B14F-4D97-AF65-F5344CB8AC3E}">
        <p14:creationId xmlns:p14="http://schemas.microsoft.com/office/powerpoint/2010/main" val="855048884"/>
      </p:ext>
    </p:extLst>
  </p:cSld>
  <p:clrMapOvr>
    <a:masterClrMapping/>
  </p:clrMapOvr>
</p:sld>
</file>

<file path=ppt/theme/theme1.xml><?xml version="1.0" encoding="utf-8"?>
<a:theme xmlns:a="http://schemas.openxmlformats.org/drawingml/2006/main" name="LaboChemo2015">
  <a:themeElements>
    <a:clrScheme name="Élémentaire">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ésentation2" id="{41CCC3B3-4DB4-D64C-A113-E99A217207FC}" vid="{9EBC7976-362D-604F-8FBF-768879B3D4D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LaboChemo2015</Template>
  <TotalTime>3777</TotalTime>
  <Words>9323</Words>
  <Application>Microsoft Macintosh PowerPoint</Application>
  <PresentationFormat>Affichage à l'écran (4:3)</PresentationFormat>
  <Paragraphs>967</Paragraphs>
  <Slides>68</Slides>
  <Notes>68</Notes>
  <HiddenSlides>0</HiddenSlides>
  <MMClips>0</MMClips>
  <ScaleCrop>false</ScaleCrop>
  <HeadingPairs>
    <vt:vector size="8" baseType="variant">
      <vt:variant>
        <vt:lpstr>Polices utilisées</vt:lpstr>
      </vt:variant>
      <vt:variant>
        <vt:i4>14</vt:i4>
      </vt:variant>
      <vt:variant>
        <vt:lpstr>Thème</vt:lpstr>
      </vt:variant>
      <vt:variant>
        <vt:i4>1</vt:i4>
      </vt:variant>
      <vt:variant>
        <vt:lpstr>Serveurs OLE incorporés</vt:lpstr>
      </vt:variant>
      <vt:variant>
        <vt:i4>2</vt:i4>
      </vt:variant>
      <vt:variant>
        <vt:lpstr>Titres des diapositives</vt:lpstr>
      </vt:variant>
      <vt:variant>
        <vt:i4>68</vt:i4>
      </vt:variant>
    </vt:vector>
  </HeadingPairs>
  <TitlesOfParts>
    <vt:vector size="85" baseType="lpstr">
      <vt:lpstr>ＭＳ Ｐゴシック</vt:lpstr>
      <vt:lpstr>Arial</vt:lpstr>
      <vt:lpstr>Bell MT</vt:lpstr>
      <vt:lpstr>Berlin Sans FB Demi</vt:lpstr>
      <vt:lpstr>Calibri</vt:lpstr>
      <vt:lpstr>Cambria Math</vt:lpstr>
      <vt:lpstr>Consolas</vt:lpstr>
      <vt:lpstr>Gill Sans MT</vt:lpstr>
      <vt:lpstr>Hoefler Text</vt:lpstr>
      <vt:lpstr>Mangal</vt:lpstr>
      <vt:lpstr>Times New Roman</vt:lpstr>
      <vt:lpstr>Unistra A</vt:lpstr>
      <vt:lpstr>Webdings</vt:lpstr>
      <vt:lpstr>Wingdings</vt:lpstr>
      <vt:lpstr>LaboChemo2015</vt:lpstr>
      <vt:lpstr>CS ChemDraw Drawing</vt:lpstr>
      <vt:lpstr>Équation</vt:lpstr>
      <vt:lpstr>Tutorial on GTM landscapes</vt:lpstr>
      <vt:lpstr>Aim of this tutorial</vt:lpstr>
      <vt:lpstr>Layout</vt:lpstr>
      <vt:lpstr>BioConcentration Factor (BCF)</vt:lpstr>
      <vt:lpstr>Data sources</vt:lpstr>
      <vt:lpstr>Data processing</vt:lpstr>
      <vt:lpstr>ISIDA fragments</vt:lpstr>
      <vt:lpstr>Présentation PowerPoint</vt:lpstr>
      <vt:lpstr>Chemical space representation</vt:lpstr>
      <vt:lpstr>Generative Topographic Map</vt:lpstr>
      <vt:lpstr>GTM:  Probability Density distribution modeling</vt:lpstr>
      <vt:lpstr>GTM responsibilities</vt:lpstr>
      <vt:lpstr>GTM property landscape </vt:lpstr>
      <vt:lpstr>Exercise 1</vt:lpstr>
      <vt:lpstr>Files</vt:lpstr>
      <vt:lpstr>License</vt:lpstr>
      <vt:lpstr>xGTMapTool interface</vt:lpstr>
      <vt:lpstr>Prepare the GTM</vt:lpstr>
      <vt:lpstr>Use the GTM</vt:lpstr>
      <vt:lpstr>How the number of traits is selected?</vt:lpstr>
      <vt:lpstr>Conclusion</vt:lpstr>
      <vt:lpstr>Exercise 2</vt:lpstr>
      <vt:lpstr>Files</vt:lpstr>
      <vt:lpstr>xGTMapTool interface</vt:lpstr>
      <vt:lpstr> Prepare a GTM plot</vt:lpstr>
      <vt:lpstr>Navigate the map</vt:lpstr>
      <vt:lpstr>Traits and nodes</vt:lpstr>
      <vt:lpstr>Locate bioconcentrating compounds</vt:lpstr>
      <vt:lpstr> Plot the map of the test set</vt:lpstr>
      <vt:lpstr>Training set and test set</vt:lpstr>
      <vt:lpstr>Conclusion</vt:lpstr>
      <vt:lpstr>Exercise 3</vt:lpstr>
      <vt:lpstr>Files</vt:lpstr>
      <vt:lpstr>xGTMReSample interface</vt:lpstr>
      <vt:lpstr>Setup the resampling</vt:lpstr>
      <vt:lpstr>Use the 8000 nodes GTM</vt:lpstr>
      <vt:lpstr> Plot the 8000 nodes map of the test set</vt:lpstr>
      <vt:lpstr>Map comparison: 8000 vs 2700 nodes</vt:lpstr>
      <vt:lpstr>Conclusion</vt:lpstr>
      <vt:lpstr>Exercise 4</vt:lpstr>
      <vt:lpstr>Files</vt:lpstr>
      <vt:lpstr>xGTMClass interface</vt:lpstr>
      <vt:lpstr>Build a classification model</vt:lpstr>
      <vt:lpstr>Cross-validate the model</vt:lpstr>
      <vt:lpstr>Apply the model to train data - fit</vt:lpstr>
      <vt:lpstr>Apply the model to test data – external validation</vt:lpstr>
      <vt:lpstr>Conclusion</vt:lpstr>
      <vt:lpstr>Exercise 5</vt:lpstr>
      <vt:lpstr>Files</vt:lpstr>
      <vt:lpstr>xGTMClass interface</vt:lpstr>
      <vt:lpstr>Build a regression model</vt:lpstr>
      <vt:lpstr>Cross-validate the model</vt:lpstr>
      <vt:lpstr>Apply the model to train data - fit</vt:lpstr>
      <vt:lpstr>Apply the model to test data – external validation</vt:lpstr>
      <vt:lpstr>Conclusion</vt:lpstr>
      <vt:lpstr>Exercise 6</vt:lpstr>
      <vt:lpstr>Files</vt:lpstr>
      <vt:lpstr>xGTMLandscape interface</vt:lpstr>
      <vt:lpstr>Prepare the density landscape</vt:lpstr>
      <vt:lpstr>Density landscapes</vt:lpstr>
      <vt:lpstr>Property landscape – Log(BCF)</vt:lpstr>
      <vt:lpstr>Prepare the activity landscape</vt:lpstr>
      <vt:lpstr>Property landscapes BCF Likelihood</vt:lpstr>
      <vt:lpstr>Property landscapes notBCF Likelihood</vt:lpstr>
      <vt:lpstr>Property landscapes BCF Class</vt:lpstr>
      <vt:lpstr>Property landscapes notBCF Class</vt:lpstr>
      <vt:lpstr>Property landscape – Log(BCF)</vt:lpstr>
      <vt:lpstr>Conclusion</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Tutorial on GTM landscapes</dc:title>
  <dc:subject/>
  <dc:creator>Utilisateur Microsoft Office</dc:creator>
  <cp:keywords/>
  <dc:description/>
  <cp:lastModifiedBy>Utilisateur Microsoft Office</cp:lastModifiedBy>
  <cp:revision>142</cp:revision>
  <cp:lastPrinted>2020-07-02T12:43:01Z</cp:lastPrinted>
  <dcterms:created xsi:type="dcterms:W3CDTF">2020-06-29T14:11:05Z</dcterms:created>
  <dcterms:modified xsi:type="dcterms:W3CDTF">2020-07-02T13:18:46Z</dcterms:modified>
  <cp:category/>
</cp:coreProperties>
</file>