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8" r:id="rId2"/>
    <p:sldId id="259" r:id="rId3"/>
    <p:sldId id="257" r:id="rId4"/>
    <p:sldId id="260" r:id="rId5"/>
    <p:sldId id="261" r:id="rId6"/>
    <p:sldId id="270" r:id="rId7"/>
    <p:sldId id="271" r:id="rId8"/>
    <p:sldId id="272" r:id="rId9"/>
    <p:sldId id="26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63" r:id="rId18"/>
    <p:sldId id="280" r:id="rId19"/>
    <p:sldId id="283" r:id="rId20"/>
    <p:sldId id="281" r:id="rId21"/>
    <p:sldId id="282" r:id="rId22"/>
    <p:sldId id="284" r:id="rId23"/>
    <p:sldId id="285" r:id="rId24"/>
    <p:sldId id="286" r:id="rId25"/>
    <p:sldId id="287" r:id="rId26"/>
    <p:sldId id="264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6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6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267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268" r:id="rId67"/>
    <p:sldId id="324" r:id="rId68"/>
    <p:sldId id="325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269" r:id="rId79"/>
    <p:sldId id="336" r:id="rId80"/>
    <p:sldId id="338" r:id="rId81"/>
    <p:sldId id="339" r:id="rId82"/>
    <p:sldId id="340" r:id="rId83"/>
    <p:sldId id="341" r:id="rId8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008000"/>
    <a:srgbClr val="CC9900"/>
    <a:srgbClr val="009999"/>
    <a:srgbClr val="CC0000"/>
    <a:srgbClr val="33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84"/>
    </p:cViewPr>
  </p:sorterViewPr>
  <p:notesViewPr>
    <p:cSldViewPr>
      <p:cViewPr varScale="1">
        <p:scale>
          <a:sx n="48" d="100"/>
          <a:sy n="48" d="100"/>
        </p:scale>
        <p:origin x="-13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9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9.emf"/><Relationship Id="rId6" Type="http://schemas.openxmlformats.org/officeDocument/2006/relationships/image" Target="../media/image22.emf"/><Relationship Id="rId7" Type="http://schemas.openxmlformats.org/officeDocument/2006/relationships/image" Target="../media/image42.emf"/><Relationship Id="rId1" Type="http://schemas.openxmlformats.org/officeDocument/2006/relationships/image" Target="../media/image41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D41EB6-FC6F-954F-802B-45BBFDCB9C5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30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EEB5-0DF8-B244-A2B4-8AA341D44130}" type="datetimeFigureOut">
              <a:rPr lang="fr-FR" smtClean="0"/>
              <a:t>25/06/2014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EB2A-291D-FE46-BCD7-06BB9AF3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9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8EB2A-291D-FE46-BCD7-06BB9AF3DA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b="0">
                <a:solidFill>
                  <a:schemeClr val="accent2"/>
                </a:solidFill>
                <a:latin typeface="Berlin Sans FB" charset="0"/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2725" y="263683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9999"/>
                </a:solidFill>
                <a:latin typeface="Bell MT" charset="0"/>
              </a:defRPr>
            </a:lvl1pPr>
          </a:lstStyle>
          <a:p>
            <a:endParaRPr lang="fr-F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424863" y="6497638"/>
            <a:ext cx="719137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4BBDCAA6-CF46-874B-A118-CBFB406BD254}" type="slidenum">
              <a:rPr lang="fr-FR" sz="1400">
                <a:solidFill>
                  <a:schemeClr val="bg1"/>
                </a:solidFill>
              </a:rPr>
              <a:pPr algn="r"/>
              <a:t>‹#›</a:t>
            </a:fld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5129" name="Picture 9" descr="logo-uds-quadr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3" y="5013325"/>
            <a:ext cx="1957388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554" y="5231438"/>
            <a:ext cx="2123862" cy="4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5FD60-CA2F-1F47-AF45-A80A94039A9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5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246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24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2BF5E5-F21D-0547-9727-40D26AE75C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B7E6F-3EA8-8A4F-8905-50AEA716C3E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8902EA-C7CF-D142-9FD4-DB974E36CB3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1101E-3FFB-6543-8290-1095C8B2061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9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4497388" cy="6927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2784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498975" cy="700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24546"/>
            <a:ext cx="4498975" cy="43287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5F9D3B-AF8B-144B-A13A-C21A368E2A6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FE664-AF48-4C4A-B5C4-1CD67482F88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D9B766-05CF-1F4F-9DDA-B467D10F02E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95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D22141-B625-3A44-8602-E9068939A9D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2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2A753-8B07-4141-8961-E5CFC06C68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9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975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97638"/>
            <a:ext cx="719137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7DD7801-1D5E-964E-A546-EAB58FAC455E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1" name="Picture 7" descr="logo-uds-quadr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453188"/>
            <a:ext cx="7842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lin Sans FB Dem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a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99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athworks.com" TargetMode="External"/><Relationship Id="rId3" Type="http://schemas.openxmlformats.org/officeDocument/2006/relationships/hyperlink" Target="mailto:g.marcou@unistra.f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ublic.asu.edu/~jye02/Software/MALSAR/downloads/MALSAR1.1.zi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5.docx"/><Relationship Id="rId12" Type="http://schemas.openxmlformats.org/officeDocument/2006/relationships/image" Target="../media/image9.emf"/><Relationship Id="rId13" Type="http://schemas.openxmlformats.org/officeDocument/2006/relationships/package" Target="../embeddings/Document_Microsoft_Word6.docx"/><Relationship Id="rId14" Type="http://schemas.openxmlformats.org/officeDocument/2006/relationships/image" Target="../media/image10.emf"/><Relationship Id="rId15" Type="http://schemas.openxmlformats.org/officeDocument/2006/relationships/package" Target="../embeddings/Document_Microsoft_Word7.docx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5.emf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6.emf"/><Relationship Id="rId7" Type="http://schemas.openxmlformats.org/officeDocument/2006/relationships/package" Target="../embeddings/Document_Microsoft_Word3.docx"/><Relationship Id="rId8" Type="http://schemas.openxmlformats.org/officeDocument/2006/relationships/image" Target="../media/image7.emf"/><Relationship Id="rId9" Type="http://schemas.openxmlformats.org/officeDocument/2006/relationships/package" Target="../embeddings/Document_Microsoft_Word4.docx"/><Relationship Id="rId10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13.docx"/><Relationship Id="rId12" Type="http://schemas.openxmlformats.org/officeDocument/2006/relationships/image" Target="../media/image9.emf"/><Relationship Id="rId13" Type="http://schemas.openxmlformats.org/officeDocument/2006/relationships/package" Target="../embeddings/Document_Microsoft_Word14.docx"/><Relationship Id="rId14" Type="http://schemas.openxmlformats.org/officeDocument/2006/relationships/image" Target="../media/image22.emf"/><Relationship Id="rId15" Type="http://schemas.openxmlformats.org/officeDocument/2006/relationships/package" Target="../embeddings/Document_Microsoft_Word15.docx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Document_Microsoft_Word9.docx"/><Relationship Id="rId4" Type="http://schemas.openxmlformats.org/officeDocument/2006/relationships/image" Target="../media/image19.emf"/><Relationship Id="rId5" Type="http://schemas.openxmlformats.org/officeDocument/2006/relationships/package" Target="../embeddings/Document_Microsoft_Word10.docx"/><Relationship Id="rId6" Type="http://schemas.openxmlformats.org/officeDocument/2006/relationships/image" Target="../media/image6.emf"/><Relationship Id="rId7" Type="http://schemas.openxmlformats.org/officeDocument/2006/relationships/package" Target="../embeddings/Document_Microsoft_Word11.docx"/><Relationship Id="rId8" Type="http://schemas.openxmlformats.org/officeDocument/2006/relationships/image" Target="../media/image20.emf"/><Relationship Id="rId9" Type="http://schemas.openxmlformats.org/officeDocument/2006/relationships/package" Target="../embeddings/Document_Microsoft_Word12.docx"/><Relationship Id="rId10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20.docx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Document_Microsoft_Word16.docx"/><Relationship Id="rId4" Type="http://schemas.openxmlformats.org/officeDocument/2006/relationships/image" Target="../media/image24.emf"/><Relationship Id="rId5" Type="http://schemas.openxmlformats.org/officeDocument/2006/relationships/package" Target="../embeddings/Document_Microsoft_Word17.docx"/><Relationship Id="rId6" Type="http://schemas.openxmlformats.org/officeDocument/2006/relationships/image" Target="../media/image25.emf"/><Relationship Id="rId7" Type="http://schemas.openxmlformats.org/officeDocument/2006/relationships/package" Target="../embeddings/Document_Microsoft_Word18.docx"/><Relationship Id="rId8" Type="http://schemas.openxmlformats.org/officeDocument/2006/relationships/image" Target="../media/image26.emf"/><Relationship Id="rId9" Type="http://schemas.openxmlformats.org/officeDocument/2006/relationships/package" Target="../embeddings/Document_Microsoft_Word19.docx"/><Relationship Id="rId10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Document_Microsoft_Word21.docx"/><Relationship Id="rId5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Document_Microsoft_Word26.docx"/><Relationship Id="rId12" Type="http://schemas.openxmlformats.org/officeDocument/2006/relationships/image" Target="../media/image9.emf"/><Relationship Id="rId13" Type="http://schemas.openxmlformats.org/officeDocument/2006/relationships/package" Target="../embeddings/Document_Microsoft_Word27.docx"/><Relationship Id="rId14" Type="http://schemas.openxmlformats.org/officeDocument/2006/relationships/image" Target="../media/image22.emf"/><Relationship Id="rId15" Type="http://schemas.openxmlformats.org/officeDocument/2006/relationships/package" Target="../embeddings/Document_Microsoft_Word28.docx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Document_Microsoft_Word22.docx"/><Relationship Id="rId4" Type="http://schemas.openxmlformats.org/officeDocument/2006/relationships/image" Target="../media/image41.emf"/><Relationship Id="rId5" Type="http://schemas.openxmlformats.org/officeDocument/2006/relationships/package" Target="../embeddings/Document_Microsoft_Word23.docx"/><Relationship Id="rId6" Type="http://schemas.openxmlformats.org/officeDocument/2006/relationships/image" Target="../media/image6.emf"/><Relationship Id="rId7" Type="http://schemas.openxmlformats.org/officeDocument/2006/relationships/package" Target="../embeddings/Document_Microsoft_Word24.docx"/><Relationship Id="rId8" Type="http://schemas.openxmlformats.org/officeDocument/2006/relationships/image" Target="../media/image20.emf"/><Relationship Id="rId9" Type="http://schemas.openxmlformats.org/officeDocument/2006/relationships/package" Target="../embeddings/Document_Microsoft_Word25.docx"/><Relationship Id="rId10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Tutorial 2: QSAR modeling of compounds profiling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Chemoinformatics</a:t>
            </a:r>
            <a:r>
              <a:rPr lang="en-US" dirty="0" smtClean="0"/>
              <a:t> Strasbourg Summer </a:t>
            </a:r>
            <a:r>
              <a:rPr lang="en-US" dirty="0" err="1" smtClean="0"/>
              <a:t>Shool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u="sng" dirty="0" smtClean="0"/>
              <a:t>G. </a:t>
            </a:r>
            <a:r>
              <a:rPr lang="en-US" sz="2000" u="sng" dirty="0" err="1"/>
              <a:t>Marcou</a:t>
            </a:r>
            <a:r>
              <a:rPr lang="en-US" sz="2000" dirty="0"/>
              <a:t>, </a:t>
            </a:r>
            <a:r>
              <a:rPr lang="en-US" sz="2000" dirty="0" smtClean="0"/>
              <a:t>D. </a:t>
            </a:r>
            <a:r>
              <a:rPr lang="en-US" sz="2000" dirty="0"/>
              <a:t>Horvath and </a:t>
            </a:r>
            <a:r>
              <a:rPr lang="en-US" sz="2000" dirty="0" smtClean="0"/>
              <a:t>A. </a:t>
            </a:r>
            <a:r>
              <a:rPr lang="en-US" sz="2000" dirty="0" err="1"/>
              <a:t>Varnek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Single-task, Multi-class, Multi-label, Multi-task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2389005" y="1412776"/>
            <a:ext cx="4365991" cy="1008112"/>
            <a:chOff x="1115616" y="1412776"/>
            <a:chExt cx="4365991" cy="1008112"/>
          </a:xfrm>
        </p:grpSpPr>
        <p:sp>
          <p:nvSpPr>
            <p:cNvPr id="4" name="ZoneTexte 3"/>
            <p:cNvSpPr txBox="1"/>
            <p:nvPr/>
          </p:nvSpPr>
          <p:spPr>
            <a:xfrm>
              <a:off x="1115616" y="1593667"/>
              <a:ext cx="1057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</a:p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1593667"/>
              <a:ext cx="241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Molecular Descriptors</a:t>
              </a:r>
            </a:p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1412776"/>
              <a:ext cx="1152128" cy="100811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dirty="0" smtClean="0"/>
                <a:t>=f(</a:t>
              </a:r>
              <a:endParaRPr lang="en-US" sz="4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6056" y="1448780"/>
              <a:ext cx="405551" cy="9361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95536" y="2636912"/>
            <a:ext cx="5544616" cy="3310627"/>
            <a:chOff x="395536" y="2996952"/>
            <a:chExt cx="5544616" cy="3310627"/>
          </a:xfrm>
        </p:grpSpPr>
        <p:sp>
          <p:nvSpPr>
            <p:cNvPr id="10" name="ZoneTexte 9"/>
            <p:cNvSpPr txBox="1"/>
            <p:nvPr/>
          </p:nvSpPr>
          <p:spPr>
            <a:xfrm>
              <a:off x="395536" y="29969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Case 1: Y is binary class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366302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Case 2: Y is continuous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4329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3: Y is nominal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5536" y="499517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4: Y is a fixed length vector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536" y="5661248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5: Y is a fixed length vector with missing values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076057" y="3415062"/>
            <a:ext cx="40679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Single Task</a:t>
            </a:r>
            <a:r>
              <a:rPr lang="en-US" dirty="0" smtClean="0">
                <a:solidFill>
                  <a:srgbClr val="800000"/>
                </a:solidFill>
              </a:rPr>
              <a:t>. </a:t>
            </a:r>
            <a:r>
              <a:rPr lang="en-US" dirty="0" smtClean="0"/>
              <a:t>Classical SAR. </a:t>
            </a: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Example: Active/Inactive discrimination against a biological target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 algorithms: Naïve Bayes, Random Forest, SVM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2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Single-task, Multi</a:t>
            </a:r>
            <a:r>
              <a:rPr lang="en-US" dirty="0" smtClean="0"/>
              <a:t>-class, Multi-label, Multi-task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2389005" y="1412776"/>
            <a:ext cx="4365991" cy="1008112"/>
            <a:chOff x="1115616" y="1412776"/>
            <a:chExt cx="4365991" cy="1008112"/>
          </a:xfrm>
        </p:grpSpPr>
        <p:sp>
          <p:nvSpPr>
            <p:cNvPr id="4" name="ZoneTexte 3"/>
            <p:cNvSpPr txBox="1"/>
            <p:nvPr/>
          </p:nvSpPr>
          <p:spPr>
            <a:xfrm>
              <a:off x="1115616" y="1593667"/>
              <a:ext cx="1057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</a:p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1593667"/>
              <a:ext cx="241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Molecular Descriptors</a:t>
              </a:r>
            </a:p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1412776"/>
              <a:ext cx="1152128" cy="100811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dirty="0" smtClean="0"/>
                <a:t>=f(</a:t>
              </a:r>
              <a:endParaRPr lang="en-US" sz="4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6056" y="1448780"/>
              <a:ext cx="405551" cy="9361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95536" y="2636912"/>
            <a:ext cx="5544616" cy="3310627"/>
            <a:chOff x="395536" y="2996952"/>
            <a:chExt cx="5544616" cy="3310627"/>
          </a:xfrm>
        </p:grpSpPr>
        <p:sp>
          <p:nvSpPr>
            <p:cNvPr id="10" name="ZoneTexte 9"/>
            <p:cNvSpPr txBox="1"/>
            <p:nvPr/>
          </p:nvSpPr>
          <p:spPr>
            <a:xfrm>
              <a:off x="395536" y="29969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1: Y is binary class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366302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dirty="0"/>
                <a:t>Case 2: Y is continuous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4329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3: Y is nominal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5536" y="499517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4: Y is a fixed length vector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536" y="5661248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5: Y is a fixed length vector with missing values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076056" y="3692061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Single </a:t>
            </a:r>
            <a:r>
              <a:rPr lang="en-US" dirty="0" smtClean="0">
                <a:solidFill>
                  <a:srgbClr val="800000"/>
                </a:solidFill>
              </a:rPr>
              <a:t>Task. </a:t>
            </a:r>
            <a:r>
              <a:rPr lang="en-US" dirty="0" smtClean="0"/>
              <a:t>Classical QSAR.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Example: Aqueous solubility modeling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 algorithms: MLR, </a:t>
            </a:r>
            <a:r>
              <a:rPr lang="en-US" dirty="0" err="1" smtClean="0"/>
              <a:t>rSVM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Single-task, Multi</a:t>
            </a:r>
            <a:r>
              <a:rPr lang="en-US" dirty="0" smtClean="0"/>
              <a:t>-class, Multi-label, Multi-task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2389005" y="1412776"/>
            <a:ext cx="4365991" cy="1008112"/>
            <a:chOff x="1115616" y="1412776"/>
            <a:chExt cx="4365991" cy="1008112"/>
          </a:xfrm>
        </p:grpSpPr>
        <p:sp>
          <p:nvSpPr>
            <p:cNvPr id="4" name="ZoneTexte 3"/>
            <p:cNvSpPr txBox="1"/>
            <p:nvPr/>
          </p:nvSpPr>
          <p:spPr>
            <a:xfrm>
              <a:off x="1115616" y="1593667"/>
              <a:ext cx="1057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</a:p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1593667"/>
              <a:ext cx="241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Molecular Descriptors</a:t>
              </a:r>
            </a:p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1412776"/>
              <a:ext cx="1152128" cy="100811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dirty="0" smtClean="0"/>
                <a:t>=f(</a:t>
              </a:r>
              <a:endParaRPr lang="en-US" sz="4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6056" y="1448780"/>
              <a:ext cx="405551" cy="9361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95536" y="2636912"/>
            <a:ext cx="5544616" cy="3310627"/>
            <a:chOff x="395536" y="2996952"/>
            <a:chExt cx="5544616" cy="3310627"/>
          </a:xfrm>
        </p:grpSpPr>
        <p:sp>
          <p:nvSpPr>
            <p:cNvPr id="10" name="ZoneTexte 9"/>
            <p:cNvSpPr txBox="1"/>
            <p:nvPr/>
          </p:nvSpPr>
          <p:spPr>
            <a:xfrm>
              <a:off x="395536" y="29969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1: Y is binary class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366302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Case 2: Y is continuous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4329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dirty="0"/>
                <a:t>Case 3: Y is nominal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5536" y="499517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4: Y is a fixed length vector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536" y="5661248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5: Y is a fixed length vector with missing values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644009" y="3276563"/>
            <a:ext cx="42484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Multi-class problems.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Classes are mutually exclusive.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Example: Qualitative estimation of bio-</a:t>
            </a:r>
            <a:r>
              <a:rPr lang="en-US" dirty="0" err="1" smtClean="0"/>
              <a:t>disponibility</a:t>
            </a:r>
            <a:r>
              <a:rPr lang="en-US" dirty="0" smtClean="0"/>
              <a:t> in blood circulation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algorithms are combining binary decision surfaces.</a:t>
            </a:r>
          </a:p>
        </p:txBody>
      </p:sp>
    </p:spTree>
    <p:extLst>
      <p:ext uri="{BB962C8B-B14F-4D97-AF65-F5344CB8AC3E}">
        <p14:creationId xmlns:p14="http://schemas.microsoft.com/office/powerpoint/2010/main" val="40853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Single-task, Multi</a:t>
            </a:r>
            <a:r>
              <a:rPr lang="en-US" dirty="0" smtClean="0"/>
              <a:t>-class, Multi-label, Multi-task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2389005" y="1412776"/>
            <a:ext cx="4365991" cy="1008112"/>
            <a:chOff x="1115616" y="1412776"/>
            <a:chExt cx="4365991" cy="1008112"/>
          </a:xfrm>
        </p:grpSpPr>
        <p:sp>
          <p:nvSpPr>
            <p:cNvPr id="4" name="ZoneTexte 3"/>
            <p:cNvSpPr txBox="1"/>
            <p:nvPr/>
          </p:nvSpPr>
          <p:spPr>
            <a:xfrm>
              <a:off x="1115616" y="1593667"/>
              <a:ext cx="1057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</a:p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1593667"/>
              <a:ext cx="241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Molecular Descriptors</a:t>
              </a:r>
            </a:p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1412776"/>
              <a:ext cx="1152128" cy="100811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dirty="0" smtClean="0"/>
                <a:t>=f(</a:t>
              </a:r>
              <a:endParaRPr lang="en-US" sz="4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6056" y="1448780"/>
              <a:ext cx="405551" cy="9361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95536" y="2636912"/>
            <a:ext cx="5544616" cy="3310627"/>
            <a:chOff x="395536" y="2996952"/>
            <a:chExt cx="5544616" cy="3310627"/>
          </a:xfrm>
        </p:grpSpPr>
        <p:sp>
          <p:nvSpPr>
            <p:cNvPr id="10" name="ZoneTexte 9"/>
            <p:cNvSpPr txBox="1"/>
            <p:nvPr/>
          </p:nvSpPr>
          <p:spPr>
            <a:xfrm>
              <a:off x="395536" y="29969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1: Y is binary class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366302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Case 2: Y is continuous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4329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3: Y is nominal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5536" y="499517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dirty="0"/>
                <a:t>Case 4: Y is a fixed length vector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536" y="5661248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5: Y is a fixed length vector with missing values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916683" y="3276563"/>
            <a:ext cx="4227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Multi-label problems.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Example: theoretical RMN spectra from chemical structure, narcoleptics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Popular algorithms: PLS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 relations between labels.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advantage of inter-label </a:t>
            </a:r>
            <a:r>
              <a:rPr lang="en-US" dirty="0" err="1" smtClean="0"/>
              <a:t>contrains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Single-task, Multi</a:t>
            </a:r>
            <a:r>
              <a:rPr lang="en-US" dirty="0" smtClean="0"/>
              <a:t>-class, Multi-label, Multi-task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2389005" y="1412776"/>
            <a:ext cx="4365991" cy="1008112"/>
            <a:chOff x="1115616" y="1412776"/>
            <a:chExt cx="4365991" cy="1008112"/>
          </a:xfrm>
        </p:grpSpPr>
        <p:sp>
          <p:nvSpPr>
            <p:cNvPr id="4" name="ZoneTexte 3"/>
            <p:cNvSpPr txBox="1"/>
            <p:nvPr/>
          </p:nvSpPr>
          <p:spPr>
            <a:xfrm>
              <a:off x="1115616" y="1593667"/>
              <a:ext cx="1057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</a:p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1593667"/>
              <a:ext cx="241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Molecular Descriptors</a:t>
              </a:r>
            </a:p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1412776"/>
              <a:ext cx="1152128" cy="100811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dirty="0" smtClean="0"/>
                <a:t>=f(</a:t>
              </a:r>
              <a:endParaRPr lang="en-US" sz="4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076056" y="1448780"/>
              <a:ext cx="405551" cy="9361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95536" y="2636912"/>
            <a:ext cx="5544616" cy="3033628"/>
            <a:chOff x="395536" y="2996952"/>
            <a:chExt cx="5544616" cy="3033628"/>
          </a:xfrm>
        </p:grpSpPr>
        <p:sp>
          <p:nvSpPr>
            <p:cNvPr id="10" name="ZoneTexte 9"/>
            <p:cNvSpPr txBox="1"/>
            <p:nvPr/>
          </p:nvSpPr>
          <p:spPr>
            <a:xfrm>
              <a:off x="395536" y="29969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1: Y is binary class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366302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Case 2: Y is continuous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5536" y="4329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3: Y is nominal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5536" y="4995174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Case 4: Y is a fixed length vector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536" y="5661248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dirty="0"/>
                <a:t>Case 5: Y is a fixed length vector with missing values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076057" y="3276563"/>
            <a:ext cx="40679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Multi-task problems.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Example: </a:t>
            </a:r>
            <a:r>
              <a:rPr lang="en-US" dirty="0" err="1" smtClean="0"/>
              <a:t>Chemogenomics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 algorithms: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Neural Networks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advantage of  tasks relatedness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STL to solve multi-tasks problems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Multi-tasks problems can be solved using independent STL strategies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Each STL must be individually optimized</a:t>
            </a:r>
          </a:p>
          <a:p>
            <a:pPr lvl="1"/>
            <a:r>
              <a:rPr lang="en-US" dirty="0" smtClean="0"/>
              <a:t>Each STL must be individually validated</a:t>
            </a:r>
          </a:p>
          <a:p>
            <a:pPr lvl="1"/>
            <a:r>
              <a:rPr lang="en-US" dirty="0" smtClean="0"/>
              <a:t>Each STL must be individually applied</a:t>
            </a:r>
          </a:p>
          <a:p>
            <a:pPr lvl="1"/>
            <a:r>
              <a:rPr lang="en-US" dirty="0" smtClean="0"/>
              <a:t>Each STL must be individually maintained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19156801">
            <a:off x="2309923" y="3666547"/>
            <a:ext cx="41044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This is tedious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MTL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1764541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Tasks shall be learned simultaneously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411031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Learning tasks shall interfere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6200" y="1856874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 smtClean="0"/>
              <a:t>Unique optimization for all tasks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Unique validation for all tasks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Unique model to apply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Unique model to maintain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537924" y="4264206"/>
            <a:ext cx="449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advantage of tasks relatedness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Better generalization of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Inductive transfer/transfer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7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0: A brief overview of MATLAB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556" y="269962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&lt;Your path&gt;/</a:t>
            </a: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CS3_2014/Tutorials/</a:t>
            </a:r>
            <a:r>
              <a:rPr lang="en-US" dirty="0" err="1">
                <a:solidFill>
                  <a:schemeClr val="accent2"/>
                </a:solidFill>
                <a:latin typeface="Consolas"/>
                <a:cs typeface="Consolas"/>
              </a:rPr>
              <a:t>QSPR_Profiling</a:t>
            </a: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Exercises/Exo0.m</a:t>
            </a:r>
            <a:endParaRPr lang="en-US" dirty="0">
              <a:solidFill>
                <a:schemeClr val="accent2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and activate the trial copy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7504" y="1340768"/>
            <a:ext cx="89289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it is not yet done: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Create a personal </a:t>
            </a:r>
            <a:r>
              <a:rPr lang="en-US" sz="2000" dirty="0" err="1" smtClean="0"/>
              <a:t>MathWorks</a:t>
            </a:r>
            <a:r>
              <a:rPr lang="en-US" sz="2000" dirty="0" smtClean="0"/>
              <a:t> account at </a:t>
            </a:r>
            <a:r>
              <a:rPr lang="en-US" sz="2000" dirty="0" smtClean="0">
                <a:hlinkClick r:id="rId2"/>
              </a:rPr>
              <a:t>http://www.mathworks.com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Login at </a:t>
            </a:r>
            <a:r>
              <a:rPr lang="en-US" sz="2000" dirty="0" smtClean="0">
                <a:hlinkClick r:id="rId2"/>
              </a:rPr>
              <a:t>http://www.mathworks.com</a:t>
            </a:r>
            <a:r>
              <a:rPr lang="en-US" sz="2000" dirty="0" smtClean="0"/>
              <a:t> as: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Login: </a:t>
            </a:r>
            <a:r>
              <a:rPr lang="en-US" sz="2000" dirty="0" smtClean="0">
                <a:hlinkClick r:id="rId3"/>
              </a:rPr>
              <a:t>g.marcou@unistra.fr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Password: Gil$5000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Click on </a:t>
            </a:r>
            <a:r>
              <a:rPr lang="en-US" sz="2000" dirty="0">
                <a:solidFill>
                  <a:srgbClr val="800000"/>
                </a:solidFill>
                <a:latin typeface="Courier"/>
                <a:cs typeface="Courier"/>
              </a:rPr>
              <a:t>M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y </a:t>
            </a:r>
            <a:r>
              <a:rPr lang="en-US" sz="2000" dirty="0">
                <a:solidFill>
                  <a:srgbClr val="800000"/>
                </a:solidFill>
                <a:latin typeface="Courier"/>
                <a:cs typeface="Courier"/>
              </a:rPr>
              <a:t>A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ccount</a:t>
            </a:r>
            <a:r>
              <a:rPr lang="en-US" sz="2000" dirty="0" smtClean="0"/>
              <a:t>, then on </a:t>
            </a:r>
            <a:r>
              <a:rPr lang="en-AU" sz="2000" dirty="0">
                <a:solidFill>
                  <a:srgbClr val="800000"/>
                </a:solidFill>
                <a:latin typeface="Courier"/>
                <a:cs typeface="Courier"/>
              </a:rPr>
              <a:t>Manage Trials, Pre-releases and </a:t>
            </a:r>
            <a:r>
              <a:rPr lang="en-AU" sz="2000" dirty="0" smtClean="0">
                <a:solidFill>
                  <a:srgbClr val="800000"/>
                </a:solidFill>
                <a:latin typeface="Courier"/>
                <a:cs typeface="Courier"/>
              </a:rPr>
              <a:t>Betas</a:t>
            </a:r>
            <a:endParaRPr lang="fr-FR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Select one Trial version, then click the </a:t>
            </a:r>
            <a:r>
              <a:rPr lang="en-AU" sz="2000" dirty="0">
                <a:solidFill>
                  <a:srgbClr val="800000"/>
                </a:solidFill>
                <a:latin typeface="Courier"/>
                <a:cs typeface="Courier"/>
              </a:rPr>
              <a:t>End Users and License Contacts</a:t>
            </a:r>
            <a:r>
              <a:rPr lang="en-AU" sz="2000" dirty="0"/>
              <a:t> </a:t>
            </a:r>
            <a:r>
              <a:rPr lang="en-AU" sz="2000" dirty="0" smtClean="0"/>
              <a:t>tab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Add your account to the users of the trial version and logout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Login as yourself and search for the activated trial </a:t>
            </a:r>
            <a:r>
              <a:rPr lang="en-US" sz="2000" dirty="0" smtClean="0"/>
              <a:t>version </a:t>
            </a:r>
            <a:r>
              <a:rPr lang="en-US" sz="2000" dirty="0" smtClean="0"/>
              <a:t>(see point 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Download and install MATLAB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During installation register your copy using your </a:t>
            </a:r>
            <a:r>
              <a:rPr lang="en-US" sz="2000" dirty="0" err="1" smtClean="0"/>
              <a:t>MathWorks</a:t>
            </a:r>
            <a:r>
              <a:rPr lang="en-US" sz="2000" dirty="0"/>
              <a:t> </a:t>
            </a:r>
            <a:r>
              <a:rPr lang="en-US" sz="2000" dirty="0" smtClean="0"/>
              <a:t>account.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573" y="5589240"/>
            <a:ext cx="893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For Linux and Mac users: DO NOT USE THE BUILD-IN DOCUMENTATION SYSTEM 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and Install MALSAR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MALSAR is a MATLAB library proposing many MTL algorithms</a:t>
            </a:r>
          </a:p>
          <a:p>
            <a:r>
              <a:rPr lang="en-US" dirty="0" smtClean="0"/>
              <a:t>MALSAR means: </a:t>
            </a:r>
            <a:r>
              <a:rPr lang="en-US" dirty="0"/>
              <a:t>Multi-</a:t>
            </a:r>
            <a:r>
              <a:rPr lang="en-US" dirty="0" err="1"/>
              <a:t>tAsk</a:t>
            </a:r>
            <a:r>
              <a:rPr lang="en-US" dirty="0"/>
              <a:t> Learning via </a:t>
            </a:r>
            <a:r>
              <a:rPr lang="en-US" dirty="0" err="1"/>
              <a:t>StructurAl</a:t>
            </a:r>
            <a:r>
              <a:rPr lang="en-US" dirty="0"/>
              <a:t> Regularization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Download</a:t>
            </a:r>
            <a:r>
              <a:rPr lang="fr-FR" dirty="0" smtClean="0"/>
              <a:t> MALSAR</a:t>
            </a: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://www.public.asu.edu/~jye02/Software/MALSAR/downloads/MALSAR1.1.zip</a:t>
            </a:r>
            <a:r>
              <a:rPr lang="fr-FR" dirty="0"/>
              <a:t> </a:t>
            </a:r>
            <a:endParaRPr lang="en-US" dirty="0" smtClean="0"/>
          </a:p>
          <a:p>
            <a:r>
              <a:rPr lang="en-US" dirty="0" smtClean="0"/>
              <a:t>Unzip the file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</a:rPr>
              <a:t>For Linux users add the MALSAR installation path to MATLAB’s search path and run the file INSTALL.M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 profiling : array of additional information about a compound.</a:t>
            </a:r>
          </a:p>
          <a:p>
            <a:pPr lvl="1"/>
            <a:r>
              <a:rPr lang="en-US" dirty="0" smtClean="0"/>
              <a:t>compound-target information, toxicities, partition coefficients, etc.</a:t>
            </a:r>
          </a:p>
          <a:p>
            <a:r>
              <a:rPr lang="en-US" dirty="0" smtClean="0"/>
              <a:t>Experimental profiling information is common</a:t>
            </a:r>
          </a:p>
          <a:p>
            <a:pPr lvl="1"/>
            <a:r>
              <a:rPr lang="en-US" dirty="0" smtClean="0"/>
              <a:t>Dopamine</a:t>
            </a:r>
            <a:r>
              <a:rPr lang="en-US" dirty="0"/>
              <a:t>:</a:t>
            </a:r>
            <a:r>
              <a:rPr lang="en-US" dirty="0" smtClean="0"/>
              <a:t> sub-</a:t>
            </a:r>
            <a:r>
              <a:rPr lang="en-US" dirty="0" err="1" smtClean="0"/>
              <a:t>μM</a:t>
            </a:r>
            <a:r>
              <a:rPr lang="en-US" dirty="0" smtClean="0"/>
              <a:t> activity on 13 targets 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PubChem</a:t>
            </a:r>
            <a:r>
              <a:rPr lang="en-US" baseline="30000" dirty="0" smtClean="0"/>
              <a:t> June 2014)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3107"/>
              </p:ext>
            </p:extLst>
          </p:nvPr>
        </p:nvGraphicFramePr>
        <p:xfrm>
          <a:off x="251518" y="4509120"/>
          <a:ext cx="8712970" cy="1650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2604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Receptors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Transporters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043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95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Endonucleases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Transcription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factors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6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APE1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FEN1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RecQ-fam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TDP1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GLSp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HSD17B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8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main menu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4" name="Image 3" descr="MATLAB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4994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5932" y="6165304"/>
            <a:ext cx="2839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main menu banner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22514" y="6165304"/>
            <a:ext cx="380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file and folder management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280284" y="6165304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Command Window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737540" y="6165304"/>
            <a:ext cx="197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Workspace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491880" y="6165304"/>
            <a:ext cx="2467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Variables editor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980728"/>
            <a:ext cx="6804248" cy="79208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-15487" y="1687569"/>
            <a:ext cx="3825649" cy="4121013"/>
          </a:xfrm>
          <a:custGeom>
            <a:avLst/>
            <a:gdLst>
              <a:gd name="connsiteX0" fmla="*/ 1053216 w 4878865"/>
              <a:gd name="connsiteY0" fmla="*/ 3934347 h 4801762"/>
              <a:gd name="connsiteX1" fmla="*/ 1053216 w 4878865"/>
              <a:gd name="connsiteY1" fmla="*/ 3934347 h 4801762"/>
              <a:gd name="connsiteX2" fmla="*/ 1920569 w 4878865"/>
              <a:gd name="connsiteY2" fmla="*/ 3918857 h 4801762"/>
              <a:gd name="connsiteX3" fmla="*/ 2261315 w 4878865"/>
              <a:gd name="connsiteY3" fmla="*/ 3856899 h 4801762"/>
              <a:gd name="connsiteX4" fmla="*/ 2400712 w 4878865"/>
              <a:gd name="connsiteY4" fmla="*/ 3825920 h 4801762"/>
              <a:gd name="connsiteX5" fmla="*/ 2478154 w 4878865"/>
              <a:gd name="connsiteY5" fmla="*/ 3841409 h 4801762"/>
              <a:gd name="connsiteX6" fmla="*/ 2617550 w 4878865"/>
              <a:gd name="connsiteY6" fmla="*/ 3872388 h 4801762"/>
              <a:gd name="connsiteX7" fmla="*/ 2927319 w 4878865"/>
              <a:gd name="connsiteY7" fmla="*/ 3887878 h 4801762"/>
              <a:gd name="connsiteX8" fmla="*/ 3051227 w 4878865"/>
              <a:gd name="connsiteY8" fmla="*/ 3903368 h 4801762"/>
              <a:gd name="connsiteX9" fmla="*/ 1037727 w 4878865"/>
              <a:gd name="connsiteY9" fmla="*/ 4104732 h 4801762"/>
              <a:gd name="connsiteX10" fmla="*/ 3066715 w 4878865"/>
              <a:gd name="connsiteY10" fmla="*/ 4089242 h 4801762"/>
              <a:gd name="connsiteX11" fmla="*/ 3051227 w 4878865"/>
              <a:gd name="connsiteY11" fmla="*/ 232343 h 4801762"/>
              <a:gd name="connsiteX12" fmla="*/ 4878865 w 4878865"/>
              <a:gd name="connsiteY12" fmla="*/ 216854 h 4801762"/>
              <a:gd name="connsiteX13" fmla="*/ 4863377 w 4878865"/>
              <a:gd name="connsiteY13" fmla="*/ 0 h 4801762"/>
              <a:gd name="connsiteX14" fmla="*/ 1053216 w 4878865"/>
              <a:gd name="connsiteY14" fmla="*/ 0 h 4801762"/>
              <a:gd name="connsiteX15" fmla="*/ 1084192 w 4878865"/>
              <a:gd name="connsiteY15" fmla="*/ 4073753 h 4801762"/>
              <a:gd name="connsiteX16" fmla="*/ 46466 w 4878865"/>
              <a:gd name="connsiteY16" fmla="*/ 4445502 h 4801762"/>
              <a:gd name="connsiteX17" fmla="*/ 0 w 4878865"/>
              <a:gd name="connsiteY17" fmla="*/ 4801762 h 4801762"/>
              <a:gd name="connsiteX0" fmla="*/ 1006750 w 4832399"/>
              <a:gd name="connsiteY0" fmla="*/ 3934347 h 4445502"/>
              <a:gd name="connsiteX1" fmla="*/ 1006750 w 4832399"/>
              <a:gd name="connsiteY1" fmla="*/ 3934347 h 4445502"/>
              <a:gd name="connsiteX2" fmla="*/ 1874103 w 4832399"/>
              <a:gd name="connsiteY2" fmla="*/ 3918857 h 4445502"/>
              <a:gd name="connsiteX3" fmla="*/ 2214849 w 4832399"/>
              <a:gd name="connsiteY3" fmla="*/ 3856899 h 4445502"/>
              <a:gd name="connsiteX4" fmla="*/ 2354246 w 4832399"/>
              <a:gd name="connsiteY4" fmla="*/ 3825920 h 4445502"/>
              <a:gd name="connsiteX5" fmla="*/ 2431688 w 4832399"/>
              <a:gd name="connsiteY5" fmla="*/ 3841409 h 4445502"/>
              <a:gd name="connsiteX6" fmla="*/ 2571084 w 4832399"/>
              <a:gd name="connsiteY6" fmla="*/ 3872388 h 4445502"/>
              <a:gd name="connsiteX7" fmla="*/ 2880853 w 4832399"/>
              <a:gd name="connsiteY7" fmla="*/ 3887878 h 4445502"/>
              <a:gd name="connsiteX8" fmla="*/ 3004761 w 4832399"/>
              <a:gd name="connsiteY8" fmla="*/ 3903368 h 4445502"/>
              <a:gd name="connsiteX9" fmla="*/ 991261 w 4832399"/>
              <a:gd name="connsiteY9" fmla="*/ 4104732 h 4445502"/>
              <a:gd name="connsiteX10" fmla="*/ 3020249 w 4832399"/>
              <a:gd name="connsiteY10" fmla="*/ 4089242 h 4445502"/>
              <a:gd name="connsiteX11" fmla="*/ 3004761 w 4832399"/>
              <a:gd name="connsiteY11" fmla="*/ 232343 h 4445502"/>
              <a:gd name="connsiteX12" fmla="*/ 4832399 w 4832399"/>
              <a:gd name="connsiteY12" fmla="*/ 216854 h 4445502"/>
              <a:gd name="connsiteX13" fmla="*/ 4816911 w 4832399"/>
              <a:gd name="connsiteY13" fmla="*/ 0 h 4445502"/>
              <a:gd name="connsiteX14" fmla="*/ 1006750 w 4832399"/>
              <a:gd name="connsiteY14" fmla="*/ 0 h 4445502"/>
              <a:gd name="connsiteX15" fmla="*/ 1037726 w 4832399"/>
              <a:gd name="connsiteY15" fmla="*/ 4073753 h 4445502"/>
              <a:gd name="connsiteX16" fmla="*/ 0 w 4832399"/>
              <a:gd name="connsiteY16" fmla="*/ 4445502 h 444550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882842 w 3841138"/>
              <a:gd name="connsiteY2" fmla="*/ 3918857 h 4104732"/>
              <a:gd name="connsiteX3" fmla="*/ 1223588 w 3841138"/>
              <a:gd name="connsiteY3" fmla="*/ 3856899 h 4104732"/>
              <a:gd name="connsiteX4" fmla="*/ 1362985 w 3841138"/>
              <a:gd name="connsiteY4" fmla="*/ 3825920 h 4104732"/>
              <a:gd name="connsiteX5" fmla="*/ 1440427 w 3841138"/>
              <a:gd name="connsiteY5" fmla="*/ 3841409 h 4104732"/>
              <a:gd name="connsiteX6" fmla="*/ 1579823 w 3841138"/>
              <a:gd name="connsiteY6" fmla="*/ 3872388 h 4104732"/>
              <a:gd name="connsiteX7" fmla="*/ 1889592 w 3841138"/>
              <a:gd name="connsiteY7" fmla="*/ 3887878 h 4104732"/>
              <a:gd name="connsiteX8" fmla="*/ 2013500 w 3841138"/>
              <a:gd name="connsiteY8" fmla="*/ 3903368 h 4104732"/>
              <a:gd name="connsiteX9" fmla="*/ 0 w 3841138"/>
              <a:gd name="connsiteY9" fmla="*/ 4104732 h 4104732"/>
              <a:gd name="connsiteX10" fmla="*/ 2028988 w 3841138"/>
              <a:gd name="connsiteY10" fmla="*/ 4089242 h 4104732"/>
              <a:gd name="connsiteX11" fmla="*/ 2013500 w 3841138"/>
              <a:gd name="connsiteY11" fmla="*/ 232343 h 4104732"/>
              <a:gd name="connsiteX12" fmla="*/ 3841138 w 3841138"/>
              <a:gd name="connsiteY12" fmla="*/ 216854 h 4104732"/>
              <a:gd name="connsiteX13" fmla="*/ 3825650 w 3841138"/>
              <a:gd name="connsiteY13" fmla="*/ 0 h 4104732"/>
              <a:gd name="connsiteX14" fmla="*/ 15489 w 3841138"/>
              <a:gd name="connsiteY14" fmla="*/ 0 h 4104732"/>
              <a:gd name="connsiteX15" fmla="*/ 46465 w 3841138"/>
              <a:gd name="connsiteY15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1223588 w 3841138"/>
              <a:gd name="connsiteY2" fmla="*/ 3856899 h 4104732"/>
              <a:gd name="connsiteX3" fmla="*/ 1362985 w 3841138"/>
              <a:gd name="connsiteY3" fmla="*/ 3825920 h 4104732"/>
              <a:gd name="connsiteX4" fmla="*/ 1440427 w 3841138"/>
              <a:gd name="connsiteY4" fmla="*/ 3841409 h 4104732"/>
              <a:gd name="connsiteX5" fmla="*/ 1579823 w 3841138"/>
              <a:gd name="connsiteY5" fmla="*/ 3872388 h 4104732"/>
              <a:gd name="connsiteX6" fmla="*/ 1889592 w 3841138"/>
              <a:gd name="connsiteY6" fmla="*/ 3887878 h 4104732"/>
              <a:gd name="connsiteX7" fmla="*/ 2013500 w 3841138"/>
              <a:gd name="connsiteY7" fmla="*/ 3903368 h 4104732"/>
              <a:gd name="connsiteX8" fmla="*/ 0 w 3841138"/>
              <a:gd name="connsiteY8" fmla="*/ 4104732 h 4104732"/>
              <a:gd name="connsiteX9" fmla="*/ 2028988 w 3841138"/>
              <a:gd name="connsiteY9" fmla="*/ 4089242 h 4104732"/>
              <a:gd name="connsiteX10" fmla="*/ 2013500 w 3841138"/>
              <a:gd name="connsiteY10" fmla="*/ 232343 h 4104732"/>
              <a:gd name="connsiteX11" fmla="*/ 3841138 w 3841138"/>
              <a:gd name="connsiteY11" fmla="*/ 216854 h 4104732"/>
              <a:gd name="connsiteX12" fmla="*/ 3825650 w 3841138"/>
              <a:gd name="connsiteY12" fmla="*/ 0 h 4104732"/>
              <a:gd name="connsiteX13" fmla="*/ 15489 w 3841138"/>
              <a:gd name="connsiteY13" fmla="*/ 0 h 4104732"/>
              <a:gd name="connsiteX14" fmla="*/ 46465 w 3841138"/>
              <a:gd name="connsiteY14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1362985 w 3841138"/>
              <a:gd name="connsiteY2" fmla="*/ 3825920 h 4104732"/>
              <a:gd name="connsiteX3" fmla="*/ 1440427 w 3841138"/>
              <a:gd name="connsiteY3" fmla="*/ 3841409 h 4104732"/>
              <a:gd name="connsiteX4" fmla="*/ 1579823 w 3841138"/>
              <a:gd name="connsiteY4" fmla="*/ 3872388 h 4104732"/>
              <a:gd name="connsiteX5" fmla="*/ 1889592 w 3841138"/>
              <a:gd name="connsiteY5" fmla="*/ 3887878 h 4104732"/>
              <a:gd name="connsiteX6" fmla="*/ 2013500 w 3841138"/>
              <a:gd name="connsiteY6" fmla="*/ 3903368 h 4104732"/>
              <a:gd name="connsiteX7" fmla="*/ 0 w 3841138"/>
              <a:gd name="connsiteY7" fmla="*/ 4104732 h 4104732"/>
              <a:gd name="connsiteX8" fmla="*/ 2028988 w 3841138"/>
              <a:gd name="connsiteY8" fmla="*/ 4089242 h 4104732"/>
              <a:gd name="connsiteX9" fmla="*/ 2013500 w 3841138"/>
              <a:gd name="connsiteY9" fmla="*/ 232343 h 4104732"/>
              <a:gd name="connsiteX10" fmla="*/ 3841138 w 3841138"/>
              <a:gd name="connsiteY10" fmla="*/ 216854 h 4104732"/>
              <a:gd name="connsiteX11" fmla="*/ 3825650 w 3841138"/>
              <a:gd name="connsiteY11" fmla="*/ 0 h 4104732"/>
              <a:gd name="connsiteX12" fmla="*/ 15489 w 3841138"/>
              <a:gd name="connsiteY12" fmla="*/ 0 h 4104732"/>
              <a:gd name="connsiteX13" fmla="*/ 46465 w 3841138"/>
              <a:gd name="connsiteY13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1440427 w 3841138"/>
              <a:gd name="connsiteY2" fmla="*/ 3841409 h 4104732"/>
              <a:gd name="connsiteX3" fmla="*/ 1579823 w 3841138"/>
              <a:gd name="connsiteY3" fmla="*/ 3872388 h 4104732"/>
              <a:gd name="connsiteX4" fmla="*/ 1889592 w 3841138"/>
              <a:gd name="connsiteY4" fmla="*/ 3887878 h 4104732"/>
              <a:gd name="connsiteX5" fmla="*/ 2013500 w 3841138"/>
              <a:gd name="connsiteY5" fmla="*/ 3903368 h 4104732"/>
              <a:gd name="connsiteX6" fmla="*/ 0 w 3841138"/>
              <a:gd name="connsiteY6" fmla="*/ 4104732 h 4104732"/>
              <a:gd name="connsiteX7" fmla="*/ 2028988 w 3841138"/>
              <a:gd name="connsiteY7" fmla="*/ 4089242 h 4104732"/>
              <a:gd name="connsiteX8" fmla="*/ 2013500 w 3841138"/>
              <a:gd name="connsiteY8" fmla="*/ 232343 h 4104732"/>
              <a:gd name="connsiteX9" fmla="*/ 3841138 w 3841138"/>
              <a:gd name="connsiteY9" fmla="*/ 216854 h 4104732"/>
              <a:gd name="connsiteX10" fmla="*/ 3825650 w 3841138"/>
              <a:gd name="connsiteY10" fmla="*/ 0 h 4104732"/>
              <a:gd name="connsiteX11" fmla="*/ 15489 w 3841138"/>
              <a:gd name="connsiteY11" fmla="*/ 0 h 4104732"/>
              <a:gd name="connsiteX12" fmla="*/ 46465 w 3841138"/>
              <a:gd name="connsiteY12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1579823 w 3841138"/>
              <a:gd name="connsiteY2" fmla="*/ 3872388 h 4104732"/>
              <a:gd name="connsiteX3" fmla="*/ 1889592 w 3841138"/>
              <a:gd name="connsiteY3" fmla="*/ 3887878 h 4104732"/>
              <a:gd name="connsiteX4" fmla="*/ 2013500 w 3841138"/>
              <a:gd name="connsiteY4" fmla="*/ 3903368 h 4104732"/>
              <a:gd name="connsiteX5" fmla="*/ 0 w 3841138"/>
              <a:gd name="connsiteY5" fmla="*/ 4104732 h 4104732"/>
              <a:gd name="connsiteX6" fmla="*/ 2028988 w 3841138"/>
              <a:gd name="connsiteY6" fmla="*/ 4089242 h 4104732"/>
              <a:gd name="connsiteX7" fmla="*/ 2013500 w 3841138"/>
              <a:gd name="connsiteY7" fmla="*/ 232343 h 4104732"/>
              <a:gd name="connsiteX8" fmla="*/ 3841138 w 3841138"/>
              <a:gd name="connsiteY8" fmla="*/ 216854 h 4104732"/>
              <a:gd name="connsiteX9" fmla="*/ 3825650 w 3841138"/>
              <a:gd name="connsiteY9" fmla="*/ 0 h 4104732"/>
              <a:gd name="connsiteX10" fmla="*/ 15489 w 3841138"/>
              <a:gd name="connsiteY10" fmla="*/ 0 h 4104732"/>
              <a:gd name="connsiteX11" fmla="*/ 46465 w 3841138"/>
              <a:gd name="connsiteY11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1889592 w 3841138"/>
              <a:gd name="connsiteY2" fmla="*/ 3887878 h 4104732"/>
              <a:gd name="connsiteX3" fmla="*/ 2013500 w 3841138"/>
              <a:gd name="connsiteY3" fmla="*/ 3903368 h 4104732"/>
              <a:gd name="connsiteX4" fmla="*/ 0 w 3841138"/>
              <a:gd name="connsiteY4" fmla="*/ 4104732 h 4104732"/>
              <a:gd name="connsiteX5" fmla="*/ 2028988 w 3841138"/>
              <a:gd name="connsiteY5" fmla="*/ 4089242 h 4104732"/>
              <a:gd name="connsiteX6" fmla="*/ 2013500 w 3841138"/>
              <a:gd name="connsiteY6" fmla="*/ 232343 h 4104732"/>
              <a:gd name="connsiteX7" fmla="*/ 3841138 w 3841138"/>
              <a:gd name="connsiteY7" fmla="*/ 216854 h 4104732"/>
              <a:gd name="connsiteX8" fmla="*/ 3825650 w 3841138"/>
              <a:gd name="connsiteY8" fmla="*/ 0 h 4104732"/>
              <a:gd name="connsiteX9" fmla="*/ 15489 w 3841138"/>
              <a:gd name="connsiteY9" fmla="*/ 0 h 4104732"/>
              <a:gd name="connsiteX10" fmla="*/ 46465 w 3841138"/>
              <a:gd name="connsiteY10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2013500 w 3841138"/>
              <a:gd name="connsiteY2" fmla="*/ 3903368 h 4104732"/>
              <a:gd name="connsiteX3" fmla="*/ 0 w 3841138"/>
              <a:gd name="connsiteY3" fmla="*/ 4104732 h 4104732"/>
              <a:gd name="connsiteX4" fmla="*/ 2028988 w 3841138"/>
              <a:gd name="connsiteY4" fmla="*/ 4089242 h 4104732"/>
              <a:gd name="connsiteX5" fmla="*/ 2013500 w 3841138"/>
              <a:gd name="connsiteY5" fmla="*/ 232343 h 4104732"/>
              <a:gd name="connsiteX6" fmla="*/ 3841138 w 3841138"/>
              <a:gd name="connsiteY6" fmla="*/ 216854 h 4104732"/>
              <a:gd name="connsiteX7" fmla="*/ 3825650 w 3841138"/>
              <a:gd name="connsiteY7" fmla="*/ 0 h 4104732"/>
              <a:gd name="connsiteX8" fmla="*/ 15489 w 3841138"/>
              <a:gd name="connsiteY8" fmla="*/ 0 h 4104732"/>
              <a:gd name="connsiteX9" fmla="*/ 46465 w 3841138"/>
              <a:gd name="connsiteY9" fmla="*/ 4073753 h 4104732"/>
              <a:gd name="connsiteX0" fmla="*/ 15489 w 3841138"/>
              <a:gd name="connsiteY0" fmla="*/ 3934347 h 4104732"/>
              <a:gd name="connsiteX1" fmla="*/ 15489 w 3841138"/>
              <a:gd name="connsiteY1" fmla="*/ 3934347 h 4104732"/>
              <a:gd name="connsiteX2" fmla="*/ 0 w 3841138"/>
              <a:gd name="connsiteY2" fmla="*/ 4104732 h 4104732"/>
              <a:gd name="connsiteX3" fmla="*/ 2028988 w 3841138"/>
              <a:gd name="connsiteY3" fmla="*/ 4089242 h 4104732"/>
              <a:gd name="connsiteX4" fmla="*/ 2013500 w 3841138"/>
              <a:gd name="connsiteY4" fmla="*/ 232343 h 4104732"/>
              <a:gd name="connsiteX5" fmla="*/ 3841138 w 3841138"/>
              <a:gd name="connsiteY5" fmla="*/ 216854 h 4104732"/>
              <a:gd name="connsiteX6" fmla="*/ 3825650 w 3841138"/>
              <a:gd name="connsiteY6" fmla="*/ 0 h 4104732"/>
              <a:gd name="connsiteX7" fmla="*/ 15489 w 3841138"/>
              <a:gd name="connsiteY7" fmla="*/ 0 h 4104732"/>
              <a:gd name="connsiteX8" fmla="*/ 46465 w 3841138"/>
              <a:gd name="connsiteY8" fmla="*/ 4073753 h 4104732"/>
              <a:gd name="connsiteX0" fmla="*/ 15489 w 3841138"/>
              <a:gd name="connsiteY0" fmla="*/ 3934347 h 4104732"/>
              <a:gd name="connsiteX1" fmla="*/ 0 w 3841138"/>
              <a:gd name="connsiteY1" fmla="*/ 4104732 h 4104732"/>
              <a:gd name="connsiteX2" fmla="*/ 2028988 w 3841138"/>
              <a:gd name="connsiteY2" fmla="*/ 4089242 h 4104732"/>
              <a:gd name="connsiteX3" fmla="*/ 2013500 w 3841138"/>
              <a:gd name="connsiteY3" fmla="*/ 232343 h 4104732"/>
              <a:gd name="connsiteX4" fmla="*/ 3841138 w 3841138"/>
              <a:gd name="connsiteY4" fmla="*/ 216854 h 4104732"/>
              <a:gd name="connsiteX5" fmla="*/ 3825650 w 3841138"/>
              <a:gd name="connsiteY5" fmla="*/ 0 h 4104732"/>
              <a:gd name="connsiteX6" fmla="*/ 15489 w 3841138"/>
              <a:gd name="connsiteY6" fmla="*/ 0 h 4104732"/>
              <a:gd name="connsiteX7" fmla="*/ 46465 w 3841138"/>
              <a:gd name="connsiteY7" fmla="*/ 4073753 h 4104732"/>
              <a:gd name="connsiteX0" fmla="*/ 0 w 3841138"/>
              <a:gd name="connsiteY0" fmla="*/ 4104732 h 4104732"/>
              <a:gd name="connsiteX1" fmla="*/ 2028988 w 3841138"/>
              <a:gd name="connsiteY1" fmla="*/ 4089242 h 4104732"/>
              <a:gd name="connsiteX2" fmla="*/ 2013500 w 3841138"/>
              <a:gd name="connsiteY2" fmla="*/ 232343 h 4104732"/>
              <a:gd name="connsiteX3" fmla="*/ 3841138 w 3841138"/>
              <a:gd name="connsiteY3" fmla="*/ 216854 h 4104732"/>
              <a:gd name="connsiteX4" fmla="*/ 3825650 w 3841138"/>
              <a:gd name="connsiteY4" fmla="*/ 0 h 4104732"/>
              <a:gd name="connsiteX5" fmla="*/ 15489 w 3841138"/>
              <a:gd name="connsiteY5" fmla="*/ 0 h 4104732"/>
              <a:gd name="connsiteX6" fmla="*/ 46465 w 3841138"/>
              <a:gd name="connsiteY6" fmla="*/ 4073753 h 4104732"/>
              <a:gd name="connsiteX0" fmla="*/ 33355 w 3825649"/>
              <a:gd name="connsiteY0" fmla="*/ 4104732 h 4104732"/>
              <a:gd name="connsiteX1" fmla="*/ 2013499 w 3825649"/>
              <a:gd name="connsiteY1" fmla="*/ 4089242 h 4104732"/>
              <a:gd name="connsiteX2" fmla="*/ 1998011 w 3825649"/>
              <a:gd name="connsiteY2" fmla="*/ 232343 h 4104732"/>
              <a:gd name="connsiteX3" fmla="*/ 3825649 w 3825649"/>
              <a:gd name="connsiteY3" fmla="*/ 216854 h 4104732"/>
              <a:gd name="connsiteX4" fmla="*/ 3810161 w 3825649"/>
              <a:gd name="connsiteY4" fmla="*/ 0 h 4104732"/>
              <a:gd name="connsiteX5" fmla="*/ 0 w 3825649"/>
              <a:gd name="connsiteY5" fmla="*/ 0 h 4104732"/>
              <a:gd name="connsiteX6" fmla="*/ 30976 w 3825649"/>
              <a:gd name="connsiteY6" fmla="*/ 4073753 h 4104732"/>
              <a:gd name="connsiteX0" fmla="*/ 33355 w 3825649"/>
              <a:gd name="connsiteY0" fmla="*/ 4104732 h 4104732"/>
              <a:gd name="connsiteX1" fmla="*/ 2013499 w 3825649"/>
              <a:gd name="connsiteY1" fmla="*/ 4089242 h 4104732"/>
              <a:gd name="connsiteX2" fmla="*/ 1998011 w 3825649"/>
              <a:gd name="connsiteY2" fmla="*/ 232343 h 4104732"/>
              <a:gd name="connsiteX3" fmla="*/ 3825649 w 3825649"/>
              <a:gd name="connsiteY3" fmla="*/ 216854 h 4104732"/>
              <a:gd name="connsiteX4" fmla="*/ 3810161 w 3825649"/>
              <a:gd name="connsiteY4" fmla="*/ 0 h 4104732"/>
              <a:gd name="connsiteX5" fmla="*/ 0 w 3825649"/>
              <a:gd name="connsiteY5" fmla="*/ 0 h 4104732"/>
              <a:gd name="connsiteX6" fmla="*/ 30976 w 3825649"/>
              <a:gd name="connsiteY6" fmla="*/ 4098177 h 4104732"/>
              <a:gd name="connsiteX0" fmla="*/ 33355 w 3842724"/>
              <a:gd name="connsiteY0" fmla="*/ 4104732 h 4104732"/>
              <a:gd name="connsiteX1" fmla="*/ 2013499 w 3842724"/>
              <a:gd name="connsiteY1" fmla="*/ 4089242 h 4104732"/>
              <a:gd name="connsiteX2" fmla="*/ 1998011 w 3842724"/>
              <a:gd name="connsiteY2" fmla="*/ 232343 h 4104732"/>
              <a:gd name="connsiteX3" fmla="*/ 3825649 w 3842724"/>
              <a:gd name="connsiteY3" fmla="*/ 216854 h 4104732"/>
              <a:gd name="connsiteX4" fmla="*/ 3842724 w 3842724"/>
              <a:gd name="connsiteY4" fmla="*/ 0 h 4104732"/>
              <a:gd name="connsiteX5" fmla="*/ 0 w 3842724"/>
              <a:gd name="connsiteY5" fmla="*/ 0 h 4104732"/>
              <a:gd name="connsiteX6" fmla="*/ 30976 w 3842724"/>
              <a:gd name="connsiteY6" fmla="*/ 4098177 h 4104732"/>
              <a:gd name="connsiteX0" fmla="*/ 33355 w 3825649"/>
              <a:gd name="connsiteY0" fmla="*/ 4104732 h 4104732"/>
              <a:gd name="connsiteX1" fmla="*/ 2013499 w 3825649"/>
              <a:gd name="connsiteY1" fmla="*/ 4089242 h 4104732"/>
              <a:gd name="connsiteX2" fmla="*/ 1998011 w 3825649"/>
              <a:gd name="connsiteY2" fmla="*/ 232343 h 4104732"/>
              <a:gd name="connsiteX3" fmla="*/ 3825649 w 3825649"/>
              <a:gd name="connsiteY3" fmla="*/ 216854 h 4104732"/>
              <a:gd name="connsiteX4" fmla="*/ 3793880 w 3825649"/>
              <a:gd name="connsiteY4" fmla="*/ 0 h 4104732"/>
              <a:gd name="connsiteX5" fmla="*/ 0 w 3825649"/>
              <a:gd name="connsiteY5" fmla="*/ 0 h 4104732"/>
              <a:gd name="connsiteX6" fmla="*/ 30976 w 3825649"/>
              <a:gd name="connsiteY6" fmla="*/ 4098177 h 4104732"/>
              <a:gd name="connsiteX0" fmla="*/ 33355 w 3859006"/>
              <a:gd name="connsiteY0" fmla="*/ 4129155 h 4129155"/>
              <a:gd name="connsiteX1" fmla="*/ 2013499 w 3859006"/>
              <a:gd name="connsiteY1" fmla="*/ 4113665 h 4129155"/>
              <a:gd name="connsiteX2" fmla="*/ 1998011 w 3859006"/>
              <a:gd name="connsiteY2" fmla="*/ 256766 h 4129155"/>
              <a:gd name="connsiteX3" fmla="*/ 3825649 w 3859006"/>
              <a:gd name="connsiteY3" fmla="*/ 241277 h 4129155"/>
              <a:gd name="connsiteX4" fmla="*/ 3859006 w 3859006"/>
              <a:gd name="connsiteY4" fmla="*/ 0 h 4129155"/>
              <a:gd name="connsiteX5" fmla="*/ 0 w 3859006"/>
              <a:gd name="connsiteY5" fmla="*/ 24423 h 4129155"/>
              <a:gd name="connsiteX6" fmla="*/ 30976 w 3859006"/>
              <a:gd name="connsiteY6" fmla="*/ 4122600 h 4129155"/>
              <a:gd name="connsiteX0" fmla="*/ 33355 w 3825649"/>
              <a:gd name="connsiteY0" fmla="*/ 4121013 h 4121013"/>
              <a:gd name="connsiteX1" fmla="*/ 2013499 w 3825649"/>
              <a:gd name="connsiteY1" fmla="*/ 4105523 h 4121013"/>
              <a:gd name="connsiteX2" fmla="*/ 1998011 w 3825649"/>
              <a:gd name="connsiteY2" fmla="*/ 248624 h 4121013"/>
              <a:gd name="connsiteX3" fmla="*/ 3825649 w 3825649"/>
              <a:gd name="connsiteY3" fmla="*/ 233135 h 4121013"/>
              <a:gd name="connsiteX4" fmla="*/ 3818303 w 3825649"/>
              <a:gd name="connsiteY4" fmla="*/ 0 h 4121013"/>
              <a:gd name="connsiteX5" fmla="*/ 0 w 3825649"/>
              <a:gd name="connsiteY5" fmla="*/ 16281 h 4121013"/>
              <a:gd name="connsiteX6" fmla="*/ 30976 w 3825649"/>
              <a:gd name="connsiteY6" fmla="*/ 4114458 h 41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5649" h="4121013">
                <a:moveTo>
                  <a:pt x="33355" y="4121013"/>
                </a:moveTo>
                <a:lnTo>
                  <a:pt x="2013499" y="4105523"/>
                </a:lnTo>
                <a:cubicBezTo>
                  <a:pt x="2008336" y="2819890"/>
                  <a:pt x="2003174" y="1534257"/>
                  <a:pt x="1998011" y="248624"/>
                </a:cubicBezTo>
                <a:lnTo>
                  <a:pt x="3825649" y="233135"/>
                </a:lnTo>
                <a:lnTo>
                  <a:pt x="3818303" y="0"/>
                </a:lnTo>
                <a:lnTo>
                  <a:pt x="0" y="16281"/>
                </a:lnTo>
                <a:lnTo>
                  <a:pt x="30976" y="4114458"/>
                </a:lnTo>
              </a:path>
            </a:pathLst>
          </a:cu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9712" y="3717032"/>
            <a:ext cx="5184576" cy="208823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2280" y="1916832"/>
            <a:ext cx="1944216" cy="388843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79712" y="1988840"/>
            <a:ext cx="5184576" cy="172819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search path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95536" y="1772816"/>
            <a:ext cx="8568952" cy="1368152"/>
            <a:chOff x="395536" y="1772816"/>
            <a:chExt cx="8568952" cy="1368152"/>
          </a:xfrm>
        </p:grpSpPr>
        <p:sp>
          <p:nvSpPr>
            <p:cNvPr id="4" name="Rectangle 3"/>
            <p:cNvSpPr/>
            <p:nvPr/>
          </p:nvSpPr>
          <p:spPr>
            <a:xfrm>
              <a:off x="2699792" y="2001614"/>
              <a:ext cx="62646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660066"/>
                  </a:solidFill>
                  <a:latin typeface="Consolas"/>
                  <a:cs typeface="Consolas"/>
                </a:rPr>
                <a:t>addpath</a:t>
              </a:r>
              <a:r>
                <a:rPr lang="en-US" dirty="0">
                  <a:latin typeface="Consolas"/>
                  <a:cs typeface="Consolas"/>
                </a:rPr>
                <a:t>(</a:t>
              </a:r>
              <a:r>
                <a:rPr lang="en-US" dirty="0" err="1">
                  <a:solidFill>
                    <a:srgbClr val="660066"/>
                  </a:solidFill>
                  <a:latin typeface="Consolas"/>
                  <a:cs typeface="Consolas"/>
                </a:rPr>
                <a:t>genpath</a:t>
              </a:r>
              <a:r>
                <a:rPr lang="en-US" dirty="0">
                  <a:latin typeface="Consolas"/>
                  <a:cs typeface="Consolas"/>
                </a:rPr>
                <a:t>(</a:t>
              </a:r>
              <a:r>
                <a:rPr lang="en-US" dirty="0">
                  <a:solidFill>
                    <a:srgbClr val="800000"/>
                  </a:solidFill>
                  <a:latin typeface="Consolas"/>
                  <a:cs typeface="Consolas"/>
                </a:rPr>
                <a:t>‘&lt;</a:t>
              </a:r>
              <a:r>
                <a:rPr lang="en-US" dirty="0" err="1">
                  <a:solidFill>
                    <a:srgbClr val="800000"/>
                  </a:solidFill>
                  <a:latin typeface="Consolas"/>
                  <a:cs typeface="Consolas"/>
                </a:rPr>
                <a:t>YourPath</a:t>
              </a:r>
              <a:r>
                <a:rPr lang="en-US" dirty="0">
                  <a:solidFill>
                    <a:srgbClr val="800000"/>
                  </a:solidFill>
                  <a:latin typeface="Consolas"/>
                  <a:cs typeface="Consolas"/>
                </a:rPr>
                <a:t>&gt;/CS3_2014/</a:t>
              </a:r>
              <a:r>
                <a:rPr lang="en-US" dirty="0" smtClean="0">
                  <a:solidFill>
                    <a:srgbClr val="800000"/>
                  </a:solidFill>
                  <a:latin typeface="Consolas"/>
                  <a:cs typeface="Consolas"/>
                </a:rPr>
                <a:t>Tutorials/</a:t>
              </a:r>
              <a:r>
                <a:rPr lang="en-US" dirty="0" err="1" smtClean="0">
                  <a:solidFill>
                    <a:srgbClr val="800000"/>
                  </a:solidFill>
                  <a:latin typeface="Consolas"/>
                  <a:cs typeface="Consolas"/>
                </a:rPr>
                <a:t>QSPR_Profiling</a:t>
              </a:r>
              <a:r>
                <a:rPr lang="en-US" dirty="0">
                  <a:solidFill>
                    <a:srgbClr val="800000"/>
                  </a:solidFill>
                  <a:latin typeface="Consolas"/>
                  <a:cs typeface="Consolas"/>
                </a:rPr>
                <a:t>’</a:t>
              </a:r>
              <a:r>
                <a:rPr lang="en-US" dirty="0">
                  <a:latin typeface="Consolas"/>
                  <a:cs typeface="Consolas"/>
                </a:rPr>
                <a:t>))</a:t>
              </a:r>
              <a:r>
                <a:rPr lang="en-US" dirty="0" smtClean="0">
                  <a:latin typeface="Consolas"/>
                  <a:cs typeface="Consolas"/>
                </a:rPr>
                <a:t>;</a:t>
              </a:r>
            </a:p>
            <a:p>
              <a:r>
                <a:rPr lang="en-US" dirty="0" err="1" smtClean="0">
                  <a:solidFill>
                    <a:srgbClr val="660066"/>
                  </a:solidFill>
                  <a:latin typeface="Consolas"/>
                  <a:cs typeface="Consolas"/>
                </a:rPr>
                <a:t>addpath</a:t>
              </a:r>
              <a:r>
                <a:rPr lang="en-US" dirty="0">
                  <a:latin typeface="Consolas"/>
                  <a:cs typeface="Consolas"/>
                </a:rPr>
                <a:t>(</a:t>
              </a:r>
              <a:r>
                <a:rPr lang="en-US" dirty="0" err="1">
                  <a:solidFill>
                    <a:srgbClr val="660066"/>
                  </a:solidFill>
                  <a:latin typeface="Consolas"/>
                  <a:cs typeface="Consolas"/>
                </a:rPr>
                <a:t>genpath</a:t>
              </a:r>
              <a:r>
                <a:rPr lang="en-US" dirty="0">
                  <a:latin typeface="Consolas"/>
                  <a:cs typeface="Consolas"/>
                </a:rPr>
                <a:t>(</a:t>
              </a:r>
              <a:r>
                <a:rPr lang="en-US" dirty="0">
                  <a:solidFill>
                    <a:srgbClr val="800000"/>
                  </a:solidFill>
                  <a:latin typeface="Consolas"/>
                  <a:cs typeface="Consolas"/>
                </a:rPr>
                <a:t>‘&lt;</a:t>
              </a:r>
              <a:r>
                <a:rPr lang="en-US" dirty="0" err="1">
                  <a:solidFill>
                    <a:srgbClr val="800000"/>
                  </a:solidFill>
                  <a:latin typeface="Consolas"/>
                  <a:cs typeface="Consolas"/>
                </a:rPr>
                <a:t>YourPath</a:t>
              </a:r>
              <a:r>
                <a:rPr lang="en-US" dirty="0">
                  <a:solidFill>
                    <a:srgbClr val="800000"/>
                  </a:solidFill>
                  <a:latin typeface="Consolas"/>
                  <a:cs typeface="Consolas"/>
                </a:rPr>
                <a:t>&gt;/MALSAR’</a:t>
              </a:r>
              <a:r>
                <a:rPr lang="en-US" dirty="0">
                  <a:latin typeface="Consolas"/>
                  <a:cs typeface="Consolas"/>
                </a:rPr>
                <a:t>));</a:t>
              </a:r>
              <a:r>
                <a:rPr lang="fr-FR" dirty="0">
                  <a:latin typeface="Consolas"/>
                  <a:cs typeface="Consolas"/>
                </a:rPr>
                <a:t> </a:t>
              </a:r>
              <a:endParaRPr lang="en-US" dirty="0">
                <a:latin typeface="Consolas"/>
                <a:cs typeface="Consolas"/>
              </a:endParaRPr>
            </a:p>
          </p:txBody>
        </p:sp>
        <p:sp>
          <p:nvSpPr>
            <p:cNvPr id="5" name="Signalisation droite 4"/>
            <p:cNvSpPr/>
            <p:nvPr/>
          </p:nvSpPr>
          <p:spPr>
            <a:xfrm>
              <a:off x="395536" y="1772816"/>
              <a:ext cx="1728192" cy="1368152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Exo0</a:t>
              </a:r>
            </a:p>
            <a:p>
              <a:pPr algn="ctr"/>
              <a:r>
                <a:rPr lang="en-US" dirty="0" smtClean="0"/>
                <a:t>Copy/Paste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51433" y="3573016"/>
            <a:ext cx="861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MATLAB can use any file that it can locate into its </a:t>
            </a:r>
            <a:r>
              <a:rPr lang="en-US" sz="2400" i="1" dirty="0" smtClean="0"/>
              <a:t>search path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395536" y="4365104"/>
            <a:ext cx="8748465" cy="1368152"/>
            <a:chOff x="395536" y="4365104"/>
            <a:chExt cx="8748465" cy="1368152"/>
          </a:xfrm>
        </p:grpSpPr>
        <p:grpSp>
          <p:nvGrpSpPr>
            <p:cNvPr id="10" name="Grouper 9"/>
            <p:cNvGrpSpPr/>
            <p:nvPr/>
          </p:nvGrpSpPr>
          <p:grpSpPr>
            <a:xfrm>
              <a:off x="395536" y="4365104"/>
              <a:ext cx="4646439" cy="1368152"/>
              <a:chOff x="395536" y="4365104"/>
              <a:chExt cx="4646439" cy="1368152"/>
            </a:xfrm>
          </p:grpSpPr>
          <p:sp>
            <p:nvSpPr>
              <p:cNvPr id="8" name="Signalisation droite 7"/>
              <p:cNvSpPr/>
              <p:nvPr/>
            </p:nvSpPr>
            <p:spPr>
              <a:xfrm>
                <a:off x="395536" y="4365104"/>
                <a:ext cx="1728192" cy="1368152"/>
              </a:xfrm>
              <a:prstGeom prst="homePlat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Exo0</a:t>
                </a:r>
              </a:p>
              <a:p>
                <a:pPr algn="ctr"/>
                <a:r>
                  <a:rPr lang="en-US" dirty="0" smtClean="0"/>
                  <a:t>Copy/Paste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99792" y="4864514"/>
                <a:ext cx="2342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  <a:latin typeface="Consolas"/>
                    <a:cs typeface="Consolas"/>
                  </a:rPr>
                  <a:t>edit</a:t>
                </a:r>
                <a:r>
                  <a:rPr lang="en-US" dirty="0">
                    <a:latin typeface="Consolas"/>
                    <a:cs typeface="Consolas"/>
                  </a:rPr>
                  <a:t>(‘</a:t>
                </a:r>
                <a:r>
                  <a:rPr lang="en-US" dirty="0" err="1">
                    <a:latin typeface="Consolas"/>
                    <a:cs typeface="Consolas"/>
                  </a:rPr>
                  <a:t>svmlread</a:t>
                </a:r>
                <a:r>
                  <a:rPr lang="en-US" dirty="0">
                    <a:latin typeface="Consolas"/>
                    <a:cs typeface="Consolas"/>
                  </a:rPr>
                  <a:t>’);</a:t>
                </a:r>
                <a:r>
                  <a:rPr lang="fr-FR" dirty="0">
                    <a:latin typeface="Consolas"/>
                    <a:cs typeface="Consolas"/>
                  </a:rPr>
                  <a:t> </a:t>
                </a:r>
                <a:endParaRPr lang="en-US" dirty="0">
                  <a:latin typeface="Consolas"/>
                  <a:cs typeface="Consolas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580113" y="4449016"/>
              <a:ext cx="3563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For instance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his command opens the file </a:t>
              </a:r>
              <a:r>
                <a:rPr lang="en-US" dirty="0" err="1" smtClean="0"/>
                <a:t>scmlread.m</a:t>
              </a:r>
              <a:r>
                <a:rPr lang="en-US" dirty="0" smtClean="0"/>
                <a:t> located into this tutorial’s directory.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98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prepare one dataset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64296" y="1856728"/>
            <a:ext cx="4572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[Y,X]=</a:t>
            </a:r>
            <a:r>
              <a:rPr lang="en-US" dirty="0" err="1">
                <a:latin typeface="Consolas"/>
                <a:cs typeface="Consolas"/>
              </a:rPr>
              <a:t>svmlread</a:t>
            </a:r>
            <a:r>
              <a:rPr lang="en-US" dirty="0">
                <a:latin typeface="Consolas"/>
                <a:cs typeface="Consolas"/>
              </a:rPr>
              <a:t>('Dopamine-D1.svm');</a:t>
            </a:r>
          </a:p>
          <a:p>
            <a:r>
              <a:rPr lang="en-US" dirty="0">
                <a:latin typeface="Consolas"/>
                <a:cs typeface="Consolas"/>
              </a:rPr>
              <a:t>X=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full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>
                <a:latin typeface="Consolas"/>
                <a:cs typeface="Consolas"/>
              </a:rPr>
              <a:t>X=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zscore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>
                <a:latin typeface="Consolas"/>
                <a:cs typeface="Consolas"/>
              </a:rPr>
              <a:t>X=[</a:t>
            </a:r>
            <a:r>
              <a:rPr lang="en-US" dirty="0" err="1">
                <a:latin typeface="Consolas"/>
                <a:cs typeface="Consolas"/>
              </a:rPr>
              <a:t>X,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ones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(X,1),1)];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395536" y="177281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Exo0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7047" y="4509120"/>
            <a:ext cx="792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the dopamine D1 datasets: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for each compound, the molecular descriptors (X) and the </a:t>
            </a:r>
            <a:r>
              <a:rPr lang="en-US" sz="2000" dirty="0" err="1" smtClean="0"/>
              <a:t>pKi</a:t>
            </a:r>
            <a:r>
              <a:rPr lang="en-US" sz="2000" dirty="0" smtClean="0"/>
              <a:t> (Y)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66607" y="450912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matrix descriptor is sparse by default (zeros are implicit).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We need a full representation (zeros are explicit)</a:t>
            </a:r>
            <a:endParaRPr lang="en-US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4509120"/>
            <a:ext cx="725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Standardize descriptors’ values per column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X is a matrix, lines are compounds, columns are descriptors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70574" y="4355232"/>
            <a:ext cx="6712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/>
              <a:t>a column of 1 to </a:t>
            </a:r>
            <a:r>
              <a:rPr lang="en-US" sz="2000" dirty="0" smtClean="0"/>
              <a:t>X to simulate models with constant</a:t>
            </a:r>
            <a:endParaRPr lang="en-US" sz="2000" dirty="0"/>
          </a:p>
          <a:p>
            <a:r>
              <a:rPr lang="en-US" sz="2000" dirty="0" smtClean="0"/>
              <a:t>     add a constant descriptor of value 1 for all compounds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936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all dopamine receptors dataset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27784" y="1412776"/>
            <a:ext cx="651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Consolas"/>
                <a:cs typeface="Consolas"/>
              </a:rPr>
              <a:t>aDopa</a:t>
            </a:r>
            <a:r>
              <a:rPr lang="it-IT" dirty="0">
                <a:latin typeface="Consolas"/>
                <a:cs typeface="Consolas"/>
              </a:rPr>
              <a:t>=[1,2,3,4,5];</a:t>
            </a:r>
          </a:p>
          <a:p>
            <a:r>
              <a:rPr lang="it-IT" dirty="0" err="1">
                <a:latin typeface="Consolas"/>
                <a:cs typeface="Consolas"/>
              </a:rPr>
              <a:t>nDopa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solidFill>
                  <a:srgbClr val="660066"/>
                </a:solidFill>
                <a:latin typeface="Consolas"/>
                <a:cs typeface="Consolas"/>
              </a:rPr>
              <a:t>length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latin typeface="Consolas"/>
                <a:cs typeface="Consolas"/>
              </a:rPr>
              <a:t>aDopa</a:t>
            </a:r>
            <a:r>
              <a:rPr lang="it-IT" dirty="0">
                <a:latin typeface="Consolas"/>
                <a:cs typeface="Consolas"/>
              </a:rPr>
              <a:t>);</a:t>
            </a:r>
          </a:p>
          <a:p>
            <a:r>
              <a:rPr lang="it-IT" dirty="0">
                <a:latin typeface="Consolas"/>
                <a:cs typeface="Consolas"/>
              </a:rPr>
              <a:t>X=</a:t>
            </a:r>
            <a:r>
              <a:rPr lang="it-IT" dirty="0" err="1">
                <a:solidFill>
                  <a:srgbClr val="660066"/>
                </a:solidFill>
                <a:latin typeface="Consolas"/>
                <a:cs typeface="Consolas"/>
              </a:rPr>
              <a:t>cell</a:t>
            </a:r>
            <a:r>
              <a:rPr lang="it-IT" dirty="0">
                <a:latin typeface="Consolas"/>
                <a:cs typeface="Consolas"/>
              </a:rPr>
              <a:t>(1,nDopa); Y=</a:t>
            </a:r>
            <a:r>
              <a:rPr lang="it-IT" dirty="0" err="1">
                <a:solidFill>
                  <a:srgbClr val="660066"/>
                </a:solidFill>
                <a:latin typeface="Consolas"/>
                <a:cs typeface="Consolas"/>
              </a:rPr>
              <a:t>cell</a:t>
            </a:r>
            <a:r>
              <a:rPr lang="it-IT" dirty="0">
                <a:latin typeface="Consolas"/>
                <a:cs typeface="Consolas"/>
              </a:rPr>
              <a:t>(1,nDopa);</a:t>
            </a:r>
          </a:p>
          <a:p>
            <a:r>
              <a:rPr lang="it-IT" dirty="0">
                <a:latin typeface="Consolas"/>
                <a:cs typeface="Consolas"/>
              </a:rPr>
              <a:t>for t=1:nDopa</a:t>
            </a:r>
          </a:p>
          <a:p>
            <a:r>
              <a:rPr lang="it-IT" dirty="0">
                <a:latin typeface="Consolas"/>
                <a:cs typeface="Consolas"/>
              </a:rPr>
              <a:t>    i=</a:t>
            </a:r>
            <a:r>
              <a:rPr lang="it-IT" dirty="0" err="1">
                <a:latin typeface="Consolas"/>
                <a:cs typeface="Consolas"/>
              </a:rPr>
              <a:t>aDopa</a:t>
            </a:r>
            <a:r>
              <a:rPr lang="it-IT" dirty="0">
                <a:latin typeface="Consolas"/>
                <a:cs typeface="Consolas"/>
              </a:rPr>
              <a:t>(t);</a:t>
            </a:r>
          </a:p>
          <a:p>
            <a:r>
              <a:rPr lang="it-IT" dirty="0">
                <a:latin typeface="Consolas"/>
                <a:cs typeface="Consolas"/>
              </a:rPr>
              <a:t>    [</a:t>
            </a:r>
            <a:r>
              <a:rPr lang="it-IT" dirty="0" err="1">
                <a:latin typeface="Consolas"/>
                <a:cs typeface="Consolas"/>
              </a:rPr>
              <a:t>Yl,Xl</a:t>
            </a:r>
            <a:r>
              <a:rPr lang="it-IT" dirty="0">
                <a:latin typeface="Consolas"/>
                <a:cs typeface="Consolas"/>
              </a:rPr>
              <a:t>]=</a:t>
            </a:r>
            <a:r>
              <a:rPr lang="it-IT" dirty="0" err="1">
                <a:latin typeface="Consolas"/>
                <a:cs typeface="Consolas"/>
              </a:rPr>
              <a:t>svmlread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solidFill>
                  <a:srgbClr val="660066"/>
                </a:solidFill>
                <a:latin typeface="Consolas"/>
                <a:cs typeface="Consolas"/>
              </a:rPr>
              <a:t>strcat</a:t>
            </a:r>
            <a:r>
              <a:rPr lang="it-IT" dirty="0">
                <a:latin typeface="Consolas"/>
                <a:cs typeface="Consolas"/>
              </a:rPr>
              <a:t>('Dopamine-D',</a:t>
            </a:r>
            <a:r>
              <a:rPr lang="it-IT" dirty="0">
                <a:solidFill>
                  <a:srgbClr val="660066"/>
                </a:solidFill>
                <a:latin typeface="Consolas"/>
                <a:cs typeface="Consolas"/>
              </a:rPr>
              <a:t>int2str</a:t>
            </a:r>
            <a:r>
              <a:rPr lang="it-IT" dirty="0">
                <a:latin typeface="Consolas"/>
                <a:cs typeface="Consolas"/>
              </a:rPr>
              <a:t>(i),'.</a:t>
            </a:r>
            <a:r>
              <a:rPr lang="it-IT" dirty="0" err="1">
                <a:latin typeface="Consolas"/>
                <a:cs typeface="Consolas"/>
              </a:rPr>
              <a:t>svm</a:t>
            </a:r>
            <a:r>
              <a:rPr lang="it-IT" dirty="0">
                <a:latin typeface="Consolas"/>
                <a:cs typeface="Consolas"/>
              </a:rPr>
              <a:t>'));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Xl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>
                <a:solidFill>
                  <a:srgbClr val="660066"/>
                </a:solidFill>
                <a:latin typeface="Consolas"/>
                <a:cs typeface="Consolas"/>
              </a:rPr>
              <a:t>full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latin typeface="Consolas"/>
                <a:cs typeface="Consolas"/>
              </a:rPr>
              <a:t>Xl</a:t>
            </a:r>
            <a:r>
              <a:rPr lang="it-IT" dirty="0">
                <a:latin typeface="Consolas"/>
                <a:cs typeface="Consolas"/>
              </a:rPr>
              <a:t>);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Xl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solidFill>
                  <a:srgbClr val="660066"/>
                </a:solidFill>
                <a:latin typeface="Consolas"/>
                <a:cs typeface="Consolas"/>
              </a:rPr>
              <a:t>zscore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latin typeface="Consolas"/>
                <a:cs typeface="Consolas"/>
              </a:rPr>
              <a:t>Xl</a:t>
            </a:r>
            <a:r>
              <a:rPr lang="it-IT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    Xl=[</a:t>
            </a:r>
            <a:r>
              <a:rPr lang="en-US" dirty="0" err="1">
                <a:latin typeface="Consolas"/>
                <a:cs typeface="Consolas"/>
              </a:rPr>
              <a:t>Xl,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ones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(Xl,1),1)];</a:t>
            </a:r>
          </a:p>
          <a:p>
            <a:r>
              <a:rPr lang="fi-FI" dirty="0">
                <a:latin typeface="Consolas"/>
                <a:cs typeface="Consolas"/>
              </a:rPr>
              <a:t>    </a:t>
            </a:r>
            <a:r>
              <a:rPr lang="fi-FI" dirty="0" err="1">
                <a:latin typeface="Consolas"/>
                <a:cs typeface="Consolas"/>
              </a:rPr>
              <a:t>X{t}=Xl</a:t>
            </a:r>
            <a:r>
              <a:rPr lang="fi-FI" dirty="0">
                <a:latin typeface="Consolas"/>
                <a:cs typeface="Consolas"/>
              </a:rPr>
              <a:t>; </a:t>
            </a:r>
            <a:r>
              <a:rPr lang="fi-FI" dirty="0" err="1">
                <a:latin typeface="Consolas"/>
                <a:cs typeface="Consolas"/>
              </a:rPr>
              <a:t>Y{t}=Yl</a:t>
            </a:r>
            <a:r>
              <a:rPr lang="fi-FI" dirty="0">
                <a:latin typeface="Consolas"/>
                <a:cs typeface="Consolas"/>
              </a:rPr>
              <a:t>;</a:t>
            </a:r>
          </a:p>
          <a:p>
            <a:r>
              <a:rPr lang="fi-FI" dirty="0" err="1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395536" y="243686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Exo0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48280" y="5392960"/>
            <a:ext cx="3749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Store an index for each dataset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85664" y="5085184"/>
            <a:ext cx="5474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Store each dataset in a separate cell of a table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X stores the molecular descriptors matrices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Y stores the vectors of </a:t>
            </a:r>
            <a:r>
              <a:rPr lang="en-US" sz="2000" dirty="0" err="1" smtClean="0"/>
              <a:t>pKi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835696" y="5392960"/>
            <a:ext cx="557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and prepare each dataset and store them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491737" y="5239072"/>
            <a:ext cx="4262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Keep track of the number of dataset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it is also the number of tasks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360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Exercise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01350" y="265927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% An array of dopamine dopamine subfamily codes</a:t>
            </a:r>
          </a:p>
          <a:p>
            <a:r>
              <a:rPr lang="en-US" dirty="0" err="1">
                <a:latin typeface="Consolas"/>
                <a:cs typeface="Consolas"/>
              </a:rPr>
              <a:t>lDopa</a:t>
            </a:r>
            <a:r>
              <a:rPr lang="en-US" dirty="0">
                <a:latin typeface="Consolas"/>
                <a:cs typeface="Consolas"/>
              </a:rPr>
              <a:t>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transpose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arrayfun</a:t>
            </a:r>
            <a:r>
              <a:rPr lang="en-US" dirty="0">
                <a:latin typeface="Consolas"/>
                <a:cs typeface="Consolas"/>
              </a:rPr>
              <a:t>(@(x) 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strcat</a:t>
            </a:r>
            <a:r>
              <a:rPr lang="en-US" dirty="0">
                <a:latin typeface="Consolas"/>
                <a:cs typeface="Consolas"/>
              </a:rPr>
              <a:t>('D',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int2str</a:t>
            </a:r>
            <a:r>
              <a:rPr lang="en-US" dirty="0">
                <a:latin typeface="Consolas"/>
                <a:cs typeface="Consolas"/>
              </a:rPr>
              <a:t>(x)),</a:t>
            </a:r>
            <a:r>
              <a:rPr lang="en-US" dirty="0" err="1">
                <a:latin typeface="Consolas"/>
                <a:cs typeface="Consolas"/>
              </a:rPr>
              <a:t>aDopa</a:t>
            </a:r>
            <a:r>
              <a:rPr lang="en-US" dirty="0">
                <a:latin typeface="Consolas"/>
                <a:cs typeface="Consolas"/>
              </a:rPr>
              <a:t>,'</a:t>
            </a:r>
            <a:r>
              <a:rPr lang="en-US" dirty="0" err="1">
                <a:latin typeface="Consolas"/>
                <a:cs typeface="Consolas"/>
              </a:rPr>
              <a:t>UniformOutput</a:t>
            </a:r>
            <a:r>
              <a:rPr lang="en-US" dirty="0">
                <a:latin typeface="Consolas"/>
                <a:cs typeface="Consolas"/>
              </a:rPr>
              <a:t>',false));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395536" y="243686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Exo0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43651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line starting with a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%</a:t>
            </a:r>
            <a:r>
              <a:rPr lang="en-US" dirty="0" smtClean="0"/>
              <a:t> is a comment. It is not interpreted.</a:t>
            </a:r>
          </a:p>
          <a:p>
            <a:endParaRPr lang="en-US" dirty="0" smtClean="0"/>
          </a:p>
          <a:p>
            <a:r>
              <a:rPr lang="en-US" dirty="0" smtClean="0"/>
              <a:t>MATLAB is functional language.</a:t>
            </a:r>
          </a:p>
          <a:p>
            <a:r>
              <a:rPr lang="en-US" dirty="0" smtClean="0"/>
              <a:t>This intricate command </a:t>
            </a:r>
            <a:r>
              <a:rPr lang="en-US" dirty="0" smtClean="0"/>
              <a:t>creates a </a:t>
            </a:r>
            <a:r>
              <a:rPr lang="en-US" dirty="0" smtClean="0"/>
              <a:t>list of 5 words: ‘D1’, ‘D2’, ‘D3’, ‘D4’, ‘D5’.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7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 should be installed</a:t>
            </a:r>
          </a:p>
          <a:p>
            <a:r>
              <a:rPr lang="en-US" dirty="0" smtClean="0"/>
              <a:t>MATLAB search path should be set</a:t>
            </a:r>
          </a:p>
          <a:p>
            <a:r>
              <a:rPr lang="en-US" dirty="0" smtClean="0"/>
              <a:t>Dopamine receptors datasets shall be loaded :</a:t>
            </a:r>
          </a:p>
          <a:p>
            <a:pPr lvl="1"/>
            <a:r>
              <a:rPr lang="en-US" dirty="0" smtClean="0"/>
              <a:t>X: an array of molecular descriptors matrices</a:t>
            </a:r>
          </a:p>
          <a:p>
            <a:pPr lvl="1"/>
            <a:r>
              <a:rPr lang="en-US" dirty="0" smtClean="0"/>
              <a:t>Y: an array of vectors of </a:t>
            </a:r>
            <a:r>
              <a:rPr lang="en-US" dirty="0" err="1" smtClean="0"/>
              <a:t>pKi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5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1: The </a:t>
            </a:r>
            <a:r>
              <a:rPr lang="en-US" i="1" dirty="0">
                <a:solidFill>
                  <a:srgbClr val="800000"/>
                </a:solidFill>
              </a:rPr>
              <a:t>l</a:t>
            </a:r>
            <a:r>
              <a:rPr lang="en-US" i="1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-norm (LASSO) STL algorithm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1: The l1-norm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LASSO algorithm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0281" y="1340768"/>
            <a:ext cx="812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LASSO: </a:t>
            </a:r>
            <a:r>
              <a:rPr lang="en-US" sz="2400" dirty="0" smtClean="0"/>
              <a:t>Least Absolute Shrinkage </a:t>
            </a:r>
            <a:r>
              <a:rPr lang="en-US" sz="2400" dirty="0"/>
              <a:t>and </a:t>
            </a:r>
            <a:r>
              <a:rPr lang="en-US" sz="2400" dirty="0" smtClean="0"/>
              <a:t>Selection Operator 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941168"/>
            <a:ext cx="766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produces multi-linear least square regression models</a:t>
            </a:r>
            <a:endParaRPr lang="en-US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811152"/>
              </p:ext>
            </p:extLst>
          </p:nvPr>
        </p:nvGraphicFramePr>
        <p:xfrm>
          <a:off x="1403648" y="2564904"/>
          <a:ext cx="6121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" name="Document" r:id="rId3" imgW="6121400" imgH="533400" progId="Word.Document.12">
                  <p:embed/>
                </p:oleObj>
              </mc:Choice>
              <mc:Fallback>
                <p:oleObj name="Document" r:id="rId3" imgW="6121400" imgH="53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564904"/>
                        <a:ext cx="6121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25258"/>
              </p:ext>
            </p:extLst>
          </p:nvPr>
        </p:nvGraphicFramePr>
        <p:xfrm>
          <a:off x="2267744" y="3068960"/>
          <a:ext cx="612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Document" r:id="rId5" imgW="6121400" imgH="495300" progId="Word.Document.12">
                  <p:embed/>
                </p:oleObj>
              </mc:Choice>
              <mc:Fallback>
                <p:oleObj name="Document" r:id="rId5" imgW="6121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3068960"/>
                        <a:ext cx="6121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78238"/>
              </p:ext>
            </p:extLst>
          </p:nvPr>
        </p:nvGraphicFramePr>
        <p:xfrm>
          <a:off x="4283968" y="3501008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Document" r:id="rId7" imgW="6121400" imgH="457200" progId="Word.Document.12">
                  <p:embed/>
                </p:oleObj>
              </mc:Choice>
              <mc:Fallback>
                <p:oleObj name="Document" r:id="rId7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3501008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53494"/>
              </p:ext>
            </p:extLst>
          </p:nvPr>
        </p:nvGraphicFramePr>
        <p:xfrm>
          <a:off x="4283968" y="3969060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Document" r:id="rId9" imgW="6121400" imgH="457200" progId="Word.Document.12">
                  <p:embed/>
                </p:oleObj>
              </mc:Choice>
              <mc:Fallback>
                <p:oleObj name="Document" r:id="rId9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3968" y="3969060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64809"/>
              </p:ext>
            </p:extLst>
          </p:nvPr>
        </p:nvGraphicFramePr>
        <p:xfrm>
          <a:off x="4283968" y="443711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Document" r:id="rId11" imgW="6121400" imgH="457200" progId="Word.Document.12">
                  <p:embed/>
                </p:oleObj>
              </mc:Choice>
              <mc:Fallback>
                <p:oleObj name="Document" r:id="rId11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83968" y="443711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76107"/>
              </p:ext>
            </p:extLst>
          </p:nvPr>
        </p:nvGraphicFramePr>
        <p:xfrm>
          <a:off x="323528" y="3501008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Document" r:id="rId13" imgW="6121400" imgH="457200" progId="Word.Document.12">
                  <p:embed/>
                </p:oleObj>
              </mc:Choice>
              <mc:Fallback>
                <p:oleObj name="Document" r:id="rId13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28" y="3501008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21206"/>
              </p:ext>
            </p:extLst>
          </p:nvPr>
        </p:nvGraphicFramePr>
        <p:xfrm>
          <a:off x="323528" y="407707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Document" r:id="rId15" imgW="6121400" imgH="457200" progId="Word.Document.12">
                  <p:embed/>
                </p:oleObj>
              </mc:Choice>
              <mc:Fallback>
                <p:oleObj name="Document" r:id="rId15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528" y="407707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187624" y="1988840"/>
            <a:ext cx="71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it works? Minimize the objective functio</a:t>
            </a:r>
            <a:r>
              <a:rPr lang="en-US" sz="2400" dirty="0"/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920" y="2420888"/>
            <a:ext cx="1440160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80112" y="2420888"/>
            <a:ext cx="1152128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0072" y="5661248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i="1" dirty="0"/>
              <a:t>l</a:t>
            </a:r>
            <a:r>
              <a:rPr lang="en-US" sz="2400" i="1" baseline="-25000" dirty="0"/>
              <a:t>1</a:t>
            </a:r>
            <a:r>
              <a:rPr lang="en-US" sz="2400" dirty="0"/>
              <a:t>-norm </a:t>
            </a:r>
            <a:r>
              <a:rPr lang="en-US" sz="2400" dirty="0" err="1"/>
              <a:t>regularizer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92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LASSO algorithm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2542234"/>
          </a:xfrm>
        </p:spPr>
        <p:txBody>
          <a:bodyPr>
            <a:normAutofit/>
          </a:bodyPr>
          <a:lstStyle/>
          <a:p>
            <a:r>
              <a:rPr lang="en-US" dirty="0" smtClean="0"/>
              <a:t>The objective function is not differentiable </a:t>
            </a:r>
            <a:r>
              <a:rPr lang="en-US" dirty="0"/>
              <a:t>e</a:t>
            </a:r>
            <a:r>
              <a:rPr lang="en-US" dirty="0" smtClean="0"/>
              <a:t>verywhere.</a:t>
            </a:r>
          </a:p>
          <a:p>
            <a:pPr lvl="1"/>
            <a:r>
              <a:rPr lang="en-US" dirty="0" smtClean="0"/>
              <a:t>No analytical solution</a:t>
            </a:r>
          </a:p>
          <a:p>
            <a:pPr lvl="1"/>
            <a:r>
              <a:rPr lang="en-US" dirty="0"/>
              <a:t>MALSAR uses Accelerated Gradient Methods to optimize this </a:t>
            </a:r>
            <a:r>
              <a:rPr lang="en-US" dirty="0" smtClean="0"/>
              <a:t>function.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5126086"/>
            <a:ext cx="9117432" cy="175929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Wingdings" charset="0"/>
              <a:buChar char="§"/>
            </a:pPr>
            <a:r>
              <a:rPr lang="en-US" sz="3200" b="1" dirty="0">
                <a:latin typeface="+mn-lt"/>
                <a:ea typeface="+mn-ea"/>
              </a:rPr>
              <a:t>The l1-norm regularization acts as a variable selection</a:t>
            </a:r>
          </a:p>
          <a:p>
            <a:pPr marL="742950" lvl="1" indent="-285750">
              <a:spcBef>
                <a:spcPct val="20000"/>
              </a:spcBef>
              <a:buFont typeface="Webdings" charset="0"/>
              <a:buChar char="a"/>
            </a:pPr>
            <a:r>
              <a:rPr lang="en-US" sz="2800" dirty="0">
                <a:latin typeface="+mn-lt"/>
                <a:ea typeface="+mn-ea"/>
              </a:rPr>
              <a:t>To satisfy the constraint, the weight of all unnecessary descriptors are set to zero.</a:t>
            </a:r>
          </a:p>
        </p:txBody>
      </p:sp>
      <p:sp>
        <p:nvSpPr>
          <p:cNvPr id="7" name="Signalisation droite 6"/>
          <p:cNvSpPr/>
          <p:nvPr/>
        </p:nvSpPr>
        <p:spPr>
          <a:xfrm>
            <a:off x="323528" y="371703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393944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edit</a:t>
            </a:r>
            <a:r>
              <a:rPr lang="en-US" dirty="0">
                <a:latin typeface="Consolas"/>
                <a:cs typeface="Consolas"/>
              </a:rPr>
              <a:t>('</a:t>
            </a:r>
            <a:r>
              <a:rPr lang="en-US" dirty="0" err="1">
                <a:latin typeface="Consolas"/>
                <a:cs typeface="Consolas"/>
              </a:rPr>
              <a:t>default_opts.m</a:t>
            </a:r>
            <a:r>
              <a:rPr lang="en-US" dirty="0">
                <a:latin typeface="Consolas"/>
                <a:cs typeface="Consolas"/>
              </a:rPr>
              <a:t>');</a:t>
            </a:r>
          </a:p>
          <a:p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%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opts=</a:t>
            </a:r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default_opts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4106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apply a LASSO model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23728" y="155679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Consolas"/>
                <a:cs typeface="Consolas"/>
              </a:rPr>
              <a:t>prc</a:t>
            </a:r>
            <a:r>
              <a:rPr lang="fr-FR" dirty="0" smtClean="0">
                <a:latin typeface="Consolas"/>
                <a:cs typeface="Consolas"/>
              </a:rPr>
              <a:t>=0.3;</a:t>
            </a:r>
            <a:endParaRPr lang="en-GB" dirty="0" smtClean="0">
              <a:latin typeface="Consolas"/>
              <a:cs typeface="Consolas"/>
            </a:endParaRPr>
          </a:p>
          <a:p>
            <a:r>
              <a:rPr lang="fr-FR" dirty="0" smtClean="0">
                <a:latin typeface="Consolas"/>
                <a:cs typeface="Consolas"/>
              </a:rPr>
              <a:t>[</a:t>
            </a:r>
            <a:r>
              <a:rPr lang="fr-FR" dirty="0" err="1" smtClean="0">
                <a:latin typeface="Consolas"/>
                <a:cs typeface="Consolas"/>
              </a:rPr>
              <a:t>Xtr</a:t>
            </a:r>
            <a:r>
              <a:rPr lang="fr-FR" dirty="0" smtClean="0">
                <a:latin typeface="Consolas"/>
                <a:cs typeface="Consolas"/>
              </a:rPr>
              <a:t>, </a:t>
            </a:r>
            <a:r>
              <a:rPr lang="fr-FR" dirty="0" err="1" smtClean="0">
                <a:latin typeface="Consolas"/>
                <a:cs typeface="Consolas"/>
              </a:rPr>
              <a:t>Ytr</a:t>
            </a:r>
            <a:r>
              <a:rPr lang="fr-FR" dirty="0" smtClean="0">
                <a:latin typeface="Consolas"/>
                <a:cs typeface="Consolas"/>
              </a:rPr>
              <a:t>, </a:t>
            </a:r>
            <a:r>
              <a:rPr lang="fr-FR" dirty="0" err="1" smtClean="0">
                <a:latin typeface="Consolas"/>
                <a:cs typeface="Consolas"/>
              </a:rPr>
              <a:t>Xte</a:t>
            </a:r>
            <a:r>
              <a:rPr lang="fr-FR" dirty="0" smtClean="0">
                <a:latin typeface="Consolas"/>
                <a:cs typeface="Consolas"/>
              </a:rPr>
              <a:t>, </a:t>
            </a:r>
            <a:r>
              <a:rPr lang="fr-FR" dirty="0" err="1" smtClean="0">
                <a:latin typeface="Consolas"/>
                <a:cs typeface="Consolas"/>
              </a:rPr>
              <a:t>Yte</a:t>
            </a:r>
            <a:r>
              <a:rPr lang="fr-FR" dirty="0" smtClean="0">
                <a:latin typeface="Consolas"/>
                <a:cs typeface="Consolas"/>
              </a:rPr>
              <a:t>]=</a:t>
            </a:r>
            <a:r>
              <a:rPr lang="fr-FR" dirty="0" err="1" smtClean="0">
                <a:latin typeface="Consolas"/>
                <a:cs typeface="Consolas"/>
              </a:rPr>
              <a:t>mtlSplit</a:t>
            </a:r>
            <a:r>
              <a:rPr lang="fr-FR" dirty="0" smtClean="0">
                <a:latin typeface="Consolas"/>
                <a:cs typeface="Consolas"/>
              </a:rPr>
              <a:t>(X, Y, </a:t>
            </a:r>
            <a:r>
              <a:rPr lang="fr-FR" dirty="0" err="1" smtClean="0">
                <a:latin typeface="Consolas"/>
                <a:cs typeface="Consolas"/>
              </a:rPr>
              <a:t>prc</a:t>
            </a:r>
            <a:r>
              <a:rPr lang="fr-FR" dirty="0" smtClean="0">
                <a:latin typeface="Consolas"/>
                <a:cs typeface="Consolas"/>
              </a:rPr>
              <a:t>);</a:t>
            </a:r>
            <a:r>
              <a:rPr lang="en-GB" dirty="0" smtClean="0">
                <a:latin typeface="Consolas"/>
                <a:cs typeface="Consolas"/>
              </a:rPr>
              <a:t> 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Signalisation droite 5"/>
          <p:cNvSpPr/>
          <p:nvPr/>
        </p:nvSpPr>
        <p:spPr>
          <a:xfrm>
            <a:off x="323528" y="126876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91680" y="2636912"/>
            <a:ext cx="516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Split the dataset: 70% training and 30% test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67744" y="3291371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p1=5;</a:t>
            </a:r>
          </a:p>
          <a:p>
            <a:r>
              <a:rPr lang="en-US" dirty="0">
                <a:latin typeface="Consolas"/>
                <a:cs typeface="Consolas"/>
              </a:rPr>
              <a:t>[W, </a:t>
            </a:r>
            <a:r>
              <a:rPr lang="en-US" dirty="0" err="1">
                <a:latin typeface="Consolas"/>
                <a:cs typeface="Consolas"/>
              </a:rPr>
              <a:t>funcval</a:t>
            </a:r>
            <a:r>
              <a:rPr lang="en-US" dirty="0">
                <a:latin typeface="Consolas"/>
                <a:cs typeface="Consolas"/>
              </a:rPr>
              <a:t>]=</a:t>
            </a:r>
            <a:r>
              <a:rPr lang="en-US" dirty="0" err="1">
                <a:latin typeface="Consolas"/>
                <a:cs typeface="Consolas"/>
              </a:rPr>
              <a:t>Least_Lasso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Xtr</a:t>
            </a:r>
            <a:r>
              <a:rPr lang="en-US" dirty="0">
                <a:latin typeface="Consolas"/>
                <a:cs typeface="Consolas"/>
              </a:rPr>
              <a:t>(1,1),</a:t>
            </a:r>
            <a:r>
              <a:rPr lang="en-US" dirty="0" err="1">
                <a:latin typeface="Consolas"/>
                <a:cs typeface="Consolas"/>
              </a:rPr>
              <a:t>Ytr</a:t>
            </a:r>
            <a:r>
              <a:rPr lang="en-US" dirty="0">
                <a:latin typeface="Consolas"/>
                <a:cs typeface="Consolas"/>
              </a:rPr>
              <a:t>(1,1),p1,opts);</a:t>
            </a:r>
          </a:p>
        </p:txBody>
      </p:sp>
      <p:sp>
        <p:nvSpPr>
          <p:cNvPr id="9" name="Signalisation droite 8"/>
          <p:cNvSpPr/>
          <p:nvPr/>
        </p:nvSpPr>
        <p:spPr>
          <a:xfrm>
            <a:off x="323528" y="306896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91680" y="4293096"/>
            <a:ext cx="6434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Learn a model on the training set for dopamine D1.</a:t>
            </a:r>
          </a:p>
          <a:p>
            <a:r>
              <a:rPr lang="en-US" sz="2000" dirty="0" smtClean="0"/>
              <a:t>Weights are in </a:t>
            </a:r>
            <a:r>
              <a:rPr lang="en-US" sz="2000" dirty="0" smtClean="0">
                <a:latin typeface="Consolas"/>
                <a:cs typeface="Consolas"/>
              </a:rPr>
              <a:t>W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Optimization convergence can be </a:t>
            </a:r>
            <a:r>
              <a:rPr lang="en-US" sz="2000" dirty="0" smtClean="0"/>
              <a:t>examined </a:t>
            </a:r>
            <a:r>
              <a:rPr lang="en-US" sz="2000" dirty="0" smtClean="0"/>
              <a:t>in </a:t>
            </a:r>
            <a:r>
              <a:rPr lang="en-US" sz="2000" dirty="0" err="1" smtClean="0">
                <a:latin typeface="Consolas"/>
                <a:cs typeface="Consolas"/>
              </a:rPr>
              <a:t>funval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Signalisation droite 10"/>
          <p:cNvSpPr/>
          <p:nvPr/>
        </p:nvSpPr>
        <p:spPr>
          <a:xfrm>
            <a:off x="331912" y="494116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3728" y="5440578"/>
            <a:ext cx="196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Yp</a:t>
            </a:r>
            <a:r>
              <a:rPr lang="en-US" dirty="0">
                <a:latin typeface="Consolas"/>
                <a:cs typeface="Consolas"/>
              </a:rPr>
              <a:t>=</a:t>
            </a:r>
            <a:r>
              <a:rPr lang="en-US" dirty="0" err="1">
                <a:latin typeface="Consolas"/>
                <a:cs typeface="Consolas"/>
              </a:rPr>
              <a:t>Xte</a:t>
            </a:r>
            <a:r>
              <a:rPr lang="en-US" dirty="0">
                <a:latin typeface="Consolas"/>
                <a:cs typeface="Consolas"/>
              </a:rPr>
              <a:t>{1,1}*W;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91680" y="5949280"/>
            <a:ext cx="5115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Apply the model on the test set descriptors.</a:t>
            </a:r>
          </a:p>
          <a:p>
            <a:r>
              <a:rPr lang="en-US" sz="2000" dirty="0" smtClean="0"/>
              <a:t>Get estimated values in </a:t>
            </a:r>
            <a:r>
              <a:rPr lang="en-US" sz="2000" dirty="0" err="1" smtClean="0">
                <a:latin typeface="Consolas"/>
                <a:cs typeface="Consolas"/>
              </a:rPr>
              <a:t>Yp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652120" y="3789040"/>
            <a:ext cx="1872208" cy="880864"/>
            <a:chOff x="5652120" y="3789040"/>
            <a:chExt cx="1872208" cy="880864"/>
          </a:xfrm>
        </p:grpSpPr>
        <p:sp>
          <p:nvSpPr>
            <p:cNvPr id="14" name="Rectangle 13"/>
            <p:cNvSpPr/>
            <p:nvPr/>
          </p:nvSpPr>
          <p:spPr>
            <a:xfrm>
              <a:off x="6804248" y="3789040"/>
              <a:ext cx="288032" cy="504056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3789040"/>
              <a:ext cx="288032" cy="504056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79368" y="4365104"/>
              <a:ext cx="1744960" cy="304800"/>
            </a:xfrm>
            <a:prstGeom prst="rect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90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tutorial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context of QSAR compound profiling:</a:t>
            </a:r>
          </a:p>
          <a:p>
            <a:pPr lvl="1"/>
            <a:r>
              <a:rPr lang="en-US" dirty="0" smtClean="0"/>
              <a:t>Introduce Multi-Task Learning methods</a:t>
            </a:r>
          </a:p>
          <a:p>
            <a:pPr lvl="2"/>
            <a:r>
              <a:rPr lang="en-US" dirty="0" smtClean="0"/>
              <a:t>What it is?</a:t>
            </a:r>
          </a:p>
          <a:p>
            <a:pPr lvl="2"/>
            <a:r>
              <a:rPr lang="en-US" dirty="0" smtClean="0"/>
              <a:t>Is it useful? </a:t>
            </a:r>
            <a:r>
              <a:rPr lang="en-US" dirty="0"/>
              <a:t>How does it validate?</a:t>
            </a:r>
            <a:endParaRPr lang="en-US" dirty="0" smtClean="0"/>
          </a:p>
          <a:p>
            <a:pPr lvl="2"/>
            <a:r>
              <a:rPr lang="en-US" dirty="0" smtClean="0"/>
              <a:t>Is it better? When does it work?</a:t>
            </a:r>
            <a:endParaRPr lang="en-US" dirty="0"/>
          </a:p>
          <a:p>
            <a:pPr lvl="1"/>
            <a:r>
              <a:rPr lang="en-US" dirty="0" smtClean="0"/>
              <a:t>Introduce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regularized regressions (LASSO)</a:t>
            </a:r>
          </a:p>
          <a:p>
            <a:pPr lvl="2"/>
            <a:r>
              <a:rPr lang="en-US" dirty="0" smtClean="0"/>
              <a:t>Characterization?</a:t>
            </a:r>
          </a:p>
          <a:p>
            <a:pPr lvl="2"/>
            <a:r>
              <a:rPr lang="en-US" dirty="0" smtClean="0"/>
              <a:t>Parameterization?</a:t>
            </a:r>
          </a:p>
          <a:p>
            <a:r>
              <a:rPr lang="en-US" dirty="0" smtClean="0"/>
              <a:t>Introduce MATLAB (</a:t>
            </a:r>
            <a:r>
              <a:rPr lang="en-US" dirty="0" err="1" smtClean="0"/>
              <a:t>MathWorks</a:t>
            </a:r>
            <a:r>
              <a:rPr lang="en-US" dirty="0" smtClean="0"/>
              <a:t>®)</a:t>
            </a:r>
          </a:p>
          <a:p>
            <a:pPr lvl="2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5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304764"/>
            <a:ext cx="480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SSE=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sum</a:t>
            </a:r>
            <a:r>
              <a:rPr lang="en-US" dirty="0">
                <a:latin typeface="Consolas"/>
                <a:cs typeface="Consolas"/>
              </a:rPr>
              <a:t>((</a:t>
            </a:r>
            <a:r>
              <a:rPr lang="en-US" dirty="0" err="1">
                <a:latin typeface="Consolas"/>
                <a:cs typeface="Consolas"/>
              </a:rPr>
              <a:t>Yp-Yte</a:t>
            </a:r>
            <a:r>
              <a:rPr lang="en-US" dirty="0">
                <a:latin typeface="Consolas"/>
                <a:cs typeface="Consolas"/>
              </a:rPr>
              <a:t>{1,1}).^2);</a:t>
            </a:r>
          </a:p>
          <a:p>
            <a:r>
              <a:rPr lang="en-US" dirty="0">
                <a:latin typeface="Consolas"/>
                <a:cs typeface="Consolas"/>
              </a:rPr>
              <a:t>SST=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sum</a:t>
            </a:r>
            <a:r>
              <a:rPr lang="en-US" dirty="0">
                <a:latin typeface="Consolas"/>
                <a:cs typeface="Consolas"/>
              </a:rPr>
              <a:t>((</a:t>
            </a:r>
            <a:r>
              <a:rPr lang="en-US" dirty="0" err="1">
                <a:latin typeface="Consolas"/>
                <a:cs typeface="Consolas"/>
              </a:rPr>
              <a:t>Yte</a:t>
            </a:r>
            <a:r>
              <a:rPr lang="en-US" dirty="0">
                <a:latin typeface="Consolas"/>
                <a:cs typeface="Consolas"/>
              </a:rPr>
              <a:t>{1,1}-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mean</a:t>
            </a:r>
            <a:r>
              <a:rPr lang="en-US" dirty="0">
                <a:latin typeface="Consolas"/>
                <a:cs typeface="Consolas"/>
              </a:rPr>
              <a:t>(Y{1,1})).^2);</a:t>
            </a:r>
          </a:p>
          <a:p>
            <a:r>
              <a:rPr lang="en-US" dirty="0">
                <a:latin typeface="Consolas"/>
                <a:cs typeface="Consolas"/>
              </a:rPr>
              <a:t>R2=1-SSE/SST;</a:t>
            </a:r>
          </a:p>
          <a:p>
            <a:r>
              <a:rPr lang="en-US" dirty="0">
                <a:latin typeface="Consolas"/>
                <a:cs typeface="Consolas"/>
              </a:rPr>
              <a:t>RMSE=</a:t>
            </a:r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sqrt</a:t>
            </a:r>
            <a:r>
              <a:rPr lang="en-US" dirty="0">
                <a:latin typeface="Consolas"/>
                <a:cs typeface="Consolas"/>
              </a:rPr>
              <a:t>(SSE/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Yte</a:t>
            </a:r>
            <a:r>
              <a:rPr lang="en-US" dirty="0">
                <a:latin typeface="Consolas"/>
                <a:cs typeface="Consolas"/>
              </a:rPr>
              <a:t>{1,1},1));</a:t>
            </a:r>
          </a:p>
          <a:p>
            <a:r>
              <a:rPr lang="en-US" dirty="0" err="1">
                <a:solidFill>
                  <a:srgbClr val="660066"/>
                </a:solidFill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('RMSE=%g R2=%g\n ',RMSE,R2);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323528" y="135935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511" y="2852936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 and print Root Mean Squared Error (</a:t>
            </a:r>
            <a:r>
              <a:rPr lang="en-US" sz="2000" dirty="0" smtClean="0">
                <a:latin typeface="Consolas"/>
                <a:cs typeface="Consolas"/>
              </a:rPr>
              <a:t>RMSE</a:t>
            </a:r>
            <a:r>
              <a:rPr lang="en-US" sz="2000" dirty="0" smtClean="0"/>
              <a:t>) and Determination Coefficient (</a:t>
            </a:r>
            <a:r>
              <a:rPr lang="en-US" sz="2000" dirty="0" smtClean="0">
                <a:latin typeface="Consolas"/>
                <a:cs typeface="Consolas"/>
              </a:rPr>
              <a:t>R2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8" name="Signalisation droite 7"/>
          <p:cNvSpPr/>
          <p:nvPr/>
        </p:nvSpPr>
        <p:spPr>
          <a:xfrm>
            <a:off x="323528" y="362760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573016"/>
            <a:ext cx="6804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nsolas"/>
                <a:cs typeface="Consolas"/>
              </a:rPr>
              <a:t>plot(</a:t>
            </a:r>
            <a:r>
              <a:rPr lang="fr-FR" dirty="0" err="1">
                <a:latin typeface="Consolas"/>
                <a:cs typeface="Consolas"/>
              </a:rPr>
              <a:t>Yp,Yte</a:t>
            </a:r>
            <a:r>
              <a:rPr lang="fr-FR" dirty="0">
                <a:latin typeface="Consolas"/>
                <a:cs typeface="Consolas"/>
              </a:rPr>
              <a:t>{1,1},'o',</a:t>
            </a:r>
            <a:r>
              <a:rPr lang="fr-FR" dirty="0" err="1">
                <a:latin typeface="Consolas"/>
                <a:cs typeface="Consolas"/>
              </a:rPr>
              <a:t>Yte</a:t>
            </a:r>
            <a:r>
              <a:rPr lang="fr-FR" dirty="0">
                <a:latin typeface="Consolas"/>
                <a:cs typeface="Consolas"/>
              </a:rPr>
              <a:t>{1,1},</a:t>
            </a:r>
            <a:r>
              <a:rPr lang="fr-FR" dirty="0" err="1">
                <a:latin typeface="Consolas"/>
                <a:cs typeface="Consolas"/>
              </a:rPr>
              <a:t>Yte</a:t>
            </a:r>
            <a:r>
              <a:rPr lang="fr-FR" dirty="0">
                <a:latin typeface="Consolas"/>
                <a:cs typeface="Consolas"/>
              </a:rPr>
              <a:t>{1,1},'-');</a:t>
            </a:r>
          </a:p>
          <a:p>
            <a:r>
              <a:rPr lang="fr-FR" dirty="0" err="1">
                <a:latin typeface="Consolas"/>
                <a:cs typeface="Consolas"/>
              </a:rPr>
              <a:t>xlabel</a:t>
            </a:r>
            <a:r>
              <a:rPr lang="fr-FR" dirty="0">
                <a:latin typeface="Consolas"/>
                <a:cs typeface="Consolas"/>
              </a:rPr>
              <a:t>('</a:t>
            </a:r>
            <a:r>
              <a:rPr lang="fr-FR" dirty="0" err="1">
                <a:latin typeface="Consolas"/>
                <a:cs typeface="Consolas"/>
              </a:rPr>
              <a:t>Estimates</a:t>
            </a:r>
            <a:r>
              <a:rPr lang="fr-FR" dirty="0">
                <a:latin typeface="Consolas"/>
                <a:cs typeface="Consolas"/>
              </a:rPr>
              <a:t>');</a:t>
            </a:r>
          </a:p>
          <a:p>
            <a:r>
              <a:rPr lang="fr-FR" dirty="0" err="1">
                <a:latin typeface="Consolas"/>
                <a:cs typeface="Consolas"/>
              </a:rPr>
              <a:t>ylabel</a:t>
            </a:r>
            <a:r>
              <a:rPr lang="fr-FR" dirty="0">
                <a:latin typeface="Consolas"/>
                <a:cs typeface="Consolas"/>
              </a:rPr>
              <a:t>('</a:t>
            </a:r>
            <a:r>
              <a:rPr lang="fr-FR" dirty="0" err="1">
                <a:latin typeface="Consolas"/>
                <a:cs typeface="Consolas"/>
              </a:rPr>
              <a:t>Experiment</a:t>
            </a:r>
            <a:r>
              <a:rPr lang="fr-FR" dirty="0">
                <a:latin typeface="Consolas"/>
                <a:cs typeface="Consolas"/>
              </a:rPr>
              <a:t>');</a:t>
            </a:r>
          </a:p>
          <a:p>
            <a:r>
              <a:rPr lang="fr-FR" dirty="0" err="1">
                <a:latin typeface="Consolas"/>
                <a:cs typeface="Consolas"/>
              </a:rPr>
              <a:t>xlim</a:t>
            </a:r>
            <a:r>
              <a:rPr lang="fr-FR" dirty="0">
                <a:latin typeface="Consolas"/>
                <a:cs typeface="Consolas"/>
              </a:rPr>
              <a:t>([5,10]);</a:t>
            </a:r>
          </a:p>
          <a:p>
            <a:r>
              <a:rPr lang="fi-FI" dirty="0">
                <a:latin typeface="Consolas"/>
                <a:cs typeface="Consolas"/>
              </a:rPr>
              <a:t>ylim([5,10]);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511" y="530120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/>
            </a:lvl1pPr>
          </a:lstStyle>
          <a:p>
            <a:r>
              <a:rPr lang="en-US" dirty="0"/>
              <a:t>Draw the scatter plot of estimated against experimental </a:t>
            </a:r>
            <a:r>
              <a:rPr lang="en-US" dirty="0" err="1"/>
              <a:t>pKi</a:t>
            </a:r>
            <a:r>
              <a:rPr lang="en-US" dirty="0"/>
              <a:t> for D1.</a:t>
            </a:r>
          </a:p>
        </p:txBody>
      </p:sp>
      <p:pic>
        <p:nvPicPr>
          <p:cNvPr id="11" name="Image 10" descr="Exo1_ProtoExpP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6876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LASSO models for all dopamine receptors </a:t>
            </a:r>
            <a:r>
              <a:rPr lang="en-US" dirty="0" err="1" smtClean="0"/>
              <a:t>taks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60240" y="1628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STL=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cell</a:t>
            </a:r>
            <a:r>
              <a:rPr lang="en-US" dirty="0">
                <a:latin typeface="Consolas"/>
                <a:cs typeface="Consolas"/>
              </a:rPr>
              <a:t>(3,nDopa);</a:t>
            </a:r>
          </a:p>
          <a:p>
            <a:r>
              <a:rPr lang="en-US" dirty="0">
                <a:latin typeface="Consolas"/>
                <a:cs typeface="Consolas"/>
              </a:rPr>
              <a:t>STL_W=</a:t>
            </a:r>
            <a:r>
              <a:rPr lang="en-US" dirty="0">
                <a:solidFill>
                  <a:srgbClr val="660066"/>
                </a:solidFill>
                <a:latin typeface="Consolas"/>
                <a:cs typeface="Consolas"/>
              </a:rPr>
              <a:t>cell</a:t>
            </a:r>
            <a:r>
              <a:rPr lang="en-US" dirty="0">
                <a:latin typeface="Consolas"/>
                <a:cs typeface="Consolas"/>
              </a:rPr>
              <a:t>(1,nDopa);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323528" y="135935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6812" y="2420888"/>
            <a:ext cx="5905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/>
                <a:cs typeface="Consolas"/>
              </a:rPr>
              <a:t>STL</a:t>
            </a:r>
            <a:r>
              <a:rPr lang="en-US" sz="2000" dirty="0" smtClean="0"/>
              <a:t> stores RMSE, R2 and estimates for each task</a:t>
            </a:r>
          </a:p>
          <a:p>
            <a:r>
              <a:rPr lang="en-US" sz="2000" dirty="0" smtClean="0">
                <a:latin typeface="Consolas"/>
                <a:cs typeface="Consolas"/>
              </a:rPr>
              <a:t>STL_W</a:t>
            </a:r>
            <a:r>
              <a:rPr lang="en-US" sz="2000" dirty="0" smtClean="0"/>
              <a:t> stores the model of each task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33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LASSO models for all dopamine receptors </a:t>
            </a:r>
            <a:r>
              <a:rPr lang="en-US" dirty="0" err="1"/>
              <a:t>taks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Signalisation droite 3"/>
          <p:cNvSpPr/>
          <p:nvPr/>
        </p:nvSpPr>
        <p:spPr>
          <a:xfrm>
            <a:off x="323528" y="270834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Exo1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1268760"/>
            <a:ext cx="71404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for t=1:nDopa</a:t>
            </a:r>
          </a:p>
          <a:p>
            <a:r>
              <a:rPr lang="it-IT" dirty="0">
                <a:latin typeface="Consolas"/>
                <a:cs typeface="Consolas"/>
              </a:rPr>
              <a:t>    i=</a:t>
            </a:r>
            <a:r>
              <a:rPr lang="it-IT" dirty="0" err="1">
                <a:latin typeface="Consolas"/>
                <a:cs typeface="Consolas"/>
              </a:rPr>
              <a:t>aDopa</a:t>
            </a:r>
            <a:r>
              <a:rPr lang="it-IT" dirty="0">
                <a:latin typeface="Consolas"/>
                <a:cs typeface="Consolas"/>
              </a:rPr>
              <a:t>(t);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solidFill>
                  <a:srgbClr val="660066"/>
                </a:solidFill>
                <a:latin typeface="Consolas"/>
                <a:cs typeface="Consolas"/>
              </a:rPr>
              <a:t>fprintf</a:t>
            </a:r>
            <a:r>
              <a:rPr lang="fr-FR" dirty="0">
                <a:latin typeface="Consolas"/>
                <a:cs typeface="Consolas"/>
              </a:rPr>
              <a:t>('********      ');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solidFill>
                  <a:srgbClr val="660066"/>
                </a:solidFill>
                <a:latin typeface="Consolas"/>
                <a:cs typeface="Consolas"/>
              </a:rPr>
              <a:t>fprintf</a:t>
            </a:r>
            <a:r>
              <a:rPr lang="fr-FR" dirty="0">
                <a:latin typeface="Consolas"/>
                <a:cs typeface="Consolas"/>
              </a:rPr>
              <a:t>('Dopamine </a:t>
            </a:r>
            <a:r>
              <a:rPr lang="fr-FR" dirty="0" err="1">
                <a:latin typeface="Consolas"/>
                <a:cs typeface="Consolas"/>
              </a:rPr>
              <a:t>D%i</a:t>
            </a:r>
            <a:r>
              <a:rPr lang="fr-FR" dirty="0">
                <a:latin typeface="Consolas"/>
                <a:cs typeface="Consolas"/>
              </a:rPr>
              <a:t>\n',</a:t>
            </a:r>
            <a:r>
              <a:rPr lang="fr-FR" dirty="0" err="1" smtClean="0">
                <a:latin typeface="Consolas"/>
                <a:cs typeface="Consolas"/>
              </a:rPr>
              <a:t>aDopa</a:t>
            </a:r>
            <a:r>
              <a:rPr lang="fr-FR" dirty="0" smtClean="0">
                <a:latin typeface="Consolas"/>
                <a:cs typeface="Consolas"/>
              </a:rPr>
              <a:t>(</a:t>
            </a:r>
            <a:r>
              <a:rPr lang="fr-FR" dirty="0" err="1" smtClean="0">
                <a:latin typeface="Consolas"/>
                <a:cs typeface="Consolas"/>
              </a:rPr>
              <a:t>t</a:t>
            </a:r>
            <a:r>
              <a:rPr lang="fr-FR" dirty="0" smtClean="0">
                <a:latin typeface="Consolas"/>
                <a:cs typeface="Consolas"/>
              </a:rPr>
              <a:t>));    [</a:t>
            </a:r>
            <a:r>
              <a:rPr lang="fr-FR" dirty="0">
                <a:latin typeface="Consolas"/>
                <a:cs typeface="Consolas"/>
              </a:rPr>
              <a:t>STL_W{1,t},</a:t>
            </a:r>
            <a:r>
              <a:rPr lang="fr-FR" dirty="0" err="1">
                <a:latin typeface="Consolas"/>
                <a:cs typeface="Consolas"/>
              </a:rPr>
              <a:t>funcval</a:t>
            </a:r>
            <a:r>
              <a:rPr lang="fr-FR" dirty="0">
                <a:latin typeface="Consolas"/>
                <a:cs typeface="Consolas"/>
              </a:rPr>
              <a:t>]=</a:t>
            </a:r>
            <a:r>
              <a:rPr lang="fr-FR" dirty="0" err="1">
                <a:latin typeface="Consolas"/>
                <a:cs typeface="Consolas"/>
              </a:rPr>
              <a:t>Least_Lasso</a:t>
            </a:r>
            <a:r>
              <a:rPr lang="fr-FR" dirty="0">
                <a:latin typeface="Consolas"/>
                <a:cs typeface="Consolas"/>
              </a:rPr>
              <a:t>(</a:t>
            </a:r>
            <a:r>
              <a:rPr lang="fr-FR" dirty="0" err="1">
                <a:latin typeface="Consolas"/>
                <a:cs typeface="Consolas"/>
              </a:rPr>
              <a:t>Xtr</a:t>
            </a:r>
            <a:r>
              <a:rPr lang="fr-FR" dirty="0">
                <a:latin typeface="Consolas"/>
                <a:cs typeface="Consolas"/>
              </a:rPr>
              <a:t>(1,t),</a:t>
            </a:r>
            <a:r>
              <a:rPr lang="fr-FR" dirty="0" err="1">
                <a:latin typeface="Consolas"/>
                <a:cs typeface="Consolas"/>
              </a:rPr>
              <a:t>Ytr</a:t>
            </a:r>
            <a:r>
              <a:rPr lang="fr-FR" dirty="0">
                <a:latin typeface="Consolas"/>
                <a:cs typeface="Consolas"/>
              </a:rPr>
              <a:t>(1,t),p1,opts)</a:t>
            </a:r>
            <a:r>
              <a:rPr lang="fr-FR" dirty="0" smtClean="0">
                <a:latin typeface="Consolas"/>
                <a:cs typeface="Consolas"/>
              </a:rPr>
              <a:t>; </a:t>
            </a:r>
            <a:r>
              <a:rPr lang="fr-FR" dirty="0">
                <a:latin typeface="Consolas"/>
                <a:cs typeface="Consolas"/>
              </a:rPr>
              <a:t>[STL{1,t},STL{2,t},STL{3,t}]=</a:t>
            </a:r>
            <a:r>
              <a:rPr lang="fr-FR" dirty="0" err="1">
                <a:latin typeface="Consolas"/>
                <a:cs typeface="Consolas"/>
              </a:rPr>
              <a:t>stlRMSE</a:t>
            </a:r>
            <a:r>
              <a:rPr lang="fr-FR" dirty="0">
                <a:latin typeface="Consolas"/>
                <a:cs typeface="Consolas"/>
              </a:rPr>
              <a:t>(</a:t>
            </a:r>
            <a:r>
              <a:rPr lang="fr-FR" dirty="0" err="1">
                <a:latin typeface="Consolas"/>
                <a:cs typeface="Consolas"/>
              </a:rPr>
              <a:t>Xte</a:t>
            </a:r>
            <a:r>
              <a:rPr lang="fr-FR" dirty="0">
                <a:latin typeface="Consolas"/>
                <a:cs typeface="Consolas"/>
              </a:rPr>
              <a:t>{1,t},</a:t>
            </a:r>
            <a:r>
              <a:rPr lang="fr-FR" dirty="0" err="1">
                <a:latin typeface="Consolas"/>
                <a:cs typeface="Consolas"/>
              </a:rPr>
              <a:t>Yte</a:t>
            </a:r>
            <a:r>
              <a:rPr lang="fr-FR" dirty="0">
                <a:latin typeface="Consolas"/>
                <a:cs typeface="Consolas"/>
              </a:rPr>
              <a:t>{1,t},STL_W{1,t});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solidFill>
                  <a:srgbClr val="660066"/>
                </a:solidFill>
                <a:latin typeface="Consolas"/>
                <a:cs typeface="Consolas"/>
              </a:rPr>
              <a:t>fprintf</a:t>
            </a:r>
            <a:r>
              <a:rPr lang="fr-FR" dirty="0">
                <a:latin typeface="Consolas"/>
                <a:cs typeface="Consolas"/>
              </a:rPr>
              <a:t>('RMSE=%g R2=%g\n',STL{1,t},STL{2,t});</a:t>
            </a:r>
          </a:p>
          <a:p>
            <a:r>
              <a:rPr lang="is-IS" dirty="0">
                <a:latin typeface="Consolas"/>
                <a:cs typeface="Consolas"/>
              </a:rPr>
              <a:t>    </a:t>
            </a:r>
            <a:r>
              <a:rPr lang="is-IS" dirty="0">
                <a:solidFill>
                  <a:srgbClr val="660066"/>
                </a:solidFill>
                <a:latin typeface="Consolas"/>
                <a:cs typeface="Consolas"/>
              </a:rPr>
              <a:t>figure</a:t>
            </a:r>
            <a:r>
              <a:rPr lang="is-IS" dirty="0">
                <a:latin typeface="Consolas"/>
                <a:cs typeface="Consolas"/>
              </a:rPr>
              <a:t>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latin typeface="Consolas"/>
                <a:cs typeface="Consolas"/>
              </a:rPr>
              <a:t>plotExpPred</a:t>
            </a:r>
            <a:r>
              <a:rPr lang="fr-FR" dirty="0">
                <a:latin typeface="Consolas"/>
                <a:cs typeface="Consolas"/>
              </a:rPr>
              <a:t>(</a:t>
            </a:r>
            <a:r>
              <a:rPr lang="fr-FR" dirty="0" err="1">
                <a:latin typeface="Consolas"/>
                <a:cs typeface="Consolas"/>
              </a:rPr>
              <a:t>Yte</a:t>
            </a:r>
            <a:r>
              <a:rPr lang="fr-FR" dirty="0">
                <a:latin typeface="Consolas"/>
                <a:cs typeface="Consolas"/>
              </a:rPr>
              <a:t>{1,t},STL{3,t},</a:t>
            </a:r>
            <a:r>
              <a:rPr lang="fr-FR" dirty="0" err="1">
                <a:solidFill>
                  <a:srgbClr val="660066"/>
                </a:solidFill>
                <a:latin typeface="Consolas"/>
                <a:cs typeface="Consolas"/>
              </a:rPr>
              <a:t>strcat</a:t>
            </a:r>
            <a:r>
              <a:rPr lang="fr-FR" dirty="0">
                <a:latin typeface="Consolas"/>
                <a:cs typeface="Consolas"/>
              </a:rPr>
              <a:t>('Dopamine D',</a:t>
            </a:r>
            <a:r>
              <a:rPr lang="fr-FR" dirty="0">
                <a:solidFill>
                  <a:srgbClr val="660066"/>
                </a:solidFill>
                <a:latin typeface="Consolas"/>
                <a:cs typeface="Consolas"/>
              </a:rPr>
              <a:t>int2str</a:t>
            </a:r>
            <a:r>
              <a:rPr lang="fr-FR" dirty="0">
                <a:latin typeface="Consolas"/>
                <a:cs typeface="Consolas"/>
              </a:rPr>
              <a:t>(i)));</a:t>
            </a:r>
          </a:p>
          <a:p>
            <a:r>
              <a:rPr lang="fr-FR" dirty="0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57192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target, compute a LASSO model on the training set, apply it on the test set, compute and print statistics and display estimated </a:t>
            </a:r>
            <a:r>
              <a:rPr lang="en-US" dirty="0" err="1" smtClean="0"/>
              <a:t>vs</a:t>
            </a:r>
            <a:r>
              <a:rPr lang="en-US" dirty="0" smtClean="0"/>
              <a:t> experimental values plots.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LASSO models for all dopamine receptors </a:t>
            </a:r>
            <a:r>
              <a:rPr lang="en-US" dirty="0" err="1"/>
              <a:t>taks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33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58098"/>
              </p:ext>
            </p:extLst>
          </p:nvPr>
        </p:nvGraphicFramePr>
        <p:xfrm>
          <a:off x="1610568" y="1809750"/>
          <a:ext cx="62738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Document" r:id="rId3" imgW="6273800" imgH="3238500" progId="Word.Document.12">
                  <p:embed/>
                </p:oleObj>
              </mc:Choice>
              <mc:Fallback>
                <p:oleObj name="Document" r:id="rId3" imgW="62738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0568" y="1809750"/>
                        <a:ext cx="62738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3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LASSO models for all dopamine receptors </a:t>
            </a:r>
            <a:r>
              <a:rPr lang="en-US" dirty="0" err="1"/>
              <a:t>taks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5" name="Image 4" descr="Exo1_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0788"/>
            <a:ext cx="2880000" cy="2160000"/>
          </a:xfrm>
          <a:prstGeom prst="rect">
            <a:avLst/>
          </a:prstGeom>
        </p:spPr>
      </p:pic>
      <p:pic>
        <p:nvPicPr>
          <p:cNvPr id="6" name="Image 5" descr="Exo1_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4" y="1520788"/>
            <a:ext cx="2880000" cy="2160000"/>
          </a:xfrm>
          <a:prstGeom prst="rect">
            <a:avLst/>
          </a:prstGeom>
        </p:spPr>
      </p:pic>
      <p:pic>
        <p:nvPicPr>
          <p:cNvPr id="7" name="Image 6" descr="Exo1_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6" y="1520788"/>
            <a:ext cx="2880000" cy="2160000"/>
          </a:xfrm>
          <a:prstGeom prst="rect">
            <a:avLst/>
          </a:prstGeom>
        </p:spPr>
      </p:pic>
      <p:pic>
        <p:nvPicPr>
          <p:cNvPr id="8" name="Image 7" descr="Exo1_D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2" y="4221328"/>
            <a:ext cx="2880000" cy="2160000"/>
          </a:xfrm>
          <a:prstGeom prst="rect">
            <a:avLst/>
          </a:prstGeom>
        </p:spPr>
      </p:pic>
      <p:pic>
        <p:nvPicPr>
          <p:cNvPr id="9" name="Image 8" descr="Exo1_D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8" y="4221328"/>
            <a:ext cx="2880000" cy="216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95736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148064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8172400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915816" y="5301208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380312" y="52292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D5</a:t>
            </a:r>
          </a:p>
        </p:txBody>
      </p:sp>
    </p:spTree>
    <p:extLst>
      <p:ext uri="{BB962C8B-B14F-4D97-AF65-F5344CB8AC3E}">
        <p14:creationId xmlns:p14="http://schemas.microsoft.com/office/powerpoint/2010/main" val="40312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Build, apply and validate STL (LASSO) models</a:t>
            </a:r>
          </a:p>
          <a:p>
            <a:r>
              <a:rPr lang="en-US" dirty="0" smtClean="0"/>
              <a:t>Automatize procedures</a:t>
            </a:r>
          </a:p>
          <a:p>
            <a:pPr lvl="1"/>
            <a:r>
              <a:rPr lang="en-US" dirty="0" smtClean="0"/>
              <a:t>STL models produced for each dopamine target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stlRMSE</a:t>
            </a:r>
            <a:r>
              <a:rPr lang="en-US" dirty="0" smtClean="0"/>
              <a:t>: compute statistics and estimates given a model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plotExpPred</a:t>
            </a:r>
            <a:r>
              <a:rPr lang="en-US" dirty="0" smtClean="0"/>
              <a:t>: display estimated </a:t>
            </a:r>
            <a:r>
              <a:rPr lang="en-US" dirty="0" err="1" smtClean="0"/>
              <a:t>vs</a:t>
            </a:r>
            <a:r>
              <a:rPr lang="en-US" dirty="0" smtClean="0"/>
              <a:t> experimental values scatter plots.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2: The l1-norm (LASSO) MTL algorithm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2: The l1-norm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algorithm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4941168"/>
            <a:ext cx="766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produces multi-linear least square regression models</a:t>
            </a:r>
            <a:endParaRPr lang="en-US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827782"/>
              </p:ext>
            </p:extLst>
          </p:nvPr>
        </p:nvGraphicFramePr>
        <p:xfrm>
          <a:off x="1403648" y="2060848"/>
          <a:ext cx="6121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" name="Document" r:id="rId3" imgW="6121400" imgH="533400" progId="Word.Document.12">
                  <p:embed/>
                </p:oleObj>
              </mc:Choice>
              <mc:Fallback>
                <p:oleObj name="Document" r:id="rId3" imgW="6121400" imgH="53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060848"/>
                        <a:ext cx="6121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55538"/>
              </p:ext>
            </p:extLst>
          </p:nvPr>
        </p:nvGraphicFramePr>
        <p:xfrm>
          <a:off x="2267744" y="2564904"/>
          <a:ext cx="612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" name="Document" r:id="rId5" imgW="6121400" imgH="495300" progId="Word.Document.12">
                  <p:embed/>
                </p:oleObj>
              </mc:Choice>
              <mc:Fallback>
                <p:oleObj name="Document" r:id="rId5" imgW="6121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2564904"/>
                        <a:ext cx="6121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81840"/>
              </p:ext>
            </p:extLst>
          </p:nvPr>
        </p:nvGraphicFramePr>
        <p:xfrm>
          <a:off x="4787304" y="3501008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" name="Document" r:id="rId7" imgW="6121400" imgH="457200" progId="Word.Document.12">
                  <p:embed/>
                </p:oleObj>
              </mc:Choice>
              <mc:Fallback>
                <p:oleObj name="Document" r:id="rId7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7304" y="3501008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9337"/>
              </p:ext>
            </p:extLst>
          </p:nvPr>
        </p:nvGraphicFramePr>
        <p:xfrm>
          <a:off x="4787304" y="3969060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" name="Document" r:id="rId9" imgW="6121400" imgH="457200" progId="Word.Document.12">
                  <p:embed/>
                </p:oleObj>
              </mc:Choice>
              <mc:Fallback>
                <p:oleObj name="Document" r:id="rId9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7304" y="3969060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46169"/>
              </p:ext>
            </p:extLst>
          </p:nvPr>
        </p:nvGraphicFramePr>
        <p:xfrm>
          <a:off x="4787304" y="443711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8" name="Document" r:id="rId11" imgW="6121400" imgH="457200" progId="Word.Document.12">
                  <p:embed/>
                </p:oleObj>
              </mc:Choice>
              <mc:Fallback>
                <p:oleObj name="Document" r:id="rId11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7304" y="443711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22165"/>
              </p:ext>
            </p:extLst>
          </p:nvPr>
        </p:nvGraphicFramePr>
        <p:xfrm>
          <a:off x="323850" y="3488482"/>
          <a:ext cx="612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Document" r:id="rId13" imgW="6121400" imgH="812800" progId="Word.Document.12">
                  <p:embed/>
                </p:oleObj>
              </mc:Choice>
              <mc:Fallback>
                <p:oleObj name="Document" r:id="rId13" imgW="61214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850" y="3488482"/>
                        <a:ext cx="6121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85433"/>
              </p:ext>
            </p:extLst>
          </p:nvPr>
        </p:nvGraphicFramePr>
        <p:xfrm>
          <a:off x="323850" y="4217144"/>
          <a:ext cx="612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" name="Document" r:id="rId15" imgW="6121400" imgH="508000" progId="Word.Document.12">
                  <p:embed/>
                </p:oleObj>
              </mc:Choice>
              <mc:Fallback>
                <p:oleObj name="Document" r:id="rId15" imgW="61214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850" y="4217144"/>
                        <a:ext cx="6121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187624" y="1484784"/>
            <a:ext cx="71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it works? Minimize the objective functio</a:t>
            </a:r>
            <a:r>
              <a:rPr lang="en-US" sz="2400" dirty="0"/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920" y="1988840"/>
            <a:ext cx="1440160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80112" y="1988840"/>
            <a:ext cx="1152128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0072" y="5661248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i="1" dirty="0"/>
              <a:t>l</a:t>
            </a:r>
            <a:r>
              <a:rPr lang="en-US" sz="2400" i="1" baseline="-25000" dirty="0"/>
              <a:t>1</a:t>
            </a:r>
            <a:r>
              <a:rPr lang="en-US" sz="2400" dirty="0"/>
              <a:t>-norm </a:t>
            </a:r>
            <a:r>
              <a:rPr lang="en-US" sz="2400" dirty="0" err="1"/>
              <a:t>regularizer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 rot="19120345">
            <a:off x="1744735" y="3742719"/>
            <a:ext cx="5750493" cy="58477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Did you see this slide already?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38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29370"/>
              </p:ext>
            </p:extLst>
          </p:nvPr>
        </p:nvGraphicFramePr>
        <p:xfrm>
          <a:off x="6681991" y="2204864"/>
          <a:ext cx="180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86265"/>
              </p:ext>
            </p:extLst>
          </p:nvPr>
        </p:nvGraphicFramePr>
        <p:xfrm>
          <a:off x="827624" y="2204864"/>
          <a:ext cx="360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96645"/>
              </p:ext>
            </p:extLst>
          </p:nvPr>
        </p:nvGraphicFramePr>
        <p:xfrm>
          <a:off x="1187664" y="2204864"/>
          <a:ext cx="3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07245"/>
              </p:ext>
            </p:extLst>
          </p:nvPr>
        </p:nvGraphicFramePr>
        <p:xfrm>
          <a:off x="1547664" y="2204864"/>
          <a:ext cx="36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10816"/>
              </p:ext>
            </p:extLst>
          </p:nvPr>
        </p:nvGraphicFramePr>
        <p:xfrm>
          <a:off x="1907704" y="2204864"/>
          <a:ext cx="36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2663"/>
              </p:ext>
            </p:extLst>
          </p:nvPr>
        </p:nvGraphicFramePr>
        <p:xfrm>
          <a:off x="2267744" y="2204864"/>
          <a:ext cx="36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07928"/>
              </p:ext>
            </p:extLst>
          </p:nvPr>
        </p:nvGraphicFramePr>
        <p:xfrm>
          <a:off x="3708144" y="2159104"/>
          <a:ext cx="360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2063"/>
              </p:ext>
            </p:extLst>
          </p:nvPr>
        </p:nvGraphicFramePr>
        <p:xfrm>
          <a:off x="4068184" y="2159104"/>
          <a:ext cx="3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2474"/>
              </p:ext>
            </p:extLst>
          </p:nvPr>
        </p:nvGraphicFramePr>
        <p:xfrm>
          <a:off x="4428184" y="2159104"/>
          <a:ext cx="36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69178"/>
              </p:ext>
            </p:extLst>
          </p:nvPr>
        </p:nvGraphicFramePr>
        <p:xfrm>
          <a:off x="4788224" y="2159104"/>
          <a:ext cx="36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89300"/>
              </p:ext>
            </p:extLst>
          </p:nvPr>
        </p:nvGraphicFramePr>
        <p:xfrm>
          <a:off x="5148264" y="2159104"/>
          <a:ext cx="36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pSp>
        <p:nvGrpSpPr>
          <p:cNvPr id="38" name="Grouper 37"/>
          <p:cNvGrpSpPr/>
          <p:nvPr/>
        </p:nvGrpSpPr>
        <p:grpSpPr>
          <a:xfrm>
            <a:off x="755576" y="1844824"/>
            <a:ext cx="1944216" cy="338554"/>
            <a:chOff x="179512" y="1196752"/>
            <a:chExt cx="1944216" cy="338554"/>
          </a:xfrm>
        </p:grpSpPr>
        <p:sp>
          <p:nvSpPr>
            <p:cNvPr id="21" name="ZoneTexte 20"/>
            <p:cNvSpPr txBox="1"/>
            <p:nvPr/>
          </p:nvSpPr>
          <p:spPr>
            <a:xfrm>
              <a:off x="179512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3864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5669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31673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67677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3651045" y="1844824"/>
            <a:ext cx="1944216" cy="338554"/>
            <a:chOff x="2786709" y="1196752"/>
            <a:chExt cx="1944216" cy="338554"/>
          </a:xfrm>
        </p:grpSpPr>
        <p:sp>
          <p:nvSpPr>
            <p:cNvPr id="26" name="ZoneTexte 25"/>
            <p:cNvSpPr txBox="1"/>
            <p:nvPr/>
          </p:nvSpPr>
          <p:spPr>
            <a:xfrm>
              <a:off x="2786709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17106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6388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2392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28396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6681991" y="1866310"/>
            <a:ext cx="1944216" cy="338554"/>
            <a:chOff x="2786709" y="1196752"/>
            <a:chExt cx="1944216" cy="338554"/>
          </a:xfrm>
        </p:grpSpPr>
        <p:sp>
          <p:nvSpPr>
            <p:cNvPr id="33" name="ZoneTexte 32"/>
            <p:cNvSpPr txBox="1"/>
            <p:nvPr/>
          </p:nvSpPr>
          <p:spPr>
            <a:xfrm>
              <a:off x="2786709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7106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6388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92392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28396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051720" y="396906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/>
                <a:cs typeface="Consolas"/>
              </a:rPr>
              <a:t>Y</a:t>
            </a:r>
            <a:endParaRPr lang="en-US" sz="3200" b="1" dirty="0">
              <a:latin typeface="Consolas"/>
              <a:cs typeface="Consola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932280" y="3969060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/>
                <a:cs typeface="Consolas"/>
              </a:rPr>
              <a:t>X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554199" y="3969060"/>
            <a:ext cx="410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/>
                <a:cs typeface="Consolas"/>
              </a:rPr>
              <a:t>W</a:t>
            </a:r>
            <a:endParaRPr lang="en-US" sz="3200" b="1" dirty="0">
              <a:latin typeface="Consolas"/>
              <a:cs typeface="Consolas"/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3708144" y="5507940"/>
            <a:ext cx="2160000" cy="369332"/>
            <a:chOff x="2843808" y="4859868"/>
            <a:chExt cx="2160000" cy="369332"/>
          </a:xfrm>
        </p:grpSpPr>
        <p:cxnSp>
          <p:nvCxnSpPr>
            <p:cNvPr id="46" name="Connecteur droit avec flèche 45"/>
            <p:cNvCxnSpPr/>
            <p:nvPr/>
          </p:nvCxnSpPr>
          <p:spPr>
            <a:xfrm>
              <a:off x="2843808" y="4869160"/>
              <a:ext cx="21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3247857" y="4859868"/>
              <a:ext cx="135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Descriptors</a:t>
              </a:r>
              <a:endParaRPr lang="en-US" dirty="0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323529" y="2277192"/>
            <a:ext cx="369332" cy="2880000"/>
            <a:chOff x="395537" y="1629120"/>
            <a:chExt cx="369332" cy="2880000"/>
          </a:xfrm>
        </p:grpSpPr>
        <p:cxnSp>
          <p:nvCxnSpPr>
            <p:cNvPr id="44" name="Connecteur droit avec flèche 43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 rot="16200000">
              <a:off x="-31729" y="2884454"/>
              <a:ext cx="122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Molecules</a:t>
              </a:r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203848" y="2276872"/>
            <a:ext cx="369332" cy="2880000"/>
            <a:chOff x="395537" y="1629120"/>
            <a:chExt cx="369332" cy="2880000"/>
          </a:xfrm>
        </p:grpSpPr>
        <p:cxnSp>
          <p:nvCxnSpPr>
            <p:cNvPr id="53" name="Connecteur droit avec flèche 52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16200000">
              <a:off x="-31729" y="2884454"/>
              <a:ext cx="122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Molecules</a:t>
              </a:r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6218892" y="2276872"/>
            <a:ext cx="369332" cy="2880000"/>
            <a:chOff x="395537" y="1629120"/>
            <a:chExt cx="369332" cy="2880000"/>
          </a:xfrm>
        </p:grpSpPr>
        <p:cxnSp>
          <p:nvCxnSpPr>
            <p:cNvPr id="56" name="Connecteur droit avec flèche 55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 rot="16200000">
              <a:off x="-95748" y="2884454"/>
              <a:ext cx="135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Descriptors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6732240" y="2132856"/>
            <a:ext cx="1723989" cy="3053953"/>
            <a:chOff x="6732240" y="2132856"/>
            <a:chExt cx="1723989" cy="3053953"/>
          </a:xfrm>
        </p:grpSpPr>
        <p:sp>
          <p:nvSpPr>
            <p:cNvPr id="4" name="ZoneTexte 3"/>
            <p:cNvSpPr txBox="1"/>
            <p:nvPr/>
          </p:nvSpPr>
          <p:spPr>
            <a:xfrm>
              <a:off x="6736443" y="213285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020272" y="249289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740352" y="285293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380312" y="3255367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8100392" y="3615407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812360" y="400506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092280" y="429309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40352" y="213285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7452320" y="472514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732240" y="357301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7380312" y="249289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732240" y="2852936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8100392" y="3255367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100392" y="4695527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736443" y="4695527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043608" y="6309320"/>
            <a:ext cx="729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-norm regularization drive some weights of the model to zero.</a:t>
            </a:r>
            <a:endParaRPr lang="en-US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3645024"/>
            <a:ext cx="409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≈ </a:t>
            </a:r>
            <a:endParaRPr lang="en-US" sz="3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803869" y="364502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73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multiple tasks simultaneously?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39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73911"/>
              </p:ext>
            </p:extLst>
          </p:nvPr>
        </p:nvGraphicFramePr>
        <p:xfrm>
          <a:off x="1839042" y="1897247"/>
          <a:ext cx="6121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Document" r:id="rId3" imgW="6121400" imgH="977900" progId="Word.Document.12">
                  <p:embed/>
                </p:oleObj>
              </mc:Choice>
              <mc:Fallback>
                <p:oleObj name="Document" r:id="rId3" imgW="6121400" imgH="97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9042" y="1897247"/>
                        <a:ext cx="61214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50381" y="1340768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Task averaged root mean squared error</a:t>
            </a:r>
            <a:endParaRPr lang="en-US" sz="20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89299"/>
              </p:ext>
            </p:extLst>
          </p:nvPr>
        </p:nvGraphicFramePr>
        <p:xfrm>
          <a:off x="1839042" y="5352504"/>
          <a:ext cx="612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Document" r:id="rId5" imgW="6121400" imgH="812800" progId="Word.Document.12">
                  <p:embed/>
                </p:oleObj>
              </mc:Choice>
              <mc:Fallback>
                <p:oleObj name="Document" r:id="rId5" imgW="61214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9042" y="5352504"/>
                        <a:ext cx="6121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979712" y="4796023"/>
            <a:ext cx="584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Weighted task averaged root mean squared error</a:t>
            </a:r>
            <a:endParaRPr lang="en-US" sz="20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40839"/>
              </p:ext>
            </p:extLst>
          </p:nvPr>
        </p:nvGraphicFramePr>
        <p:xfrm>
          <a:off x="2699072" y="3031516"/>
          <a:ext cx="612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Document" r:id="rId7" imgW="6121400" imgH="431800" progId="Word.Document.12">
                  <p:embed/>
                </p:oleObj>
              </mc:Choice>
              <mc:Fallback>
                <p:oleObj name="Document" r:id="rId7" imgW="61214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072" y="3031516"/>
                        <a:ext cx="612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74549"/>
              </p:ext>
            </p:extLst>
          </p:nvPr>
        </p:nvGraphicFramePr>
        <p:xfrm>
          <a:off x="2699072" y="3619685"/>
          <a:ext cx="612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Document" r:id="rId9" imgW="6121400" imgH="431800" progId="Word.Document.12">
                  <p:embed/>
                </p:oleObj>
              </mc:Choice>
              <mc:Fallback>
                <p:oleObj name="Document" r:id="rId9" imgW="61214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072" y="3619685"/>
                        <a:ext cx="612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25966"/>
              </p:ext>
            </p:extLst>
          </p:nvPr>
        </p:nvGraphicFramePr>
        <p:xfrm>
          <a:off x="2699072" y="4207854"/>
          <a:ext cx="612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Document" r:id="rId11" imgW="6121400" imgH="431800" progId="Word.Document.12">
                  <p:embed/>
                </p:oleObj>
              </mc:Choice>
              <mc:Fallback>
                <p:oleObj name="Document" r:id="rId11" imgW="61214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9072" y="4207854"/>
                        <a:ext cx="612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14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1: The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2: </a:t>
            </a:r>
            <a:r>
              <a:rPr lang="en-US" dirty="0"/>
              <a:t>The </a:t>
            </a:r>
            <a:r>
              <a:rPr lang="en-US" i="1" dirty="0"/>
              <a:t>l</a:t>
            </a:r>
            <a:r>
              <a:rPr lang="en-US" i="1" baseline="-25000" dirty="0"/>
              <a:t>1</a:t>
            </a:r>
            <a:r>
              <a:rPr lang="en-US" dirty="0"/>
              <a:t>-norm (LASSO) </a:t>
            </a:r>
            <a:r>
              <a:rPr lang="en-US" dirty="0" smtClean="0"/>
              <a:t>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4: The </a:t>
            </a:r>
            <a:r>
              <a:rPr lang="en-US" i="1" dirty="0" smtClean="0"/>
              <a:t>l</a:t>
            </a:r>
            <a:r>
              <a:rPr lang="en-US" i="1" baseline="-25000" dirty="0" smtClean="0"/>
              <a:t>21</a:t>
            </a:r>
            <a:r>
              <a:rPr lang="en-US" dirty="0" smtClean="0"/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5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MTL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Signalisation droite 4"/>
          <p:cNvSpPr/>
          <p:nvPr/>
        </p:nvSpPr>
        <p:spPr>
          <a:xfrm>
            <a:off x="395536" y="177281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9672" y="3297178"/>
            <a:ext cx="517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Create MTL models for all dopamine targets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2272226"/>
            <a:ext cx="5388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[</a:t>
            </a:r>
            <a:r>
              <a:rPr lang="en-US" dirty="0" err="1">
                <a:latin typeface="Consolas"/>
                <a:cs typeface="Consolas"/>
              </a:rPr>
              <a:t>W,funcval</a:t>
            </a:r>
            <a:r>
              <a:rPr lang="en-US" dirty="0">
                <a:latin typeface="Consolas"/>
                <a:cs typeface="Consolas"/>
              </a:rPr>
              <a:t>]=</a:t>
            </a:r>
            <a:r>
              <a:rPr lang="en-US" dirty="0" err="1">
                <a:latin typeface="Consolas"/>
                <a:cs typeface="Consolas"/>
              </a:rPr>
              <a:t>Least_Lasso</a:t>
            </a:r>
            <a:r>
              <a:rPr lang="en-US" dirty="0">
                <a:latin typeface="Consolas"/>
                <a:cs typeface="Consolas"/>
              </a:rPr>
              <a:t>(Xtr,Ytr,p1,opts);</a:t>
            </a:r>
          </a:p>
        </p:txBody>
      </p:sp>
    </p:spTree>
    <p:extLst>
      <p:ext uri="{BB962C8B-B14F-4D97-AF65-F5344CB8AC3E}">
        <p14:creationId xmlns:p14="http://schemas.microsoft.com/office/powerpoint/2010/main" val="136756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analysis of MTL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748984"/>
            <a:ext cx="6750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for t=1:nDopa</a:t>
            </a:r>
          </a:p>
          <a:p>
            <a:r>
              <a:rPr lang="it-IT" dirty="0">
                <a:latin typeface="Consolas"/>
                <a:cs typeface="Consolas"/>
              </a:rPr>
              <a:t>    i=</a:t>
            </a:r>
            <a:r>
              <a:rPr lang="it-IT" dirty="0" err="1">
                <a:latin typeface="Consolas"/>
                <a:cs typeface="Consolas"/>
              </a:rPr>
              <a:t>aDopa</a:t>
            </a:r>
            <a:r>
              <a:rPr lang="it-IT" dirty="0">
                <a:latin typeface="Consolas"/>
                <a:cs typeface="Consolas"/>
              </a:rPr>
              <a:t>(t);</a:t>
            </a:r>
          </a:p>
          <a:p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('**** Dopamine </a:t>
            </a:r>
            <a:r>
              <a:rPr lang="en-US" dirty="0" err="1">
                <a:latin typeface="Consolas"/>
                <a:cs typeface="Consolas"/>
              </a:rPr>
              <a:t>D%g</a:t>
            </a:r>
            <a:r>
              <a:rPr lang="en-US" dirty="0">
                <a:latin typeface="Consolas"/>
                <a:cs typeface="Consolas"/>
              </a:rPr>
              <a:t>\n',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    [RMSE,R2,Yp]=</a:t>
            </a:r>
            <a:r>
              <a:rPr lang="en-US" dirty="0" err="1">
                <a:latin typeface="Consolas"/>
                <a:cs typeface="Consolas"/>
              </a:rPr>
              <a:t>stlRMSE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Xte</a:t>
            </a:r>
            <a:r>
              <a:rPr lang="en-US" dirty="0">
                <a:latin typeface="Consolas"/>
                <a:cs typeface="Consolas"/>
              </a:rPr>
              <a:t>{1,t},</a:t>
            </a:r>
            <a:r>
              <a:rPr lang="en-US" dirty="0" err="1">
                <a:latin typeface="Consolas"/>
                <a:cs typeface="Consolas"/>
              </a:rPr>
              <a:t>Yte</a:t>
            </a:r>
            <a:r>
              <a:rPr lang="en-US" dirty="0">
                <a:latin typeface="Consolas"/>
                <a:cs typeface="Consolas"/>
              </a:rPr>
              <a:t>{1,t},W(:,t));</a:t>
            </a:r>
          </a:p>
          <a:p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{1,t}=RMSE;</a:t>
            </a:r>
          </a:p>
          <a:p>
            <a:r>
              <a:rPr lang="es-ES_tradnl" dirty="0">
                <a:latin typeface="Consolas"/>
                <a:cs typeface="Consolas"/>
              </a:rPr>
              <a:t>    </a:t>
            </a:r>
            <a:r>
              <a:rPr lang="es-ES_tradnl" dirty="0" err="1">
                <a:latin typeface="Consolas"/>
                <a:cs typeface="Consolas"/>
              </a:rPr>
              <a:t>MTL_Lasso</a:t>
            </a:r>
            <a:r>
              <a:rPr lang="es-ES_tradnl" dirty="0">
                <a:latin typeface="Consolas"/>
                <a:cs typeface="Consolas"/>
              </a:rPr>
              <a:t>{2,t}=R2;</a:t>
            </a:r>
          </a:p>
          <a:p>
            <a:r>
              <a:rPr lang="es-ES_tradnl" dirty="0">
                <a:latin typeface="Consolas"/>
                <a:cs typeface="Consolas"/>
              </a:rPr>
              <a:t>    </a:t>
            </a:r>
            <a:r>
              <a:rPr lang="es-ES_tradnl" dirty="0" err="1">
                <a:latin typeface="Consolas"/>
                <a:cs typeface="Consolas"/>
              </a:rPr>
              <a:t>MTL_Lasso</a:t>
            </a:r>
            <a:r>
              <a:rPr lang="es-ES_tradnl" dirty="0">
                <a:latin typeface="Consolas"/>
                <a:cs typeface="Consolas"/>
              </a:rPr>
              <a:t>{3,t}=</a:t>
            </a:r>
            <a:r>
              <a:rPr lang="es-ES_tradnl" dirty="0" err="1">
                <a:latin typeface="Consolas"/>
                <a:cs typeface="Consolas"/>
              </a:rPr>
              <a:t>Yp</a:t>
            </a:r>
            <a:r>
              <a:rPr lang="es-ES_tradnl" dirty="0">
                <a:latin typeface="Consolas"/>
                <a:cs typeface="Consolas"/>
              </a:rPr>
              <a:t>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latin typeface="Consolas"/>
                <a:cs typeface="Consolas"/>
              </a:rPr>
              <a:t>fprintf</a:t>
            </a:r>
            <a:r>
              <a:rPr lang="fr-FR" dirty="0">
                <a:latin typeface="Consolas"/>
                <a:cs typeface="Consolas"/>
              </a:rPr>
              <a:t>('RMSE=%g R2=%g\n',RMSE,R2);</a:t>
            </a:r>
          </a:p>
          <a:p>
            <a:r>
              <a:rPr lang="is-IS" dirty="0">
                <a:latin typeface="Consolas"/>
                <a:cs typeface="Consolas"/>
              </a:rPr>
              <a:t>    figure;</a:t>
            </a:r>
          </a:p>
          <a:p>
            <a:r>
              <a:rPr lang="fr-FR" dirty="0">
                <a:latin typeface="Consolas"/>
                <a:cs typeface="Consolas"/>
              </a:rPr>
              <a:t>    </a:t>
            </a:r>
            <a:r>
              <a:rPr lang="fr-FR" dirty="0" err="1">
                <a:latin typeface="Consolas"/>
                <a:cs typeface="Consolas"/>
              </a:rPr>
              <a:t>plotExpPred</a:t>
            </a:r>
            <a:r>
              <a:rPr lang="fr-FR" dirty="0">
                <a:latin typeface="Consolas"/>
                <a:cs typeface="Consolas"/>
              </a:rPr>
              <a:t>(</a:t>
            </a:r>
            <a:r>
              <a:rPr lang="fr-FR" dirty="0" err="1">
                <a:latin typeface="Consolas"/>
                <a:cs typeface="Consolas"/>
              </a:rPr>
              <a:t>Yte</a:t>
            </a:r>
            <a:r>
              <a:rPr lang="fr-FR" dirty="0">
                <a:latin typeface="Consolas"/>
                <a:cs typeface="Consolas"/>
              </a:rPr>
              <a:t>{1,t},</a:t>
            </a:r>
            <a:r>
              <a:rPr lang="fr-FR" dirty="0" err="1">
                <a:latin typeface="Consolas"/>
                <a:cs typeface="Consolas"/>
              </a:rPr>
              <a:t>Yp,strcat</a:t>
            </a:r>
            <a:r>
              <a:rPr lang="fr-FR" dirty="0">
                <a:latin typeface="Consolas"/>
                <a:cs typeface="Consolas"/>
              </a:rPr>
              <a:t>('MTL Lasso Dopamine D',int2str(i)));</a:t>
            </a:r>
          </a:p>
          <a:p>
            <a:r>
              <a:rPr lang="fr-FR" dirty="0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395536" y="377306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768170"/>
            <a:ext cx="3230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=cell(3,nDopa);</a:t>
            </a:r>
          </a:p>
        </p:txBody>
      </p:sp>
      <p:sp>
        <p:nvSpPr>
          <p:cNvPr id="7" name="Signalisation droite 6"/>
          <p:cNvSpPr/>
          <p:nvPr/>
        </p:nvSpPr>
        <p:spPr>
          <a:xfrm>
            <a:off x="395536" y="126876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5418" y="2276872"/>
            <a:ext cx="420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/>
              <a:t> stores the models’ statistics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6095037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each task, compute and store the RMSE, the R2 and the estimates, then plot the estimates </a:t>
            </a:r>
            <a:r>
              <a:rPr lang="en-US" dirty="0" err="1" smtClean="0"/>
              <a:t>vs</a:t>
            </a:r>
            <a:r>
              <a:rPr lang="en-US" dirty="0" smtClean="0"/>
              <a:t> experimental values scatter plots.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2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analysis of MTL models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42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83561"/>
              </p:ext>
            </p:extLst>
          </p:nvPr>
        </p:nvGraphicFramePr>
        <p:xfrm>
          <a:off x="1619672" y="1809750"/>
          <a:ext cx="62738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Document" r:id="rId4" imgW="6273800" imgH="3238500" progId="Word.Document.12">
                  <p:embed/>
                </p:oleObj>
              </mc:Choice>
              <mc:Fallback>
                <p:oleObj name="Document" r:id="rId4" imgW="62738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809750"/>
                        <a:ext cx="62738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0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analysis of MTL models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4" name="Image 3" descr="Exo2_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2880000" cy="2160000"/>
          </a:xfrm>
          <a:prstGeom prst="rect">
            <a:avLst/>
          </a:prstGeom>
        </p:spPr>
      </p:pic>
      <p:pic>
        <p:nvPicPr>
          <p:cNvPr id="5" name="Image 4" descr="Exo2_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880000" cy="2160000"/>
          </a:xfrm>
          <a:prstGeom prst="rect">
            <a:avLst/>
          </a:prstGeom>
        </p:spPr>
      </p:pic>
      <p:pic>
        <p:nvPicPr>
          <p:cNvPr id="6" name="Image 5" descr="Exo2_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873060" cy="21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880000" cy="2160000"/>
          </a:xfrm>
          <a:prstGeom prst="rect">
            <a:avLst/>
          </a:prstGeom>
        </p:spPr>
      </p:pic>
      <p:pic>
        <p:nvPicPr>
          <p:cNvPr id="8" name="Image 7" descr="Exo2_D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00" y="3861048"/>
            <a:ext cx="2880000" cy="216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95736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8172400" y="2852936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15816" y="5301208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380312" y="52292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D5</a:t>
            </a:r>
          </a:p>
        </p:txBody>
      </p:sp>
    </p:spTree>
    <p:extLst>
      <p:ext uri="{BB962C8B-B14F-4D97-AF65-F5344CB8AC3E}">
        <p14:creationId xmlns:p14="http://schemas.microsoft.com/office/powerpoint/2010/main" val="283025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MTL and STL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42555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v1=transpose(cell2mat(STL(2,:)));</a:t>
            </a:r>
          </a:p>
          <a:p>
            <a:r>
              <a:rPr lang="en-US" dirty="0">
                <a:latin typeface="Consolas"/>
                <a:cs typeface="Consolas"/>
              </a:rPr>
              <a:t>v2=transpose(cell2mat(</a:t>
            </a:r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(2,:)));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bar([v1,v2]);</a:t>
            </a:r>
          </a:p>
          <a:p>
            <a:r>
              <a:rPr lang="en-US" dirty="0" err="1">
                <a:latin typeface="Consolas"/>
                <a:cs typeface="Consolas"/>
              </a:rPr>
              <a:t>lDopa</a:t>
            </a:r>
            <a:r>
              <a:rPr lang="en-US" dirty="0">
                <a:latin typeface="Consolas"/>
                <a:cs typeface="Consolas"/>
              </a:rPr>
              <a:t>=transpose(</a:t>
            </a:r>
            <a:r>
              <a:rPr lang="en-US" dirty="0" err="1">
                <a:latin typeface="Consolas"/>
                <a:cs typeface="Consolas"/>
              </a:rPr>
              <a:t>arrayfun</a:t>
            </a:r>
            <a:r>
              <a:rPr lang="en-US" dirty="0">
                <a:latin typeface="Consolas"/>
                <a:cs typeface="Consolas"/>
              </a:rPr>
              <a:t>(@(x) </a:t>
            </a:r>
            <a:r>
              <a:rPr lang="en-US" dirty="0" err="1">
                <a:latin typeface="Consolas"/>
                <a:cs typeface="Consolas"/>
              </a:rPr>
              <a:t>strcat</a:t>
            </a:r>
            <a:r>
              <a:rPr lang="en-US" dirty="0">
                <a:latin typeface="Consolas"/>
                <a:cs typeface="Consolas"/>
              </a:rPr>
              <a:t>('D',int2str(x)),</a:t>
            </a:r>
            <a:r>
              <a:rPr lang="en-US" dirty="0" err="1">
                <a:latin typeface="Consolas"/>
                <a:cs typeface="Consolas"/>
              </a:rPr>
              <a:t>aDopa</a:t>
            </a:r>
            <a:r>
              <a:rPr lang="en-US" dirty="0">
                <a:latin typeface="Consolas"/>
                <a:cs typeface="Consolas"/>
              </a:rPr>
              <a:t>,'</a:t>
            </a:r>
            <a:r>
              <a:rPr lang="en-US" dirty="0" err="1">
                <a:latin typeface="Consolas"/>
                <a:cs typeface="Consolas"/>
              </a:rPr>
              <a:t>UniformOutput</a:t>
            </a:r>
            <a:r>
              <a:rPr lang="en-US" dirty="0">
                <a:latin typeface="Consolas"/>
                <a:cs typeface="Consolas"/>
              </a:rPr>
              <a:t>',false));</a:t>
            </a:r>
          </a:p>
          <a:p>
            <a:r>
              <a:rPr lang="en-US" dirty="0">
                <a:latin typeface="Consolas"/>
                <a:cs typeface="Consolas"/>
              </a:rPr>
              <a:t>set(</a:t>
            </a:r>
            <a:r>
              <a:rPr lang="en-US" dirty="0" err="1">
                <a:latin typeface="Consolas"/>
                <a:cs typeface="Consolas"/>
              </a:rPr>
              <a:t>gca</a:t>
            </a:r>
            <a:r>
              <a:rPr lang="en-US" dirty="0">
                <a:latin typeface="Consolas"/>
                <a:cs typeface="Consolas"/>
              </a:rPr>
              <a:t>,'</a:t>
            </a:r>
            <a:r>
              <a:rPr lang="en-US" dirty="0" err="1">
                <a:latin typeface="Consolas"/>
                <a:cs typeface="Consolas"/>
              </a:rPr>
              <a:t>XTickLabel</a:t>
            </a:r>
            <a:r>
              <a:rPr lang="en-US" dirty="0">
                <a:latin typeface="Consolas"/>
                <a:cs typeface="Consolas"/>
              </a:rPr>
              <a:t>',</a:t>
            </a:r>
            <a:r>
              <a:rPr lang="en-US" dirty="0" err="1">
                <a:latin typeface="Consolas"/>
                <a:cs typeface="Consolas"/>
              </a:rPr>
              <a:t>lDopa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 err="1">
                <a:latin typeface="Consolas"/>
                <a:cs typeface="Consolas"/>
              </a:rPr>
              <a:t>xlabel</a:t>
            </a:r>
            <a:r>
              <a:rPr lang="en-US" dirty="0">
                <a:latin typeface="Consolas"/>
                <a:cs typeface="Consolas"/>
              </a:rPr>
              <a:t>('Dopamine');</a:t>
            </a:r>
          </a:p>
          <a:p>
            <a:r>
              <a:rPr lang="tr-TR" dirty="0" err="1">
                <a:latin typeface="Consolas"/>
                <a:cs typeface="Consolas"/>
              </a:rPr>
              <a:t>ylabel</a:t>
            </a:r>
            <a:r>
              <a:rPr lang="tr-TR" dirty="0">
                <a:latin typeface="Consolas"/>
                <a:cs typeface="Consolas"/>
              </a:rPr>
              <a:t>('R2');</a:t>
            </a:r>
          </a:p>
          <a:p>
            <a:r>
              <a:rPr lang="tr-TR" dirty="0" err="1">
                <a:latin typeface="Consolas"/>
                <a:cs typeface="Consolas"/>
              </a:rPr>
              <a:t>title</a:t>
            </a:r>
            <a:r>
              <a:rPr lang="tr-TR" dirty="0">
                <a:latin typeface="Consolas"/>
                <a:cs typeface="Consolas"/>
              </a:rPr>
              <a:t>('R2 as a </a:t>
            </a:r>
            <a:r>
              <a:rPr lang="tr-TR" dirty="0" err="1">
                <a:latin typeface="Consolas"/>
                <a:cs typeface="Consolas"/>
              </a:rPr>
              <a:t>function</a:t>
            </a:r>
            <a:r>
              <a:rPr lang="tr-TR" dirty="0">
                <a:latin typeface="Consolas"/>
                <a:cs typeface="Consolas"/>
              </a:rPr>
              <a:t> of </a:t>
            </a:r>
            <a:r>
              <a:rPr lang="tr-TR" dirty="0" err="1">
                <a:latin typeface="Consolas"/>
                <a:cs typeface="Consolas"/>
              </a:rPr>
              <a:t>dopamine</a:t>
            </a:r>
            <a:r>
              <a:rPr lang="tr-TR" dirty="0">
                <a:latin typeface="Consolas"/>
                <a:cs typeface="Consolas"/>
              </a:rPr>
              <a:t> </a:t>
            </a:r>
            <a:r>
              <a:rPr lang="tr-TR" dirty="0" err="1">
                <a:latin typeface="Consolas"/>
                <a:cs typeface="Consolas"/>
              </a:rPr>
              <a:t>and</a:t>
            </a:r>
            <a:r>
              <a:rPr lang="tr-TR" dirty="0">
                <a:latin typeface="Consolas"/>
                <a:cs typeface="Consolas"/>
              </a:rPr>
              <a:t> MTL/STL </a:t>
            </a:r>
            <a:r>
              <a:rPr lang="tr-TR" dirty="0" err="1">
                <a:latin typeface="Consolas"/>
                <a:cs typeface="Consolas"/>
              </a:rPr>
              <a:t>algorithm</a:t>
            </a:r>
            <a:r>
              <a:rPr lang="tr-TR" dirty="0">
                <a:latin typeface="Consolas"/>
                <a:cs typeface="Consolas"/>
              </a:rPr>
              <a:t>');</a:t>
            </a:r>
          </a:p>
          <a:p>
            <a:r>
              <a:rPr lang="tr-TR" dirty="0" err="1">
                <a:latin typeface="Consolas"/>
                <a:cs typeface="Consolas"/>
              </a:rPr>
              <a:t>legend</a:t>
            </a:r>
            <a:r>
              <a:rPr lang="tr-TR" dirty="0">
                <a:latin typeface="Consolas"/>
                <a:cs typeface="Consolas"/>
              </a:rPr>
              <a:t>('STL','MTL');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395536" y="244963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8371" y="5229200"/>
            <a:ext cx="750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Create a bar plot comparing STL and MTL models performances</a:t>
            </a:r>
            <a:endParaRPr lang="en-US" sz="2000" dirty="0"/>
          </a:p>
        </p:txBody>
      </p:sp>
      <p:pic>
        <p:nvPicPr>
          <p:cNvPr id="7" name="Image 6" descr="MTL_STL_R2_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Multi-tasks performances of MTL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214163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mRMSE</a:t>
            </a:r>
            <a:r>
              <a:rPr lang="en-US" dirty="0">
                <a:latin typeface="Consolas"/>
                <a:cs typeface="Consolas"/>
              </a:rPr>
              <a:t>=mean(cell2mat(</a:t>
            </a:r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(1,:)));</a:t>
            </a:r>
          </a:p>
          <a:p>
            <a:r>
              <a:rPr lang="en-US" dirty="0" err="1">
                <a:latin typeface="Consolas"/>
                <a:cs typeface="Consolas"/>
              </a:rPr>
              <a:t>wRMSE</a:t>
            </a:r>
            <a:r>
              <a:rPr lang="en-US" dirty="0">
                <a:latin typeface="Consolas"/>
                <a:cs typeface="Consolas"/>
              </a:rPr>
              <a:t>=0;</a:t>
            </a:r>
          </a:p>
          <a:p>
            <a:r>
              <a:rPr lang="en-US" dirty="0" err="1">
                <a:latin typeface="Consolas"/>
                <a:cs typeface="Consolas"/>
              </a:rPr>
              <a:t>Nall</a:t>
            </a:r>
            <a:r>
              <a:rPr lang="en-US" dirty="0">
                <a:latin typeface="Consolas"/>
                <a:cs typeface="Consolas"/>
              </a:rPr>
              <a:t>=0;</a:t>
            </a:r>
          </a:p>
          <a:p>
            <a:r>
              <a:rPr lang="en-US" dirty="0">
                <a:latin typeface="Consolas"/>
                <a:cs typeface="Consolas"/>
              </a:rPr>
              <a:t>for t=1:nDopa</a:t>
            </a:r>
          </a:p>
          <a:p>
            <a:r>
              <a:rPr lang="it-IT" dirty="0">
                <a:latin typeface="Consolas"/>
                <a:cs typeface="Consolas"/>
              </a:rPr>
              <a:t>    Nt=</a:t>
            </a:r>
            <a:r>
              <a:rPr lang="it-IT" dirty="0" err="1">
                <a:latin typeface="Consolas"/>
                <a:cs typeface="Consolas"/>
              </a:rPr>
              <a:t>size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latin typeface="Consolas"/>
                <a:cs typeface="Consolas"/>
              </a:rPr>
              <a:t>Yte</a:t>
            </a:r>
            <a:r>
              <a:rPr lang="it-IT" dirty="0">
                <a:latin typeface="Consolas"/>
                <a:cs typeface="Consolas"/>
              </a:rPr>
              <a:t>{1,t},1);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wRMSE+MTL_Lasso</a:t>
            </a:r>
            <a:r>
              <a:rPr lang="it-IT" dirty="0">
                <a:latin typeface="Consolas"/>
                <a:cs typeface="Consolas"/>
              </a:rPr>
              <a:t>{1,t}*Nt;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Nall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Nall+Nt</a:t>
            </a:r>
            <a:r>
              <a:rPr lang="it-IT" dirty="0">
                <a:latin typeface="Consolas"/>
                <a:cs typeface="Consolas"/>
              </a:rPr>
              <a:t>;</a:t>
            </a:r>
          </a:p>
          <a:p>
            <a:r>
              <a:rPr lang="it-IT" dirty="0">
                <a:latin typeface="Consolas"/>
                <a:cs typeface="Consolas"/>
              </a:rPr>
              <a:t>end</a:t>
            </a:r>
          </a:p>
          <a:p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/</a:t>
            </a:r>
            <a:r>
              <a:rPr lang="it-IT" dirty="0" err="1">
                <a:latin typeface="Consolas"/>
                <a:cs typeface="Consolas"/>
              </a:rPr>
              <a:t>Nall</a:t>
            </a:r>
            <a:r>
              <a:rPr lang="it-IT" dirty="0">
                <a:latin typeface="Consolas"/>
                <a:cs typeface="Consolas"/>
              </a:rPr>
              <a:t>;</a:t>
            </a:r>
          </a:p>
          <a:p>
            <a:r>
              <a:rPr lang="it-IT" dirty="0" err="1">
                <a:latin typeface="Consolas"/>
                <a:cs typeface="Consolas"/>
              </a:rPr>
              <a:t>fprintf</a:t>
            </a:r>
            <a:r>
              <a:rPr lang="it-IT" dirty="0">
                <a:latin typeface="Consolas"/>
                <a:cs typeface="Consolas"/>
              </a:rPr>
              <a:t>('MTL Lasso. </a:t>
            </a:r>
            <a:r>
              <a:rPr lang="it-IT" dirty="0" err="1">
                <a:latin typeface="Consolas"/>
                <a:cs typeface="Consolas"/>
              </a:rPr>
              <a:t>Mean</a:t>
            </a:r>
            <a:r>
              <a:rPr lang="it-IT" dirty="0">
                <a:latin typeface="Consolas"/>
                <a:cs typeface="Consolas"/>
              </a:rPr>
              <a:t> RMSE=%g; </a:t>
            </a:r>
            <a:r>
              <a:rPr lang="it-IT" dirty="0" err="1">
                <a:latin typeface="Consolas"/>
                <a:cs typeface="Consolas"/>
              </a:rPr>
              <a:t>Wght</a:t>
            </a:r>
            <a:r>
              <a:rPr lang="it-IT" dirty="0">
                <a:latin typeface="Consolas"/>
                <a:cs typeface="Consolas"/>
              </a:rPr>
              <a:t>. </a:t>
            </a:r>
            <a:r>
              <a:rPr lang="it-IT" dirty="0" err="1">
                <a:latin typeface="Consolas"/>
                <a:cs typeface="Consolas"/>
              </a:rPr>
              <a:t>Mean</a:t>
            </a:r>
            <a:r>
              <a:rPr lang="it-IT" dirty="0">
                <a:latin typeface="Consolas"/>
                <a:cs typeface="Consolas"/>
              </a:rPr>
              <a:t> RMSE=%g\n',</a:t>
            </a:r>
            <a:r>
              <a:rPr lang="it-IT" dirty="0" err="1">
                <a:latin typeface="Consolas"/>
                <a:cs typeface="Consolas"/>
              </a:rPr>
              <a:t>mRMSE,wRMSE</a:t>
            </a:r>
            <a:r>
              <a:rPr lang="it-IT" dirty="0">
                <a:latin typeface="Consolas"/>
                <a:cs typeface="Consolas"/>
              </a:rPr>
              <a:t>)</a:t>
            </a:r>
            <a:r>
              <a:rPr lang="it-IT" dirty="0" smtClean="0">
                <a:latin typeface="Consolas"/>
                <a:cs typeface="Consolas"/>
              </a:rPr>
              <a:t>;</a:t>
            </a:r>
            <a:endParaRPr lang="it-IT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395536" y="2099747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15719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 </a:t>
            </a:r>
            <a:endParaRPr lang="en-GB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MTL Lasso. Mean RMSE=0.79; </a:t>
            </a:r>
            <a:r>
              <a:rPr lang="en-US" dirty="0" err="1">
                <a:latin typeface="Consolas"/>
                <a:cs typeface="Consolas"/>
              </a:rPr>
              <a:t>Wght</a:t>
            </a:r>
            <a:r>
              <a:rPr lang="en-US" dirty="0">
                <a:latin typeface="Consolas"/>
                <a:cs typeface="Consolas"/>
              </a:rPr>
              <a:t>. Mean RMSE=0.77</a:t>
            </a:r>
            <a:endParaRPr lang="en-GB" dirty="0">
              <a:latin typeface="Consolas"/>
              <a:cs typeface="Consola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4869160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4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Multi-tasks performances of </a:t>
            </a:r>
            <a:r>
              <a:rPr lang="en-US" dirty="0" smtClean="0"/>
              <a:t>STL </a:t>
            </a:r>
            <a:r>
              <a:rPr lang="en-US" dirty="0"/>
              <a:t>models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196752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onsolas"/>
                <a:cs typeface="Consolas"/>
              </a:rPr>
              <a:t>%</a:t>
            </a:r>
          </a:p>
          <a:p>
            <a:r>
              <a:rPr lang="it-IT" dirty="0" err="1">
                <a:latin typeface="Consolas"/>
                <a:cs typeface="Consolas"/>
              </a:rPr>
              <a:t>mRMSE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mean</a:t>
            </a:r>
            <a:r>
              <a:rPr lang="it-IT" dirty="0">
                <a:latin typeface="Consolas"/>
                <a:cs typeface="Consolas"/>
              </a:rPr>
              <a:t>(cell2mat(STL(1,:)));</a:t>
            </a:r>
          </a:p>
          <a:p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=0;</a:t>
            </a:r>
          </a:p>
          <a:p>
            <a:r>
              <a:rPr lang="it-IT" dirty="0" err="1">
                <a:latin typeface="Consolas"/>
                <a:cs typeface="Consolas"/>
              </a:rPr>
              <a:t>Nall</a:t>
            </a:r>
            <a:r>
              <a:rPr lang="it-IT" dirty="0">
                <a:latin typeface="Consolas"/>
                <a:cs typeface="Consolas"/>
              </a:rPr>
              <a:t>=0;</a:t>
            </a:r>
          </a:p>
          <a:p>
            <a:r>
              <a:rPr lang="it-IT" dirty="0">
                <a:latin typeface="Consolas"/>
                <a:cs typeface="Consolas"/>
              </a:rPr>
              <a:t>for t=1:nDopa</a:t>
            </a:r>
          </a:p>
          <a:p>
            <a:r>
              <a:rPr lang="it-IT" dirty="0">
                <a:latin typeface="Consolas"/>
                <a:cs typeface="Consolas"/>
              </a:rPr>
              <a:t>    Nt=</a:t>
            </a:r>
            <a:r>
              <a:rPr lang="it-IT" dirty="0" err="1">
                <a:latin typeface="Consolas"/>
                <a:cs typeface="Consolas"/>
              </a:rPr>
              <a:t>size</a:t>
            </a:r>
            <a:r>
              <a:rPr lang="it-IT" dirty="0">
                <a:latin typeface="Consolas"/>
                <a:cs typeface="Consolas"/>
              </a:rPr>
              <a:t>(</a:t>
            </a:r>
            <a:r>
              <a:rPr lang="it-IT" dirty="0" err="1">
                <a:latin typeface="Consolas"/>
                <a:cs typeface="Consolas"/>
              </a:rPr>
              <a:t>Yte</a:t>
            </a:r>
            <a:r>
              <a:rPr lang="it-IT" dirty="0">
                <a:latin typeface="Consolas"/>
                <a:cs typeface="Consolas"/>
              </a:rPr>
              <a:t>{1,t},1);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wRMSE+STL</a:t>
            </a:r>
            <a:r>
              <a:rPr lang="it-IT" dirty="0">
                <a:latin typeface="Consolas"/>
                <a:cs typeface="Consolas"/>
              </a:rPr>
              <a:t>{1,t}*Nt;</a:t>
            </a:r>
          </a:p>
          <a:p>
            <a:r>
              <a:rPr lang="it-IT" dirty="0">
                <a:latin typeface="Consolas"/>
                <a:cs typeface="Consolas"/>
              </a:rPr>
              <a:t>    </a:t>
            </a:r>
            <a:r>
              <a:rPr lang="it-IT" dirty="0" err="1">
                <a:latin typeface="Consolas"/>
                <a:cs typeface="Consolas"/>
              </a:rPr>
              <a:t>Nall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Nall+Nt</a:t>
            </a:r>
            <a:r>
              <a:rPr lang="it-IT" dirty="0">
                <a:latin typeface="Consolas"/>
                <a:cs typeface="Consolas"/>
              </a:rPr>
              <a:t>;</a:t>
            </a:r>
          </a:p>
          <a:p>
            <a:r>
              <a:rPr lang="it-IT" dirty="0">
                <a:latin typeface="Consolas"/>
                <a:cs typeface="Consolas"/>
              </a:rPr>
              <a:t>end</a:t>
            </a:r>
          </a:p>
          <a:p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=</a:t>
            </a:r>
            <a:r>
              <a:rPr lang="it-IT" dirty="0" err="1">
                <a:latin typeface="Consolas"/>
                <a:cs typeface="Consolas"/>
              </a:rPr>
              <a:t>wRMSE</a:t>
            </a:r>
            <a:r>
              <a:rPr lang="it-IT" dirty="0">
                <a:latin typeface="Consolas"/>
                <a:cs typeface="Consolas"/>
              </a:rPr>
              <a:t>/</a:t>
            </a:r>
            <a:r>
              <a:rPr lang="it-IT" dirty="0" err="1">
                <a:latin typeface="Consolas"/>
                <a:cs typeface="Consolas"/>
              </a:rPr>
              <a:t>Nall</a:t>
            </a:r>
            <a:r>
              <a:rPr lang="it-IT" dirty="0">
                <a:latin typeface="Consolas"/>
                <a:cs typeface="Consolas"/>
              </a:rPr>
              <a:t>;</a:t>
            </a:r>
          </a:p>
          <a:p>
            <a:r>
              <a:rPr lang="it-IT" dirty="0" err="1">
                <a:latin typeface="Consolas"/>
                <a:cs typeface="Consolas"/>
              </a:rPr>
              <a:t>fprintf</a:t>
            </a:r>
            <a:r>
              <a:rPr lang="it-IT" dirty="0">
                <a:latin typeface="Consolas"/>
                <a:cs typeface="Consolas"/>
              </a:rPr>
              <a:t>('STL Lasso. </a:t>
            </a:r>
            <a:r>
              <a:rPr lang="it-IT" dirty="0" err="1">
                <a:latin typeface="Consolas"/>
                <a:cs typeface="Consolas"/>
              </a:rPr>
              <a:t>Mean</a:t>
            </a:r>
            <a:r>
              <a:rPr lang="it-IT" dirty="0">
                <a:latin typeface="Consolas"/>
                <a:cs typeface="Consolas"/>
              </a:rPr>
              <a:t> RMSE=%g; </a:t>
            </a:r>
            <a:r>
              <a:rPr lang="it-IT" dirty="0" err="1">
                <a:latin typeface="Consolas"/>
                <a:cs typeface="Consolas"/>
              </a:rPr>
              <a:t>Wght</a:t>
            </a:r>
            <a:r>
              <a:rPr lang="it-IT" dirty="0">
                <a:latin typeface="Consolas"/>
                <a:cs typeface="Consolas"/>
              </a:rPr>
              <a:t>. </a:t>
            </a:r>
            <a:r>
              <a:rPr lang="it-IT" dirty="0" err="1">
                <a:latin typeface="Consolas"/>
                <a:cs typeface="Consolas"/>
              </a:rPr>
              <a:t>Mean</a:t>
            </a:r>
            <a:r>
              <a:rPr lang="it-IT" dirty="0">
                <a:latin typeface="Consolas"/>
                <a:cs typeface="Consolas"/>
              </a:rPr>
              <a:t> RMSE=%g\n',</a:t>
            </a:r>
            <a:r>
              <a:rPr lang="it-IT" dirty="0" err="1">
                <a:latin typeface="Consolas"/>
                <a:cs typeface="Consolas"/>
              </a:rPr>
              <a:t>mRMSE,wRMSE</a:t>
            </a:r>
            <a:r>
              <a:rPr lang="it-IT" dirty="0">
                <a:latin typeface="Consolas"/>
                <a:cs typeface="Consolas"/>
              </a:rPr>
              <a:t>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395536" y="222083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Exo2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4869160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7544" y="530120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STL Lasso. Mean RMSE=0.80; </a:t>
            </a:r>
            <a:r>
              <a:rPr lang="en-US" dirty="0" err="1">
                <a:latin typeface="Consolas"/>
                <a:cs typeface="Consolas"/>
              </a:rPr>
              <a:t>Wght</a:t>
            </a:r>
            <a:r>
              <a:rPr lang="en-US" dirty="0">
                <a:latin typeface="Consolas"/>
                <a:cs typeface="Consolas"/>
              </a:rPr>
              <a:t>. Mean RMSE=0.77</a:t>
            </a:r>
            <a:endParaRPr lang="en-GB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158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MTL algorithm</a:t>
            </a:r>
          </a:p>
          <a:p>
            <a:r>
              <a:rPr lang="en-US" dirty="0" smtClean="0"/>
              <a:t>Multi-task of models’ performances</a:t>
            </a:r>
          </a:p>
          <a:p>
            <a:pPr lvl="1"/>
            <a:r>
              <a:rPr lang="en-US" dirty="0" smtClean="0"/>
              <a:t>Task averaged root mean squared error</a:t>
            </a:r>
          </a:p>
          <a:p>
            <a:pPr lvl="1"/>
            <a:r>
              <a:rPr lang="en-US" dirty="0" smtClean="0"/>
              <a:t>Weighted task averaged root mean squared error</a:t>
            </a:r>
          </a:p>
          <a:p>
            <a:r>
              <a:rPr lang="en-US" dirty="0" smtClean="0"/>
              <a:t>The sequence of STL models are equivalent to the MTL counterparts.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3: Parameter </a:t>
            </a:r>
            <a:r>
              <a:rPr lang="en-US" dirty="0" smtClean="0">
                <a:solidFill>
                  <a:srgbClr val="800000"/>
                </a:solidFill>
              </a:rPr>
              <a:t>optimization and parsimony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comparison of </a:t>
            </a:r>
            <a:r>
              <a:rPr lang="en-US" dirty="0"/>
              <a:t>S</a:t>
            </a:r>
            <a:r>
              <a:rPr lang="en-US" dirty="0" smtClean="0"/>
              <a:t>TL/MTL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79712" y="1268760"/>
            <a:ext cx="7164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Nk</a:t>
            </a:r>
            <a:r>
              <a:rPr lang="en-US" dirty="0" smtClean="0">
                <a:latin typeface="Consolas"/>
                <a:cs typeface="Consolas"/>
              </a:rPr>
              <a:t>=3; </a:t>
            </a:r>
            <a:r>
              <a:rPr lang="en-US" dirty="0" err="1" smtClean="0">
                <a:latin typeface="Consolas"/>
                <a:cs typeface="Consolas"/>
              </a:rPr>
              <a:t>Nf</a:t>
            </a:r>
            <a:r>
              <a:rPr lang="en-US" dirty="0" smtClean="0">
                <a:latin typeface="Consolas"/>
                <a:cs typeface="Consolas"/>
              </a:rPr>
              <a:t>=3;</a:t>
            </a:r>
          </a:p>
          <a:p>
            <a:r>
              <a:rPr lang="en-US" dirty="0" smtClean="0">
                <a:latin typeface="Consolas"/>
                <a:cs typeface="Consolas"/>
              </a:rPr>
              <a:t>t=</a:t>
            </a:r>
            <a:r>
              <a:rPr lang="en-US" dirty="0" err="1" smtClean="0">
                <a:latin typeface="Consolas"/>
                <a:cs typeface="Consolas"/>
              </a:rPr>
              <a:t>cputime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 smtClean="0">
                <a:latin typeface="Consolas"/>
                <a:cs typeface="Consolas"/>
              </a:rPr>
              <a:t>rslt,mrslt</a:t>
            </a:r>
            <a:r>
              <a:rPr lang="en-US" dirty="0" smtClean="0">
                <a:latin typeface="Consolas"/>
                <a:cs typeface="Consolas"/>
              </a:rPr>
              <a:t>]=MTL_CV1P(X,Y,'Least_Lasso',p1,opts,Nf,Nk);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e=</a:t>
            </a:r>
            <a:r>
              <a:rPr lang="en-US" dirty="0" err="1" smtClean="0">
                <a:latin typeface="Consolas"/>
                <a:cs typeface="Consolas"/>
              </a:rPr>
              <a:t>cputime</a:t>
            </a:r>
            <a:r>
              <a:rPr lang="en-US" dirty="0" smtClean="0">
                <a:latin typeface="Consolas"/>
                <a:cs typeface="Consolas"/>
              </a:rPr>
              <a:t>-t;</a:t>
            </a:r>
          </a:p>
          <a:p>
            <a:r>
              <a:rPr lang="en-US" dirty="0" err="1" smtClean="0">
                <a:latin typeface="Consolas"/>
                <a:cs typeface="Consolas"/>
              </a:rPr>
              <a:t>fprintf</a:t>
            </a:r>
            <a:r>
              <a:rPr lang="en-US" dirty="0" smtClean="0">
                <a:latin typeface="Consolas"/>
                <a:cs typeface="Consolas"/>
              </a:rPr>
              <a:t>('MTL elapsed time %g\</a:t>
            </a:r>
            <a:r>
              <a:rPr lang="en-US" dirty="0" err="1" smtClean="0">
                <a:latin typeface="Consolas"/>
                <a:cs typeface="Consolas"/>
              </a:rPr>
              <a:t>n',e</a:t>
            </a:r>
            <a:r>
              <a:rPr lang="en-US" dirty="0" smtClean="0">
                <a:latin typeface="Consolas"/>
                <a:cs typeface="Consolas"/>
              </a:rPr>
              <a:t>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Signalisation droite 5"/>
          <p:cNvSpPr/>
          <p:nvPr/>
        </p:nvSpPr>
        <p:spPr>
          <a:xfrm>
            <a:off x="179512" y="132334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4759" y="2924944"/>
            <a:ext cx="8438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the elapsed time of 3 times 3 fold cross validation for the MTL algorithm</a:t>
            </a:r>
          </a:p>
          <a:p>
            <a:r>
              <a:rPr lang="en-US" dirty="0" err="1">
                <a:latin typeface="Consolas"/>
                <a:cs typeface="Consolas"/>
              </a:rPr>
              <a:t>r</a:t>
            </a:r>
            <a:r>
              <a:rPr lang="en-US" dirty="0" err="1" smtClean="0">
                <a:latin typeface="Consolas"/>
                <a:cs typeface="Consolas"/>
              </a:rPr>
              <a:t>slt</a:t>
            </a:r>
            <a:r>
              <a:rPr lang="en-US" dirty="0" smtClean="0"/>
              <a:t>: store models’ performances per fold</a:t>
            </a:r>
          </a:p>
          <a:p>
            <a:r>
              <a:rPr lang="en-US" dirty="0" err="1">
                <a:latin typeface="Consolas"/>
                <a:cs typeface="Consolas"/>
              </a:rPr>
              <a:t>m</a:t>
            </a:r>
            <a:r>
              <a:rPr lang="en-US" dirty="0" err="1" smtClean="0">
                <a:latin typeface="Consolas"/>
                <a:cs typeface="Consolas"/>
              </a:rPr>
              <a:t>rslt</a:t>
            </a:r>
            <a:r>
              <a:rPr lang="en-US" dirty="0" smtClean="0"/>
              <a:t>: store the  performances averaged over the 3x3 folds.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39752" y="3933056"/>
            <a:ext cx="680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STL=cell(1,nDopa);</a:t>
            </a:r>
          </a:p>
          <a:p>
            <a:r>
              <a:rPr lang="en-US" dirty="0">
                <a:latin typeface="Consolas"/>
                <a:cs typeface="Consolas"/>
              </a:rPr>
              <a:t>t=</a:t>
            </a:r>
            <a:r>
              <a:rPr lang="en-US" dirty="0" err="1">
                <a:latin typeface="Consolas"/>
                <a:cs typeface="Consolas"/>
              </a:rPr>
              <a:t>cputime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for t=1:</a:t>
            </a:r>
            <a:r>
              <a:rPr lang="en-US" dirty="0" smtClean="0">
                <a:latin typeface="Consolas"/>
                <a:cs typeface="Consolas"/>
              </a:rPr>
              <a:t>nDopa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 smtClean="0">
                <a:latin typeface="Consolas"/>
                <a:cs typeface="Consolas"/>
              </a:rPr>
              <a:t>rslt,STL</a:t>
            </a:r>
            <a:r>
              <a:rPr lang="en-US" dirty="0" smtClean="0">
                <a:latin typeface="Consolas"/>
                <a:cs typeface="Consolas"/>
              </a:rPr>
              <a:t>{1,t}]=MTL_CV1P(X(1,t),Y(1,t),'Least_Lasso',p1,opts,Nf,Nk);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e=</a:t>
            </a:r>
            <a:r>
              <a:rPr lang="en-US" dirty="0" err="1">
                <a:latin typeface="Consolas"/>
                <a:cs typeface="Consolas"/>
              </a:rPr>
              <a:t>cputime</a:t>
            </a:r>
            <a:r>
              <a:rPr lang="en-US" dirty="0">
                <a:latin typeface="Consolas"/>
                <a:cs typeface="Consolas"/>
              </a:rPr>
              <a:t>-t;</a:t>
            </a:r>
          </a:p>
          <a:p>
            <a:r>
              <a:rPr lang="en-US" dirty="0" err="1"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('Serial STL elapsed time %g\</a:t>
            </a:r>
            <a:r>
              <a:rPr lang="en-US" dirty="0" err="1">
                <a:latin typeface="Consolas"/>
                <a:cs typeface="Consolas"/>
              </a:rPr>
              <a:t>n',e</a:t>
            </a:r>
            <a:r>
              <a:rPr lang="en-US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9" name="Signalisation droite 8"/>
          <p:cNvSpPr/>
          <p:nvPr/>
        </p:nvSpPr>
        <p:spPr>
          <a:xfrm>
            <a:off x="179512" y="440314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61653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Measure the elapsed time of 3 times 3 fold cross validation for the </a:t>
            </a:r>
            <a:r>
              <a:rPr lang="en-US" dirty="0" smtClean="0"/>
              <a:t>STL </a:t>
            </a:r>
            <a:r>
              <a:rPr lang="en-US" dirty="0"/>
              <a:t>algorithm</a:t>
            </a:r>
          </a:p>
        </p:txBody>
      </p:sp>
      <p:sp>
        <p:nvSpPr>
          <p:cNvPr id="11" name="ZoneTexte 10"/>
          <p:cNvSpPr txBox="1"/>
          <p:nvPr/>
        </p:nvSpPr>
        <p:spPr>
          <a:xfrm rot="19394030">
            <a:off x="1929570" y="3384756"/>
            <a:ext cx="66247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Typically the MTL version of an algorithm shall be faster than the corresponding STL version.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Dataset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90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Cross-validated comparison MTL/STL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26876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v1=transpose(</a:t>
            </a:r>
            <a:r>
              <a:rPr lang="en-US" dirty="0" err="1">
                <a:latin typeface="Consolas"/>
                <a:cs typeface="Consolas"/>
              </a:rPr>
              <a:t>mrslt</a:t>
            </a:r>
            <a:r>
              <a:rPr lang="en-US" dirty="0">
                <a:latin typeface="Consolas"/>
                <a:cs typeface="Consolas"/>
              </a:rPr>
              <a:t>{3});</a:t>
            </a:r>
          </a:p>
          <a:p>
            <a:r>
              <a:rPr lang="en-US" dirty="0">
                <a:latin typeface="Consolas"/>
                <a:cs typeface="Consolas"/>
              </a:rPr>
              <a:t>v2=[];</a:t>
            </a:r>
          </a:p>
          <a:p>
            <a:r>
              <a:rPr lang="en-US" dirty="0">
                <a:latin typeface="Consolas"/>
                <a:cs typeface="Consolas"/>
              </a:rPr>
              <a:t>for t=1:nDopa</a:t>
            </a:r>
          </a:p>
          <a:p>
            <a:r>
              <a:rPr lang="en-US" dirty="0">
                <a:latin typeface="Consolas"/>
                <a:cs typeface="Consolas"/>
              </a:rPr>
              <a:t>    v2=[v2;cell2mat(STL{t}(3))];</a:t>
            </a:r>
          </a:p>
          <a:p>
            <a:r>
              <a:rPr lang="en-US" dirty="0">
                <a:latin typeface="Consolas"/>
                <a:cs typeface="Consolas"/>
              </a:rPr>
              <a:t>end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bar([v1,v2]);</a:t>
            </a:r>
          </a:p>
          <a:p>
            <a:r>
              <a:rPr lang="fi-FI" dirty="0">
                <a:latin typeface="Consolas"/>
                <a:cs typeface="Consolas"/>
              </a:rPr>
              <a:t>ylim([0.5,1])</a:t>
            </a:r>
          </a:p>
          <a:p>
            <a:r>
              <a:rPr lang="fi-FI" dirty="0" err="1">
                <a:latin typeface="Consolas"/>
                <a:cs typeface="Consolas"/>
              </a:rPr>
              <a:t>set(gca,'XTickLabel',lDopa</a:t>
            </a:r>
            <a:r>
              <a:rPr lang="fi-FI" dirty="0">
                <a:latin typeface="Consolas"/>
                <a:cs typeface="Consolas"/>
              </a:rPr>
              <a:t>);</a:t>
            </a:r>
          </a:p>
          <a:p>
            <a:r>
              <a:rPr lang="fi-FI" dirty="0">
                <a:latin typeface="Consolas"/>
                <a:cs typeface="Consolas"/>
              </a:rPr>
              <a:t>legend('MTL','STL',2);</a:t>
            </a:r>
          </a:p>
          <a:p>
            <a:r>
              <a:rPr lang="fi-FI" dirty="0" err="1">
                <a:latin typeface="Consolas"/>
                <a:cs typeface="Consolas"/>
              </a:rPr>
              <a:t>title('Cross-Validated</a:t>
            </a:r>
            <a:r>
              <a:rPr lang="fi-FI" dirty="0">
                <a:latin typeface="Consolas"/>
                <a:cs typeface="Consolas"/>
              </a:rPr>
              <a:t> RMSE of MTL and STL Lasso </a:t>
            </a:r>
            <a:r>
              <a:rPr lang="fi-FI" dirty="0" err="1">
                <a:latin typeface="Consolas"/>
                <a:cs typeface="Consolas"/>
              </a:rPr>
              <a:t>models</a:t>
            </a:r>
            <a:r>
              <a:rPr lang="fi-FI" dirty="0">
                <a:latin typeface="Consolas"/>
                <a:cs typeface="Consolas"/>
              </a:rPr>
              <a:t> with p1=5');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229284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03279" y="5229200"/>
            <a:ext cx="653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Plot the cross-validated RMSE for MTL and STL models</a:t>
            </a:r>
            <a:endParaRPr lang="en-US" sz="2000" dirty="0"/>
          </a:p>
        </p:txBody>
      </p:sp>
      <p:pic>
        <p:nvPicPr>
          <p:cNvPr id="7" name="Image 6" descr="MTL_STL_RMSE_C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Method’s parameter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LASSO STL and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MTL algorithm share a parameter</a:t>
            </a:r>
          </a:p>
          <a:p>
            <a:pPr lvl="1"/>
            <a:r>
              <a:rPr lang="en-US" dirty="0" smtClean="0"/>
              <a:t>The importance of the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</a:t>
            </a:r>
            <a:r>
              <a:rPr lang="en-US" dirty="0" smtClean="0"/>
              <a:t>norm </a:t>
            </a:r>
            <a:r>
              <a:rPr lang="en-US" dirty="0" smtClean="0"/>
              <a:t>regularization </a:t>
            </a:r>
            <a:r>
              <a:rPr lang="en-US" dirty="0" smtClean="0"/>
              <a:t>(</a:t>
            </a:r>
            <a:r>
              <a:rPr lang="en-US" dirty="0" smtClean="0">
                <a:latin typeface="Consolas"/>
                <a:cs typeface="Consolas"/>
              </a:rPr>
              <a:t>p1=5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parameter can be optimized for each task while building STL models</a:t>
            </a:r>
          </a:p>
          <a:p>
            <a:pPr lvl="1"/>
            <a:r>
              <a:rPr lang="en-US" dirty="0" smtClean="0"/>
              <a:t>There are as many parameters to optimize as there are tasks</a:t>
            </a:r>
          </a:p>
          <a:p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 smtClean="0"/>
              <a:t>task parameter tuning is impossible for MTL</a:t>
            </a:r>
          </a:p>
          <a:p>
            <a:pPr lvl="1"/>
            <a:r>
              <a:rPr lang="en-US" dirty="0" smtClean="0"/>
              <a:t>There is only one parameter to optimize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1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gnalisation droite 7"/>
          <p:cNvSpPr/>
          <p:nvPr/>
        </p:nvSpPr>
        <p:spPr>
          <a:xfrm>
            <a:off x="179512" y="3933056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10" name="Signalisation droite 9"/>
          <p:cNvSpPr/>
          <p:nvPr/>
        </p:nvSpPr>
        <p:spPr>
          <a:xfrm>
            <a:off x="179512" y="393305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Parameter’s sampling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53544" y="1684259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ap1=</a:t>
            </a:r>
            <a:r>
              <a:rPr lang="en-US" dirty="0" err="1">
                <a:latin typeface="Consolas"/>
                <a:cs typeface="Consolas"/>
              </a:rPr>
              <a:t>linspace</a:t>
            </a:r>
            <a:r>
              <a:rPr lang="en-US" dirty="0">
                <a:latin typeface="Consolas"/>
                <a:cs typeface="Consolas"/>
              </a:rPr>
              <a:t>(1,100,25);</a:t>
            </a:r>
          </a:p>
          <a:p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=cell(1,length(ap1));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132334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10624" y="2564904"/>
            <a:ext cx="700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a</a:t>
            </a:r>
            <a:r>
              <a:rPr lang="en-US" dirty="0" smtClean="0">
                <a:latin typeface="Consolas"/>
                <a:cs typeface="Consolas"/>
              </a:rPr>
              <a:t>p1</a:t>
            </a:r>
            <a:r>
              <a:rPr lang="en-US" dirty="0" smtClean="0"/>
              <a:t> stores a list of possible values for the parameter of the method</a:t>
            </a:r>
          </a:p>
          <a:p>
            <a:r>
              <a:rPr lang="en-US" dirty="0" err="1" smtClean="0">
                <a:latin typeface="Consolas"/>
                <a:cs typeface="Consolas"/>
              </a:rPr>
              <a:t>MTL_Lasso</a:t>
            </a:r>
            <a:r>
              <a:rPr lang="en-US" dirty="0" smtClean="0"/>
              <a:t> will store performances for each of these values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752" y="3429000"/>
            <a:ext cx="680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for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=1:length(ap1)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>
                <a:latin typeface="Consolas"/>
                <a:cs typeface="Consolas"/>
              </a:rPr>
              <a:t>p1=ap1(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>
                <a:latin typeface="Consolas"/>
                <a:cs typeface="Consolas"/>
              </a:rPr>
              <a:t>rslt,mrslt</a:t>
            </a:r>
            <a:r>
              <a:rPr lang="en-US" dirty="0">
                <a:latin typeface="Consolas"/>
                <a:cs typeface="Consolas"/>
              </a:rPr>
              <a:t>]=MTL_CV1P(X,Y,'Least_Lasso',p1,opts,Nk,Nf);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MTL_Lasso</a:t>
            </a:r>
            <a:r>
              <a:rPr lang="en-US" dirty="0">
                <a:latin typeface="Consolas"/>
                <a:cs typeface="Consolas"/>
              </a:rPr>
              <a:t>{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}=</a:t>
            </a:r>
            <a:r>
              <a:rPr lang="en-US" dirty="0" err="1">
                <a:latin typeface="Consolas"/>
                <a:cs typeface="Consolas"/>
              </a:rPr>
              <a:t>mrslt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('p1=%g; mean RMSE=%g; </a:t>
            </a:r>
            <a:r>
              <a:rPr lang="en-US" dirty="0" err="1">
                <a:latin typeface="Consolas"/>
                <a:cs typeface="Consolas"/>
              </a:rPr>
              <a:t>Wght</a:t>
            </a:r>
            <a:r>
              <a:rPr lang="en-US" dirty="0">
                <a:latin typeface="Consolas"/>
                <a:cs typeface="Consolas"/>
              </a:rPr>
              <a:t>. mean RMSE=%g\n',p1,mrslt{1},</a:t>
            </a:r>
            <a:r>
              <a:rPr lang="en-US" dirty="0" err="1">
                <a:latin typeface="Consolas"/>
                <a:cs typeface="Consolas"/>
              </a:rPr>
              <a:t>mrslt</a:t>
            </a:r>
            <a:r>
              <a:rPr lang="en-US" dirty="0">
                <a:latin typeface="Consolas"/>
                <a:cs typeface="Consolas"/>
              </a:rPr>
              <a:t>{2});</a:t>
            </a:r>
          </a:p>
          <a:p>
            <a:r>
              <a:rPr lang="en-US" dirty="0" smtClean="0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4432466"/>
            <a:ext cx="361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load('Exo3_MTL_Lasso.mat');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59632" y="5661248"/>
            <a:ext cx="699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Cross-validate models for each sampled value of the parameter p1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Too long to be done during the tutorial’s session.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7" grpId="0"/>
      <p:bldP spid="7" grpId="1"/>
      <p:bldP spid="9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averaged RMSE as a function of the parameter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790813"/>
            <a:ext cx="6858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v3=[];</a:t>
            </a:r>
          </a:p>
          <a:p>
            <a:r>
              <a:rPr lang="en-US" dirty="0">
                <a:latin typeface="Consolas"/>
                <a:cs typeface="Consolas"/>
              </a:rPr>
              <a:t>for t=1:length(ap1)</a:t>
            </a:r>
          </a:p>
          <a:p>
            <a:r>
              <a:rPr lang="es-ES_tradnl" dirty="0">
                <a:latin typeface="Consolas"/>
                <a:cs typeface="Consolas"/>
              </a:rPr>
              <a:t>    v3=[v3,cell2mat(</a:t>
            </a:r>
            <a:r>
              <a:rPr lang="es-ES_tradnl" dirty="0" err="1">
                <a:latin typeface="Consolas"/>
                <a:cs typeface="Consolas"/>
              </a:rPr>
              <a:t>MTL_Lasso</a:t>
            </a:r>
            <a:r>
              <a:rPr lang="es-ES_tradnl" dirty="0">
                <a:latin typeface="Consolas"/>
                <a:cs typeface="Consolas"/>
              </a:rPr>
              <a:t>{t}(1))];</a:t>
            </a:r>
          </a:p>
          <a:p>
            <a:r>
              <a:rPr lang="es-ES_tradnl" dirty="0" err="1">
                <a:latin typeface="Consolas"/>
                <a:cs typeface="Consolas"/>
              </a:rPr>
              <a:t>end</a:t>
            </a:r>
            <a:endParaRPr lang="es-ES_tradnl" dirty="0">
              <a:latin typeface="Consolas"/>
              <a:cs typeface="Consolas"/>
            </a:endParaRPr>
          </a:p>
          <a:p>
            <a:r>
              <a:rPr lang="es-ES_tradnl" dirty="0">
                <a:latin typeface="Consolas"/>
                <a:cs typeface="Consolas"/>
              </a:rPr>
              <a:t>figure;</a:t>
            </a:r>
          </a:p>
          <a:p>
            <a:r>
              <a:rPr lang="es-ES_tradnl" dirty="0" err="1">
                <a:latin typeface="Consolas"/>
                <a:cs typeface="Consolas"/>
              </a:rPr>
              <a:t>plot</a:t>
            </a:r>
            <a:r>
              <a:rPr lang="es-ES_tradnl" dirty="0">
                <a:latin typeface="Consolas"/>
                <a:cs typeface="Consolas"/>
              </a:rPr>
              <a:t>(ap1,v3);</a:t>
            </a:r>
          </a:p>
          <a:p>
            <a:r>
              <a:rPr lang="es-ES_tradnl" dirty="0" err="1">
                <a:latin typeface="Consolas"/>
                <a:cs typeface="Consolas"/>
              </a:rPr>
              <a:t>title</a:t>
            </a:r>
            <a:r>
              <a:rPr lang="es-ES_tradnl" dirty="0">
                <a:latin typeface="Consolas"/>
                <a:cs typeface="Consolas"/>
              </a:rPr>
              <a:t>('Mean RMSE as a </a:t>
            </a:r>
            <a:r>
              <a:rPr lang="es-ES_tradnl" dirty="0" err="1">
                <a:latin typeface="Consolas"/>
                <a:cs typeface="Consolas"/>
              </a:rPr>
              <a:t>function</a:t>
            </a:r>
            <a:r>
              <a:rPr lang="es-ES_tradnl" dirty="0">
                <a:latin typeface="Consolas"/>
                <a:cs typeface="Consolas"/>
              </a:rPr>
              <a:t> of </a:t>
            </a:r>
            <a:r>
              <a:rPr lang="es-ES_tradnl" dirty="0" err="1">
                <a:latin typeface="Consolas"/>
                <a:cs typeface="Consolas"/>
              </a:rPr>
              <a:t>regularization</a:t>
            </a:r>
            <a:r>
              <a:rPr lang="es-ES_tradnl" dirty="0">
                <a:latin typeface="Consolas"/>
                <a:cs typeface="Consolas"/>
              </a:rPr>
              <a:t> </a:t>
            </a:r>
            <a:r>
              <a:rPr lang="es-ES_tradnl" dirty="0" err="1">
                <a:latin typeface="Consolas"/>
                <a:cs typeface="Consolas"/>
              </a:rPr>
              <a:t>parameter</a:t>
            </a:r>
            <a:r>
              <a:rPr lang="es-ES_tradnl" dirty="0">
                <a:latin typeface="Consolas"/>
                <a:cs typeface="Consolas"/>
              </a:rPr>
              <a:t> </a:t>
            </a:r>
            <a:r>
              <a:rPr lang="es-ES_tradnl" dirty="0" err="1">
                <a:latin typeface="Consolas"/>
                <a:cs typeface="Consolas"/>
              </a:rPr>
              <a:t>value</a:t>
            </a:r>
            <a:r>
              <a:rPr lang="es-ES_tradnl" dirty="0">
                <a:latin typeface="Consolas"/>
                <a:cs typeface="Consolas"/>
              </a:rPr>
              <a:t>');</a:t>
            </a:r>
          </a:p>
          <a:p>
            <a:r>
              <a:rPr lang="es-ES_tradnl" dirty="0" err="1">
                <a:latin typeface="Consolas"/>
                <a:cs typeface="Consolas"/>
              </a:rPr>
              <a:t>xlabel</a:t>
            </a:r>
            <a:r>
              <a:rPr lang="es-ES_tradnl" dirty="0">
                <a:latin typeface="Consolas"/>
                <a:cs typeface="Consolas"/>
              </a:rPr>
              <a:t>('</a:t>
            </a:r>
            <a:r>
              <a:rPr lang="es-ES_tradnl" dirty="0" err="1">
                <a:latin typeface="Consolas"/>
                <a:cs typeface="Consolas"/>
              </a:rPr>
              <a:t>Parameter</a:t>
            </a:r>
            <a:r>
              <a:rPr lang="es-ES_tradnl" dirty="0">
                <a:latin typeface="Consolas"/>
                <a:cs typeface="Consolas"/>
              </a:rPr>
              <a:t>');</a:t>
            </a:r>
          </a:p>
          <a:p>
            <a:r>
              <a:rPr lang="es-ES_tradnl" dirty="0" err="1">
                <a:latin typeface="Consolas"/>
                <a:cs typeface="Consolas"/>
              </a:rPr>
              <a:t>ylabel</a:t>
            </a:r>
            <a:r>
              <a:rPr lang="es-ES_tradnl" dirty="0">
                <a:latin typeface="Consolas"/>
                <a:cs typeface="Consolas"/>
              </a:rPr>
              <a:t>('Mean RMSE');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Signalisation droite 5"/>
          <p:cNvSpPr/>
          <p:nvPr/>
        </p:nvSpPr>
        <p:spPr>
          <a:xfrm>
            <a:off x="179512" y="253789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pic>
        <p:nvPicPr>
          <p:cNvPr id="7" name="Image 6" descr="MTL_mRM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195736" y="5301208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8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task RMSE as a function of the parameter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090896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v4=[];</a:t>
            </a:r>
          </a:p>
          <a:p>
            <a:r>
              <a:rPr lang="en-US" dirty="0">
                <a:latin typeface="Consolas"/>
                <a:cs typeface="Consolas"/>
              </a:rPr>
              <a:t>for t=1:length(ap1)</a:t>
            </a:r>
          </a:p>
          <a:p>
            <a:r>
              <a:rPr lang="es-ES_tradnl" dirty="0">
                <a:latin typeface="Consolas"/>
                <a:cs typeface="Consolas"/>
              </a:rPr>
              <a:t>    v4=[v4;cell2mat(</a:t>
            </a:r>
            <a:r>
              <a:rPr lang="es-ES_tradnl" dirty="0" err="1">
                <a:latin typeface="Consolas"/>
                <a:cs typeface="Consolas"/>
              </a:rPr>
              <a:t>MTL_Lasso</a:t>
            </a:r>
            <a:r>
              <a:rPr lang="es-ES_tradnl" dirty="0">
                <a:latin typeface="Consolas"/>
                <a:cs typeface="Consolas"/>
              </a:rPr>
              <a:t>{1,t}(3))];</a:t>
            </a:r>
          </a:p>
          <a:p>
            <a:r>
              <a:rPr lang="es-ES_tradnl" dirty="0" err="1">
                <a:latin typeface="Consolas"/>
                <a:cs typeface="Consolas"/>
              </a:rPr>
              <a:t>end</a:t>
            </a:r>
            <a:endParaRPr lang="es-ES_tradnl" dirty="0">
              <a:latin typeface="Consolas"/>
              <a:cs typeface="Consolas"/>
            </a:endParaRPr>
          </a:p>
          <a:p>
            <a:r>
              <a:rPr lang="es-ES_tradnl" dirty="0">
                <a:latin typeface="Consolas"/>
                <a:cs typeface="Consolas"/>
              </a:rPr>
              <a:t>figure;</a:t>
            </a:r>
          </a:p>
          <a:p>
            <a:r>
              <a:rPr lang="es-ES_tradnl" dirty="0" err="1">
                <a:latin typeface="Consolas"/>
                <a:cs typeface="Consolas"/>
              </a:rPr>
              <a:t>plot</a:t>
            </a:r>
            <a:r>
              <a:rPr lang="es-ES_tradnl" dirty="0">
                <a:latin typeface="Consolas"/>
                <a:cs typeface="Consolas"/>
              </a:rPr>
              <a:t>(ap1,v4)</a:t>
            </a:r>
          </a:p>
          <a:p>
            <a:r>
              <a:rPr lang="es-ES_tradnl" dirty="0" err="1">
                <a:latin typeface="Consolas"/>
                <a:cs typeface="Consolas"/>
              </a:rPr>
              <a:t>title</a:t>
            </a:r>
            <a:r>
              <a:rPr lang="es-ES_tradnl" dirty="0">
                <a:latin typeface="Consolas"/>
                <a:cs typeface="Consolas"/>
              </a:rPr>
              <a:t>('Per </a:t>
            </a:r>
            <a:r>
              <a:rPr lang="es-ES_tradnl" dirty="0" err="1">
                <a:latin typeface="Consolas"/>
                <a:cs typeface="Consolas"/>
              </a:rPr>
              <a:t>dopamine</a:t>
            </a:r>
            <a:r>
              <a:rPr lang="es-ES_tradnl" dirty="0">
                <a:latin typeface="Consolas"/>
                <a:cs typeface="Consolas"/>
              </a:rPr>
              <a:t> RMSE as a </a:t>
            </a:r>
            <a:r>
              <a:rPr lang="es-ES_tradnl" dirty="0" err="1">
                <a:latin typeface="Consolas"/>
                <a:cs typeface="Consolas"/>
              </a:rPr>
              <a:t>function</a:t>
            </a:r>
            <a:r>
              <a:rPr lang="es-ES_tradnl" dirty="0">
                <a:latin typeface="Consolas"/>
                <a:cs typeface="Consolas"/>
              </a:rPr>
              <a:t> of </a:t>
            </a:r>
            <a:r>
              <a:rPr lang="es-ES_tradnl" dirty="0" err="1">
                <a:latin typeface="Consolas"/>
                <a:cs typeface="Consolas"/>
              </a:rPr>
              <a:t>regularization</a:t>
            </a:r>
            <a:r>
              <a:rPr lang="es-ES_tradnl" dirty="0">
                <a:latin typeface="Consolas"/>
                <a:cs typeface="Consolas"/>
              </a:rPr>
              <a:t> </a:t>
            </a:r>
            <a:r>
              <a:rPr lang="es-ES_tradnl" dirty="0" err="1">
                <a:latin typeface="Consolas"/>
                <a:cs typeface="Consolas"/>
              </a:rPr>
              <a:t>parameter</a:t>
            </a:r>
            <a:r>
              <a:rPr lang="es-ES_tradnl" dirty="0">
                <a:latin typeface="Consolas"/>
                <a:cs typeface="Consolas"/>
              </a:rPr>
              <a:t> </a:t>
            </a:r>
            <a:r>
              <a:rPr lang="es-ES_tradnl" dirty="0" err="1">
                <a:latin typeface="Consolas"/>
                <a:cs typeface="Consolas"/>
              </a:rPr>
              <a:t>value</a:t>
            </a:r>
            <a:r>
              <a:rPr lang="es-ES_tradnl" dirty="0">
                <a:latin typeface="Consolas"/>
                <a:cs typeface="Consolas"/>
              </a:rPr>
              <a:t>');</a:t>
            </a:r>
          </a:p>
          <a:p>
            <a:r>
              <a:rPr lang="es-ES_tradnl" dirty="0" err="1">
                <a:latin typeface="Consolas"/>
                <a:cs typeface="Consolas"/>
              </a:rPr>
              <a:t>xlabel</a:t>
            </a:r>
            <a:r>
              <a:rPr lang="es-ES_tradnl" dirty="0">
                <a:latin typeface="Consolas"/>
                <a:cs typeface="Consolas"/>
              </a:rPr>
              <a:t>('</a:t>
            </a:r>
            <a:r>
              <a:rPr lang="es-ES_tradnl" dirty="0" err="1">
                <a:latin typeface="Consolas"/>
                <a:cs typeface="Consolas"/>
              </a:rPr>
              <a:t>Parameter</a:t>
            </a:r>
            <a:r>
              <a:rPr lang="es-ES_tradnl" dirty="0">
                <a:latin typeface="Consolas"/>
                <a:cs typeface="Consolas"/>
              </a:rPr>
              <a:t>');</a:t>
            </a:r>
          </a:p>
          <a:p>
            <a:r>
              <a:rPr lang="es-ES_tradnl" dirty="0" err="1">
                <a:latin typeface="Consolas"/>
                <a:cs typeface="Consolas"/>
              </a:rPr>
              <a:t>ylabel</a:t>
            </a:r>
            <a:r>
              <a:rPr lang="es-ES_tradnl" dirty="0">
                <a:latin typeface="Consolas"/>
                <a:cs typeface="Consolas"/>
              </a:rPr>
              <a:t>('RMSE');</a:t>
            </a:r>
          </a:p>
          <a:p>
            <a:r>
              <a:rPr lang="fi-FI" dirty="0">
                <a:latin typeface="Consolas"/>
                <a:cs typeface="Consolas"/>
              </a:rPr>
              <a:t>ylim([0.6,1.2]);</a:t>
            </a:r>
          </a:p>
          <a:p>
            <a:r>
              <a:rPr lang="fi-FI" dirty="0" err="1">
                <a:latin typeface="Consolas"/>
                <a:cs typeface="Consolas"/>
              </a:rPr>
              <a:t>legend(lDopa</a:t>
            </a:r>
            <a:r>
              <a:rPr lang="fi-FI" dirty="0">
                <a:latin typeface="Consolas"/>
                <a:cs typeface="Consolas"/>
              </a:rPr>
              <a:t>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Signalisation droite 4"/>
          <p:cNvSpPr/>
          <p:nvPr/>
        </p:nvSpPr>
        <p:spPr>
          <a:xfrm>
            <a:off x="179512" y="311498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pic>
        <p:nvPicPr>
          <p:cNvPr id="6" name="Image 5" descr="MTL_CV_RM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123728" y="3429000"/>
            <a:ext cx="360040" cy="2448272"/>
            <a:chOff x="2123728" y="3429000"/>
            <a:chExt cx="360040" cy="2448272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2195736" y="3429000"/>
              <a:ext cx="0" cy="864096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411760" y="3717032"/>
              <a:ext cx="0" cy="864096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2483768" y="4365104"/>
              <a:ext cx="0" cy="86409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339752" y="4365104"/>
              <a:ext cx="0" cy="864096"/>
            </a:xfrm>
            <a:prstGeom prst="straightConnector1">
              <a:avLst/>
            </a:prstGeom>
            <a:ln w="38100">
              <a:solidFill>
                <a:srgbClr val="009999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123728" y="5013176"/>
              <a:ext cx="0" cy="8640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68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ignalisation droite 17"/>
          <p:cNvSpPr/>
          <p:nvPr/>
        </p:nvSpPr>
        <p:spPr>
          <a:xfrm>
            <a:off x="179512" y="314096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9752" y="3614390"/>
            <a:ext cx="361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load('</a:t>
            </a:r>
            <a:r>
              <a:rPr lang="en-US" dirty="0" smtClean="0">
                <a:latin typeface="Consolas"/>
                <a:cs typeface="Consolas"/>
              </a:rPr>
              <a:t>Exo3_sparsity.mat</a:t>
            </a:r>
            <a:r>
              <a:rPr lang="en-US" dirty="0">
                <a:latin typeface="Consolas"/>
                <a:cs typeface="Consolas"/>
              </a:rPr>
              <a:t>');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29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Parsimony of a model is measured as the number of non-zero </a:t>
            </a:r>
            <a:r>
              <a:rPr lang="en-US" sz="2000" dirty="0" err="1" smtClean="0"/>
              <a:t>weigths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Zero weights are scattered all across the weight matrix W.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of the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443841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sparsity</a:t>
            </a:r>
            <a:r>
              <a:rPr lang="en-US" dirty="0">
                <a:latin typeface="Consolas"/>
                <a:cs typeface="Consolas"/>
              </a:rPr>
              <a:t>=zeros(length(ap1));</a:t>
            </a:r>
          </a:p>
          <a:p>
            <a:r>
              <a:rPr lang="en-US" dirty="0">
                <a:latin typeface="Consolas"/>
                <a:cs typeface="Consolas"/>
              </a:rPr>
              <a:t>for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=1:length(ap1)</a:t>
            </a:r>
          </a:p>
          <a:p>
            <a:r>
              <a:rPr lang="en-US" dirty="0">
                <a:latin typeface="Consolas"/>
                <a:cs typeface="Consolas"/>
              </a:rPr>
              <a:t>    p1=ap1(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    [</a:t>
            </a:r>
            <a:r>
              <a:rPr lang="en-US" dirty="0" err="1">
                <a:latin typeface="Consolas"/>
                <a:cs typeface="Consolas"/>
              </a:rPr>
              <a:t>W,funcval</a:t>
            </a:r>
            <a:r>
              <a:rPr lang="en-US" dirty="0">
                <a:latin typeface="Consolas"/>
                <a:cs typeface="Consolas"/>
              </a:rPr>
              <a:t>]=</a:t>
            </a:r>
            <a:r>
              <a:rPr lang="en-US" dirty="0" err="1">
                <a:latin typeface="Consolas"/>
                <a:cs typeface="Consolas"/>
              </a:rPr>
              <a:t>Least_Lasso</a:t>
            </a:r>
            <a:r>
              <a:rPr lang="en-US" dirty="0">
                <a:latin typeface="Consolas"/>
                <a:cs typeface="Consolas"/>
              </a:rPr>
              <a:t>(X,Y,p1,opts);</a:t>
            </a:r>
          </a:p>
          <a:p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sparsity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)=</a:t>
            </a:r>
            <a:r>
              <a:rPr lang="en-US" dirty="0" err="1">
                <a:latin typeface="Consolas"/>
                <a:cs typeface="Consolas"/>
              </a:rPr>
              <a:t>nnz</a:t>
            </a:r>
            <a:r>
              <a:rPr lang="en-US" dirty="0">
                <a:latin typeface="Consolas"/>
                <a:cs typeface="Consolas"/>
              </a:rPr>
              <a:t>(W);</a:t>
            </a:r>
          </a:p>
          <a:p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('p1=%g </a:t>
            </a:r>
            <a:r>
              <a:rPr lang="en-US" dirty="0" err="1">
                <a:latin typeface="Consolas"/>
                <a:cs typeface="Consolas"/>
              </a:rPr>
              <a:t>sparsity</a:t>
            </a:r>
            <a:r>
              <a:rPr lang="en-US" dirty="0">
                <a:latin typeface="Consolas"/>
                <a:cs typeface="Consolas"/>
              </a:rPr>
              <a:t>=%g\n',p1,sparsity(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));</a:t>
            </a:r>
          </a:p>
          <a:p>
            <a:r>
              <a:rPr lang="en-US" dirty="0">
                <a:latin typeface="Consolas"/>
                <a:cs typeface="Consolas"/>
              </a:rPr>
              <a:t>end;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plot(ap1,sparsity)</a:t>
            </a:r>
          </a:p>
          <a:p>
            <a:r>
              <a:rPr lang="en-US" dirty="0">
                <a:latin typeface="Consolas"/>
                <a:cs typeface="Consolas"/>
              </a:rPr>
              <a:t>title('Models </a:t>
            </a:r>
            <a:r>
              <a:rPr lang="en-US" dirty="0" err="1">
                <a:latin typeface="Consolas"/>
                <a:cs typeface="Consolas"/>
              </a:rPr>
              <a:t>sparsity</a:t>
            </a:r>
            <a:r>
              <a:rPr lang="en-US" dirty="0">
                <a:latin typeface="Consolas"/>
                <a:cs typeface="Consolas"/>
              </a:rPr>
              <a:t> as a function of regularization parameter value');</a:t>
            </a:r>
          </a:p>
          <a:p>
            <a:r>
              <a:rPr lang="en-US" dirty="0" err="1">
                <a:latin typeface="Consolas"/>
                <a:cs typeface="Consolas"/>
              </a:rPr>
              <a:t>xlabel</a:t>
            </a:r>
            <a:r>
              <a:rPr lang="en-US" dirty="0">
                <a:latin typeface="Consolas"/>
                <a:cs typeface="Consolas"/>
              </a:rPr>
              <a:t>('Parameter');</a:t>
            </a:r>
          </a:p>
          <a:p>
            <a:r>
              <a:rPr lang="en-US" dirty="0" err="1">
                <a:latin typeface="Consolas"/>
                <a:cs typeface="Consolas"/>
              </a:rPr>
              <a:t>ylabel</a:t>
            </a:r>
            <a:r>
              <a:rPr lang="en-US" dirty="0">
                <a:latin typeface="Consolas"/>
                <a:cs typeface="Consolas"/>
              </a:rPr>
              <a:t>('Number of non-zero weights');</a:t>
            </a:r>
          </a:p>
        </p:txBody>
      </p:sp>
      <p:pic>
        <p:nvPicPr>
          <p:cNvPr id="7" name="Image 6" descr="MTL_nonzer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2267744" y="2195572"/>
            <a:ext cx="4464496" cy="378624"/>
            <a:chOff x="2267744" y="2195572"/>
            <a:chExt cx="4464496" cy="378624"/>
          </a:xfrm>
        </p:grpSpPr>
        <p:grpSp>
          <p:nvGrpSpPr>
            <p:cNvPr id="14" name="Grouper 13"/>
            <p:cNvGrpSpPr/>
            <p:nvPr/>
          </p:nvGrpSpPr>
          <p:grpSpPr>
            <a:xfrm>
              <a:off x="2267744" y="2204864"/>
              <a:ext cx="1872208" cy="369332"/>
              <a:chOff x="2267744" y="2204864"/>
              <a:chExt cx="1872208" cy="369332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>
                <a:off x="2267744" y="2564904"/>
                <a:ext cx="187220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2771635" y="2204864"/>
                <a:ext cx="864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Overfit</a:t>
                </a:r>
                <a:endParaRPr lang="en-US" dirty="0"/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4860032" y="2195572"/>
              <a:ext cx="1872208" cy="369332"/>
              <a:chOff x="4860032" y="2195572"/>
              <a:chExt cx="1872208" cy="369332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rot="10800000" flipH="1">
                <a:off x="4860032" y="2564904"/>
                <a:ext cx="187220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5299677" y="2195572"/>
                <a:ext cx="99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Underfit</a:t>
                </a:r>
                <a:endParaRPr lang="en-US" dirty="0"/>
              </a:p>
            </p:txBody>
          </p:sp>
        </p:grpSp>
      </p:grpSp>
      <p:sp>
        <p:nvSpPr>
          <p:cNvPr id="17" name="Signalisation droite 16"/>
          <p:cNvSpPr/>
          <p:nvPr/>
        </p:nvSpPr>
        <p:spPr>
          <a:xfrm>
            <a:off x="179512" y="3140968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</p:spTree>
    <p:extLst>
      <p:ext uri="{BB962C8B-B14F-4D97-AF65-F5344CB8AC3E}">
        <p14:creationId xmlns:p14="http://schemas.microsoft.com/office/powerpoint/2010/main" val="176231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4" grpId="0"/>
      <p:bldP spid="1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MTL methods are usually computationally more efficient.</a:t>
            </a:r>
          </a:p>
          <a:p>
            <a:r>
              <a:rPr lang="en-US" dirty="0" smtClean="0"/>
              <a:t>These algorithms produces sparse models</a:t>
            </a:r>
          </a:p>
          <a:p>
            <a:pPr lvl="1"/>
            <a:r>
              <a:rPr lang="en-US" dirty="0" smtClean="0"/>
              <a:t>Reduces the number of non-zero weights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-norm (MTL) algorithm is equivalent to the LASSO (STL) algorithm</a:t>
            </a:r>
          </a:p>
          <a:p>
            <a:r>
              <a:rPr lang="en-US" dirty="0" smtClean="0"/>
              <a:t>Learning tasks are not independent in </a:t>
            </a:r>
            <a:r>
              <a:rPr lang="en-US" i="1" dirty="0"/>
              <a:t>l</a:t>
            </a:r>
            <a:r>
              <a:rPr lang="en-US" i="1" baseline="-25000" dirty="0"/>
              <a:t>1</a:t>
            </a:r>
            <a:r>
              <a:rPr lang="en-US" dirty="0" smtClean="0"/>
              <a:t>-</a:t>
            </a:r>
            <a:r>
              <a:rPr lang="en-US" dirty="0" smtClean="0"/>
              <a:t>norm algorithm</a:t>
            </a:r>
          </a:p>
          <a:p>
            <a:pPr lvl="1"/>
            <a:r>
              <a:rPr lang="en-US" dirty="0" smtClean="0"/>
              <a:t>The value of the regularization parameter is common to all tasks</a:t>
            </a:r>
          </a:p>
          <a:p>
            <a:pPr lvl="1"/>
            <a:r>
              <a:rPr lang="en-US" dirty="0" smtClean="0"/>
              <a:t>This value shall be optimized for each task in the STL framework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Exo3a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1799977"/>
          </a:xfrm>
        </p:spPr>
        <p:txBody>
          <a:bodyPr/>
          <a:lstStyle/>
          <a:p>
            <a:r>
              <a:rPr lang="en-US" dirty="0" smtClean="0"/>
              <a:t>The Exercise folder contains a file Exo3a.m</a:t>
            </a:r>
          </a:p>
          <a:p>
            <a:pPr lvl="1"/>
            <a:r>
              <a:rPr lang="en-US" dirty="0" smtClean="0"/>
              <a:t>It is an adaptation of Exo3 to the case of STL.</a:t>
            </a:r>
          </a:p>
          <a:p>
            <a:pPr lvl="1"/>
            <a:r>
              <a:rPr lang="en-US" dirty="0" smtClean="0"/>
              <a:t>The data it produces are needed for the Exercise 5.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55229" y="3764069"/>
            <a:ext cx="2976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load('Exo3b_sSTL.mat')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467544" y="3264659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Exo3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91680" y="5301208"/>
            <a:ext cx="566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are very similar to the MTL case</a:t>
            </a:r>
            <a:endParaRPr lang="en-US" sz="2400" dirty="0"/>
          </a:p>
        </p:txBody>
      </p:sp>
      <p:pic>
        <p:nvPicPr>
          <p:cNvPr id="8" name="Image 7" descr="STL_CV_RM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" y="1320799"/>
            <a:ext cx="7373620" cy="55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4: The </a:t>
            </a:r>
            <a:r>
              <a:rPr lang="en-US" i="1" dirty="0">
                <a:solidFill>
                  <a:srgbClr val="800000"/>
                </a:solidFill>
              </a:rPr>
              <a:t>l</a:t>
            </a:r>
            <a:r>
              <a:rPr lang="en-US" i="1" baseline="-25000" dirty="0">
                <a:solidFill>
                  <a:srgbClr val="800000"/>
                </a:solidFill>
              </a:rPr>
              <a:t>21</a:t>
            </a:r>
            <a:r>
              <a:rPr lang="en-US" dirty="0">
                <a:solidFill>
                  <a:srgbClr val="800000"/>
                </a:solidFill>
              </a:rPr>
              <a:t>-norm MTL algorithm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4: The l21-norm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i="1" baseline="-25000" dirty="0" smtClean="0"/>
              <a:t>21</a:t>
            </a:r>
            <a:r>
              <a:rPr lang="en-US" dirty="0" smtClean="0"/>
              <a:t>-norm algorithm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4941168"/>
            <a:ext cx="766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produces multi-linear least square regression models</a:t>
            </a:r>
            <a:endParaRPr lang="en-US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60273"/>
              </p:ext>
            </p:extLst>
          </p:nvPr>
        </p:nvGraphicFramePr>
        <p:xfrm>
          <a:off x="1403648" y="2060848"/>
          <a:ext cx="6121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" name="Document" r:id="rId3" imgW="6121400" imgH="533400" progId="Word.Document.12">
                  <p:embed/>
                </p:oleObj>
              </mc:Choice>
              <mc:Fallback>
                <p:oleObj name="Document" r:id="rId3" imgW="6121400" imgH="53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060848"/>
                        <a:ext cx="6121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14857"/>
              </p:ext>
            </p:extLst>
          </p:nvPr>
        </p:nvGraphicFramePr>
        <p:xfrm>
          <a:off x="2267744" y="2564904"/>
          <a:ext cx="612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name="Document" r:id="rId5" imgW="6121400" imgH="495300" progId="Word.Document.12">
                  <p:embed/>
                </p:oleObj>
              </mc:Choice>
              <mc:Fallback>
                <p:oleObj name="Document" r:id="rId5" imgW="6121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2564904"/>
                        <a:ext cx="6121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70933"/>
              </p:ext>
            </p:extLst>
          </p:nvPr>
        </p:nvGraphicFramePr>
        <p:xfrm>
          <a:off x="4787304" y="3501008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name="Document" r:id="rId7" imgW="6121400" imgH="457200" progId="Word.Document.12">
                  <p:embed/>
                </p:oleObj>
              </mc:Choice>
              <mc:Fallback>
                <p:oleObj name="Document" r:id="rId7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7304" y="3501008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58003"/>
              </p:ext>
            </p:extLst>
          </p:nvPr>
        </p:nvGraphicFramePr>
        <p:xfrm>
          <a:off x="4787304" y="3969060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name="Document" r:id="rId9" imgW="6121400" imgH="457200" progId="Word.Document.12">
                  <p:embed/>
                </p:oleObj>
              </mc:Choice>
              <mc:Fallback>
                <p:oleObj name="Document" r:id="rId9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7304" y="3969060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68187"/>
              </p:ext>
            </p:extLst>
          </p:nvPr>
        </p:nvGraphicFramePr>
        <p:xfrm>
          <a:off x="4787304" y="443711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Document" r:id="rId11" imgW="6121400" imgH="457200" progId="Word.Document.12">
                  <p:embed/>
                </p:oleObj>
              </mc:Choice>
              <mc:Fallback>
                <p:oleObj name="Document" r:id="rId11" imgW="6121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7304" y="443711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69887"/>
              </p:ext>
            </p:extLst>
          </p:nvPr>
        </p:nvGraphicFramePr>
        <p:xfrm>
          <a:off x="323850" y="3488482"/>
          <a:ext cx="612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Document" r:id="rId13" imgW="6121400" imgH="812800" progId="Word.Document.12">
                  <p:embed/>
                </p:oleObj>
              </mc:Choice>
              <mc:Fallback>
                <p:oleObj name="Document" r:id="rId13" imgW="61214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850" y="3488482"/>
                        <a:ext cx="6121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28985"/>
              </p:ext>
            </p:extLst>
          </p:nvPr>
        </p:nvGraphicFramePr>
        <p:xfrm>
          <a:off x="323850" y="4064000"/>
          <a:ext cx="612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name="Document" r:id="rId15" imgW="6121400" imgH="812800" progId="Word.Document.12">
                  <p:embed/>
                </p:oleObj>
              </mc:Choice>
              <mc:Fallback>
                <p:oleObj name="Document" r:id="rId15" imgW="61214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850" y="4064000"/>
                        <a:ext cx="6121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187624" y="1484784"/>
            <a:ext cx="712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it works? Minimize the objective functio</a:t>
            </a:r>
            <a:r>
              <a:rPr lang="en-US" sz="2400" dirty="0"/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920" y="1988840"/>
            <a:ext cx="1440160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80112" y="1988840"/>
            <a:ext cx="1152128" cy="57606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0072" y="5661248"/>
            <a:ext cx="37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i="1" dirty="0" smtClean="0"/>
              <a:t>l</a:t>
            </a:r>
            <a:r>
              <a:rPr lang="en-US" sz="2400" i="1" baseline="-25000" dirty="0" smtClean="0"/>
              <a:t>21</a:t>
            </a:r>
            <a:r>
              <a:rPr lang="en-US" sz="2400" dirty="0"/>
              <a:t>-norm </a:t>
            </a:r>
            <a:r>
              <a:rPr lang="en-US" sz="2400" dirty="0" err="1"/>
              <a:t>regularizer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 rot="19120345">
            <a:off x="1744735" y="3742719"/>
            <a:ext cx="5750493" cy="58477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Did you see this slide already?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dopamine receptor dataset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t="36384"/>
          <a:stretch/>
        </p:blipFill>
        <p:spPr>
          <a:xfrm>
            <a:off x="179512" y="1484784"/>
            <a:ext cx="4545330" cy="43628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9512" y="5949280"/>
            <a:ext cx="4896544" cy="4320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fr-FR" dirty="0" err="1"/>
              <a:t>doi</a:t>
            </a:r>
            <a:r>
              <a:rPr lang="fr-FR" dirty="0"/>
              <a:t>: 10.1124/mol.63.6.1256</a:t>
            </a:r>
          </a:p>
          <a:p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Pharmacology</a:t>
            </a:r>
            <a:r>
              <a:rPr lang="fr-FR" dirty="0"/>
              <a:t> </a:t>
            </a:r>
            <a:r>
              <a:rPr lang="fr-FR" dirty="0" err="1"/>
              <a:t>June</a:t>
            </a:r>
            <a:r>
              <a:rPr lang="fr-FR" dirty="0"/>
              <a:t> 2003 vol. 63 no. 6 1256-1272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051720" y="3068960"/>
            <a:ext cx="36004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1691680" y="5301208"/>
            <a:ext cx="936104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860032" y="1412776"/>
            <a:ext cx="403244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Affinity data (</a:t>
            </a:r>
            <a:r>
              <a:rPr lang="en-US" dirty="0" err="1" smtClean="0"/>
              <a:t>pKi</a:t>
            </a:r>
            <a:r>
              <a:rPr lang="en-US" dirty="0" smtClean="0"/>
              <a:t>): 2965 </a:t>
            </a:r>
          </a:p>
          <a:p>
            <a:r>
              <a:rPr lang="en-US" dirty="0" smtClean="0"/>
              <a:t>Unique molecules: 1597</a:t>
            </a:r>
          </a:p>
          <a:p>
            <a:endParaRPr lang="en-US" dirty="0" smtClean="0"/>
          </a:p>
          <a:p>
            <a:r>
              <a:rPr lang="en-US" dirty="0" smtClean="0"/>
              <a:t>5 members in the dopamine receptor family.</a:t>
            </a:r>
          </a:p>
          <a:p>
            <a:endParaRPr lang="en-US" dirty="0" smtClean="0"/>
          </a:p>
          <a:p>
            <a:r>
              <a:rPr lang="en-US" dirty="0" smtClean="0"/>
              <a:t>For each compound affinity data are available for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lvl="0" indent="-285750" algn="just">
              <a:buFont typeface="Arial"/>
              <a:buChar char="•"/>
            </a:pPr>
            <a:r>
              <a:rPr lang="en-US" dirty="0"/>
              <a:t>One dopamine </a:t>
            </a:r>
            <a:r>
              <a:rPr lang="en-US" dirty="0" smtClean="0"/>
              <a:t>receptor:       41</a:t>
            </a:r>
            <a:r>
              <a:rPr lang="en-US" dirty="0"/>
              <a:t>%</a:t>
            </a:r>
            <a:endParaRPr lang="en-GB" dirty="0"/>
          </a:p>
          <a:p>
            <a:pPr marL="285750" lvl="0" indent="-285750" algn="just">
              <a:buFont typeface="Arial"/>
              <a:buChar char="•"/>
            </a:pPr>
            <a:r>
              <a:rPr lang="en-US" dirty="0"/>
              <a:t>Two </a:t>
            </a:r>
            <a:r>
              <a:rPr lang="en-US" dirty="0" smtClean="0"/>
              <a:t>dopamine receptors:     38</a:t>
            </a:r>
            <a:r>
              <a:rPr lang="en-US" dirty="0"/>
              <a:t>%</a:t>
            </a:r>
            <a:endParaRPr lang="en-GB" dirty="0"/>
          </a:p>
          <a:p>
            <a:pPr marL="285750" lvl="0" indent="-285750" algn="just">
              <a:buFont typeface="Arial"/>
              <a:buChar char="•"/>
            </a:pPr>
            <a:r>
              <a:rPr lang="en-US" dirty="0"/>
              <a:t>Three </a:t>
            </a:r>
            <a:r>
              <a:rPr lang="en-US" dirty="0" smtClean="0"/>
              <a:t>dopamine receptors:  17</a:t>
            </a:r>
            <a:r>
              <a:rPr lang="en-US" dirty="0"/>
              <a:t>%</a:t>
            </a:r>
            <a:endParaRPr lang="en-GB" dirty="0"/>
          </a:p>
          <a:p>
            <a:pPr marL="285750" lvl="0" indent="-285750" algn="just">
              <a:buFont typeface="Arial"/>
              <a:buChar char="•"/>
            </a:pPr>
            <a:r>
              <a:rPr lang="en-US" dirty="0"/>
              <a:t>Four </a:t>
            </a:r>
            <a:r>
              <a:rPr lang="en-US" dirty="0" smtClean="0"/>
              <a:t>dopamine receptors:      3</a:t>
            </a:r>
            <a:r>
              <a:rPr lang="en-US" dirty="0"/>
              <a:t>%</a:t>
            </a:r>
            <a:endParaRPr lang="en-GB" dirty="0"/>
          </a:p>
          <a:p>
            <a:pPr marL="285750" lvl="0" indent="-285750" algn="just">
              <a:buFont typeface="Arial"/>
              <a:buChar char="•"/>
            </a:pPr>
            <a:r>
              <a:rPr lang="en-US" dirty="0" smtClean="0"/>
              <a:t>All five dopamine receptors:   1</a:t>
            </a:r>
            <a:r>
              <a:rPr lang="en-US" dirty="0"/>
              <a:t>%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2792"/>
              </p:ext>
            </p:extLst>
          </p:nvPr>
        </p:nvGraphicFramePr>
        <p:xfrm>
          <a:off x="6681991" y="2204864"/>
          <a:ext cx="180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3249"/>
              </p:ext>
            </p:extLst>
          </p:nvPr>
        </p:nvGraphicFramePr>
        <p:xfrm>
          <a:off x="827624" y="2204864"/>
          <a:ext cx="360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69226"/>
              </p:ext>
            </p:extLst>
          </p:nvPr>
        </p:nvGraphicFramePr>
        <p:xfrm>
          <a:off x="1187664" y="2204864"/>
          <a:ext cx="3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26508"/>
              </p:ext>
            </p:extLst>
          </p:nvPr>
        </p:nvGraphicFramePr>
        <p:xfrm>
          <a:off x="1547664" y="2204864"/>
          <a:ext cx="36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86808"/>
              </p:ext>
            </p:extLst>
          </p:nvPr>
        </p:nvGraphicFramePr>
        <p:xfrm>
          <a:off x="1907704" y="2204864"/>
          <a:ext cx="36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76544"/>
              </p:ext>
            </p:extLst>
          </p:nvPr>
        </p:nvGraphicFramePr>
        <p:xfrm>
          <a:off x="2267744" y="2204864"/>
          <a:ext cx="36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34994"/>
              </p:ext>
            </p:extLst>
          </p:nvPr>
        </p:nvGraphicFramePr>
        <p:xfrm>
          <a:off x="3708144" y="2159104"/>
          <a:ext cx="360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5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9561"/>
              </p:ext>
            </p:extLst>
          </p:nvPr>
        </p:nvGraphicFramePr>
        <p:xfrm>
          <a:off x="4068184" y="2159104"/>
          <a:ext cx="3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75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91947"/>
              </p:ext>
            </p:extLst>
          </p:nvPr>
        </p:nvGraphicFramePr>
        <p:xfrm>
          <a:off x="4428184" y="2159104"/>
          <a:ext cx="360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76743"/>
              </p:ext>
            </p:extLst>
          </p:nvPr>
        </p:nvGraphicFramePr>
        <p:xfrm>
          <a:off x="4788224" y="2159104"/>
          <a:ext cx="36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40000"/>
                          <a:lumOff val="6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6202"/>
              </p:ext>
            </p:extLst>
          </p:nvPr>
        </p:nvGraphicFramePr>
        <p:xfrm>
          <a:off x="5148264" y="2159104"/>
          <a:ext cx="36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Vert">
                      <a:fgClr>
                        <a:prstClr val="black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grpSp>
        <p:nvGrpSpPr>
          <p:cNvPr id="38" name="Grouper 37"/>
          <p:cNvGrpSpPr/>
          <p:nvPr/>
        </p:nvGrpSpPr>
        <p:grpSpPr>
          <a:xfrm>
            <a:off x="755576" y="1844824"/>
            <a:ext cx="1944216" cy="338554"/>
            <a:chOff x="179512" y="1196752"/>
            <a:chExt cx="1944216" cy="338554"/>
          </a:xfrm>
        </p:grpSpPr>
        <p:sp>
          <p:nvSpPr>
            <p:cNvPr id="21" name="ZoneTexte 20"/>
            <p:cNvSpPr txBox="1"/>
            <p:nvPr/>
          </p:nvSpPr>
          <p:spPr>
            <a:xfrm>
              <a:off x="179512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3864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5669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31673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67677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3651045" y="1844824"/>
            <a:ext cx="1944216" cy="338554"/>
            <a:chOff x="2786709" y="1196752"/>
            <a:chExt cx="1944216" cy="338554"/>
          </a:xfrm>
        </p:grpSpPr>
        <p:sp>
          <p:nvSpPr>
            <p:cNvPr id="26" name="ZoneTexte 25"/>
            <p:cNvSpPr txBox="1"/>
            <p:nvPr/>
          </p:nvSpPr>
          <p:spPr>
            <a:xfrm>
              <a:off x="2786709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17106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6388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2392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28396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6681991" y="1866310"/>
            <a:ext cx="1944216" cy="338554"/>
            <a:chOff x="2786709" y="1196752"/>
            <a:chExt cx="1944216" cy="338554"/>
          </a:xfrm>
        </p:grpSpPr>
        <p:sp>
          <p:nvSpPr>
            <p:cNvPr id="33" name="ZoneTexte 32"/>
            <p:cNvSpPr txBox="1"/>
            <p:nvPr/>
          </p:nvSpPr>
          <p:spPr>
            <a:xfrm>
              <a:off x="2786709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D1</a:t>
              </a:r>
              <a:endParaRPr lang="en-US" sz="16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71061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6388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D3</a:t>
              </a:r>
              <a:endParaRPr lang="en-US" sz="16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92392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D4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283968" y="1196752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D5</a:t>
              </a:r>
              <a:endParaRPr lang="en-US" sz="1600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051720" y="396906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/>
                <a:cs typeface="Consolas"/>
              </a:rPr>
              <a:t>Y</a:t>
            </a:r>
            <a:endParaRPr lang="en-US" sz="3200" b="1" dirty="0">
              <a:latin typeface="Consolas"/>
              <a:cs typeface="Consola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932280" y="3969060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/>
                <a:cs typeface="Consolas"/>
              </a:rPr>
              <a:t>X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554199" y="3969060"/>
            <a:ext cx="410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nsolas"/>
                <a:cs typeface="Consolas"/>
              </a:rPr>
              <a:t>W</a:t>
            </a:r>
            <a:endParaRPr lang="en-US" sz="3200" b="1" dirty="0">
              <a:latin typeface="Consolas"/>
              <a:cs typeface="Consolas"/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3708144" y="5507940"/>
            <a:ext cx="2160000" cy="369332"/>
            <a:chOff x="2843808" y="4859868"/>
            <a:chExt cx="2160000" cy="369332"/>
          </a:xfrm>
        </p:grpSpPr>
        <p:cxnSp>
          <p:nvCxnSpPr>
            <p:cNvPr id="46" name="Connecteur droit avec flèche 45"/>
            <p:cNvCxnSpPr/>
            <p:nvPr/>
          </p:nvCxnSpPr>
          <p:spPr>
            <a:xfrm>
              <a:off x="2843808" y="4869160"/>
              <a:ext cx="21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3247857" y="4859868"/>
              <a:ext cx="135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Descriptors</a:t>
              </a:r>
              <a:endParaRPr lang="en-US" dirty="0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323529" y="2277192"/>
            <a:ext cx="369332" cy="2880000"/>
            <a:chOff x="395537" y="1629120"/>
            <a:chExt cx="369332" cy="2880000"/>
          </a:xfrm>
        </p:grpSpPr>
        <p:cxnSp>
          <p:nvCxnSpPr>
            <p:cNvPr id="44" name="Connecteur droit avec flèche 43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 rot="16200000">
              <a:off x="-31729" y="2884454"/>
              <a:ext cx="122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Molecules</a:t>
              </a:r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203848" y="2276872"/>
            <a:ext cx="369332" cy="2880000"/>
            <a:chOff x="395537" y="1629120"/>
            <a:chExt cx="369332" cy="2880000"/>
          </a:xfrm>
        </p:grpSpPr>
        <p:cxnSp>
          <p:nvCxnSpPr>
            <p:cNvPr id="53" name="Connecteur droit avec flèche 52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16200000">
              <a:off x="-31729" y="2884454"/>
              <a:ext cx="122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Molecules</a:t>
              </a:r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6218892" y="2276872"/>
            <a:ext cx="369332" cy="2880000"/>
            <a:chOff x="395537" y="1629120"/>
            <a:chExt cx="369332" cy="2880000"/>
          </a:xfrm>
        </p:grpSpPr>
        <p:cxnSp>
          <p:nvCxnSpPr>
            <p:cNvPr id="56" name="Connecteur droit avec flèche 55"/>
            <p:cNvCxnSpPr/>
            <p:nvPr/>
          </p:nvCxnSpPr>
          <p:spPr>
            <a:xfrm>
              <a:off x="755576" y="1629120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 rot="16200000">
              <a:off x="-95748" y="2884454"/>
              <a:ext cx="135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Descriptors</a:t>
              </a: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2843808" y="3645024"/>
            <a:ext cx="409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≈ </a:t>
            </a:r>
            <a:endParaRPr lang="en-US" sz="3200" dirty="0"/>
          </a:p>
        </p:txBody>
      </p:sp>
      <p:sp>
        <p:nvSpPr>
          <p:cNvPr id="58" name="ZoneTexte 57"/>
          <p:cNvSpPr txBox="1"/>
          <p:nvPr/>
        </p:nvSpPr>
        <p:spPr>
          <a:xfrm>
            <a:off x="5803869" y="364502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6588224" y="2780928"/>
            <a:ext cx="2088232" cy="1800200"/>
            <a:chOff x="6588224" y="2780928"/>
            <a:chExt cx="2088232" cy="180020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6588224" y="2780928"/>
              <a:ext cx="2088232" cy="0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6588224" y="3501008"/>
              <a:ext cx="2088232" cy="0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6588224" y="4221088"/>
              <a:ext cx="2088232" cy="0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6588224" y="4581128"/>
              <a:ext cx="2088232" cy="0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1115616" y="6021288"/>
            <a:ext cx="713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i="1" baseline="-25000" dirty="0" smtClean="0"/>
              <a:t>21</a:t>
            </a:r>
            <a:r>
              <a:rPr lang="en-US" sz="2000" dirty="0" smtClean="0"/>
              <a:t>-norm tend to put to zero whole lines of the matrix W.</a:t>
            </a:r>
          </a:p>
          <a:p>
            <a:r>
              <a:rPr lang="en-US" sz="2000" dirty="0" smtClean="0"/>
              <a:t>Models are effectively build on a common subset of variables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60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Parameter’s sampling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53544" y="1684259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ap1=</a:t>
            </a:r>
            <a:r>
              <a:rPr lang="en-US" dirty="0" err="1">
                <a:latin typeface="Consolas"/>
                <a:cs typeface="Consolas"/>
              </a:rPr>
              <a:t>linspace</a:t>
            </a:r>
            <a:r>
              <a:rPr lang="en-US" dirty="0">
                <a:latin typeface="Consolas"/>
                <a:cs typeface="Consolas"/>
              </a:rPr>
              <a:t>(1,100,25);</a:t>
            </a:r>
          </a:p>
          <a:p>
            <a:r>
              <a:rPr lang="en-US" dirty="0">
                <a:latin typeface="Consolas"/>
                <a:cs typeface="Consolas"/>
              </a:rPr>
              <a:t>MTL_L21=cell(1,length(ap1));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132334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10624" y="2564904"/>
            <a:ext cx="700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a</a:t>
            </a:r>
            <a:r>
              <a:rPr lang="en-US" dirty="0" smtClean="0">
                <a:latin typeface="Consolas"/>
                <a:cs typeface="Consolas"/>
              </a:rPr>
              <a:t>p1</a:t>
            </a:r>
            <a:r>
              <a:rPr lang="en-US" dirty="0" smtClean="0"/>
              <a:t> stores a list of possible values for the parameter of the method</a:t>
            </a:r>
          </a:p>
          <a:p>
            <a:r>
              <a:rPr lang="en-US" dirty="0" smtClean="0">
                <a:latin typeface="Consolas"/>
                <a:cs typeface="Consolas"/>
              </a:rPr>
              <a:t>MTL_L21</a:t>
            </a:r>
            <a:r>
              <a:rPr lang="en-US" dirty="0" smtClean="0"/>
              <a:t> will store performances for each of these values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5736" y="3429000"/>
            <a:ext cx="6948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for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=1:length(ap1)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>
                <a:latin typeface="Consolas"/>
                <a:cs typeface="Consolas"/>
              </a:rPr>
              <a:t>p1=ap1(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;[</a:t>
            </a:r>
            <a:r>
              <a:rPr lang="en-US" dirty="0" err="1">
                <a:latin typeface="Consolas"/>
                <a:cs typeface="Consolas"/>
              </a:rPr>
              <a:t>rslt,mrslt</a:t>
            </a:r>
            <a:r>
              <a:rPr lang="en-US" dirty="0">
                <a:latin typeface="Consolas"/>
                <a:cs typeface="Consolas"/>
              </a:rPr>
              <a:t>]=MTL_CV1P(X,Y,'Least_L21',p1,opts,Nk,Nf);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>
                <a:latin typeface="Consolas"/>
                <a:cs typeface="Consolas"/>
              </a:rPr>
              <a:t>MTL_L21{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}=</a:t>
            </a:r>
            <a:r>
              <a:rPr lang="en-US" dirty="0" err="1">
                <a:latin typeface="Consolas"/>
                <a:cs typeface="Consolas"/>
              </a:rPr>
              <a:t>mrslt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fprintf</a:t>
            </a:r>
            <a:r>
              <a:rPr lang="en-US" dirty="0">
                <a:latin typeface="Consolas"/>
                <a:cs typeface="Consolas"/>
              </a:rPr>
              <a:t>('p1=%g; mean RMSE=%g; </a:t>
            </a:r>
            <a:r>
              <a:rPr lang="en-US" dirty="0" err="1">
                <a:latin typeface="Consolas"/>
                <a:cs typeface="Consolas"/>
              </a:rPr>
              <a:t>Wght</a:t>
            </a:r>
            <a:r>
              <a:rPr lang="en-US" dirty="0">
                <a:latin typeface="Consolas"/>
                <a:cs typeface="Consolas"/>
              </a:rPr>
              <a:t>. mean RMSE=%g\n',p1,mrslt{1},</a:t>
            </a:r>
            <a:r>
              <a:rPr lang="en-US" dirty="0" err="1">
                <a:latin typeface="Consolas"/>
                <a:cs typeface="Consolas"/>
              </a:rPr>
              <a:t>mrslt</a:t>
            </a:r>
            <a:r>
              <a:rPr lang="en-US" dirty="0">
                <a:latin typeface="Consolas"/>
                <a:cs typeface="Consolas"/>
              </a:rPr>
              <a:t>{2});</a:t>
            </a:r>
          </a:p>
          <a:p>
            <a:r>
              <a:rPr lang="en-US" dirty="0" smtClean="0">
                <a:latin typeface="Consolas"/>
                <a:cs typeface="Consolas"/>
              </a:rPr>
              <a:t>end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Signalisation droite 7"/>
          <p:cNvSpPr/>
          <p:nvPr/>
        </p:nvSpPr>
        <p:spPr>
          <a:xfrm>
            <a:off x="179512" y="3933056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4432466"/>
            <a:ext cx="3611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load('Exo4_MTL_L21.mat');</a:t>
            </a:r>
          </a:p>
        </p:txBody>
      </p:sp>
      <p:sp>
        <p:nvSpPr>
          <p:cNvPr id="10" name="Signalisation droite 9"/>
          <p:cNvSpPr/>
          <p:nvPr/>
        </p:nvSpPr>
        <p:spPr>
          <a:xfrm>
            <a:off x="179512" y="393305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59632" y="5661248"/>
            <a:ext cx="699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Cross-validate models for each sampled value of the parameter p1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Too long to be done during the tutorial’s session.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alisation droite 5"/>
          <p:cNvSpPr/>
          <p:nvPr/>
        </p:nvSpPr>
        <p:spPr>
          <a:xfrm>
            <a:off x="179512" y="2537898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790813"/>
            <a:ext cx="6858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v5=[];</a:t>
            </a:r>
          </a:p>
          <a:p>
            <a:r>
              <a:rPr lang="en-US" dirty="0">
                <a:latin typeface="Consolas"/>
                <a:cs typeface="Consolas"/>
              </a:rPr>
              <a:t>for t=1:length(ap1)</a:t>
            </a:r>
          </a:p>
          <a:p>
            <a:r>
              <a:rPr lang="en-US" dirty="0">
                <a:latin typeface="Consolas"/>
                <a:cs typeface="Consolas"/>
              </a:rPr>
              <a:t>    v5=[v5,cell2mat(MTL_L21{t}(1))];</a:t>
            </a:r>
          </a:p>
          <a:p>
            <a:r>
              <a:rPr lang="en-US" dirty="0">
                <a:latin typeface="Consolas"/>
                <a:cs typeface="Consolas"/>
              </a:rPr>
              <a:t>end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plot(ap1,v5);</a:t>
            </a:r>
          </a:p>
          <a:p>
            <a:r>
              <a:rPr lang="en-US" dirty="0">
                <a:latin typeface="Consolas"/>
                <a:cs typeface="Consolas"/>
              </a:rPr>
              <a:t>title('Mean RMSE of L21 model as a function of regularization parameter value');</a:t>
            </a:r>
          </a:p>
          <a:p>
            <a:r>
              <a:rPr lang="en-US" dirty="0" err="1">
                <a:latin typeface="Consolas"/>
                <a:cs typeface="Consolas"/>
              </a:rPr>
              <a:t>xlabel</a:t>
            </a:r>
            <a:r>
              <a:rPr lang="en-US" dirty="0">
                <a:latin typeface="Consolas"/>
                <a:cs typeface="Consolas"/>
              </a:rPr>
              <a:t>('Parameter');</a:t>
            </a:r>
          </a:p>
          <a:p>
            <a:r>
              <a:rPr lang="en-US" dirty="0" err="1">
                <a:latin typeface="Consolas"/>
                <a:cs typeface="Consolas"/>
              </a:rPr>
              <a:t>ylabel</a:t>
            </a:r>
            <a:r>
              <a:rPr lang="en-US" dirty="0">
                <a:latin typeface="Consolas"/>
                <a:cs typeface="Consolas"/>
              </a:rPr>
              <a:t>('Mean RMSE');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averaged RMSE as a function of the parameter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555776" y="479715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2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gnalisation droite 4"/>
          <p:cNvSpPr/>
          <p:nvPr/>
        </p:nvSpPr>
        <p:spPr>
          <a:xfrm>
            <a:off x="179512" y="274492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720840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v6=[];</a:t>
            </a:r>
          </a:p>
          <a:p>
            <a:r>
              <a:rPr lang="en-US" dirty="0">
                <a:latin typeface="Consolas"/>
                <a:cs typeface="Consolas"/>
              </a:rPr>
              <a:t>for t=1:length(ap1);</a:t>
            </a:r>
          </a:p>
          <a:p>
            <a:r>
              <a:rPr lang="en-US" dirty="0">
                <a:latin typeface="Consolas"/>
                <a:cs typeface="Consolas"/>
              </a:rPr>
              <a:t>    v6=[v6;cell2mat(MTL_L21{t}(3))];</a:t>
            </a:r>
          </a:p>
          <a:p>
            <a:r>
              <a:rPr lang="en-US" dirty="0">
                <a:latin typeface="Consolas"/>
                <a:cs typeface="Consolas"/>
              </a:rPr>
              <a:t>end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plot(ap1,v6)</a:t>
            </a:r>
          </a:p>
          <a:p>
            <a:r>
              <a:rPr lang="en-US" dirty="0">
                <a:latin typeface="Consolas"/>
                <a:cs typeface="Consolas"/>
              </a:rPr>
              <a:t>title('Per dopamine RMSE of L21 model as a function of regularization parameter value');</a:t>
            </a:r>
          </a:p>
          <a:p>
            <a:r>
              <a:rPr lang="en-US" dirty="0" err="1">
                <a:latin typeface="Consolas"/>
                <a:cs typeface="Consolas"/>
              </a:rPr>
              <a:t>xlabel</a:t>
            </a:r>
            <a:r>
              <a:rPr lang="en-US" dirty="0">
                <a:latin typeface="Consolas"/>
                <a:cs typeface="Consolas"/>
              </a:rPr>
              <a:t>('Parameter');</a:t>
            </a:r>
          </a:p>
          <a:p>
            <a:r>
              <a:rPr lang="en-US" dirty="0" err="1">
                <a:latin typeface="Consolas"/>
                <a:cs typeface="Consolas"/>
              </a:rPr>
              <a:t>ylabel</a:t>
            </a:r>
            <a:r>
              <a:rPr lang="en-US" dirty="0">
                <a:latin typeface="Consolas"/>
                <a:cs typeface="Consolas"/>
              </a:rPr>
              <a:t>('RMSE');</a:t>
            </a:r>
          </a:p>
          <a:p>
            <a:r>
              <a:rPr lang="en-US" dirty="0">
                <a:latin typeface="Consolas"/>
                <a:cs typeface="Consolas"/>
              </a:rPr>
              <a:t>legend(</a:t>
            </a:r>
            <a:r>
              <a:rPr lang="en-US" dirty="0" err="1">
                <a:latin typeface="Consolas"/>
                <a:cs typeface="Consolas"/>
              </a:rPr>
              <a:t>lDopa</a:t>
            </a:r>
            <a:r>
              <a:rPr lang="en-US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task RMSE as a function of the parameter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2339752" y="3284984"/>
            <a:ext cx="144016" cy="2736304"/>
            <a:chOff x="2339752" y="3284984"/>
            <a:chExt cx="144016" cy="2736304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2411760" y="3284984"/>
              <a:ext cx="0" cy="864096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339752" y="3717032"/>
              <a:ext cx="0" cy="864096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2411760" y="4437112"/>
              <a:ext cx="0" cy="86409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483768" y="4365104"/>
              <a:ext cx="0" cy="864096"/>
            </a:xfrm>
            <a:prstGeom prst="straightConnector1">
              <a:avLst/>
            </a:prstGeom>
            <a:ln w="38100">
              <a:solidFill>
                <a:srgbClr val="009999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339752" y="5157192"/>
              <a:ext cx="0" cy="8640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1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ignalisation droite 17"/>
          <p:cNvSpPr/>
          <p:nvPr/>
        </p:nvSpPr>
        <p:spPr>
          <a:xfrm>
            <a:off x="179512" y="2708920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Do not execute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902331" y="3140968"/>
            <a:ext cx="399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load('Exo4_sparsity_L21.mat');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29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Parsimony of a model is measured as the number of non-zero </a:t>
            </a:r>
            <a:r>
              <a:rPr lang="en-US" sz="2000" dirty="0" err="1" smtClean="0"/>
              <a:t>weigths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Zeros are concentrated on the same lines.</a:t>
            </a:r>
          </a:p>
          <a:p>
            <a:r>
              <a:rPr lang="en-US" sz="2000" dirty="0" smtClean="0"/>
              <a:t>The graph measure the number of non-zero </a:t>
            </a:r>
            <a:r>
              <a:rPr lang="en-US" sz="2000" u="sng" dirty="0" smtClean="0"/>
              <a:t>rows</a:t>
            </a:r>
            <a:r>
              <a:rPr lang="en-US" sz="2000" dirty="0" smtClean="0"/>
              <a:t>.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2708920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Exo4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443841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sparsity_L21=zeros(length(ap1));</a:t>
            </a:r>
          </a:p>
          <a:p>
            <a:r>
              <a:rPr lang="en-US" dirty="0">
                <a:latin typeface="Consolas"/>
                <a:cs typeface="Consolas"/>
              </a:rPr>
              <a:t>for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=1:length(ap1)</a:t>
            </a:r>
          </a:p>
          <a:p>
            <a:r>
              <a:rPr lang="en-US" dirty="0">
                <a:latin typeface="Consolas"/>
                <a:cs typeface="Consolas"/>
              </a:rPr>
              <a:t>    p1=ap1(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    [</a:t>
            </a:r>
            <a:r>
              <a:rPr lang="en-US" dirty="0" err="1">
                <a:latin typeface="Consolas"/>
                <a:cs typeface="Consolas"/>
              </a:rPr>
              <a:t>W,funcval</a:t>
            </a:r>
            <a:r>
              <a:rPr lang="en-US" dirty="0">
                <a:latin typeface="Consolas"/>
                <a:cs typeface="Consolas"/>
              </a:rPr>
              <a:t>]=Least_L21(X,Y,p1,opts);</a:t>
            </a:r>
          </a:p>
          <a:p>
            <a:r>
              <a:rPr lang="en-US" dirty="0">
                <a:latin typeface="Consolas"/>
                <a:cs typeface="Consolas"/>
              </a:rPr>
              <a:t>    sparsity_L21(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)=</a:t>
            </a:r>
            <a:r>
              <a:rPr lang="en-US" dirty="0" err="1">
                <a:latin typeface="Consolas"/>
                <a:cs typeface="Consolas"/>
              </a:rPr>
              <a:t>nnz</a:t>
            </a:r>
            <a:r>
              <a:rPr lang="en-US" dirty="0">
                <a:latin typeface="Consolas"/>
                <a:cs typeface="Consolas"/>
              </a:rPr>
              <a:t>(sum(W,2));</a:t>
            </a:r>
          </a:p>
          <a:p>
            <a:r>
              <a:rPr lang="en-US" dirty="0">
                <a:latin typeface="Consolas"/>
                <a:cs typeface="Consolas"/>
              </a:rPr>
              <a:t>end</a:t>
            </a:r>
          </a:p>
          <a:p>
            <a:r>
              <a:rPr lang="en-US" dirty="0">
                <a:latin typeface="Consolas"/>
                <a:cs typeface="Consolas"/>
              </a:rPr>
              <a:t>figure;</a:t>
            </a:r>
          </a:p>
          <a:p>
            <a:r>
              <a:rPr lang="en-US" dirty="0">
                <a:latin typeface="Consolas"/>
                <a:cs typeface="Consolas"/>
              </a:rPr>
              <a:t>plot(ap1,sparsity_L21);</a:t>
            </a:r>
          </a:p>
          <a:p>
            <a:r>
              <a:rPr lang="en-US" dirty="0">
                <a:latin typeface="Consolas"/>
                <a:cs typeface="Consolas"/>
              </a:rPr>
              <a:t>title('</a:t>
            </a:r>
            <a:r>
              <a:rPr lang="en-US" dirty="0" err="1">
                <a:latin typeface="Consolas"/>
                <a:cs typeface="Consolas"/>
              </a:rPr>
              <a:t>Sparsity</a:t>
            </a:r>
            <a:r>
              <a:rPr lang="en-US" dirty="0">
                <a:latin typeface="Consolas"/>
                <a:cs typeface="Consolas"/>
              </a:rPr>
              <a:t> of L21 MTL models');</a:t>
            </a:r>
          </a:p>
          <a:p>
            <a:r>
              <a:rPr lang="en-US" dirty="0" err="1">
                <a:latin typeface="Consolas"/>
                <a:cs typeface="Consolas"/>
              </a:rPr>
              <a:t>xlabel</a:t>
            </a:r>
            <a:r>
              <a:rPr lang="en-US" dirty="0">
                <a:latin typeface="Consolas"/>
                <a:cs typeface="Consolas"/>
              </a:rPr>
              <a:t>('Parameter');</a:t>
            </a:r>
          </a:p>
          <a:p>
            <a:r>
              <a:rPr lang="en-US" dirty="0" err="1">
                <a:latin typeface="Consolas"/>
                <a:cs typeface="Consolas"/>
              </a:rPr>
              <a:t>ylabel</a:t>
            </a:r>
            <a:r>
              <a:rPr lang="en-US" dirty="0">
                <a:latin typeface="Consolas"/>
                <a:cs typeface="Consolas"/>
              </a:rPr>
              <a:t>('Number of non-zero rows');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of the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2267744" y="2195572"/>
            <a:ext cx="4464496" cy="378624"/>
            <a:chOff x="2267744" y="2195572"/>
            <a:chExt cx="4464496" cy="378624"/>
          </a:xfrm>
        </p:grpSpPr>
        <p:grpSp>
          <p:nvGrpSpPr>
            <p:cNvPr id="14" name="Grouper 13"/>
            <p:cNvGrpSpPr/>
            <p:nvPr/>
          </p:nvGrpSpPr>
          <p:grpSpPr>
            <a:xfrm>
              <a:off x="2267744" y="2204864"/>
              <a:ext cx="1872208" cy="369332"/>
              <a:chOff x="2267744" y="2204864"/>
              <a:chExt cx="1872208" cy="369332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>
                <a:off x="2267744" y="2564904"/>
                <a:ext cx="187220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2771635" y="2204864"/>
                <a:ext cx="864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Overfit</a:t>
                </a:r>
                <a:endParaRPr lang="en-US" dirty="0"/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4860032" y="2195572"/>
              <a:ext cx="1872208" cy="369332"/>
              <a:chOff x="4860032" y="2195572"/>
              <a:chExt cx="1872208" cy="369332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rot="10800000" flipH="1">
                <a:off x="4860032" y="2564904"/>
                <a:ext cx="187220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5299677" y="2195572"/>
                <a:ext cx="992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Underfit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93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8" grpId="0"/>
      <p:bldP spid="5" grpId="0" animBg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i="1" baseline="-25000" dirty="0" smtClean="0"/>
              <a:t>21</a:t>
            </a:r>
            <a:r>
              <a:rPr lang="en-US" dirty="0" smtClean="0"/>
              <a:t>-norm MTL algorithm is another variation of the LASSO algorithm</a:t>
            </a:r>
          </a:p>
          <a:p>
            <a:pPr lvl="1"/>
            <a:r>
              <a:rPr lang="en-US" dirty="0" smtClean="0"/>
              <a:t>Differ on the calculation of the norm of the matrix weight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</a:t>
            </a:r>
            <a:r>
              <a:rPr lang="en-US" i="1" baseline="-25000" dirty="0" smtClean="0"/>
              <a:t>21</a:t>
            </a:r>
            <a:r>
              <a:rPr lang="en-US" dirty="0" smtClean="0"/>
              <a:t>-norm implement much more interference between learning tasks</a:t>
            </a:r>
          </a:p>
          <a:p>
            <a:pPr lvl="1"/>
            <a:r>
              <a:rPr lang="en-US" dirty="0" smtClean="0"/>
              <a:t>Tasks are related because they share a common subset of descriptors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80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Exercise 5: </a:t>
            </a:r>
            <a:r>
              <a:rPr lang="en-US" dirty="0" smtClean="0">
                <a:solidFill>
                  <a:srgbClr val="800000"/>
                </a:solidFill>
              </a:rPr>
              <a:t>Benchmarking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l21-norm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76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algorithm parameter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sample the parameter values like in previous exercises</a:t>
            </a:r>
          </a:p>
          <a:p>
            <a:r>
              <a:rPr lang="en-US" dirty="0" smtClean="0"/>
              <a:t>The problem is convex, noisy and 1D</a:t>
            </a:r>
          </a:p>
          <a:p>
            <a:pPr lvl="1"/>
            <a:r>
              <a:rPr lang="en-US" dirty="0" smtClean="0"/>
              <a:t>A good candidate is dichotomy search</a:t>
            </a:r>
          </a:p>
          <a:p>
            <a:pPr lvl="1"/>
            <a:r>
              <a:rPr lang="en-US" dirty="0" smtClean="0"/>
              <a:t>More generally, the </a:t>
            </a:r>
            <a:r>
              <a:rPr lang="en-US" dirty="0" err="1" smtClean="0"/>
              <a:t>Nelder</a:t>
            </a:r>
            <a:r>
              <a:rPr lang="en-US" dirty="0" smtClean="0"/>
              <a:t>-Mead is one of the best candidate to do the job.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5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4" name="Forme libre 3"/>
          <p:cNvSpPr>
            <a:spLocks noChangeAspect="1"/>
          </p:cNvSpPr>
          <p:nvPr/>
        </p:nvSpPr>
        <p:spPr>
          <a:xfrm>
            <a:off x="971600" y="1446750"/>
            <a:ext cx="7200000" cy="2284998"/>
          </a:xfrm>
          <a:custGeom>
            <a:avLst/>
            <a:gdLst>
              <a:gd name="connsiteX0" fmla="*/ 0 w 4003263"/>
              <a:gd name="connsiteY0" fmla="*/ 851975 h 2156163"/>
              <a:gd name="connsiteX1" fmla="*/ 1511272 w 4003263"/>
              <a:gd name="connsiteY1" fmla="*/ 2137976 h 2156163"/>
              <a:gd name="connsiteX2" fmla="*/ 4003263 w 4003263"/>
              <a:gd name="connsiteY2" fmla="*/ 0 h 21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3263" h="2156163">
                <a:moveTo>
                  <a:pt x="0" y="851975"/>
                </a:moveTo>
                <a:cubicBezTo>
                  <a:pt x="422030" y="1565973"/>
                  <a:pt x="844061" y="2279972"/>
                  <a:pt x="1511272" y="2137976"/>
                </a:cubicBezTo>
                <a:cubicBezTo>
                  <a:pt x="2178483" y="1995980"/>
                  <a:pt x="4003263" y="0"/>
                  <a:pt x="400326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971600" y="4149080"/>
            <a:ext cx="72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er 37"/>
          <p:cNvGrpSpPr/>
          <p:nvPr/>
        </p:nvGrpSpPr>
        <p:grpSpPr>
          <a:xfrm>
            <a:off x="242228" y="1484784"/>
            <a:ext cx="369332" cy="2880000"/>
            <a:chOff x="242228" y="1484784"/>
            <a:chExt cx="369332" cy="2880000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611560" y="1484784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 rot="16200000">
              <a:off x="-832788" y="2775825"/>
              <a:ext cx="2519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Cross-validated RMSE</a:t>
              </a:r>
              <a:endParaRPr lang="en-US" dirty="0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971600" y="4941168"/>
            <a:ext cx="7200000" cy="369332"/>
            <a:chOff x="971600" y="4941168"/>
            <a:chExt cx="7200000" cy="369332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971600" y="4941168"/>
              <a:ext cx="720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3632468" y="4941168"/>
              <a:ext cx="1878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Parameter value</a:t>
              </a:r>
              <a:endParaRPr lang="en-US" dirty="0"/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755576" y="1412776"/>
            <a:ext cx="1285811" cy="3321660"/>
            <a:chOff x="755576" y="1412776"/>
            <a:chExt cx="1285811" cy="3321660"/>
          </a:xfrm>
        </p:grpSpPr>
        <p:cxnSp>
          <p:nvCxnSpPr>
            <p:cNvPr id="8" name="Connecteur droit 7"/>
            <p:cNvCxnSpPr/>
            <p:nvPr/>
          </p:nvCxnSpPr>
          <p:spPr>
            <a:xfrm flipH="1" flipV="1">
              <a:off x="971600" y="1412776"/>
              <a:ext cx="4687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7555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grpSp>
          <p:nvGrpSpPr>
            <p:cNvPr id="52" name="Grouper 51"/>
            <p:cNvGrpSpPr/>
            <p:nvPr/>
          </p:nvGrpSpPr>
          <p:grpSpPr>
            <a:xfrm>
              <a:off x="755576" y="1916832"/>
              <a:ext cx="1285811" cy="648072"/>
              <a:chOff x="1475656" y="5805264"/>
              <a:chExt cx="1285811" cy="648072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CVE(p1)</a:t>
                </a:r>
                <a:endParaRPr lang="en-US" dirty="0"/>
              </a:p>
            </p:txBody>
          </p:sp>
        </p:grpSp>
      </p:grpSp>
      <p:grpSp>
        <p:nvGrpSpPr>
          <p:cNvPr id="65" name="Grouper 64"/>
          <p:cNvGrpSpPr/>
          <p:nvPr/>
        </p:nvGrpSpPr>
        <p:grpSpPr>
          <a:xfrm>
            <a:off x="7956376" y="1052736"/>
            <a:ext cx="1285811" cy="3681700"/>
            <a:chOff x="7956376" y="1052736"/>
            <a:chExt cx="1285811" cy="3681700"/>
          </a:xfrm>
        </p:grpSpPr>
        <p:cxnSp>
          <p:nvCxnSpPr>
            <p:cNvPr id="66" name="Connecteur droit 65"/>
            <p:cNvCxnSpPr/>
            <p:nvPr/>
          </p:nvCxnSpPr>
          <p:spPr>
            <a:xfrm flipH="1" flipV="1">
              <a:off x="8172400" y="1412776"/>
              <a:ext cx="4687" cy="288032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79563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p5</a:t>
              </a:r>
              <a:endParaRPr lang="en-US" dirty="0"/>
            </a:p>
          </p:txBody>
        </p:sp>
        <p:grpSp>
          <p:nvGrpSpPr>
            <p:cNvPr id="68" name="Grouper 67"/>
            <p:cNvGrpSpPr/>
            <p:nvPr/>
          </p:nvGrpSpPr>
          <p:grpSpPr>
            <a:xfrm>
              <a:off x="7956376" y="1052736"/>
              <a:ext cx="1285811" cy="648072"/>
              <a:chOff x="1475656" y="5805264"/>
              <a:chExt cx="1285811" cy="648072"/>
            </a:xfrm>
          </p:grpSpPr>
          <p:sp>
            <p:nvSpPr>
              <p:cNvPr id="69" name="Ellipse 68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CVE(p5)</a:t>
                </a:r>
                <a:endParaRPr lang="en-US" dirty="0"/>
              </a:p>
            </p:txBody>
          </p:sp>
        </p:grpSp>
      </p:grpSp>
      <p:grpSp>
        <p:nvGrpSpPr>
          <p:cNvPr id="71" name="Grouper 70"/>
          <p:cNvGrpSpPr/>
          <p:nvPr/>
        </p:nvGrpSpPr>
        <p:grpSpPr>
          <a:xfrm>
            <a:off x="2555776" y="1412776"/>
            <a:ext cx="1285811" cy="3321660"/>
            <a:chOff x="2555776" y="1412776"/>
            <a:chExt cx="1285811" cy="3321660"/>
          </a:xfrm>
        </p:grpSpPr>
        <p:cxnSp>
          <p:nvCxnSpPr>
            <p:cNvPr id="72" name="Connecteur droit 71"/>
            <p:cNvCxnSpPr/>
            <p:nvPr/>
          </p:nvCxnSpPr>
          <p:spPr>
            <a:xfrm flipH="1" flipV="1">
              <a:off x="27718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25557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grpSp>
          <p:nvGrpSpPr>
            <p:cNvPr id="74" name="Grouper 73"/>
            <p:cNvGrpSpPr/>
            <p:nvPr/>
          </p:nvGrpSpPr>
          <p:grpSpPr>
            <a:xfrm>
              <a:off x="2555776" y="3212976"/>
              <a:ext cx="1285811" cy="648072"/>
              <a:chOff x="1475656" y="5805264"/>
              <a:chExt cx="1285811" cy="648072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CVE(p2)</a:t>
                </a:r>
                <a:endParaRPr lang="en-US" dirty="0"/>
              </a:p>
            </p:txBody>
          </p:sp>
        </p:grpSp>
      </p:grpSp>
      <p:grpSp>
        <p:nvGrpSpPr>
          <p:cNvPr id="77" name="Grouper 76"/>
          <p:cNvGrpSpPr/>
          <p:nvPr/>
        </p:nvGrpSpPr>
        <p:grpSpPr>
          <a:xfrm>
            <a:off x="4355976" y="1412776"/>
            <a:ext cx="1285811" cy="3321660"/>
            <a:chOff x="4355976" y="1412776"/>
            <a:chExt cx="1285811" cy="3321660"/>
          </a:xfrm>
        </p:grpSpPr>
        <p:cxnSp>
          <p:nvCxnSpPr>
            <p:cNvPr id="78" name="Connecteur droit 77"/>
            <p:cNvCxnSpPr/>
            <p:nvPr/>
          </p:nvCxnSpPr>
          <p:spPr>
            <a:xfrm flipH="1" flipV="1">
              <a:off x="45720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/>
            <p:cNvSpPr txBox="1"/>
            <p:nvPr/>
          </p:nvSpPr>
          <p:spPr>
            <a:xfrm>
              <a:off x="43559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grpSp>
          <p:nvGrpSpPr>
            <p:cNvPr id="80" name="Grouper 79"/>
            <p:cNvGrpSpPr/>
            <p:nvPr/>
          </p:nvGrpSpPr>
          <p:grpSpPr>
            <a:xfrm>
              <a:off x="4355976" y="2996952"/>
              <a:ext cx="1285811" cy="648072"/>
              <a:chOff x="1475656" y="5805264"/>
              <a:chExt cx="1285811" cy="648072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CVE(p3)</a:t>
                </a:r>
                <a:endParaRPr lang="en-US" dirty="0"/>
              </a:p>
            </p:txBody>
          </p:sp>
        </p:grpSp>
      </p:grpSp>
      <p:grpSp>
        <p:nvGrpSpPr>
          <p:cNvPr id="83" name="Grouper 82"/>
          <p:cNvGrpSpPr/>
          <p:nvPr/>
        </p:nvGrpSpPr>
        <p:grpSpPr>
          <a:xfrm>
            <a:off x="6156176" y="1412776"/>
            <a:ext cx="1285811" cy="3321660"/>
            <a:chOff x="6156176" y="1412776"/>
            <a:chExt cx="1285811" cy="3321660"/>
          </a:xfrm>
        </p:grpSpPr>
        <p:cxnSp>
          <p:nvCxnSpPr>
            <p:cNvPr id="84" name="Connecteur droit 83"/>
            <p:cNvCxnSpPr/>
            <p:nvPr/>
          </p:nvCxnSpPr>
          <p:spPr>
            <a:xfrm flipH="1" flipV="1">
              <a:off x="63722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61561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p4</a:t>
              </a:r>
              <a:endParaRPr lang="en-US" dirty="0"/>
            </a:p>
          </p:txBody>
        </p:sp>
        <p:grpSp>
          <p:nvGrpSpPr>
            <p:cNvPr id="86" name="Grouper 85"/>
            <p:cNvGrpSpPr/>
            <p:nvPr/>
          </p:nvGrpSpPr>
          <p:grpSpPr>
            <a:xfrm>
              <a:off x="6156176" y="2132856"/>
              <a:ext cx="1285811" cy="648072"/>
              <a:chOff x="1475656" y="5805264"/>
              <a:chExt cx="1285811" cy="648072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CVE(p4)</a:t>
                </a:r>
                <a:endParaRPr lang="en-US" dirty="0"/>
              </a:p>
            </p:txBody>
          </p:sp>
        </p:grpSp>
      </p:grpSp>
      <p:sp>
        <p:nvSpPr>
          <p:cNvPr id="89" name="ZoneTexte 88"/>
          <p:cNvSpPr txBox="1"/>
          <p:nvPr/>
        </p:nvSpPr>
        <p:spPr>
          <a:xfrm>
            <a:off x="1075190" y="5701898"/>
            <a:ext cx="699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initialization requires the sampling of 5 values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0" y="551723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optimal value and the two neighbor samples  of the parameter values define the range of the search for the next iteration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9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44E-6 8.97317E-7 L -0.39302 0.277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0" y="138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7791E-6 3.75578E-6 L -0.10237 -0.07331 " pathEditMode="relative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209E-6 6.11471E-6 L -0.19677 0.03146 " pathEditMode="relative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209E-6 5.55042E-6 L -0.29117 0.16768 " pathEditMode="relative" ptsTypes="AA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9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4" name="Forme libre 3"/>
          <p:cNvSpPr>
            <a:spLocks noChangeAspect="1"/>
          </p:cNvSpPr>
          <p:nvPr/>
        </p:nvSpPr>
        <p:spPr>
          <a:xfrm>
            <a:off x="971600" y="1446750"/>
            <a:ext cx="7200000" cy="2284998"/>
          </a:xfrm>
          <a:custGeom>
            <a:avLst/>
            <a:gdLst>
              <a:gd name="connsiteX0" fmla="*/ 0 w 4003263"/>
              <a:gd name="connsiteY0" fmla="*/ 851975 h 2156163"/>
              <a:gd name="connsiteX1" fmla="*/ 1511272 w 4003263"/>
              <a:gd name="connsiteY1" fmla="*/ 2137976 h 2156163"/>
              <a:gd name="connsiteX2" fmla="*/ 4003263 w 4003263"/>
              <a:gd name="connsiteY2" fmla="*/ 0 h 21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3263" h="2156163">
                <a:moveTo>
                  <a:pt x="0" y="851975"/>
                </a:moveTo>
                <a:cubicBezTo>
                  <a:pt x="422030" y="1565973"/>
                  <a:pt x="844061" y="2279972"/>
                  <a:pt x="1511272" y="2137976"/>
                </a:cubicBezTo>
                <a:cubicBezTo>
                  <a:pt x="2178483" y="1995980"/>
                  <a:pt x="4003263" y="0"/>
                  <a:pt x="400326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971600" y="4149080"/>
            <a:ext cx="72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er 37"/>
          <p:cNvGrpSpPr/>
          <p:nvPr/>
        </p:nvGrpSpPr>
        <p:grpSpPr>
          <a:xfrm>
            <a:off x="242228" y="1484784"/>
            <a:ext cx="369332" cy="2880000"/>
            <a:chOff x="242228" y="1484784"/>
            <a:chExt cx="369332" cy="2880000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611560" y="1484784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 rot="16200000">
              <a:off x="-832788" y="2775825"/>
              <a:ext cx="2519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Cross-validated RMSE</a:t>
              </a:r>
              <a:endParaRPr lang="en-US" dirty="0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971600" y="4941168"/>
            <a:ext cx="7200000" cy="369332"/>
            <a:chOff x="971600" y="4941168"/>
            <a:chExt cx="7200000" cy="369332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971600" y="4941168"/>
              <a:ext cx="720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3632468" y="4941168"/>
              <a:ext cx="1878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Parameter value</a:t>
              </a:r>
              <a:endParaRPr lang="en-US" dirty="0"/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755576" y="1412776"/>
            <a:ext cx="1285811" cy="3321660"/>
            <a:chOff x="755576" y="1412776"/>
            <a:chExt cx="1285811" cy="3321660"/>
          </a:xfrm>
        </p:grpSpPr>
        <p:cxnSp>
          <p:nvCxnSpPr>
            <p:cNvPr id="8" name="Connecteur droit 7"/>
            <p:cNvCxnSpPr/>
            <p:nvPr/>
          </p:nvCxnSpPr>
          <p:spPr>
            <a:xfrm flipH="1" flipV="1">
              <a:off x="971600" y="1412776"/>
              <a:ext cx="4687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7555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grpSp>
          <p:nvGrpSpPr>
            <p:cNvPr id="52" name="Grouper 51"/>
            <p:cNvGrpSpPr/>
            <p:nvPr/>
          </p:nvGrpSpPr>
          <p:grpSpPr>
            <a:xfrm>
              <a:off x="755576" y="1916832"/>
              <a:ext cx="1285811" cy="648072"/>
              <a:chOff x="1475656" y="5805264"/>
              <a:chExt cx="1285811" cy="648072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CVE(p1)</a:t>
                </a:r>
                <a:endParaRPr lang="en-US" dirty="0"/>
              </a:p>
            </p:txBody>
          </p:sp>
        </p:grpSp>
      </p:grpSp>
      <p:grpSp>
        <p:nvGrpSpPr>
          <p:cNvPr id="65" name="Grouper 64"/>
          <p:cNvGrpSpPr/>
          <p:nvPr/>
        </p:nvGrpSpPr>
        <p:grpSpPr>
          <a:xfrm>
            <a:off x="3491880" y="1412776"/>
            <a:ext cx="1285811" cy="3321660"/>
            <a:chOff x="7956376" y="1412776"/>
            <a:chExt cx="1285811" cy="3321660"/>
          </a:xfrm>
        </p:grpSpPr>
        <p:cxnSp>
          <p:nvCxnSpPr>
            <p:cNvPr id="66" name="Connecteur droit 65"/>
            <p:cNvCxnSpPr/>
            <p:nvPr/>
          </p:nvCxnSpPr>
          <p:spPr>
            <a:xfrm flipH="1" flipV="1">
              <a:off x="8172400" y="1412776"/>
              <a:ext cx="4687" cy="288032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79563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p4</a:t>
              </a:r>
              <a:endParaRPr lang="en-US" dirty="0"/>
            </a:p>
          </p:txBody>
        </p:sp>
        <p:grpSp>
          <p:nvGrpSpPr>
            <p:cNvPr id="68" name="Grouper 67"/>
            <p:cNvGrpSpPr/>
            <p:nvPr/>
          </p:nvGrpSpPr>
          <p:grpSpPr>
            <a:xfrm>
              <a:off x="7956376" y="3284984"/>
              <a:ext cx="1285811" cy="648072"/>
              <a:chOff x="1475656" y="8037512"/>
              <a:chExt cx="1285811" cy="648072"/>
            </a:xfrm>
          </p:grpSpPr>
          <p:sp>
            <p:nvSpPr>
              <p:cNvPr id="69" name="Ellipse 68"/>
              <p:cNvSpPr/>
              <p:nvPr/>
            </p:nvSpPr>
            <p:spPr>
              <a:xfrm>
                <a:off x="1475656" y="8253536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1691680" y="8037512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CVE(p4)</a:t>
                </a:r>
                <a:endParaRPr lang="en-US" dirty="0"/>
              </a:p>
            </p:txBody>
          </p:sp>
        </p:grpSp>
      </p:grpSp>
      <p:grpSp>
        <p:nvGrpSpPr>
          <p:cNvPr id="71" name="Grouper 70"/>
          <p:cNvGrpSpPr/>
          <p:nvPr/>
        </p:nvGrpSpPr>
        <p:grpSpPr>
          <a:xfrm>
            <a:off x="2555776" y="1412776"/>
            <a:ext cx="1285811" cy="3321660"/>
            <a:chOff x="2555776" y="1412776"/>
            <a:chExt cx="1285811" cy="3321660"/>
          </a:xfrm>
        </p:grpSpPr>
        <p:cxnSp>
          <p:nvCxnSpPr>
            <p:cNvPr id="72" name="Connecteur droit 71"/>
            <p:cNvCxnSpPr/>
            <p:nvPr/>
          </p:nvCxnSpPr>
          <p:spPr>
            <a:xfrm flipH="1" flipV="1">
              <a:off x="27718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25557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grpSp>
          <p:nvGrpSpPr>
            <p:cNvPr id="74" name="Grouper 73"/>
            <p:cNvGrpSpPr/>
            <p:nvPr/>
          </p:nvGrpSpPr>
          <p:grpSpPr>
            <a:xfrm>
              <a:off x="2555776" y="3212976"/>
              <a:ext cx="1285811" cy="648072"/>
              <a:chOff x="1475656" y="5805264"/>
              <a:chExt cx="1285811" cy="648072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CVE(p3)</a:t>
                </a:r>
                <a:endParaRPr lang="en-US" dirty="0"/>
              </a:p>
            </p:txBody>
          </p:sp>
        </p:grpSp>
      </p:grpSp>
      <p:grpSp>
        <p:nvGrpSpPr>
          <p:cNvPr id="77" name="Grouper 76"/>
          <p:cNvGrpSpPr/>
          <p:nvPr/>
        </p:nvGrpSpPr>
        <p:grpSpPr>
          <a:xfrm>
            <a:off x="4355976" y="1412776"/>
            <a:ext cx="1285811" cy="3321660"/>
            <a:chOff x="4355976" y="1412776"/>
            <a:chExt cx="1285811" cy="3321660"/>
          </a:xfrm>
        </p:grpSpPr>
        <p:cxnSp>
          <p:nvCxnSpPr>
            <p:cNvPr id="78" name="Connecteur droit 77"/>
            <p:cNvCxnSpPr/>
            <p:nvPr/>
          </p:nvCxnSpPr>
          <p:spPr>
            <a:xfrm flipH="1" flipV="1">
              <a:off x="45720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/>
            <p:cNvSpPr txBox="1"/>
            <p:nvPr/>
          </p:nvSpPr>
          <p:spPr>
            <a:xfrm>
              <a:off x="43559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p5</a:t>
              </a:r>
              <a:endParaRPr lang="en-US" dirty="0"/>
            </a:p>
          </p:txBody>
        </p:sp>
        <p:grpSp>
          <p:nvGrpSpPr>
            <p:cNvPr id="80" name="Grouper 79"/>
            <p:cNvGrpSpPr/>
            <p:nvPr/>
          </p:nvGrpSpPr>
          <p:grpSpPr>
            <a:xfrm>
              <a:off x="4355976" y="2996952"/>
              <a:ext cx="1285811" cy="648072"/>
              <a:chOff x="1475656" y="5805264"/>
              <a:chExt cx="1285811" cy="648072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1475656" y="602128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1691680" y="5805264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CVE(p5)</a:t>
                </a:r>
                <a:endParaRPr lang="en-US" dirty="0"/>
              </a:p>
            </p:txBody>
          </p:sp>
        </p:grpSp>
      </p:grpSp>
      <p:grpSp>
        <p:nvGrpSpPr>
          <p:cNvPr id="83" name="Grouper 82"/>
          <p:cNvGrpSpPr/>
          <p:nvPr/>
        </p:nvGrpSpPr>
        <p:grpSpPr>
          <a:xfrm>
            <a:off x="1619672" y="1412776"/>
            <a:ext cx="1285811" cy="3321660"/>
            <a:chOff x="6156176" y="1412776"/>
            <a:chExt cx="1285811" cy="3321660"/>
          </a:xfrm>
        </p:grpSpPr>
        <p:cxnSp>
          <p:nvCxnSpPr>
            <p:cNvPr id="84" name="Connecteur droit 83"/>
            <p:cNvCxnSpPr/>
            <p:nvPr/>
          </p:nvCxnSpPr>
          <p:spPr>
            <a:xfrm flipH="1" flipV="1">
              <a:off x="6372201" y="1412776"/>
              <a:ext cx="4686" cy="288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6156176" y="4365104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grpSp>
          <p:nvGrpSpPr>
            <p:cNvPr id="86" name="Grouper 85"/>
            <p:cNvGrpSpPr/>
            <p:nvPr/>
          </p:nvGrpSpPr>
          <p:grpSpPr>
            <a:xfrm>
              <a:off x="6156176" y="2708920"/>
              <a:ext cx="1285811" cy="648072"/>
              <a:chOff x="1475656" y="6381328"/>
              <a:chExt cx="1285811" cy="648072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1475656" y="6597352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1691680" y="6381328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CVE(p2)</a:t>
                </a:r>
                <a:endParaRPr lang="en-US" dirty="0"/>
              </a:p>
            </p:txBody>
          </p:sp>
        </p:grpSp>
      </p:grpSp>
      <p:sp>
        <p:nvSpPr>
          <p:cNvPr id="42" name="ZoneTexte 41"/>
          <p:cNvSpPr txBox="1"/>
          <p:nvPr/>
        </p:nvSpPr>
        <p:spPr>
          <a:xfrm>
            <a:off x="35496" y="5229200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Remarks: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It is useless/detrimental to optimize too precisely the parameter value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3 or 4 iterations are sufficient</a:t>
            </a:r>
          </a:p>
        </p:txBody>
      </p:sp>
    </p:spTree>
    <p:extLst>
      <p:ext uri="{BB962C8B-B14F-4D97-AF65-F5344CB8AC3E}">
        <p14:creationId xmlns:p14="http://schemas.microsoft.com/office/powerpoint/2010/main" val="15610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36790"/>
              </p:ext>
            </p:extLst>
          </p:nvPr>
        </p:nvGraphicFramePr>
        <p:xfrm>
          <a:off x="1187624" y="5212040"/>
          <a:ext cx="7056784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792091"/>
                <a:gridCol w="936101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Estimates</a:t>
                      </a:r>
                      <a:endParaRPr lang="en-GB" sz="18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Dopamine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Receptor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D3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22484"/>
              </p:ext>
            </p:extLst>
          </p:nvPr>
        </p:nvGraphicFramePr>
        <p:xfrm>
          <a:off x="1043608" y="1556792"/>
          <a:ext cx="7056784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792091"/>
                <a:gridCol w="936101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Dopamine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Receptor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D3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Number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of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compounds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272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1325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846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424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98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35" name="Grouper 34"/>
          <p:cNvGrpSpPr/>
          <p:nvPr/>
        </p:nvGrpSpPr>
        <p:grpSpPr>
          <a:xfrm>
            <a:off x="1331640" y="2636912"/>
            <a:ext cx="7035080" cy="2102532"/>
            <a:chOff x="1331640" y="2636912"/>
            <a:chExt cx="7035080" cy="2102532"/>
          </a:xfrm>
        </p:grpSpPr>
        <p:sp>
          <p:nvSpPr>
            <p:cNvPr id="7" name="Rectangle 6"/>
            <p:cNvSpPr/>
            <p:nvPr/>
          </p:nvSpPr>
          <p:spPr>
            <a:xfrm>
              <a:off x="1331640" y="3825044"/>
              <a:ext cx="9144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D1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61810" y="3825044"/>
              <a:ext cx="9144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D2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1980" y="3825044"/>
              <a:ext cx="9144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D3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22150" y="3825044"/>
              <a:ext cx="9144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D4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2320" y="3825044"/>
              <a:ext cx="9144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D5</a:t>
              </a:r>
              <a:endParaRPr lang="en-US" dirty="0"/>
            </a:p>
          </p:txBody>
        </p:sp>
        <p:cxnSp>
          <p:nvCxnSpPr>
            <p:cNvPr id="25" name="Connecteur droit avec flèche 24"/>
            <p:cNvCxnSpPr>
              <a:endCxn id="7" idx="0"/>
            </p:cNvCxnSpPr>
            <p:nvPr/>
          </p:nvCxnSpPr>
          <p:spPr>
            <a:xfrm flipH="1">
              <a:off x="1788840" y="2636912"/>
              <a:ext cx="2423120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endCxn id="8" idx="0"/>
            </p:cNvCxnSpPr>
            <p:nvPr/>
          </p:nvCxnSpPr>
          <p:spPr>
            <a:xfrm flipH="1">
              <a:off x="3319010" y="2636912"/>
              <a:ext cx="1757046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endCxn id="9" idx="0"/>
            </p:cNvCxnSpPr>
            <p:nvPr/>
          </p:nvCxnSpPr>
          <p:spPr>
            <a:xfrm flipH="1">
              <a:off x="4849180" y="2636912"/>
              <a:ext cx="1162980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endCxn id="10" idx="0"/>
            </p:cNvCxnSpPr>
            <p:nvPr/>
          </p:nvCxnSpPr>
          <p:spPr>
            <a:xfrm flipH="1">
              <a:off x="6379350" y="2636912"/>
              <a:ext cx="496906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endCxn id="11" idx="0"/>
            </p:cNvCxnSpPr>
            <p:nvPr/>
          </p:nvCxnSpPr>
          <p:spPr>
            <a:xfrm>
              <a:off x="7740352" y="2636912"/>
              <a:ext cx="169168" cy="1188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987824" y="2924944"/>
              <a:ext cx="489654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Each dataset is considered independently</a:t>
              </a:r>
              <a:endParaRPr lang="en-US" b="1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2051720" y="639633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Outcome: 5 models, 1 output each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50" name="Grouper 49"/>
          <p:cNvGrpSpPr/>
          <p:nvPr/>
        </p:nvGrpSpPr>
        <p:grpSpPr>
          <a:xfrm>
            <a:off x="1788840" y="4739444"/>
            <a:ext cx="6120680" cy="705780"/>
            <a:chOff x="1788840" y="4739444"/>
            <a:chExt cx="6120680" cy="705780"/>
          </a:xfrm>
        </p:grpSpPr>
        <p:cxnSp>
          <p:nvCxnSpPr>
            <p:cNvPr id="41" name="Connecteur droit avec flèche 40"/>
            <p:cNvCxnSpPr>
              <a:stCxn id="7" idx="2"/>
            </p:cNvCxnSpPr>
            <p:nvPr/>
          </p:nvCxnSpPr>
          <p:spPr>
            <a:xfrm>
              <a:off x="1788840" y="4739444"/>
              <a:ext cx="2495128" cy="705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stCxn id="8" idx="2"/>
            </p:cNvCxnSpPr>
            <p:nvPr/>
          </p:nvCxnSpPr>
          <p:spPr>
            <a:xfrm>
              <a:off x="3319010" y="4739444"/>
              <a:ext cx="1901062" cy="705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stCxn id="9" idx="2"/>
            </p:cNvCxnSpPr>
            <p:nvPr/>
          </p:nvCxnSpPr>
          <p:spPr>
            <a:xfrm>
              <a:off x="4849180" y="4739444"/>
              <a:ext cx="1379004" cy="705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>
              <a:stCxn id="10" idx="2"/>
            </p:cNvCxnSpPr>
            <p:nvPr/>
          </p:nvCxnSpPr>
          <p:spPr>
            <a:xfrm>
              <a:off x="6379350" y="4739444"/>
              <a:ext cx="712930" cy="705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11" idx="2"/>
            </p:cNvCxnSpPr>
            <p:nvPr/>
          </p:nvCxnSpPr>
          <p:spPr>
            <a:xfrm flipH="1">
              <a:off x="7884368" y="4739444"/>
              <a:ext cx="25152" cy="7057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3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MTL LASSO and </a:t>
            </a:r>
            <a:r>
              <a:rPr lang="en-US" i="1" dirty="0" smtClean="0"/>
              <a:t>l</a:t>
            </a:r>
            <a:r>
              <a:rPr lang="en-US" i="1" baseline="-25000" dirty="0" smtClean="0"/>
              <a:t>21</a:t>
            </a:r>
            <a:r>
              <a:rPr lang="en-US" dirty="0" smtClean="0"/>
              <a:t>-norm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4" name="Signalisation droite 3"/>
          <p:cNvSpPr/>
          <p:nvPr/>
        </p:nvSpPr>
        <p:spPr>
          <a:xfrm>
            <a:off x="179512" y="1412776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3036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pmin</a:t>
            </a:r>
            <a:r>
              <a:rPr lang="en-US" dirty="0">
                <a:latin typeface="Consolas"/>
                <a:cs typeface="Consolas"/>
              </a:rPr>
              <a:t>=1;</a:t>
            </a:r>
          </a:p>
          <a:p>
            <a:r>
              <a:rPr lang="tr-TR" dirty="0" err="1">
                <a:latin typeface="Consolas"/>
                <a:cs typeface="Consolas"/>
              </a:rPr>
              <a:t>pmax</a:t>
            </a:r>
            <a:r>
              <a:rPr lang="tr-TR" dirty="0">
                <a:latin typeface="Consolas"/>
                <a:cs typeface="Consolas"/>
              </a:rPr>
              <a:t>=50;</a:t>
            </a:r>
          </a:p>
          <a:p>
            <a:r>
              <a:rPr lang="tr-TR" dirty="0" err="1">
                <a:latin typeface="Consolas"/>
                <a:cs typeface="Consolas"/>
              </a:rPr>
              <a:t>Nf</a:t>
            </a:r>
            <a:r>
              <a:rPr lang="tr-TR" dirty="0">
                <a:latin typeface="Consolas"/>
                <a:cs typeface="Consolas"/>
              </a:rPr>
              <a:t>=3;</a:t>
            </a:r>
          </a:p>
          <a:p>
            <a:r>
              <a:rPr lang="tr-TR" dirty="0" err="1">
                <a:latin typeface="Consolas"/>
                <a:cs typeface="Consolas"/>
              </a:rPr>
              <a:t>Nk</a:t>
            </a:r>
            <a:r>
              <a:rPr lang="tr-TR" dirty="0">
                <a:latin typeface="Consolas"/>
                <a:cs typeface="Consolas"/>
              </a:rPr>
              <a:t>=3;</a:t>
            </a:r>
          </a:p>
          <a:p>
            <a:r>
              <a:rPr lang="tr-TR" dirty="0" err="1">
                <a:latin typeface="Consolas"/>
                <a:cs typeface="Consolas"/>
              </a:rPr>
              <a:t>maxiter</a:t>
            </a:r>
            <a:r>
              <a:rPr lang="tr-TR" dirty="0">
                <a:latin typeface="Consolas"/>
                <a:cs typeface="Consolas"/>
              </a:rPr>
              <a:t>=3;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2636912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Define the parameters of the cross-validation and of the parameter search</a:t>
            </a:r>
            <a:endParaRPr lang="en-US" sz="2000" dirty="0"/>
          </a:p>
        </p:txBody>
      </p:sp>
      <p:sp>
        <p:nvSpPr>
          <p:cNvPr id="7" name="Signalisation droite 6"/>
          <p:cNvSpPr/>
          <p:nvPr/>
        </p:nvSpPr>
        <p:spPr>
          <a:xfrm>
            <a:off x="179512" y="3873242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8" name="Signalisation droite 7"/>
          <p:cNvSpPr/>
          <p:nvPr/>
        </p:nvSpPr>
        <p:spPr>
          <a:xfrm>
            <a:off x="179512" y="3873242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75361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>
                <a:latin typeface="Consolas"/>
                <a:cs typeface="Consolas"/>
              </a:rPr>
              <a:t>p_Lasso,val_Lasso</a:t>
            </a:r>
            <a:r>
              <a:rPr lang="en-US" dirty="0">
                <a:latin typeface="Consolas"/>
                <a:cs typeface="Consolas"/>
              </a:rPr>
              <a:t>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(X,Y,'Least_Lasso',</a:t>
            </a:r>
            <a:r>
              <a:rPr lang="en-US" dirty="0" err="1">
                <a:latin typeface="Consolas"/>
                <a:cs typeface="Consolas"/>
              </a:rPr>
              <a:t>opts,pmin,pmax,Nf,Nk,maxiter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p_L21,val_L21]=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(X,Y,'Least_L21',opts,pmin,pmax,Nf,Nk,maxiter);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42341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load('</a:t>
            </a:r>
            <a:r>
              <a:rPr lang="en-US" dirty="0">
                <a:latin typeface="Consolas"/>
                <a:cs typeface="Consolas"/>
              </a:rPr>
              <a:t>Exo5_p_Lasso.mat</a:t>
            </a:r>
            <a:r>
              <a:rPr lang="en-US" dirty="0"/>
              <a:t>');</a:t>
            </a:r>
          </a:p>
          <a:p>
            <a:r>
              <a:rPr lang="it-IT" dirty="0" err="1"/>
              <a:t>load</a:t>
            </a:r>
            <a:r>
              <a:rPr lang="it-IT" dirty="0"/>
              <a:t>('Exo5_p_L21.mat');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75656" y="5149641"/>
            <a:ext cx="7668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/>
                <a:cs typeface="Consolas"/>
              </a:rPr>
              <a:t>p</a:t>
            </a:r>
            <a:r>
              <a:rPr lang="en-US" sz="2000" dirty="0" err="1" smtClean="0">
                <a:latin typeface="Consolas"/>
                <a:cs typeface="Consolas"/>
              </a:rPr>
              <a:t>_Lasso</a:t>
            </a:r>
            <a:r>
              <a:rPr lang="en-US" sz="2000" dirty="0" smtClean="0">
                <a:latin typeface="Consolas"/>
                <a:cs typeface="Consolas"/>
              </a:rPr>
              <a:t>, p_l21</a:t>
            </a:r>
            <a:r>
              <a:rPr lang="en-US" sz="2000" dirty="0" smtClean="0"/>
              <a:t> store the optimal value of the parameter</a:t>
            </a:r>
          </a:p>
          <a:p>
            <a:r>
              <a:rPr lang="en-US" sz="2000" dirty="0" err="1">
                <a:latin typeface="Consolas"/>
                <a:cs typeface="Consolas"/>
              </a:rPr>
              <a:t>v</a:t>
            </a:r>
            <a:r>
              <a:rPr lang="en-US" sz="2000" dirty="0" err="1" smtClean="0">
                <a:latin typeface="Consolas"/>
                <a:cs typeface="Consolas"/>
              </a:rPr>
              <a:t>al_Lasso</a:t>
            </a:r>
            <a:r>
              <a:rPr lang="en-US" sz="2000" dirty="0" smtClean="0">
                <a:latin typeface="Consolas"/>
                <a:cs typeface="Consolas"/>
              </a:rPr>
              <a:t>, val_l21</a:t>
            </a:r>
            <a:r>
              <a:rPr lang="en-US" sz="2000" dirty="0" smtClean="0"/>
              <a:t> store the corresponding task averaged RMSE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6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9" grpId="1"/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</a:t>
            </a:r>
            <a:r>
              <a:rPr lang="en-US" dirty="0" smtClean="0"/>
              <a:t>STL LASSO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353739" y="1984194"/>
            <a:ext cx="272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p_STL</a:t>
            </a:r>
            <a:r>
              <a:rPr lang="en-US" dirty="0">
                <a:latin typeface="Consolas"/>
                <a:cs typeface="Consolas"/>
              </a:rPr>
              <a:t>=cell(2,nDopa);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148478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179512" y="3813429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7" name="Signalisation droite 6"/>
          <p:cNvSpPr/>
          <p:nvPr/>
        </p:nvSpPr>
        <p:spPr>
          <a:xfrm>
            <a:off x="179512" y="3813429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389734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for </a:t>
            </a:r>
            <a:r>
              <a:rPr lang="en-US" dirty="0">
                <a:latin typeface="Consolas"/>
                <a:cs typeface="Consolas"/>
              </a:rPr>
              <a:t>t=1:</a:t>
            </a:r>
            <a:r>
              <a:rPr lang="en-US" dirty="0" smtClean="0">
                <a:latin typeface="Consolas"/>
                <a:cs typeface="Consolas"/>
              </a:rPr>
              <a:t>nDopa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 smtClean="0">
                <a:latin typeface="Consolas"/>
                <a:cs typeface="Consolas"/>
              </a:rPr>
              <a:t>p_STL</a:t>
            </a:r>
            <a:r>
              <a:rPr lang="en-US" dirty="0" smtClean="0">
                <a:latin typeface="Consolas"/>
                <a:cs typeface="Consolas"/>
              </a:rPr>
              <a:t>{1,t},</a:t>
            </a:r>
            <a:r>
              <a:rPr lang="en-US" dirty="0" err="1" smtClean="0">
                <a:latin typeface="Consolas"/>
                <a:cs typeface="Consolas"/>
              </a:rPr>
              <a:t>p_STL</a:t>
            </a:r>
            <a:r>
              <a:rPr lang="en-US" dirty="0" smtClean="0">
                <a:latin typeface="Consolas"/>
                <a:cs typeface="Consolas"/>
              </a:rPr>
              <a:t>{2,t}]=</a:t>
            </a:r>
            <a:r>
              <a:rPr lang="en-US" dirty="0" err="1" smtClean="0">
                <a:latin typeface="Consolas"/>
                <a:cs typeface="Consolas"/>
              </a:rPr>
              <a:t>DichotomyOptimize</a:t>
            </a:r>
            <a:r>
              <a:rPr lang="en-US" dirty="0" smtClean="0">
                <a:latin typeface="Consolas"/>
                <a:cs typeface="Consolas"/>
              </a:rPr>
              <a:t>(X(1,t),Y(1,t),'Least_Lasso',</a:t>
            </a:r>
            <a:r>
              <a:rPr lang="en-US" dirty="0" err="1" smtClean="0">
                <a:latin typeface="Consolas"/>
                <a:cs typeface="Consolas"/>
              </a:rPr>
              <a:t>opts,pmin,pmax,Nf,Nk,maxiter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r>
              <a:rPr lang="en-US" dirty="0" smtClean="0">
                <a:latin typeface="Consolas"/>
                <a:cs typeface="Consolas"/>
              </a:rPr>
              <a:t>end</a:t>
            </a:r>
            <a:r>
              <a:rPr lang="en-US" dirty="0">
                <a:latin typeface="Consolas"/>
                <a:cs typeface="Consolas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312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load('Exo5_p_STL.mat');</a:t>
            </a:r>
            <a:endParaRPr lang="it-IT" dirty="0"/>
          </a:p>
        </p:txBody>
      </p:sp>
      <p:sp>
        <p:nvSpPr>
          <p:cNvPr id="11" name="ZoneTexte 10"/>
          <p:cNvSpPr txBox="1"/>
          <p:nvPr/>
        </p:nvSpPr>
        <p:spPr>
          <a:xfrm>
            <a:off x="1691680" y="2492896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p_STL</a:t>
            </a:r>
            <a:r>
              <a:rPr lang="en-US" dirty="0"/>
              <a:t> </a:t>
            </a:r>
            <a:r>
              <a:rPr lang="en-US" dirty="0" smtClean="0"/>
              <a:t>shall store optimal parameter value and task averaged RMSE for each task.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  <p:bldP spid="8" grpId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together related tasks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Dopamine receptors can be divided into two groups</a:t>
            </a:r>
          </a:p>
          <a:p>
            <a:pPr lvl="1"/>
            <a:r>
              <a:rPr lang="en-US" dirty="0" smtClean="0"/>
              <a:t>D1 and D5</a:t>
            </a:r>
          </a:p>
          <a:p>
            <a:pPr lvl="1"/>
            <a:r>
              <a:rPr lang="en-US" dirty="0" smtClean="0"/>
              <a:t>D2, D3 and D4</a:t>
            </a:r>
          </a:p>
          <a:p>
            <a:r>
              <a:rPr lang="en-US" dirty="0" smtClean="0"/>
              <a:t>It might be a good idea to develop MTL models separately</a:t>
            </a:r>
          </a:p>
          <a:p>
            <a:pPr lvl="1"/>
            <a:r>
              <a:rPr lang="en-US" dirty="0" smtClean="0"/>
              <a:t>One MTL D1, D5</a:t>
            </a:r>
          </a:p>
          <a:p>
            <a:pPr lvl="1"/>
            <a:r>
              <a:rPr lang="en-US" dirty="0" smtClean="0"/>
              <a:t>One MTL D2, D3, D4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6384"/>
          <a:stretch/>
        </p:blipFill>
        <p:spPr>
          <a:xfrm>
            <a:off x="35496" y="1484784"/>
            <a:ext cx="4545330" cy="436282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907704" y="3068960"/>
            <a:ext cx="36004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1547664" y="5301208"/>
            <a:ext cx="936104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subsets MTL models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50859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X15=cell(1,2);</a:t>
            </a:r>
          </a:p>
          <a:p>
            <a:r>
              <a:rPr lang="en-US" dirty="0">
                <a:latin typeface="Consolas"/>
                <a:cs typeface="Consolas"/>
              </a:rPr>
              <a:t>X15(1,1)=X(1,1); X15(1,2)=X(1,5);</a:t>
            </a:r>
          </a:p>
          <a:p>
            <a:r>
              <a:rPr lang="en-US" dirty="0">
                <a:latin typeface="Consolas"/>
                <a:cs typeface="Consolas"/>
              </a:rPr>
              <a:t>X234=cell(1,3);</a:t>
            </a:r>
          </a:p>
          <a:p>
            <a:r>
              <a:rPr lang="en-US" dirty="0">
                <a:latin typeface="Consolas"/>
                <a:cs typeface="Consolas"/>
              </a:rPr>
              <a:t>X234(1,1)=X(1,2); X234(1,2)=X(1,3); X234(1,3)=X(1,4);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179512" y="148478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3963" y="2771636"/>
            <a:ext cx="786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two set of molecular descriptors matrices (D1,D5) and (D2, D3, D4).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0504" y="366883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Y15=cell(1,2);</a:t>
            </a:r>
          </a:p>
          <a:p>
            <a:r>
              <a:rPr lang="en-US" dirty="0">
                <a:latin typeface="Consolas"/>
                <a:cs typeface="Consolas"/>
              </a:rPr>
              <a:t>Y15(1,1)=Y(1,1); Y15(1,2)=Y(1,5);</a:t>
            </a:r>
          </a:p>
          <a:p>
            <a:r>
              <a:rPr lang="en-US" dirty="0">
                <a:latin typeface="Consolas"/>
                <a:cs typeface="Consolas"/>
              </a:rPr>
              <a:t>Y234=cell(1,3);</a:t>
            </a:r>
          </a:p>
          <a:p>
            <a:r>
              <a:rPr lang="en-US" dirty="0">
                <a:latin typeface="Consolas"/>
                <a:cs typeface="Consolas"/>
              </a:rPr>
              <a:t>Y234(1,1)=Y(1,2); Y234(1,2)=Y(1,3); Y234(1,3)=Y(1,4);</a:t>
            </a:r>
          </a:p>
        </p:txBody>
      </p:sp>
      <p:sp>
        <p:nvSpPr>
          <p:cNvPr id="9" name="Signalisation droite 8"/>
          <p:cNvSpPr/>
          <p:nvPr/>
        </p:nvSpPr>
        <p:spPr>
          <a:xfrm>
            <a:off x="144016" y="364502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68467" y="4931876"/>
            <a:ext cx="652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two set of property matrices (D1,D5) and (D2, D3, D4).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9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D1,D5 and D2, D3, D4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5" name="Signalisation droite 4"/>
          <p:cNvSpPr/>
          <p:nvPr/>
        </p:nvSpPr>
        <p:spPr>
          <a:xfrm>
            <a:off x="179512" y="1821887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179512" y="1821887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628800"/>
            <a:ext cx="6858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[p_Lasso_15,val_Lasso_15]=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(X15,Y15,'Least_Lasso',opts,pmin,pma</a:t>
            </a:r>
          </a:p>
          <a:p>
            <a:r>
              <a:rPr lang="en-US" dirty="0" err="1">
                <a:latin typeface="Consolas"/>
                <a:cs typeface="Consolas"/>
              </a:rPr>
              <a:t>x,Nf,Nk,maxiter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[p_L21_15,val_L21_15]=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(X15,Y15,'Least_L21',opts,pmin,pmax,Nf,N</a:t>
            </a:r>
          </a:p>
          <a:p>
            <a:r>
              <a:rPr lang="en-US" dirty="0" err="1">
                <a:latin typeface="Consolas"/>
                <a:cs typeface="Consolas"/>
              </a:rPr>
              <a:t>k,maxiter</a:t>
            </a:r>
            <a:r>
              <a:rPr lang="en-US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182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load</a:t>
            </a:r>
            <a:r>
              <a:rPr lang="it-IT" dirty="0"/>
              <a:t>('Exo5_p_Lasso_15.mat');</a:t>
            </a:r>
          </a:p>
          <a:p>
            <a:r>
              <a:rPr lang="it-IT" dirty="0" err="1"/>
              <a:t>load</a:t>
            </a:r>
            <a:r>
              <a:rPr lang="it-IT" dirty="0"/>
              <a:t>('Exo5_p_L21_15.mat');</a:t>
            </a:r>
          </a:p>
        </p:txBody>
      </p:sp>
      <p:sp>
        <p:nvSpPr>
          <p:cNvPr id="9" name="Signalisation droite 8"/>
          <p:cNvSpPr/>
          <p:nvPr/>
        </p:nvSpPr>
        <p:spPr>
          <a:xfrm>
            <a:off x="179512" y="4003464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10" name="Signalisation droite 9"/>
          <p:cNvSpPr/>
          <p:nvPr/>
        </p:nvSpPr>
        <p:spPr>
          <a:xfrm>
            <a:off x="179512" y="400346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408737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p_Lasso_234,val_Lasso_234]=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(X234,Y234,'Least_Lasso',opts,pmin,pmax,Nf,Nk,maxiter);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p_L21_234,val_Lasso_234]=</a:t>
            </a:r>
            <a:r>
              <a:rPr lang="en-US" dirty="0" err="1">
                <a:latin typeface="Consolas"/>
                <a:cs typeface="Consolas"/>
              </a:rPr>
              <a:t>DichotomyOptimize</a:t>
            </a:r>
            <a:r>
              <a:rPr lang="en-US" dirty="0">
                <a:latin typeface="Consolas"/>
                <a:cs typeface="Consolas"/>
              </a:rPr>
              <a:t>(X234,Y234,'Least_L21',opts,pmin,pmax,Nf,Nk,maxiter);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43643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load</a:t>
            </a:r>
            <a:r>
              <a:rPr lang="it-IT" dirty="0"/>
              <a:t>('Exo5_p_Lasso_234.mat');</a:t>
            </a:r>
          </a:p>
          <a:p>
            <a:r>
              <a:rPr lang="it-IT" dirty="0" err="1"/>
              <a:t>load</a:t>
            </a:r>
            <a:r>
              <a:rPr lang="it-IT" dirty="0"/>
              <a:t>('Exo5_p_L21_234.mat');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881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7" grpId="1"/>
      <p:bldP spid="8" grpId="0"/>
      <p:bldP spid="9" grpId="0" animBg="1"/>
      <p:bldP spid="9" grpId="1" animBg="1"/>
      <p:bldP spid="10" grpId="0" animBg="1"/>
      <p:bldP spid="11" grpId="0"/>
      <p:bldP spid="11" grpId="1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4" name="Signalisation droite 3"/>
          <p:cNvSpPr/>
          <p:nvPr/>
        </p:nvSpPr>
        <p:spPr>
          <a:xfrm>
            <a:off x="179512" y="2359335"/>
            <a:ext cx="1728192" cy="1368152"/>
          </a:xfrm>
          <a:prstGeom prst="homePlate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Do not execute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179512" y="2359335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196752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>
                <a:latin typeface="Consolas"/>
                <a:cs typeface="Consolas"/>
              </a:rPr>
              <a:t>rslt,m_Lasso</a:t>
            </a:r>
            <a:r>
              <a:rPr lang="en-US" dirty="0">
                <a:latin typeface="Consolas"/>
                <a:cs typeface="Consolas"/>
              </a:rPr>
              <a:t>]=MTL_CV1P(X,Y,'Least_Lasso',</a:t>
            </a:r>
            <a:r>
              <a:rPr lang="en-US" dirty="0" err="1">
                <a:latin typeface="Consolas"/>
                <a:cs typeface="Consolas"/>
              </a:rPr>
              <a:t>p_Lasso,opts,Nf,Nk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%[rslt,m_L21]=MTL_CV1P(X,Y,'Least_L21',p_L21,opts,Nf,Nk);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rslt,m_Lasso_15]=MTL_CV1P(X15,Y15,'Least_Lasso',p_Lasso_15,opts,Nf,Nk);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rslt,m_L21_15]=MTL_CV1P(X15,Y15,'Least_L21',p_L21_15,opts,Nf,Nk);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rslt,m_Lasso_234]=MTL_CV1P(X234,Y234,'Least_Lasso',p_Lasso_234,opts,Nf,Nk);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>
                <a:latin typeface="Consolas"/>
                <a:cs typeface="Consolas"/>
              </a:rPr>
              <a:t>rslt,m_L21_234]=MTL_CV1P(X234,Y234,'Least_L21',p_L21_234,opts,Nf,Nk);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166248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load</a:t>
            </a:r>
            <a:r>
              <a:rPr lang="it-IT" dirty="0"/>
              <a:t>('Exo5_m_Lasso.mat');</a:t>
            </a:r>
          </a:p>
          <a:p>
            <a:r>
              <a:rPr lang="it-IT" dirty="0" err="1"/>
              <a:t>load</a:t>
            </a:r>
            <a:r>
              <a:rPr lang="it-IT" dirty="0"/>
              <a:t>('Exo5_m_L21.mat');</a:t>
            </a:r>
          </a:p>
          <a:p>
            <a:r>
              <a:rPr lang="it-IT" dirty="0" err="1"/>
              <a:t>load</a:t>
            </a:r>
            <a:r>
              <a:rPr lang="it-IT" dirty="0"/>
              <a:t>('Exo5_m_Lasso_15.mat');</a:t>
            </a:r>
          </a:p>
          <a:p>
            <a:r>
              <a:rPr lang="it-IT" dirty="0" err="1"/>
              <a:t>load</a:t>
            </a:r>
            <a:r>
              <a:rPr lang="it-IT" dirty="0"/>
              <a:t>('Exo5_m_L21_15.mat');</a:t>
            </a:r>
          </a:p>
          <a:p>
            <a:r>
              <a:rPr lang="it-IT" dirty="0" err="1"/>
              <a:t>load</a:t>
            </a:r>
            <a:r>
              <a:rPr lang="it-IT" dirty="0"/>
              <a:t>('Exo5_m_Lasso_234.mat');</a:t>
            </a:r>
          </a:p>
          <a:p>
            <a:r>
              <a:rPr lang="it-IT" dirty="0" err="1"/>
              <a:t>load</a:t>
            </a:r>
            <a:r>
              <a:rPr lang="it-IT" dirty="0"/>
              <a:t>('Exo5_m_L21_234.mat');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7994" y="4892096"/>
            <a:ext cx="6804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/>
                <a:cs typeface="Consolas"/>
              </a:rPr>
              <a:t>m_STL</a:t>
            </a:r>
            <a:r>
              <a:rPr lang="en-US" dirty="0">
                <a:latin typeface="Consolas"/>
                <a:cs typeface="Consolas"/>
              </a:rPr>
              <a:t>=cell(1,nDopa);</a:t>
            </a:r>
          </a:p>
          <a:p>
            <a:r>
              <a:rPr lang="en-US" dirty="0">
                <a:latin typeface="Consolas"/>
                <a:cs typeface="Consolas"/>
              </a:rPr>
              <a:t>for t=1:nDopa</a:t>
            </a:r>
          </a:p>
          <a:p>
            <a:r>
              <a:rPr lang="en-US" dirty="0" smtClean="0">
                <a:latin typeface="Consolas"/>
                <a:cs typeface="Consolas"/>
              </a:rPr>
              <a:t>[</a:t>
            </a:r>
            <a:r>
              <a:rPr lang="en-US" dirty="0" err="1">
                <a:latin typeface="Consolas"/>
                <a:cs typeface="Consolas"/>
              </a:rPr>
              <a:t>rslt,m_STL</a:t>
            </a:r>
            <a:r>
              <a:rPr lang="en-US" dirty="0">
                <a:latin typeface="Consolas"/>
                <a:cs typeface="Consolas"/>
              </a:rPr>
              <a:t>{1,t}]=MTL_CV1P(X(1,t),Y(1,t),'Least_Lasso',</a:t>
            </a:r>
            <a:r>
              <a:rPr lang="en-US" dirty="0" err="1">
                <a:latin typeface="Consolas"/>
                <a:cs typeface="Consolas"/>
              </a:rPr>
              <a:t>p_STL</a:t>
            </a:r>
            <a:r>
              <a:rPr lang="en-US" dirty="0">
                <a:latin typeface="Consolas"/>
                <a:cs typeface="Consolas"/>
              </a:rPr>
              <a:t>{1,t},</a:t>
            </a:r>
            <a:r>
              <a:rPr lang="en-US" dirty="0" err="1">
                <a:latin typeface="Consolas"/>
                <a:cs typeface="Consolas"/>
              </a:rPr>
              <a:t>opts,Nf,Nk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end;</a:t>
            </a:r>
          </a:p>
        </p:txBody>
      </p:sp>
      <p:sp>
        <p:nvSpPr>
          <p:cNvPr id="10" name="Signalisation droite 9"/>
          <p:cNvSpPr/>
          <p:nvPr/>
        </p:nvSpPr>
        <p:spPr>
          <a:xfrm>
            <a:off x="179512" y="494668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40770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optimal parameter value for each method and each cases, compute the predictive performances in cross-validation.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7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6" grpId="1"/>
      <p:bldP spid="7" grpId="0"/>
      <p:bldP spid="9" grpId="0"/>
      <p:bldP spid="10" grpId="1" animBg="1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10281" y="1196752"/>
            <a:ext cx="6858000" cy="5679716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r>
              <a:rPr lang="en-US" sz="800" dirty="0">
                <a:latin typeface="Consolas"/>
                <a:cs typeface="Consolas"/>
              </a:rPr>
              <a:t>%</a:t>
            </a:r>
          </a:p>
          <a:p>
            <a:r>
              <a:rPr lang="en-US" sz="800" dirty="0" err="1">
                <a:latin typeface="Consolas"/>
                <a:cs typeface="Consolas"/>
              </a:rPr>
              <a:t>aa</a:t>
            </a:r>
            <a:r>
              <a:rPr lang="en-US" sz="800" dirty="0">
                <a:latin typeface="Consolas"/>
                <a:cs typeface="Consolas"/>
              </a:rPr>
              <a:t>=[];</a:t>
            </a:r>
          </a:p>
          <a:p>
            <a:r>
              <a:rPr lang="en-US" sz="800" dirty="0">
                <a:latin typeface="Consolas"/>
                <a:cs typeface="Consolas"/>
              </a:rPr>
              <a:t>for t=1:nDopa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aa</a:t>
            </a:r>
            <a:r>
              <a:rPr lang="en-US" sz="800" dirty="0">
                <a:latin typeface="Consolas"/>
                <a:cs typeface="Consolas"/>
              </a:rPr>
              <a:t>=[aa,cell2mat(</a:t>
            </a:r>
            <a:r>
              <a:rPr lang="en-US" sz="800" dirty="0" err="1">
                <a:latin typeface="Consolas"/>
                <a:cs typeface="Consolas"/>
              </a:rPr>
              <a:t>m_STL</a:t>
            </a:r>
            <a:r>
              <a:rPr lang="en-US" sz="800" dirty="0">
                <a:latin typeface="Consolas"/>
                <a:cs typeface="Consolas"/>
              </a:rPr>
              <a:t>{1,t}(1))];</a:t>
            </a:r>
          </a:p>
          <a:p>
            <a:r>
              <a:rPr lang="en-US" sz="800" dirty="0">
                <a:latin typeface="Consolas"/>
                <a:cs typeface="Consolas"/>
              </a:rPr>
              <a:t>end;</a:t>
            </a:r>
          </a:p>
          <a:p>
            <a:r>
              <a:rPr lang="en-US" sz="800" dirty="0" err="1">
                <a:latin typeface="Consolas"/>
                <a:cs typeface="Consolas"/>
              </a:rPr>
              <a:t>mRMSE</a:t>
            </a:r>
            <a:r>
              <a:rPr lang="en-US" sz="800" dirty="0">
                <a:latin typeface="Consolas"/>
                <a:cs typeface="Consolas"/>
              </a:rPr>
              <a:t>=mean(</a:t>
            </a:r>
            <a:r>
              <a:rPr lang="en-US" sz="800" dirty="0" err="1">
                <a:latin typeface="Consolas"/>
                <a:cs typeface="Consolas"/>
              </a:rPr>
              <a:t>aa</a:t>
            </a:r>
            <a:r>
              <a:rPr lang="en-US" sz="800" dirty="0">
                <a:latin typeface="Consolas"/>
                <a:cs typeface="Consolas"/>
              </a:rPr>
              <a:t>);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>
                <a:latin typeface="Consolas"/>
                <a:cs typeface="Consolas"/>
              </a:rPr>
              <a:t>for t=1:nDopa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=size(</a:t>
            </a:r>
            <a:r>
              <a:rPr lang="en-US" sz="800" dirty="0" err="1">
                <a:latin typeface="Consolas"/>
                <a:cs typeface="Consolas"/>
              </a:rPr>
              <a:t>Yte</a:t>
            </a:r>
            <a:r>
              <a:rPr lang="en-US" sz="800" dirty="0">
                <a:latin typeface="Consolas"/>
                <a:cs typeface="Consolas"/>
              </a:rPr>
              <a:t>{1,t},1);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wRMSE+aa</a:t>
            </a:r>
            <a:r>
              <a:rPr lang="en-US" sz="800" dirty="0">
                <a:latin typeface="Consolas"/>
                <a:cs typeface="Consolas"/>
              </a:rPr>
              <a:t>(t)*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Nall+Nt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end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/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 err="1">
                <a:latin typeface="Consolas"/>
                <a:cs typeface="Consolas"/>
              </a:rPr>
              <a:t>fprintf</a:t>
            </a:r>
            <a:r>
              <a:rPr lang="en-US" sz="800" dirty="0">
                <a:latin typeface="Consolas"/>
                <a:cs typeface="Consolas"/>
              </a:rPr>
              <a:t>('STL Lasso. Mean RMSE=%g </a:t>
            </a:r>
            <a:r>
              <a:rPr lang="en-US" sz="800" dirty="0" err="1">
                <a:latin typeface="Consolas"/>
                <a:cs typeface="Consolas"/>
              </a:rPr>
              <a:t>Wght</a:t>
            </a:r>
            <a:r>
              <a:rPr lang="en-US" sz="800" dirty="0">
                <a:latin typeface="Consolas"/>
                <a:cs typeface="Consolas"/>
              </a:rPr>
              <a:t>. Mean RMSE=%g\n',</a:t>
            </a:r>
            <a:r>
              <a:rPr lang="en-US" sz="800" dirty="0" err="1">
                <a:latin typeface="Consolas"/>
                <a:cs typeface="Consolas"/>
              </a:rPr>
              <a:t>mRMSE,wRMSE</a:t>
            </a:r>
            <a:r>
              <a:rPr lang="en-US" sz="800" dirty="0">
                <a:latin typeface="Consolas"/>
                <a:cs typeface="Consolas"/>
              </a:rPr>
              <a:t>);</a:t>
            </a:r>
          </a:p>
          <a:p>
            <a:r>
              <a:rPr lang="en-US" sz="800" dirty="0" err="1">
                <a:latin typeface="Consolas"/>
                <a:cs typeface="Consolas"/>
              </a:rPr>
              <a:t>aa</a:t>
            </a:r>
            <a:r>
              <a:rPr lang="en-US" sz="800" dirty="0">
                <a:latin typeface="Consolas"/>
                <a:cs typeface="Consolas"/>
              </a:rPr>
              <a:t>=[</a:t>
            </a:r>
            <a:r>
              <a:rPr lang="en-US" sz="800" dirty="0" err="1">
                <a:latin typeface="Consolas"/>
                <a:cs typeface="Consolas"/>
              </a:rPr>
              <a:t>aa,mRMSE,wRMSE</a:t>
            </a:r>
            <a:r>
              <a:rPr lang="en-US" sz="800" dirty="0">
                <a:latin typeface="Consolas"/>
                <a:cs typeface="Consolas"/>
              </a:rPr>
              <a:t>];</a:t>
            </a:r>
          </a:p>
          <a:p>
            <a:r>
              <a:rPr lang="en-US" sz="800" dirty="0" err="1">
                <a:latin typeface="Consolas"/>
                <a:cs typeface="Consolas"/>
              </a:rPr>
              <a:t>aa_Lasso</a:t>
            </a:r>
            <a:r>
              <a:rPr lang="en-US" sz="800" dirty="0">
                <a:latin typeface="Consolas"/>
                <a:cs typeface="Consolas"/>
              </a:rPr>
              <a:t>=[</a:t>
            </a:r>
            <a:r>
              <a:rPr lang="en-US" sz="800" dirty="0" err="1">
                <a:latin typeface="Consolas"/>
                <a:cs typeface="Consolas"/>
              </a:rPr>
              <a:t>m_Lasso</a:t>
            </a:r>
            <a:r>
              <a:rPr lang="en-US" sz="800" dirty="0">
                <a:latin typeface="Consolas"/>
                <a:cs typeface="Consolas"/>
              </a:rPr>
              <a:t>{1,3},</a:t>
            </a:r>
            <a:r>
              <a:rPr lang="en-US" sz="800" dirty="0" err="1">
                <a:latin typeface="Consolas"/>
                <a:cs typeface="Consolas"/>
              </a:rPr>
              <a:t>m_Lasso</a:t>
            </a:r>
            <a:r>
              <a:rPr lang="en-US" sz="800" dirty="0">
                <a:latin typeface="Consolas"/>
                <a:cs typeface="Consolas"/>
              </a:rPr>
              <a:t>{1,1},</a:t>
            </a:r>
            <a:r>
              <a:rPr lang="en-US" sz="800" dirty="0" err="1">
                <a:latin typeface="Consolas"/>
                <a:cs typeface="Consolas"/>
              </a:rPr>
              <a:t>m_Lasso</a:t>
            </a:r>
            <a:r>
              <a:rPr lang="en-US" sz="800" dirty="0">
                <a:latin typeface="Consolas"/>
                <a:cs typeface="Consolas"/>
              </a:rPr>
              <a:t>{1,2}];</a:t>
            </a:r>
          </a:p>
          <a:p>
            <a:r>
              <a:rPr lang="en-US" sz="800" dirty="0">
                <a:latin typeface="Consolas"/>
                <a:cs typeface="Consolas"/>
              </a:rPr>
              <a:t>aa_L21=[m_L21{1,3},m_L21{1,1},m_L21{1,2}];</a:t>
            </a:r>
          </a:p>
          <a:p>
            <a:endParaRPr lang="en-US" sz="800" dirty="0">
              <a:latin typeface="Consolas"/>
              <a:cs typeface="Consolas"/>
            </a:endParaRPr>
          </a:p>
          <a:p>
            <a:r>
              <a:rPr lang="en-US" sz="800" dirty="0">
                <a:latin typeface="Consolas"/>
                <a:cs typeface="Consolas"/>
              </a:rPr>
              <a:t>bb15=m_Lasso_15{1,3};</a:t>
            </a:r>
          </a:p>
          <a:p>
            <a:r>
              <a:rPr lang="en-US" sz="800" dirty="0">
                <a:latin typeface="Consolas"/>
                <a:cs typeface="Consolas"/>
              </a:rPr>
              <a:t>bb234=m_Lasso_234{1,3};</a:t>
            </a:r>
          </a:p>
          <a:p>
            <a:r>
              <a:rPr lang="en-US" sz="800" dirty="0">
                <a:latin typeface="Consolas"/>
                <a:cs typeface="Consolas"/>
              </a:rPr>
              <a:t>aa_Lasso_15_234=[bb15(1),bb234(1),bb234(2),bb234(3),bb15(2)];</a:t>
            </a:r>
          </a:p>
          <a:p>
            <a:r>
              <a:rPr lang="en-US" sz="800" dirty="0" err="1">
                <a:latin typeface="Consolas"/>
                <a:cs typeface="Consolas"/>
              </a:rPr>
              <a:t>mRMSE</a:t>
            </a:r>
            <a:r>
              <a:rPr lang="en-US" sz="800" dirty="0">
                <a:latin typeface="Consolas"/>
                <a:cs typeface="Consolas"/>
              </a:rPr>
              <a:t>=mean(aa_Lasso_15_234);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>
                <a:latin typeface="Consolas"/>
                <a:cs typeface="Consolas"/>
              </a:rPr>
              <a:t>for t=1:nDopa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=size(</a:t>
            </a:r>
            <a:r>
              <a:rPr lang="en-US" sz="800" dirty="0" err="1">
                <a:latin typeface="Consolas"/>
                <a:cs typeface="Consolas"/>
              </a:rPr>
              <a:t>Yte</a:t>
            </a:r>
            <a:r>
              <a:rPr lang="en-US" sz="800" dirty="0">
                <a:latin typeface="Consolas"/>
                <a:cs typeface="Consolas"/>
              </a:rPr>
              <a:t>{1,t},1);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=wRMSE+aa_Lasso_15_234(t)*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Nall+Nt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end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/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 err="1">
                <a:latin typeface="Consolas"/>
                <a:cs typeface="Consolas"/>
              </a:rPr>
              <a:t>fprintf</a:t>
            </a:r>
            <a:r>
              <a:rPr lang="en-US" sz="800" dirty="0">
                <a:latin typeface="Consolas"/>
                <a:cs typeface="Consolas"/>
              </a:rPr>
              <a:t>('STL Lasso. Mean RMSE=%g </a:t>
            </a:r>
            <a:r>
              <a:rPr lang="en-US" sz="800" dirty="0" err="1">
                <a:latin typeface="Consolas"/>
                <a:cs typeface="Consolas"/>
              </a:rPr>
              <a:t>Wght</a:t>
            </a:r>
            <a:r>
              <a:rPr lang="en-US" sz="800" dirty="0">
                <a:latin typeface="Consolas"/>
                <a:cs typeface="Consolas"/>
              </a:rPr>
              <a:t>. Mean RMSE=%g\n',</a:t>
            </a:r>
            <a:r>
              <a:rPr lang="en-US" sz="800" dirty="0" err="1">
                <a:latin typeface="Consolas"/>
                <a:cs typeface="Consolas"/>
              </a:rPr>
              <a:t>mRMSE,wRMSE</a:t>
            </a:r>
            <a:r>
              <a:rPr lang="en-US" sz="800" dirty="0">
                <a:latin typeface="Consolas"/>
                <a:cs typeface="Consolas"/>
              </a:rPr>
              <a:t>);</a:t>
            </a:r>
          </a:p>
          <a:p>
            <a:r>
              <a:rPr lang="en-US" sz="800" dirty="0">
                <a:latin typeface="Consolas"/>
                <a:cs typeface="Consolas"/>
              </a:rPr>
              <a:t>aa_Lasso_15_234=[aa_Lasso_15_234,mRMSE,wRMSE];</a:t>
            </a:r>
          </a:p>
          <a:p>
            <a:r>
              <a:rPr lang="en-US" sz="800" dirty="0">
                <a:latin typeface="Consolas"/>
                <a:cs typeface="Consolas"/>
              </a:rPr>
              <a:t>%</a:t>
            </a:r>
          </a:p>
          <a:p>
            <a:r>
              <a:rPr lang="en-US" sz="800" dirty="0">
                <a:latin typeface="Consolas"/>
                <a:cs typeface="Consolas"/>
              </a:rPr>
              <a:t>bb15=m_L21_15{1,3};</a:t>
            </a:r>
          </a:p>
          <a:p>
            <a:r>
              <a:rPr lang="en-US" sz="800" dirty="0">
                <a:latin typeface="Consolas"/>
                <a:cs typeface="Consolas"/>
              </a:rPr>
              <a:t>bb234=m_L21_234{1,3};</a:t>
            </a:r>
          </a:p>
          <a:p>
            <a:r>
              <a:rPr lang="en-US" sz="800" dirty="0">
                <a:latin typeface="Consolas"/>
                <a:cs typeface="Consolas"/>
              </a:rPr>
              <a:t>aa_L21_15_234=[bb15(1),bb234(1),bb234(2),bb234(3),bb15(2)];</a:t>
            </a:r>
          </a:p>
          <a:p>
            <a:r>
              <a:rPr lang="en-US" sz="800" dirty="0" err="1">
                <a:latin typeface="Consolas"/>
                <a:cs typeface="Consolas"/>
              </a:rPr>
              <a:t>mRMSE</a:t>
            </a:r>
            <a:r>
              <a:rPr lang="en-US" sz="800" dirty="0">
                <a:latin typeface="Consolas"/>
                <a:cs typeface="Consolas"/>
              </a:rPr>
              <a:t>=mean(aa_L21_15_234);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=0;</a:t>
            </a:r>
          </a:p>
          <a:p>
            <a:r>
              <a:rPr lang="en-US" sz="800" dirty="0">
                <a:latin typeface="Consolas"/>
                <a:cs typeface="Consolas"/>
              </a:rPr>
              <a:t>for t=1:nDopa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=size(</a:t>
            </a:r>
            <a:r>
              <a:rPr lang="en-US" sz="800" dirty="0" err="1">
                <a:latin typeface="Consolas"/>
                <a:cs typeface="Consolas"/>
              </a:rPr>
              <a:t>Yte</a:t>
            </a:r>
            <a:r>
              <a:rPr lang="en-US" sz="800" dirty="0">
                <a:latin typeface="Consolas"/>
                <a:cs typeface="Consolas"/>
              </a:rPr>
              <a:t>{1,t},1);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=wRMSE+aa_L21_15_234(t)*</a:t>
            </a:r>
            <a:r>
              <a:rPr lang="en-US" sz="800" dirty="0" err="1">
                <a:latin typeface="Consolas"/>
                <a:cs typeface="Consolas"/>
              </a:rPr>
              <a:t>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    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Nall+Nt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latin typeface="Consolas"/>
                <a:cs typeface="Consolas"/>
              </a:rPr>
              <a:t>end</a:t>
            </a:r>
          </a:p>
          <a:p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=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/</a:t>
            </a:r>
            <a:r>
              <a:rPr lang="en-US" sz="800" dirty="0" err="1">
                <a:latin typeface="Consolas"/>
                <a:cs typeface="Consolas"/>
              </a:rPr>
              <a:t>Nall</a:t>
            </a:r>
            <a:r>
              <a:rPr lang="en-US" sz="800" dirty="0">
                <a:latin typeface="Consolas"/>
                <a:cs typeface="Consolas"/>
              </a:rPr>
              <a:t>;</a:t>
            </a:r>
          </a:p>
          <a:p>
            <a:r>
              <a:rPr lang="en-US" sz="800" dirty="0" err="1">
                <a:latin typeface="Consolas"/>
                <a:cs typeface="Consolas"/>
              </a:rPr>
              <a:t>fprintf</a:t>
            </a:r>
            <a:r>
              <a:rPr lang="en-US" sz="800" dirty="0">
                <a:latin typeface="Consolas"/>
                <a:cs typeface="Consolas"/>
              </a:rPr>
              <a:t>('STL Lasso. Mean RMSE=%g </a:t>
            </a:r>
            <a:r>
              <a:rPr lang="en-US" sz="800" dirty="0" err="1">
                <a:latin typeface="Consolas"/>
                <a:cs typeface="Consolas"/>
              </a:rPr>
              <a:t>Wght</a:t>
            </a:r>
            <a:r>
              <a:rPr lang="en-US" sz="800" dirty="0">
                <a:latin typeface="Consolas"/>
                <a:cs typeface="Consolas"/>
              </a:rPr>
              <a:t>. Mean RMSE=%g\n',</a:t>
            </a:r>
            <a:r>
              <a:rPr lang="en-US" sz="800" dirty="0" err="1">
                <a:latin typeface="Consolas"/>
                <a:cs typeface="Consolas"/>
              </a:rPr>
              <a:t>mRMSE,wRMSE</a:t>
            </a:r>
            <a:r>
              <a:rPr lang="en-US" sz="800" dirty="0">
                <a:latin typeface="Consolas"/>
                <a:cs typeface="Consolas"/>
              </a:rPr>
              <a:t>);</a:t>
            </a:r>
          </a:p>
          <a:p>
            <a:r>
              <a:rPr lang="en-US" sz="800" dirty="0">
                <a:latin typeface="Consolas"/>
                <a:cs typeface="Consolas"/>
              </a:rPr>
              <a:t>aa_L21_15_234=[aa_L21_15_234,mRMSE,wRMSE];</a:t>
            </a:r>
          </a:p>
          <a:p>
            <a:r>
              <a:rPr lang="en-US" sz="800" dirty="0">
                <a:latin typeface="Consolas"/>
                <a:cs typeface="Consolas"/>
              </a:rPr>
              <a:t>%</a:t>
            </a:r>
          </a:p>
          <a:p>
            <a:r>
              <a:rPr lang="en-US" sz="800" dirty="0">
                <a:latin typeface="Consolas"/>
                <a:cs typeface="Consolas"/>
              </a:rPr>
              <a:t>figure;</a:t>
            </a:r>
          </a:p>
          <a:p>
            <a:r>
              <a:rPr lang="en-US" sz="800" dirty="0">
                <a:latin typeface="Consolas"/>
                <a:cs typeface="Consolas"/>
              </a:rPr>
              <a:t>bar(transpose([aa;aa_Lasso;aa_L21;aa_Lasso_15_234;aa_L21_15_234]));</a:t>
            </a:r>
          </a:p>
          <a:p>
            <a:r>
              <a:rPr lang="en-US" sz="800" dirty="0" err="1">
                <a:latin typeface="Consolas"/>
                <a:cs typeface="Consolas"/>
              </a:rPr>
              <a:t>lBars</a:t>
            </a:r>
            <a:r>
              <a:rPr lang="en-US" sz="800" dirty="0">
                <a:latin typeface="Consolas"/>
                <a:cs typeface="Consolas"/>
              </a:rPr>
              <a:t>=[</a:t>
            </a:r>
            <a:r>
              <a:rPr lang="en-US" sz="800" dirty="0" err="1">
                <a:latin typeface="Consolas"/>
                <a:cs typeface="Consolas"/>
              </a:rPr>
              <a:t>lDopa</a:t>
            </a:r>
            <a:r>
              <a:rPr lang="en-US" sz="800" dirty="0">
                <a:latin typeface="Consolas"/>
                <a:cs typeface="Consolas"/>
              </a:rPr>
              <a:t>;'</a:t>
            </a:r>
            <a:r>
              <a:rPr lang="en-US" sz="800" dirty="0" err="1">
                <a:latin typeface="Consolas"/>
                <a:cs typeface="Consolas"/>
              </a:rPr>
              <a:t>mRMSE</a:t>
            </a:r>
            <a:r>
              <a:rPr lang="en-US" sz="800" dirty="0">
                <a:latin typeface="Consolas"/>
                <a:cs typeface="Consolas"/>
              </a:rPr>
              <a:t>';'</a:t>
            </a:r>
            <a:r>
              <a:rPr lang="en-US" sz="800" dirty="0" err="1">
                <a:latin typeface="Consolas"/>
                <a:cs typeface="Consolas"/>
              </a:rPr>
              <a:t>wRMSE</a:t>
            </a:r>
            <a:r>
              <a:rPr lang="en-US" sz="800" dirty="0">
                <a:latin typeface="Consolas"/>
                <a:cs typeface="Consolas"/>
              </a:rPr>
              <a:t>'];</a:t>
            </a:r>
          </a:p>
          <a:p>
            <a:r>
              <a:rPr lang="en-US" sz="800" dirty="0">
                <a:latin typeface="Consolas"/>
                <a:cs typeface="Consolas"/>
              </a:rPr>
              <a:t>set(</a:t>
            </a:r>
            <a:r>
              <a:rPr lang="en-US" sz="800" dirty="0" err="1">
                <a:latin typeface="Consolas"/>
                <a:cs typeface="Consolas"/>
              </a:rPr>
              <a:t>gca</a:t>
            </a:r>
            <a:r>
              <a:rPr lang="en-US" sz="800" dirty="0">
                <a:latin typeface="Consolas"/>
                <a:cs typeface="Consolas"/>
              </a:rPr>
              <a:t>,'</a:t>
            </a:r>
            <a:r>
              <a:rPr lang="en-US" sz="800" dirty="0" err="1">
                <a:latin typeface="Consolas"/>
                <a:cs typeface="Consolas"/>
              </a:rPr>
              <a:t>XTickLabel</a:t>
            </a:r>
            <a:r>
              <a:rPr lang="en-US" sz="800" dirty="0">
                <a:latin typeface="Consolas"/>
                <a:cs typeface="Consolas"/>
              </a:rPr>
              <a:t>',</a:t>
            </a:r>
            <a:r>
              <a:rPr lang="en-US" sz="800" dirty="0" err="1">
                <a:latin typeface="Consolas"/>
                <a:cs typeface="Consolas"/>
              </a:rPr>
              <a:t>lBars</a:t>
            </a:r>
            <a:r>
              <a:rPr lang="en-US" sz="800" dirty="0">
                <a:latin typeface="Consolas"/>
                <a:cs typeface="Consolas"/>
              </a:rPr>
              <a:t>);</a:t>
            </a:r>
          </a:p>
          <a:p>
            <a:r>
              <a:rPr lang="en-US" sz="800" dirty="0">
                <a:latin typeface="Consolas"/>
                <a:cs typeface="Consolas"/>
              </a:rPr>
              <a:t>title('Models RMSE as a function of the algorithm');</a:t>
            </a:r>
          </a:p>
          <a:p>
            <a:r>
              <a:rPr lang="en-US" sz="800" dirty="0" err="1">
                <a:latin typeface="Consolas"/>
                <a:cs typeface="Consolas"/>
              </a:rPr>
              <a:t>xlabel</a:t>
            </a:r>
            <a:r>
              <a:rPr lang="en-US" sz="800" dirty="0">
                <a:latin typeface="Consolas"/>
                <a:cs typeface="Consolas"/>
              </a:rPr>
              <a:t>('Dopamine and global RMSE measure');</a:t>
            </a:r>
          </a:p>
          <a:p>
            <a:r>
              <a:rPr lang="en-US" sz="800" dirty="0" err="1">
                <a:latin typeface="Consolas"/>
                <a:cs typeface="Consolas"/>
              </a:rPr>
              <a:t>ylabel</a:t>
            </a:r>
            <a:r>
              <a:rPr lang="en-US" sz="800" dirty="0">
                <a:latin typeface="Consolas"/>
                <a:cs typeface="Consolas"/>
              </a:rPr>
              <a:t>('RMSE');</a:t>
            </a:r>
          </a:p>
          <a:p>
            <a:r>
              <a:rPr lang="en-US" sz="800" dirty="0">
                <a:latin typeface="Consolas"/>
                <a:cs typeface="Consolas"/>
              </a:rPr>
              <a:t>legend('STL','MTL </a:t>
            </a:r>
            <a:r>
              <a:rPr lang="en-US" sz="800" dirty="0" err="1">
                <a:latin typeface="Consolas"/>
                <a:cs typeface="Consolas"/>
              </a:rPr>
              <a:t>Lasso','MTL</a:t>
            </a:r>
            <a:r>
              <a:rPr lang="en-US" sz="800" dirty="0">
                <a:latin typeface="Consolas"/>
                <a:cs typeface="Consolas"/>
              </a:rPr>
              <a:t> L21','MTL Lasso D1-D5/D2-D3-D4','MTL L21 D1-D5/D2-D3-D4',2);</a:t>
            </a:r>
          </a:p>
          <a:p>
            <a:r>
              <a:rPr lang="en-US" sz="800" dirty="0" err="1">
                <a:latin typeface="Consolas"/>
                <a:cs typeface="Consolas"/>
              </a:rPr>
              <a:t>ylim</a:t>
            </a:r>
            <a:r>
              <a:rPr lang="en-US" sz="800" dirty="0">
                <a:latin typeface="Consolas"/>
                <a:cs typeface="Consolas"/>
              </a:rPr>
              <a:t>([0.6,1]);</a:t>
            </a:r>
          </a:p>
          <a:p>
            <a:r>
              <a:rPr lang="en-US" sz="800" dirty="0">
                <a:latin typeface="Consolas"/>
                <a:cs typeface="Consolas"/>
              </a:rPr>
              <a:t>%</a:t>
            </a:r>
          </a:p>
        </p:txBody>
      </p:sp>
      <p:sp>
        <p:nvSpPr>
          <p:cNvPr id="6" name="Signalisation droite 5"/>
          <p:cNvSpPr/>
          <p:nvPr/>
        </p:nvSpPr>
        <p:spPr>
          <a:xfrm>
            <a:off x="179512" y="3352534"/>
            <a:ext cx="1728192" cy="136815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Exo5</a:t>
            </a:r>
          </a:p>
          <a:p>
            <a:pPr algn="ctr"/>
            <a:r>
              <a:rPr lang="en-US" dirty="0" smtClean="0"/>
              <a:t>Copy/Paste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2786152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Recover cross-validate statistics for all experiments and draw them in a nice plot</a:t>
            </a:r>
            <a:endParaRPr lang="en-US" sz="2400" dirty="0"/>
          </a:p>
        </p:txBody>
      </p:sp>
      <p:pic>
        <p:nvPicPr>
          <p:cNvPr id="8" name="Image 7" descr="Final_performance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400"/>
            <a:ext cx="7416800" cy="55626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5652120" y="2132856"/>
            <a:ext cx="0" cy="1152128"/>
          </a:xfrm>
          <a:prstGeom prst="straightConnector1">
            <a:avLst/>
          </a:prstGeom>
          <a:ln w="38100">
            <a:solidFill>
              <a:srgbClr val="8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8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Gross optimization of the parameter of the method is sufficient</a:t>
            </a:r>
          </a:p>
          <a:p>
            <a:pPr lvl="1"/>
            <a:r>
              <a:rPr lang="en-US" dirty="0" smtClean="0"/>
              <a:t>A few steps (3 or 4)  of dichotomy algorithm is usually sufficient.</a:t>
            </a:r>
          </a:p>
          <a:p>
            <a:r>
              <a:rPr lang="en-US" dirty="0" smtClean="0"/>
              <a:t>In a benchmarking study, the l21-norm MTL algorithm appears a bit superior</a:t>
            </a:r>
          </a:p>
          <a:p>
            <a:pPr lvl="1"/>
            <a:r>
              <a:rPr lang="en-US" dirty="0" smtClean="0"/>
              <a:t>It is really superior for D5 if learned with D1</a:t>
            </a:r>
          </a:p>
          <a:p>
            <a:r>
              <a:rPr lang="en-US" dirty="0" smtClean="0"/>
              <a:t>The inductive transfer is possible between related tasks</a:t>
            </a:r>
          </a:p>
          <a:p>
            <a:pPr lvl="1"/>
            <a:r>
              <a:rPr lang="en-US" dirty="0" smtClean="0"/>
              <a:t>In this context, related tasks share a common subset of descriptors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l21-norm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3676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Multi-task leaning?</a:t>
            </a:r>
          </a:p>
          <a:p>
            <a:pPr lvl="1"/>
            <a:r>
              <a:rPr lang="en-US" dirty="0" smtClean="0"/>
              <a:t>A class of algorithm that produces simultaneously multiple models </a:t>
            </a:r>
          </a:p>
          <a:p>
            <a:pPr lvl="1"/>
            <a:r>
              <a:rPr lang="en-US" dirty="0" smtClean="0"/>
              <a:t>Learning tasks shall interfere in order to benefit of possible inductive transfer.</a:t>
            </a:r>
          </a:p>
          <a:p>
            <a:r>
              <a:rPr lang="en-US" dirty="0" smtClean="0"/>
              <a:t>Is it useful?</a:t>
            </a:r>
          </a:p>
          <a:p>
            <a:pPr lvl="1"/>
            <a:r>
              <a:rPr lang="en-US" dirty="0" smtClean="0"/>
              <a:t>Globally, these algorithms are more efficient and easier to manage than the corresponding number of single tasks learning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22169"/>
              </p:ext>
            </p:extLst>
          </p:nvPr>
        </p:nvGraphicFramePr>
        <p:xfrm>
          <a:off x="1187624" y="5212040"/>
          <a:ext cx="7056784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792091"/>
                <a:gridCol w="936101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Estimates</a:t>
                      </a:r>
                      <a:endParaRPr lang="en-GB" sz="18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Dopamine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Receptor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D3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FE664-AF48-4C4A-B5C4-1CD67482F882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43768"/>
              </p:ext>
            </p:extLst>
          </p:nvPr>
        </p:nvGraphicFramePr>
        <p:xfrm>
          <a:off x="1187624" y="1556792"/>
          <a:ext cx="7056784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2"/>
                <a:gridCol w="792091"/>
                <a:gridCol w="936101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Dopamine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Receptor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D1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D3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D4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D5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Number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of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compounds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272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1325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846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424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98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1979712" y="641666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Outcome: 1 models, 5 output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2818656" y="2636912"/>
            <a:ext cx="4921696" cy="1994520"/>
            <a:chOff x="2818656" y="2636912"/>
            <a:chExt cx="4921696" cy="1994520"/>
          </a:xfrm>
        </p:grpSpPr>
        <p:cxnSp>
          <p:nvCxnSpPr>
            <p:cNvPr id="25" name="Connecteur droit avec flèche 24"/>
            <p:cNvCxnSpPr>
              <a:endCxn id="6" idx="0"/>
            </p:cNvCxnSpPr>
            <p:nvPr/>
          </p:nvCxnSpPr>
          <p:spPr>
            <a:xfrm>
              <a:off x="4211960" y="2636912"/>
              <a:ext cx="36004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endCxn id="6" idx="0"/>
            </p:cNvCxnSpPr>
            <p:nvPr/>
          </p:nvCxnSpPr>
          <p:spPr>
            <a:xfrm flipH="1">
              <a:off x="4572000" y="2636912"/>
              <a:ext cx="504056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endCxn id="6" idx="0"/>
            </p:cNvCxnSpPr>
            <p:nvPr/>
          </p:nvCxnSpPr>
          <p:spPr>
            <a:xfrm flipH="1">
              <a:off x="4572000" y="2636912"/>
              <a:ext cx="144016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endCxn id="6" idx="0"/>
            </p:cNvCxnSpPr>
            <p:nvPr/>
          </p:nvCxnSpPr>
          <p:spPr>
            <a:xfrm flipH="1">
              <a:off x="4572000" y="2636912"/>
              <a:ext cx="2304256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endCxn id="6" idx="0"/>
            </p:cNvCxnSpPr>
            <p:nvPr/>
          </p:nvCxnSpPr>
          <p:spPr>
            <a:xfrm flipH="1">
              <a:off x="4572000" y="2636912"/>
              <a:ext cx="3168352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818656" y="2924944"/>
              <a:ext cx="489654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All datasets are considered simultaneously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3717032"/>
              <a:ext cx="1872208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</a:p>
            <a:p>
              <a:pPr algn="ctr"/>
              <a:r>
                <a:rPr lang="en-US" dirty="0" smtClean="0"/>
                <a:t>D1/D2</a:t>
              </a:r>
              <a:r>
                <a:rPr lang="en-US" dirty="0"/>
                <a:t>/</a:t>
              </a:r>
              <a:r>
                <a:rPr lang="en-US" dirty="0" smtClean="0"/>
                <a:t>D3</a:t>
              </a:r>
              <a:r>
                <a:rPr lang="en-US" dirty="0"/>
                <a:t>/</a:t>
              </a:r>
              <a:r>
                <a:rPr lang="en-US" dirty="0" smtClean="0"/>
                <a:t>D4</a:t>
              </a:r>
              <a:r>
                <a:rPr lang="en-US" dirty="0"/>
                <a:t>/</a:t>
              </a:r>
              <a:r>
                <a:rPr lang="en-US" dirty="0" smtClean="0"/>
                <a:t>D5</a:t>
              </a:r>
              <a:endParaRPr lang="en-US" dirty="0"/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4572000" y="4631432"/>
            <a:ext cx="3456384" cy="813792"/>
            <a:chOff x="4572000" y="4631432"/>
            <a:chExt cx="3456384" cy="813792"/>
          </a:xfrm>
        </p:grpSpPr>
        <p:cxnSp>
          <p:nvCxnSpPr>
            <p:cNvPr id="28" name="Connecteur droit avec flèche 27"/>
            <p:cNvCxnSpPr>
              <a:stCxn id="6" idx="2"/>
            </p:cNvCxnSpPr>
            <p:nvPr/>
          </p:nvCxnSpPr>
          <p:spPr>
            <a:xfrm>
              <a:off x="4572000" y="4631432"/>
              <a:ext cx="0" cy="8137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6" idx="2"/>
            </p:cNvCxnSpPr>
            <p:nvPr/>
          </p:nvCxnSpPr>
          <p:spPr>
            <a:xfrm>
              <a:off x="4572000" y="4631432"/>
              <a:ext cx="864096" cy="8137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stCxn id="6" idx="2"/>
            </p:cNvCxnSpPr>
            <p:nvPr/>
          </p:nvCxnSpPr>
          <p:spPr>
            <a:xfrm>
              <a:off x="4572000" y="4631432"/>
              <a:ext cx="1728192" cy="8137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6" idx="2"/>
            </p:cNvCxnSpPr>
            <p:nvPr/>
          </p:nvCxnSpPr>
          <p:spPr>
            <a:xfrm>
              <a:off x="4572000" y="4631432"/>
              <a:ext cx="2592288" cy="8137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6" idx="2"/>
            </p:cNvCxnSpPr>
            <p:nvPr/>
          </p:nvCxnSpPr>
          <p:spPr>
            <a:xfrm>
              <a:off x="4572000" y="4631432"/>
              <a:ext cx="3456384" cy="8137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61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it validate?</a:t>
            </a:r>
          </a:p>
          <a:p>
            <a:pPr lvl="1"/>
            <a:r>
              <a:rPr lang="en-US" dirty="0" smtClean="0"/>
              <a:t>A sequence of STL or an MTL validate using generalizations of RMSE</a:t>
            </a:r>
          </a:p>
          <a:p>
            <a:pPr lvl="2"/>
            <a:r>
              <a:rPr lang="en-US" dirty="0" smtClean="0"/>
              <a:t>Task averaged RMSE</a:t>
            </a:r>
          </a:p>
          <a:p>
            <a:pPr lvl="2"/>
            <a:r>
              <a:rPr lang="en-US" dirty="0" smtClean="0"/>
              <a:t>Weighted task averaged RMSE</a:t>
            </a:r>
          </a:p>
          <a:p>
            <a:r>
              <a:rPr lang="en-US" dirty="0" smtClean="0"/>
              <a:t>Is it better?</a:t>
            </a:r>
          </a:p>
          <a:p>
            <a:pPr lvl="1"/>
            <a:r>
              <a:rPr lang="en-US" dirty="0" smtClean="0"/>
              <a:t>Not always.</a:t>
            </a:r>
          </a:p>
          <a:p>
            <a:pPr lvl="2"/>
            <a:r>
              <a:rPr lang="en-US" dirty="0" smtClean="0"/>
              <a:t>It can be detrimental too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7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does it work?</a:t>
            </a:r>
          </a:p>
          <a:p>
            <a:pPr lvl="1"/>
            <a:r>
              <a:rPr lang="en-US" dirty="0"/>
              <a:t>When the assumptions concerning the relatedness of tasks are approximately true</a:t>
            </a:r>
          </a:p>
          <a:p>
            <a:r>
              <a:rPr lang="en-US" dirty="0" smtClean="0"/>
              <a:t>What does it means that tasks are related?</a:t>
            </a:r>
          </a:p>
          <a:p>
            <a:pPr lvl="1"/>
            <a:r>
              <a:rPr lang="en-US" dirty="0" smtClean="0"/>
              <a:t>In the l1-norm context, they should share the same optimal value of the regularization parameter</a:t>
            </a:r>
          </a:p>
          <a:p>
            <a:pPr lvl="1"/>
            <a:r>
              <a:rPr lang="en-US" dirty="0" smtClean="0"/>
              <a:t>In the l21-norm context, they should share the same subspace of relevant descriptors</a:t>
            </a:r>
          </a:p>
          <a:p>
            <a:r>
              <a:rPr lang="en-US" dirty="0" smtClean="0"/>
              <a:t>How do I know a priori that tasks are related?</a:t>
            </a:r>
          </a:p>
          <a:p>
            <a:pPr lvl="1"/>
            <a:r>
              <a:rPr lang="en-US" dirty="0" smtClean="0"/>
              <a:t>You shall rely on the scientific context</a:t>
            </a:r>
          </a:p>
          <a:p>
            <a:pPr lvl="2"/>
            <a:r>
              <a:rPr lang="en-US" dirty="0" smtClean="0"/>
              <a:t>The biological knowledge on the dopamine receptor family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8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plenty of MTL algorithm</a:t>
            </a:r>
          </a:p>
          <a:p>
            <a:pPr lvl="1"/>
            <a:r>
              <a:rPr lang="en-US" dirty="0" smtClean="0"/>
              <a:t>19 in MALSAR for regression, classification and clustering</a:t>
            </a:r>
          </a:p>
          <a:p>
            <a:pPr lvl="1"/>
            <a:r>
              <a:rPr lang="en-US" dirty="0" smtClean="0"/>
              <a:t>Differences on regularization, structure of the tasks relation-ship, in tasks communications</a:t>
            </a:r>
          </a:p>
          <a:p>
            <a:r>
              <a:rPr lang="en-US" dirty="0" smtClean="0"/>
              <a:t>MTL algorithms are under-developed</a:t>
            </a:r>
          </a:p>
          <a:p>
            <a:pPr lvl="1"/>
            <a:r>
              <a:rPr lang="en-US" dirty="0" smtClean="0"/>
              <a:t>Need new open source implementations to help the community decide to use them or not</a:t>
            </a:r>
          </a:p>
          <a:p>
            <a:r>
              <a:rPr lang="en-US" dirty="0" smtClean="0"/>
              <a:t>There are other ways to develop inductive transfer</a:t>
            </a:r>
          </a:p>
          <a:p>
            <a:pPr lvl="1"/>
            <a:r>
              <a:rPr lang="en-US" dirty="0" smtClean="0"/>
              <a:t>Feature nets</a:t>
            </a:r>
          </a:p>
          <a:p>
            <a:r>
              <a:rPr lang="en-US" dirty="0" smtClean="0"/>
              <a:t>Task relatedness is </a:t>
            </a:r>
            <a:r>
              <a:rPr lang="en-US" dirty="0" err="1" smtClean="0"/>
              <a:t>misterious</a:t>
            </a:r>
            <a:endParaRPr lang="en-US" dirty="0" smtClean="0"/>
          </a:p>
          <a:p>
            <a:pPr lvl="1"/>
            <a:r>
              <a:rPr lang="en-US" dirty="0" smtClean="0"/>
              <a:t>There exists also anti-relatedness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sweat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7E6F-3EA8-8A4F-8905-50AEA716C3E5}" type="slidenum">
              <a:rPr lang="fr-FR" smtClean="0"/>
              <a:pPr/>
              <a:t>83</a:t>
            </a:fld>
            <a:endParaRPr lang="fr-FR"/>
          </a:p>
        </p:txBody>
      </p:sp>
      <p:pic>
        <p:nvPicPr>
          <p:cNvPr id="5" name="Image 4" descr="Affiche_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20" y="1401774"/>
            <a:ext cx="3878560" cy="54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B766-05CF-1F4F-9DDA-B467D10F02E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908050"/>
            <a:ext cx="7772400" cy="230492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Berlin Sans FB Dem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Single Task Learning (STL) / Multi-Task </a:t>
            </a:r>
            <a:r>
              <a:rPr lang="en-US" dirty="0" smtClean="0">
                <a:solidFill>
                  <a:srgbClr val="800000"/>
                </a:solidFill>
              </a:rPr>
              <a:t>Learning (MTL)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86000" y="3573016"/>
            <a:ext cx="4572000" cy="26638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a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99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Task Learning (STL) / Multi-Task Learning (MTL)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0: A brief overview of MATLAB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1: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STL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2: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(LASSO)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3: Parameter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4: The </a:t>
            </a:r>
            <a:r>
              <a:rPr lang="en-US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</a:t>
            </a:r>
            <a:r>
              <a:rPr lang="en-US" i="1" spc="50" baseline="-25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-norm MTL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Exercise 5: Benchmarking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Conclusion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1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Berlin Sans FB Dem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PPTtemplate.potx</Template>
  <TotalTime>6141</TotalTime>
  <Words>7730</Words>
  <Application>Microsoft Macintosh PowerPoint</Application>
  <PresentationFormat>Présentation à l'écran (4:3)</PresentationFormat>
  <Paragraphs>1161</Paragraphs>
  <Slides>83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5" baseType="lpstr">
      <vt:lpstr>PPTtemplate</vt:lpstr>
      <vt:lpstr>Document</vt:lpstr>
      <vt:lpstr>Tutorial 2: QSAR modeling of compounds profiling</vt:lpstr>
      <vt:lpstr>Introduction</vt:lpstr>
      <vt:lpstr>Goals of the tutorial</vt:lpstr>
      <vt:lpstr>Plan</vt:lpstr>
      <vt:lpstr>Présentation PowerPoint</vt:lpstr>
      <vt:lpstr>The dopamine receptor dataset</vt:lpstr>
      <vt:lpstr>Modeling strategies</vt:lpstr>
      <vt:lpstr>Modeling strategies</vt:lpstr>
      <vt:lpstr>Présentation PowerPoint</vt:lpstr>
      <vt:lpstr>Single-task, Multi-class, Multi-label, Multi-task</vt:lpstr>
      <vt:lpstr>Single-task, Multi-class, Multi-label, Multi-task</vt:lpstr>
      <vt:lpstr>Single-task, Multi-class, Multi-label, Multi-task</vt:lpstr>
      <vt:lpstr>Single-task, Multi-class, Multi-label, Multi-task</vt:lpstr>
      <vt:lpstr>Single-task, Multi-class, Multi-label, Multi-task</vt:lpstr>
      <vt:lpstr>Independent STL to solve multi-tasks problems</vt:lpstr>
      <vt:lpstr>Definition of MTL</vt:lpstr>
      <vt:lpstr>Présentation PowerPoint</vt:lpstr>
      <vt:lpstr>Get and activate the trial copy</vt:lpstr>
      <vt:lpstr>Get and Install MALSAR</vt:lpstr>
      <vt:lpstr>MATLAB main menu</vt:lpstr>
      <vt:lpstr>MATLAB search path</vt:lpstr>
      <vt:lpstr>Read and prepare one dataset</vt:lpstr>
      <vt:lpstr>Get all dopamine receptors dataset</vt:lpstr>
      <vt:lpstr>End of Exercise</vt:lpstr>
      <vt:lpstr>Summary</vt:lpstr>
      <vt:lpstr>Présentation PowerPoint</vt:lpstr>
      <vt:lpstr>The LASSO algorithm</vt:lpstr>
      <vt:lpstr>Characteristics of the LASSO algorithm</vt:lpstr>
      <vt:lpstr>Build and apply a LASSO model</vt:lpstr>
      <vt:lpstr>Validate the model</vt:lpstr>
      <vt:lpstr>STL LASSO models for all dopamine receptors taks</vt:lpstr>
      <vt:lpstr>STL LASSO models for all dopamine receptors taks</vt:lpstr>
      <vt:lpstr>STL LASSO models for all dopamine receptors taks</vt:lpstr>
      <vt:lpstr>STL LASSO models for all dopamine receptors taks</vt:lpstr>
      <vt:lpstr>Summary</vt:lpstr>
      <vt:lpstr>Présentation PowerPoint</vt:lpstr>
      <vt:lpstr>The l1-norm algorithm</vt:lpstr>
      <vt:lpstr>Matrices</vt:lpstr>
      <vt:lpstr>How to evaluate multiple tasks simultaneously?</vt:lpstr>
      <vt:lpstr>MTL models</vt:lpstr>
      <vt:lpstr>STL analysis of MTL models</vt:lpstr>
      <vt:lpstr>STL analysis of MTL models</vt:lpstr>
      <vt:lpstr>STL analysis of MTL models</vt:lpstr>
      <vt:lpstr>Comparison of MTL and STL models</vt:lpstr>
      <vt:lpstr>Multi-tasks performances of MTL models</vt:lpstr>
      <vt:lpstr>Multi-tasks performances of STL models</vt:lpstr>
      <vt:lpstr>Summary</vt:lpstr>
      <vt:lpstr>Présentation PowerPoint</vt:lpstr>
      <vt:lpstr>CPU comparison of STL/MTL</vt:lpstr>
      <vt:lpstr>Cross-validated comparison MTL/STL</vt:lpstr>
      <vt:lpstr>Method’s parameter</vt:lpstr>
      <vt:lpstr>Parameter’s sampling</vt:lpstr>
      <vt:lpstr>Task averaged RMSE as a function of the parameter</vt:lpstr>
      <vt:lpstr>Per task RMSE as a function of the parameter</vt:lpstr>
      <vt:lpstr>Parsimony of the models</vt:lpstr>
      <vt:lpstr>Summary</vt:lpstr>
      <vt:lpstr>Exo3a</vt:lpstr>
      <vt:lpstr>Présentation PowerPoint</vt:lpstr>
      <vt:lpstr>The l21-norm algorithm</vt:lpstr>
      <vt:lpstr>Matrices</vt:lpstr>
      <vt:lpstr>Parameter’s sampling</vt:lpstr>
      <vt:lpstr>Task averaged RMSE as a function of the parameter</vt:lpstr>
      <vt:lpstr>Per task RMSE as a function of the parameter</vt:lpstr>
      <vt:lpstr>Parsimony of the models</vt:lpstr>
      <vt:lpstr>Summary</vt:lpstr>
      <vt:lpstr>Présentation PowerPoint</vt:lpstr>
      <vt:lpstr>Optimization of algorithm parameter</vt:lpstr>
      <vt:lpstr>Dichotomy</vt:lpstr>
      <vt:lpstr>Dichotomy</vt:lpstr>
      <vt:lpstr>Optimizing MTL LASSO and l21-norm </vt:lpstr>
      <vt:lpstr>Optimizing STL LASSO</vt:lpstr>
      <vt:lpstr>Learning together related tasks</vt:lpstr>
      <vt:lpstr>Two subsets MTL models</vt:lpstr>
      <vt:lpstr>Prepare D1,D5 and D2, D3, D4</vt:lpstr>
      <vt:lpstr>Benchmarking</vt:lpstr>
      <vt:lpstr>Benchmarking</vt:lpstr>
      <vt:lpstr>Summary</vt:lpstr>
      <vt:lpstr>Présentation PowerPoint</vt:lpstr>
      <vt:lpstr>Conclusion</vt:lpstr>
      <vt:lpstr>Conclusion</vt:lpstr>
      <vt:lpstr>Conclusion</vt:lpstr>
      <vt:lpstr>Perspectives</vt:lpstr>
      <vt:lpstr>Thank you for your sweat</vt:lpstr>
    </vt:vector>
  </TitlesOfParts>
  <Company>Université Louis Pasteur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MARCOU Gilles</dc:creator>
  <cp:lastModifiedBy>MARCOU Gilles</cp:lastModifiedBy>
  <cp:revision>210</cp:revision>
  <dcterms:created xsi:type="dcterms:W3CDTF">2009-05-04T09:05:49Z</dcterms:created>
  <dcterms:modified xsi:type="dcterms:W3CDTF">2014-06-25T08:15:24Z</dcterms:modified>
</cp:coreProperties>
</file>