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76" r:id="rId2"/>
    <p:sldId id="399" r:id="rId3"/>
    <p:sldId id="354" r:id="rId4"/>
    <p:sldId id="410" r:id="rId5"/>
    <p:sldId id="452" r:id="rId6"/>
    <p:sldId id="413" r:id="rId7"/>
    <p:sldId id="271" r:id="rId8"/>
    <p:sldId id="411" r:id="rId9"/>
    <p:sldId id="393" r:id="rId10"/>
    <p:sldId id="389" r:id="rId11"/>
    <p:sldId id="390" r:id="rId12"/>
    <p:sldId id="391" r:id="rId13"/>
    <p:sldId id="392" r:id="rId14"/>
    <p:sldId id="338" r:id="rId15"/>
    <p:sldId id="339" r:id="rId16"/>
    <p:sldId id="340" r:id="rId17"/>
    <p:sldId id="428" r:id="rId18"/>
    <p:sldId id="429" r:id="rId19"/>
    <p:sldId id="430" r:id="rId20"/>
    <p:sldId id="431" r:id="rId21"/>
    <p:sldId id="360" r:id="rId22"/>
    <p:sldId id="417" r:id="rId23"/>
    <p:sldId id="408" r:id="rId24"/>
    <p:sldId id="442" r:id="rId25"/>
    <p:sldId id="400" r:id="rId26"/>
    <p:sldId id="441" r:id="rId27"/>
    <p:sldId id="419" r:id="rId28"/>
    <p:sldId id="418" r:id="rId29"/>
    <p:sldId id="420" r:id="rId30"/>
    <p:sldId id="424" r:id="rId31"/>
    <p:sldId id="434" r:id="rId32"/>
    <p:sldId id="432" r:id="rId33"/>
    <p:sldId id="433" r:id="rId34"/>
    <p:sldId id="425" r:id="rId35"/>
    <p:sldId id="426" r:id="rId36"/>
    <p:sldId id="427" r:id="rId37"/>
    <p:sldId id="361" r:id="rId38"/>
    <p:sldId id="295" r:id="rId39"/>
    <p:sldId id="296" r:id="rId40"/>
    <p:sldId id="423" r:id="rId41"/>
    <p:sldId id="440" r:id="rId42"/>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pitchFamily="34"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pitchFamily="34"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pitchFamily="34"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pitchFamily="34"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pitchFamily="34" charset="0"/>
      </a:defRPr>
    </a:lvl5pPr>
    <a:lvl6pPr marL="2286000" algn="l" defTabSz="914400" rtl="0" eaLnBrk="1" latinLnBrk="0" hangingPunct="1">
      <a:defRPr sz="2400" kern="1200">
        <a:solidFill>
          <a:schemeClr val="tx1"/>
        </a:solidFill>
        <a:latin typeface="Times New Roman" pitchFamily="18" charset="0"/>
        <a:ea typeface="+mn-ea"/>
        <a:cs typeface="Arial" pitchFamily="34" charset="0"/>
      </a:defRPr>
    </a:lvl6pPr>
    <a:lvl7pPr marL="2743200" algn="l" defTabSz="914400" rtl="0" eaLnBrk="1" latinLnBrk="0" hangingPunct="1">
      <a:defRPr sz="2400" kern="1200">
        <a:solidFill>
          <a:schemeClr val="tx1"/>
        </a:solidFill>
        <a:latin typeface="Times New Roman" pitchFamily="18" charset="0"/>
        <a:ea typeface="+mn-ea"/>
        <a:cs typeface="Arial" pitchFamily="34" charset="0"/>
      </a:defRPr>
    </a:lvl7pPr>
    <a:lvl8pPr marL="3200400" algn="l" defTabSz="914400" rtl="0" eaLnBrk="1" latinLnBrk="0" hangingPunct="1">
      <a:defRPr sz="2400" kern="1200">
        <a:solidFill>
          <a:schemeClr val="tx1"/>
        </a:solidFill>
        <a:latin typeface="Times New Roman" pitchFamily="18" charset="0"/>
        <a:ea typeface="+mn-ea"/>
        <a:cs typeface="Arial" pitchFamily="34" charset="0"/>
      </a:defRPr>
    </a:lvl8pPr>
    <a:lvl9pPr marL="3657600" algn="l" defTabSz="914400" rtl="0" eaLnBrk="1" latinLnBrk="0" hangingPunct="1">
      <a:defRPr sz="2400"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777777"/>
    <a:srgbClr val="FFFF99"/>
    <a:srgbClr val="FF00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5" autoAdjust="0"/>
    <p:restoredTop sz="90929"/>
  </p:normalViewPr>
  <p:slideViewPr>
    <p:cSldViewPr>
      <p:cViewPr>
        <p:scale>
          <a:sx n="70" d="100"/>
          <a:sy n="70" d="100"/>
        </p:scale>
        <p:origin x="-1214"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5021"/>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image" Target="../media/image39.png"/></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6" Type="http://schemas.openxmlformats.org/officeDocument/2006/relationships/image" Target="../media/image51.wmf"/><Relationship Id="rId5" Type="http://schemas.openxmlformats.org/officeDocument/2006/relationships/image" Target="../media/image50.png"/><Relationship Id="rId4" Type="http://schemas.openxmlformats.org/officeDocument/2006/relationships/image" Target="../media/image4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4"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p>
        </p:txBody>
      </p:sp>
      <p:sp>
        <p:nvSpPr>
          <p:cNvPr id="1843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p>
        </p:txBody>
      </p:sp>
      <p:sp>
        <p:nvSpPr>
          <p:cNvPr id="1843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p>
        </p:txBody>
      </p:sp>
      <p:sp>
        <p:nvSpPr>
          <p:cNvPr id="1843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ABF5C74C-9243-4BC2-B916-B8580186B6D1}" type="slidenum">
              <a:rPr lang="en-GB"/>
              <a:pPr>
                <a:defRPr/>
              </a:pPr>
              <a:t>‹N°›</a:t>
            </a:fld>
            <a:endParaRPr lang="en-GB"/>
          </a:p>
        </p:txBody>
      </p:sp>
    </p:spTree>
    <p:extLst>
      <p:ext uri="{BB962C8B-B14F-4D97-AF65-F5344CB8AC3E}">
        <p14:creationId xmlns:p14="http://schemas.microsoft.com/office/powerpoint/2010/main" val="2184396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p>
        </p:txBody>
      </p:sp>
      <p:sp>
        <p:nvSpPr>
          <p:cNvPr id="757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Cliquez pour modifier les styles du texte du masque</a:t>
            </a:r>
          </a:p>
          <a:p>
            <a:pPr lvl="1"/>
            <a:r>
              <a:rPr lang="en-GB" noProof="0" smtClean="0"/>
              <a:t>Deuxième niveau</a:t>
            </a:r>
          </a:p>
          <a:p>
            <a:pPr lvl="2"/>
            <a:r>
              <a:rPr lang="en-GB" noProof="0" smtClean="0"/>
              <a:t>Troisième niveau</a:t>
            </a:r>
          </a:p>
          <a:p>
            <a:pPr lvl="3"/>
            <a:r>
              <a:rPr lang="en-GB" noProof="0" smtClean="0"/>
              <a:t>Quatrième niveau</a:t>
            </a:r>
          </a:p>
          <a:p>
            <a:pPr lvl="4"/>
            <a:r>
              <a:rPr lang="en-GB" noProof="0" smtClean="0"/>
              <a:t>Cinquième niveau</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10767DC5-773A-42EC-8D87-B86F9FC40E8C}" type="slidenum">
              <a:rPr lang="en-GB"/>
              <a:pPr>
                <a:defRPr/>
              </a:pPr>
              <a:t>‹N°›</a:t>
            </a:fld>
            <a:endParaRPr lang="en-GB"/>
          </a:p>
        </p:txBody>
      </p:sp>
    </p:spTree>
    <p:extLst>
      <p:ext uri="{BB962C8B-B14F-4D97-AF65-F5344CB8AC3E}">
        <p14:creationId xmlns:p14="http://schemas.microsoft.com/office/powerpoint/2010/main" val="30259258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Espace réservé de l'image des diapositives 1"/>
          <p:cNvSpPr>
            <a:spLocks noGrp="1" noRot="1" noChangeAspect="1" noTextEdit="1"/>
          </p:cNvSpPr>
          <p:nvPr>
            <p:ph type="sldImg"/>
          </p:nvPr>
        </p:nvSpPr>
        <p:spPr>
          <a:ln/>
        </p:spPr>
      </p:sp>
      <p:sp>
        <p:nvSpPr>
          <p:cNvPr id="7680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
        <p:nvSpPr>
          <p:cNvPr id="58372" name="Espace réservé du numéro de diapositive 3"/>
          <p:cNvSpPr>
            <a:spLocks noGrp="1"/>
          </p:cNvSpPr>
          <p:nvPr>
            <p:ph type="sldNum" sz="quarter" idx="5"/>
          </p:nvPr>
        </p:nvSpPr>
        <p:spPr/>
        <p:txBody>
          <a:bodyPr/>
          <a:lstStyle/>
          <a:p>
            <a:pPr>
              <a:defRPr/>
            </a:pPr>
            <a:fld id="{4410DA65-877B-42B8-8AFD-24CEAA56B598}" type="slidenum">
              <a:rPr lang="en-GB" smtClean="0"/>
              <a:pPr>
                <a:defRPr/>
              </a:pPr>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Espace réservé de l'image des diapositives 1"/>
          <p:cNvSpPr>
            <a:spLocks noGrp="1" noRot="1" noChangeAspect="1" noTextEdit="1"/>
          </p:cNvSpPr>
          <p:nvPr>
            <p:ph type="sldImg"/>
          </p:nvPr>
        </p:nvSpPr>
        <p:spPr>
          <a:ln/>
        </p:spPr>
      </p:sp>
      <p:sp>
        <p:nvSpPr>
          <p:cNvPr id="10547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fr-FR" smtClean="0"/>
          </a:p>
        </p:txBody>
      </p:sp>
      <p:sp>
        <p:nvSpPr>
          <p:cNvPr id="75780" name="Espace réservé du numéro de diapositive 3"/>
          <p:cNvSpPr>
            <a:spLocks noGrp="1"/>
          </p:cNvSpPr>
          <p:nvPr>
            <p:ph type="sldNum" sz="quarter" idx="5"/>
          </p:nvPr>
        </p:nvSpPr>
        <p:spPr/>
        <p:txBody>
          <a:bodyPr/>
          <a:lstStyle/>
          <a:p>
            <a:pPr>
              <a:defRPr/>
            </a:pPr>
            <a:fld id="{B6D86ECA-EB07-40A1-9A1E-84141F449AFE}" type="slidenum">
              <a:rPr lang="en-US" smtClean="0"/>
              <a:pPr>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Espace réservé de l'image des diapositives 1"/>
          <p:cNvSpPr>
            <a:spLocks noGrp="1" noRot="1" noChangeAspect="1" noTextEdit="1"/>
          </p:cNvSpPr>
          <p:nvPr>
            <p:ph type="sldImg"/>
          </p:nvPr>
        </p:nvSpPr>
        <p:spPr>
          <a:ln/>
        </p:spPr>
      </p:sp>
      <p:sp>
        <p:nvSpPr>
          <p:cNvPr id="10752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
        <p:nvSpPr>
          <p:cNvPr id="77828" name="Espace réservé du numéro de diapositive 3"/>
          <p:cNvSpPr>
            <a:spLocks noGrp="1"/>
          </p:cNvSpPr>
          <p:nvPr>
            <p:ph type="sldNum" sz="quarter" idx="5"/>
          </p:nvPr>
        </p:nvSpPr>
        <p:spPr/>
        <p:txBody>
          <a:bodyPr/>
          <a:lstStyle/>
          <a:p>
            <a:pPr>
              <a:defRPr/>
            </a:pPr>
            <a:fld id="{DFA403BB-F100-4A22-8DA7-2F9315AA1350}" type="slidenum">
              <a:rPr lang="fr-FR" smtClean="0"/>
              <a:pPr>
                <a:defRPr/>
              </a:pPr>
              <a:t>14</a:t>
            </a:fld>
            <a:endParaRPr 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Espace réservé de l'image des diapositives 1"/>
          <p:cNvSpPr>
            <a:spLocks noGrp="1" noRot="1" noChangeAspect="1" noTextEdit="1"/>
          </p:cNvSpPr>
          <p:nvPr>
            <p:ph type="sldImg"/>
          </p:nvPr>
        </p:nvSpPr>
        <p:spPr>
          <a:ln/>
        </p:spPr>
      </p:sp>
      <p:sp>
        <p:nvSpPr>
          <p:cNvPr id="10854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
        <p:nvSpPr>
          <p:cNvPr id="78852" name="Espace réservé du numéro de diapositive 3"/>
          <p:cNvSpPr>
            <a:spLocks noGrp="1"/>
          </p:cNvSpPr>
          <p:nvPr>
            <p:ph type="sldNum" sz="quarter" idx="5"/>
          </p:nvPr>
        </p:nvSpPr>
        <p:spPr/>
        <p:txBody>
          <a:bodyPr/>
          <a:lstStyle/>
          <a:p>
            <a:pPr>
              <a:defRPr/>
            </a:pPr>
            <a:fld id="{EF318414-6447-41EB-9BE3-948794ABCD42}" type="slidenum">
              <a:rPr lang="fr-FR" smtClean="0"/>
              <a:pPr>
                <a:defRPr/>
              </a:pPr>
              <a:t>15</a:t>
            </a:fld>
            <a:endParaRPr lang="fr-F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6"/>
          <p:cNvSpPr>
            <a:spLocks noGrp="1" noChangeArrowheads="1"/>
          </p:cNvSpPr>
          <p:nvPr>
            <p:ph type="sldNum" sz="quarter" idx="5"/>
          </p:nvPr>
        </p:nvSpPr>
        <p:spPr/>
        <p:txBody>
          <a:bodyPr/>
          <a:lstStyle/>
          <a:p>
            <a:pPr>
              <a:defRPr/>
            </a:pPr>
            <a:fld id="{7B7C3C62-A1B3-4429-B5B1-282765087F62}" type="slidenum">
              <a:rPr lang="en-US" smtClean="0"/>
              <a:pPr>
                <a:defRPr/>
              </a:pPr>
              <a:t>17</a:t>
            </a:fld>
            <a:endParaRPr lang="en-US" smtClean="0"/>
          </a:p>
        </p:txBody>
      </p:sp>
      <p:sp>
        <p:nvSpPr>
          <p:cNvPr id="110595" name="Rectangle 1"/>
          <p:cNvSpPr>
            <a:spLocks noGrp="1" noRot="1" noChangeAspect="1" noChangeArrowheads="1" noTextEdit="1"/>
          </p:cNvSpPr>
          <p:nvPr>
            <p:ph type="sldImg"/>
          </p:nvPr>
        </p:nvSpPr>
        <p:spPr>
          <a:xfrm>
            <a:off x="1144588" y="695325"/>
            <a:ext cx="4557712" cy="3417888"/>
          </a:xfrm>
          <a:solidFill>
            <a:srgbClr val="FFFFFF"/>
          </a:solidFill>
          <a:ln/>
        </p:spPr>
      </p:sp>
      <p:sp>
        <p:nvSpPr>
          <p:cNvPr id="110596" name="Rectangle 2"/>
          <p:cNvSpPr>
            <a:spLocks noGrp="1" noChangeArrowheads="1"/>
          </p:cNvSpPr>
          <p:nvPr>
            <p:ph type="body" idx="1"/>
          </p:nvPr>
        </p:nvSpPr>
        <p:spPr>
          <a:xfrm>
            <a:off x="685800" y="4343400"/>
            <a:ext cx="5476875" cy="41052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ltLang="fr-F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6"/>
          <p:cNvSpPr>
            <a:spLocks noGrp="1" noChangeArrowheads="1"/>
          </p:cNvSpPr>
          <p:nvPr>
            <p:ph type="sldNum" sz="quarter" idx="5"/>
          </p:nvPr>
        </p:nvSpPr>
        <p:spPr/>
        <p:txBody>
          <a:bodyPr/>
          <a:lstStyle/>
          <a:p>
            <a:pPr>
              <a:defRPr/>
            </a:pPr>
            <a:fld id="{6560EAA1-DBB9-4BCF-91BD-821820894C26}" type="slidenum">
              <a:rPr lang="en-US" smtClean="0"/>
              <a:pPr>
                <a:defRPr/>
              </a:pPr>
              <a:t>18</a:t>
            </a:fld>
            <a:endParaRPr lang="en-US" smtClean="0"/>
          </a:p>
        </p:txBody>
      </p:sp>
      <p:sp>
        <p:nvSpPr>
          <p:cNvPr id="111619" name="Rectangle 1"/>
          <p:cNvSpPr>
            <a:spLocks noGrp="1" noRot="1" noChangeAspect="1" noChangeArrowheads="1" noTextEdit="1"/>
          </p:cNvSpPr>
          <p:nvPr>
            <p:ph type="sldImg"/>
          </p:nvPr>
        </p:nvSpPr>
        <p:spPr>
          <a:xfrm>
            <a:off x="1144588" y="695325"/>
            <a:ext cx="4557712" cy="3417888"/>
          </a:xfrm>
          <a:solidFill>
            <a:srgbClr val="FFFFFF"/>
          </a:solidFill>
          <a:ln/>
        </p:spPr>
      </p:sp>
      <p:sp>
        <p:nvSpPr>
          <p:cNvPr id="111620" name="Rectangle 2"/>
          <p:cNvSpPr>
            <a:spLocks noGrp="1" noChangeArrowheads="1"/>
          </p:cNvSpPr>
          <p:nvPr>
            <p:ph type="body" idx="1"/>
          </p:nvPr>
        </p:nvSpPr>
        <p:spPr>
          <a:xfrm>
            <a:off x="685800" y="4343400"/>
            <a:ext cx="5476875" cy="41052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ltLang="fr-F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fld id="{78A2977D-720F-4BE1-9D28-9C3E9C573BD5}" type="slidenum">
              <a:rPr lang="ru-RU" altLang="fr-FR" sz="1200" smtClean="0">
                <a:latin typeface="Arial" pitchFamily="34" charset="0"/>
              </a:rPr>
              <a:pPr eaLnBrk="1" hangingPunct="1"/>
              <a:t>19</a:t>
            </a:fld>
            <a:endParaRPr lang="ru-RU" altLang="fr-FR" sz="1200" smtClean="0">
              <a:latin typeface="Arial" pitchFamily="34"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Espace réservé de l'image des diapositives 1"/>
          <p:cNvSpPr>
            <a:spLocks noGrp="1" noRot="1" noChangeAspect="1" noTextEdit="1"/>
          </p:cNvSpPr>
          <p:nvPr>
            <p:ph type="sldImg"/>
          </p:nvPr>
        </p:nvSpPr>
        <p:spPr>
          <a:ln/>
        </p:spPr>
      </p:sp>
      <p:sp>
        <p:nvSpPr>
          <p:cNvPr id="7885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
        <p:nvSpPr>
          <p:cNvPr id="60420" name="Espace réservé du numéro de diapositive 3"/>
          <p:cNvSpPr>
            <a:spLocks noGrp="1"/>
          </p:cNvSpPr>
          <p:nvPr>
            <p:ph type="sldNum" sz="quarter" idx="5"/>
          </p:nvPr>
        </p:nvSpPr>
        <p:spPr/>
        <p:txBody>
          <a:bodyPr/>
          <a:lstStyle/>
          <a:p>
            <a:pPr>
              <a:defRPr/>
            </a:pPr>
            <a:fld id="{ED4646EA-D1BD-49F3-9CBE-AE744CCD14C3}" type="slidenum">
              <a:rPr lang="en-GB" smtClean="0"/>
              <a:pPr>
                <a:defRPr/>
              </a:pPr>
              <a:t>2</a:t>
            </a:fld>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fld id="{D96FF10B-70EA-46C9-8921-8FF175BD243E}" type="slidenum">
              <a:rPr lang="ru-RU" altLang="fr-FR" sz="1200" smtClean="0">
                <a:latin typeface="Arial" pitchFamily="34" charset="0"/>
              </a:rPr>
              <a:pPr eaLnBrk="1" hangingPunct="1"/>
              <a:t>20</a:t>
            </a:fld>
            <a:endParaRPr lang="ru-RU" altLang="fr-FR" sz="1200" smtClean="0">
              <a:latin typeface="Arial" pitchFamily="34"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itchFamily="34"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Espace réservé de l'image des diapositives 1"/>
          <p:cNvSpPr>
            <a:spLocks noGrp="1" noRot="1" noChangeAspect="1" noTextEdit="1"/>
          </p:cNvSpPr>
          <p:nvPr>
            <p:ph type="sldImg"/>
          </p:nvPr>
        </p:nvSpPr>
        <p:spPr>
          <a:ln/>
        </p:spPr>
      </p:sp>
      <p:sp>
        <p:nvSpPr>
          <p:cNvPr id="11469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
        <p:nvSpPr>
          <p:cNvPr id="84996" name="Espace réservé du numéro de diapositive 3"/>
          <p:cNvSpPr>
            <a:spLocks noGrp="1"/>
          </p:cNvSpPr>
          <p:nvPr>
            <p:ph type="sldNum" sz="quarter" idx="5"/>
          </p:nvPr>
        </p:nvSpPr>
        <p:spPr/>
        <p:txBody>
          <a:bodyPr/>
          <a:lstStyle/>
          <a:p>
            <a:pPr>
              <a:defRPr/>
            </a:pPr>
            <a:fld id="{AE2F75D2-C38B-432A-80C2-6E372C4368C0}" type="slidenum">
              <a:rPr lang="en-GB" smtClean="0"/>
              <a:pPr>
                <a:defRPr/>
              </a:pPr>
              <a:t>21</a:t>
            </a:fld>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p:txBody>
          <a:bodyPr/>
          <a:lstStyle/>
          <a:p>
            <a:pPr>
              <a:defRPr/>
            </a:pPr>
            <a:fld id="{CF82EC0D-CD45-4850-BA80-6AA715366527}" type="slidenum">
              <a:rPr lang="en-GB" smtClean="0"/>
              <a:pPr>
                <a:defRPr/>
              </a:pPr>
              <a:t>22</a:t>
            </a:fld>
            <a:endParaRPr lang="en-GB" smtClean="0"/>
          </a:p>
        </p:txBody>
      </p:sp>
      <p:sp>
        <p:nvSpPr>
          <p:cNvPr id="115715"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115716" name="Rectangle 3"/>
          <p:cNvSpPr>
            <a:spLocks noGrp="1" noChangeArrowheads="1"/>
          </p:cNvSpPr>
          <p:nvPr>
            <p:ph type="body" idx="1"/>
          </p:nvPr>
        </p:nvSpPr>
        <p:spPr>
          <a:xfrm>
            <a:off x="912813" y="4343400"/>
            <a:ext cx="5032375" cy="4114800"/>
          </a:xfrm>
          <a:solidFill>
            <a:srgbClr val="FFFFFF"/>
          </a:solidFill>
          <a:ln>
            <a:solidFill>
              <a:srgbClr val="000000"/>
            </a:solidFill>
          </a:ln>
        </p:spPr>
        <p:txBody>
          <a:bodyPr lIns="88615" tIns="44307" rIns="88615" bIns="44307"/>
          <a:lstStyle/>
          <a:p>
            <a:pPr eaLnBrk="1" hangingPunct="1"/>
            <a:endParaRPr lang="en-US" altLang="fr-F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Espace réservé de l'image des diapositives 1"/>
          <p:cNvSpPr>
            <a:spLocks noGrp="1" noRot="1" noChangeAspect="1" noTextEdit="1"/>
          </p:cNvSpPr>
          <p:nvPr>
            <p:ph type="sldImg"/>
          </p:nvPr>
        </p:nvSpPr>
        <p:spPr>
          <a:ln/>
        </p:spPr>
      </p:sp>
      <p:sp>
        <p:nvSpPr>
          <p:cNvPr id="11673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ltLang="fr-FR" smtClean="0"/>
              <a:t>La procédure de validation est indispensable pour évaluer la performance de prédiction des modèles.</a:t>
            </a:r>
          </a:p>
          <a:p>
            <a:pPr>
              <a:spcBef>
                <a:spcPct val="0"/>
              </a:spcBef>
            </a:pPr>
            <a:r>
              <a:rPr lang="fr-FR" altLang="fr-FR" smtClean="0"/>
              <a:t>Un exemple de validation est représenté ici, la 5 fold CV.</a:t>
            </a:r>
          </a:p>
          <a:p>
            <a:pPr>
              <a:spcBef>
                <a:spcPct val="0"/>
              </a:spcBef>
            </a:pPr>
            <a:endParaRPr lang="fr-FR" altLang="fr-FR" smtClean="0"/>
          </a:p>
          <a:p>
            <a:pPr>
              <a:spcBef>
                <a:spcPct val="0"/>
              </a:spcBef>
            </a:pPr>
            <a:r>
              <a:rPr lang="fr-FR" altLang="fr-FR" smtClean="0"/>
              <a:t>Le jeu de données est découpé systématiquement en plusieurs parties, en 5 folds. Chaque fold est constitué d’un jeu d’apprentissage (en bleu) et d’un jeu de test (orange). Le modèle est construit sur le jeu d’entrainement, testé sur les composés test.</a:t>
            </a:r>
          </a:p>
          <a:p>
            <a:pPr>
              <a:spcBef>
                <a:spcPct val="0"/>
              </a:spcBef>
            </a:pPr>
            <a:r>
              <a:rPr lang="fr-FR" altLang="fr-FR" smtClean="0"/>
              <a:t>A la fin, on aura obtenu une prédiction pour chaque molécule du jeu de données.</a:t>
            </a:r>
            <a:endParaRPr lang="en-GB" altLang="fr-FR" smtClean="0"/>
          </a:p>
        </p:txBody>
      </p:sp>
      <p:sp>
        <p:nvSpPr>
          <p:cNvPr id="87044" name="Espace réservé du numéro de diapositive 3"/>
          <p:cNvSpPr>
            <a:spLocks noGrp="1"/>
          </p:cNvSpPr>
          <p:nvPr>
            <p:ph type="sldNum" sz="quarter" idx="5"/>
          </p:nvPr>
        </p:nvSpPr>
        <p:spPr/>
        <p:txBody>
          <a:bodyPr/>
          <a:lstStyle/>
          <a:p>
            <a:pPr>
              <a:defRPr/>
            </a:pPr>
            <a:fld id="{E96BCD3D-47B1-49CF-93E3-7BE34CBC9C1F}" type="slidenum">
              <a:rPr lang="fr-FR" smtClean="0"/>
              <a:pPr>
                <a:defRPr/>
              </a:pPr>
              <a:t>23</a:t>
            </a:fld>
            <a:endParaRPr lang="fr-F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Espace réservé de l'image des diapositives 1"/>
          <p:cNvSpPr>
            <a:spLocks noGrp="1" noRot="1" noChangeAspect="1" noTextEdit="1"/>
          </p:cNvSpPr>
          <p:nvPr>
            <p:ph type="sldImg"/>
          </p:nvPr>
        </p:nvSpPr>
        <p:spPr>
          <a:ln/>
        </p:spPr>
      </p:sp>
      <p:sp>
        <p:nvSpPr>
          <p:cNvPr id="11776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fr-FR" altLang="fr-FR" smtClean="0"/>
          </a:p>
        </p:txBody>
      </p:sp>
      <p:sp>
        <p:nvSpPr>
          <p:cNvPr id="88068" name="Espace réservé du numéro de diapositive 3"/>
          <p:cNvSpPr>
            <a:spLocks noGrp="1"/>
          </p:cNvSpPr>
          <p:nvPr>
            <p:ph type="sldNum" sz="quarter" idx="5"/>
          </p:nvPr>
        </p:nvSpPr>
        <p:spPr/>
        <p:txBody>
          <a:bodyPr/>
          <a:lstStyle/>
          <a:p>
            <a:pPr>
              <a:defRPr/>
            </a:pPr>
            <a:fld id="{55A8CDFF-01E0-4268-8B4F-3DCD9BE23340}" type="slidenum">
              <a:rPr lang="fr-FR" smtClean="0"/>
              <a:pPr>
                <a:defRPr/>
              </a:pPr>
              <a:t>24</a:t>
            </a:fld>
            <a:endParaRPr lang="fr-F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Espace réservé de l'image des diapositives 1"/>
          <p:cNvSpPr>
            <a:spLocks noGrp="1" noRot="1" noChangeAspect="1" noTextEdit="1"/>
          </p:cNvSpPr>
          <p:nvPr>
            <p:ph type="sldImg"/>
          </p:nvPr>
        </p:nvSpPr>
        <p:spPr>
          <a:ln/>
        </p:spPr>
      </p:sp>
      <p:sp>
        <p:nvSpPr>
          <p:cNvPr id="11878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ltLang="fr-FR" smtClean="0"/>
              <a:t>Pour estimer les performances des modèles lors de la procédure de validation, nous avons calculé des paramètres statistiques.</a:t>
            </a:r>
          </a:p>
          <a:p>
            <a:pPr>
              <a:spcBef>
                <a:spcPct val="0"/>
              </a:spcBef>
            </a:pPr>
            <a:endParaRPr lang="fr-FR" altLang="fr-FR" smtClean="0"/>
          </a:p>
          <a:p>
            <a:pPr>
              <a:spcBef>
                <a:spcPct val="0"/>
              </a:spcBef>
            </a:pPr>
            <a:r>
              <a:rPr lang="fr-FR" altLang="fr-FR" smtClean="0"/>
              <a:t>Pour la régression, nous comparons les valeurs prédites par le modèle ( en ordonnée) et les valeurs expérimentales (abscisse) de chaque modèle.</a:t>
            </a:r>
          </a:p>
          <a:p>
            <a:pPr>
              <a:spcBef>
                <a:spcPct val="0"/>
              </a:spcBef>
            </a:pPr>
            <a:r>
              <a:rPr lang="fr-FR" altLang="fr-FR" smtClean="0"/>
              <a:t>3 paramètres vont être ainsi calculés: le coefficient de détermination R2 et deux paramètres de déviation, RMSE et MAE</a:t>
            </a:r>
          </a:p>
          <a:p>
            <a:pPr>
              <a:spcBef>
                <a:spcPct val="0"/>
              </a:spcBef>
            </a:pPr>
            <a:endParaRPr lang="fr-FR" altLang="fr-FR" smtClean="0"/>
          </a:p>
          <a:p>
            <a:pPr>
              <a:spcBef>
                <a:spcPct val="0"/>
              </a:spcBef>
            </a:pPr>
            <a:r>
              <a:rPr lang="fr-FR" altLang="fr-FR" smtClean="0"/>
              <a:t>Si la valeur de R2 = 1 , cela correspondrait à un modèle  parfait. Contrairement à R2=0 , qui correspondrait à un modèle aléatoire.</a:t>
            </a:r>
          </a:p>
          <a:p>
            <a:pPr>
              <a:spcBef>
                <a:spcPct val="0"/>
              </a:spcBef>
            </a:pPr>
            <a:r>
              <a:rPr lang="fr-FR" altLang="fr-FR" smtClean="0"/>
              <a:t>La RMSE et la MAE mesurent la dispersion des valeurs résiduelles de prédiction. La MAE est moins sensible aux outliers</a:t>
            </a:r>
            <a:endParaRPr lang="en-GB" altLang="fr-FR" smtClean="0"/>
          </a:p>
          <a:p>
            <a:pPr>
              <a:spcBef>
                <a:spcPct val="0"/>
              </a:spcBef>
            </a:pPr>
            <a:endParaRPr lang="en-GB" altLang="fr-FR" smtClean="0"/>
          </a:p>
        </p:txBody>
      </p:sp>
      <p:sp>
        <p:nvSpPr>
          <p:cNvPr id="89092" name="Espace réservé du numéro de diapositive 3"/>
          <p:cNvSpPr>
            <a:spLocks noGrp="1"/>
          </p:cNvSpPr>
          <p:nvPr>
            <p:ph type="sldNum" sz="quarter" idx="5"/>
          </p:nvPr>
        </p:nvSpPr>
        <p:spPr/>
        <p:txBody>
          <a:bodyPr/>
          <a:lstStyle/>
          <a:p>
            <a:pPr>
              <a:defRPr/>
            </a:pPr>
            <a:fld id="{1CCFE820-FB88-42CD-94DC-B2F8575C6F82}" type="slidenum">
              <a:rPr lang="fr-FR" smtClean="0"/>
              <a:pPr>
                <a:defRPr/>
              </a:pPr>
              <a:t>25</a:t>
            </a:fld>
            <a:endParaRPr lang="fr-FR"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Espace réservé de l'image des diapositives 1"/>
          <p:cNvSpPr>
            <a:spLocks noGrp="1" noRot="1" noChangeAspect="1" noTextEdit="1"/>
          </p:cNvSpPr>
          <p:nvPr>
            <p:ph type="sldImg"/>
          </p:nvPr>
        </p:nvSpPr>
        <p:spPr>
          <a:ln/>
        </p:spPr>
      </p:sp>
      <p:sp>
        <p:nvSpPr>
          <p:cNvPr id="11981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fr-FR" smtClean="0"/>
          </a:p>
        </p:txBody>
      </p:sp>
      <p:sp>
        <p:nvSpPr>
          <p:cNvPr id="90116" name="Espace réservé du numéro de diapositive 3"/>
          <p:cNvSpPr>
            <a:spLocks noGrp="1"/>
          </p:cNvSpPr>
          <p:nvPr>
            <p:ph type="sldNum" sz="quarter" idx="5"/>
          </p:nvPr>
        </p:nvSpPr>
        <p:spPr/>
        <p:txBody>
          <a:bodyPr/>
          <a:lstStyle/>
          <a:p>
            <a:pPr>
              <a:defRPr/>
            </a:pPr>
            <a:fld id="{637F0830-A664-4D79-91D5-46650EFC6202}" type="slidenum">
              <a:rPr lang="en-GB" smtClean="0"/>
              <a:pPr>
                <a:defRPr/>
              </a:pPr>
              <a:t>26</a:t>
            </a:fld>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Espace réservé de l'image des diapositives 1"/>
          <p:cNvSpPr>
            <a:spLocks noGrp="1" noRot="1" noChangeAspect="1" noTextEdit="1"/>
          </p:cNvSpPr>
          <p:nvPr>
            <p:ph type="sldImg"/>
          </p:nvPr>
        </p:nvSpPr>
        <p:spPr>
          <a:ln/>
        </p:spPr>
      </p:sp>
      <p:sp>
        <p:nvSpPr>
          <p:cNvPr id="12185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
        <p:nvSpPr>
          <p:cNvPr id="92164" name="Espace réservé du numéro de diapositive 3"/>
          <p:cNvSpPr>
            <a:spLocks noGrp="1"/>
          </p:cNvSpPr>
          <p:nvPr>
            <p:ph type="sldNum" sz="quarter" idx="5"/>
          </p:nvPr>
        </p:nvSpPr>
        <p:spPr/>
        <p:txBody>
          <a:bodyPr/>
          <a:lstStyle/>
          <a:p>
            <a:pPr>
              <a:defRPr/>
            </a:pPr>
            <a:fld id="{D67F1057-9C3C-4C6D-AD61-8291F016238A}" type="slidenum">
              <a:rPr lang="en-GB" smtClean="0"/>
              <a:pPr>
                <a:defRPr/>
              </a:pPr>
              <a:t>27</a:t>
            </a:fld>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Espace réservé de l'image des diapositives 1"/>
          <p:cNvSpPr>
            <a:spLocks noGrp="1" noRot="1" noChangeAspect="1" noTextEdit="1"/>
          </p:cNvSpPr>
          <p:nvPr>
            <p:ph type="sldImg"/>
          </p:nvPr>
        </p:nvSpPr>
        <p:spPr>
          <a:ln/>
        </p:spPr>
      </p:sp>
      <p:sp>
        <p:nvSpPr>
          <p:cNvPr id="1228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
        <p:nvSpPr>
          <p:cNvPr id="93188" name="Espace réservé du numéro de diapositive 3"/>
          <p:cNvSpPr>
            <a:spLocks noGrp="1"/>
          </p:cNvSpPr>
          <p:nvPr>
            <p:ph type="sldNum" sz="quarter" idx="5"/>
          </p:nvPr>
        </p:nvSpPr>
        <p:spPr/>
        <p:txBody>
          <a:bodyPr/>
          <a:lstStyle/>
          <a:p>
            <a:pPr>
              <a:defRPr/>
            </a:pPr>
            <a:fld id="{FCFD73EF-D260-4BD8-A8BD-032B46207EED}" type="slidenum">
              <a:rPr lang="en-GB" smtClean="0"/>
              <a:pPr>
                <a:defRPr/>
              </a:pPr>
              <a:t>28</a:t>
            </a:fld>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Espace réservé de l'image des diapositives 1"/>
          <p:cNvSpPr>
            <a:spLocks noGrp="1" noRot="1" noChangeAspect="1" noTextEdit="1"/>
          </p:cNvSpPr>
          <p:nvPr>
            <p:ph type="sldImg"/>
          </p:nvPr>
        </p:nvSpPr>
        <p:spPr>
          <a:ln/>
        </p:spPr>
      </p:sp>
      <p:sp>
        <p:nvSpPr>
          <p:cNvPr id="12390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
        <p:nvSpPr>
          <p:cNvPr id="94212" name="Espace réservé du numéro de diapositive 3"/>
          <p:cNvSpPr>
            <a:spLocks noGrp="1"/>
          </p:cNvSpPr>
          <p:nvPr>
            <p:ph type="sldNum" sz="quarter" idx="5"/>
          </p:nvPr>
        </p:nvSpPr>
        <p:spPr/>
        <p:txBody>
          <a:bodyPr/>
          <a:lstStyle/>
          <a:p>
            <a:pPr>
              <a:defRPr/>
            </a:pPr>
            <a:fld id="{47B0FEEA-3440-4A02-8368-B58E9D1068D1}" type="slidenum">
              <a:rPr lang="en-US" smtClean="0"/>
              <a:pPr>
                <a:defRPr/>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Espace réservé de l'image des diapositives 1"/>
          <p:cNvSpPr>
            <a:spLocks noGrp="1" noRot="1" noChangeAspect="1" noTextEdit="1"/>
          </p:cNvSpPr>
          <p:nvPr>
            <p:ph type="sldImg"/>
          </p:nvPr>
        </p:nvSpPr>
        <p:spPr>
          <a:ln/>
        </p:spPr>
      </p:sp>
      <p:sp>
        <p:nvSpPr>
          <p:cNvPr id="8089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
        <p:nvSpPr>
          <p:cNvPr id="62468" name="Espace réservé du numéro de diapositive 3"/>
          <p:cNvSpPr>
            <a:spLocks noGrp="1"/>
          </p:cNvSpPr>
          <p:nvPr>
            <p:ph type="sldNum" sz="quarter" idx="5"/>
          </p:nvPr>
        </p:nvSpPr>
        <p:spPr/>
        <p:txBody>
          <a:bodyPr/>
          <a:lstStyle/>
          <a:p>
            <a:pPr>
              <a:defRPr/>
            </a:pPr>
            <a:fld id="{CF2D9EB4-B80E-4585-9B76-CB8251F10EFD}" type="slidenum">
              <a:rPr lang="en-GB" smtClean="0"/>
              <a:pPr>
                <a:defRPr/>
              </a:pPr>
              <a:t>3</a:t>
            </a:fld>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Espace réservé de l'image des diapositives 1"/>
          <p:cNvSpPr>
            <a:spLocks noGrp="1" noRot="1" noChangeAspect="1" noTextEdit="1"/>
          </p:cNvSpPr>
          <p:nvPr>
            <p:ph type="sldImg"/>
          </p:nvPr>
        </p:nvSpPr>
        <p:spPr>
          <a:ln/>
        </p:spPr>
      </p:sp>
      <p:sp>
        <p:nvSpPr>
          <p:cNvPr id="12493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
        <p:nvSpPr>
          <p:cNvPr id="95236" name="Espace réservé du numéro de diapositive 3"/>
          <p:cNvSpPr>
            <a:spLocks noGrp="1"/>
          </p:cNvSpPr>
          <p:nvPr>
            <p:ph type="sldNum" sz="quarter" idx="5"/>
          </p:nvPr>
        </p:nvSpPr>
        <p:spPr/>
        <p:txBody>
          <a:bodyPr/>
          <a:lstStyle/>
          <a:p>
            <a:pPr>
              <a:defRPr/>
            </a:pPr>
            <a:fld id="{0F41427A-CB17-47A1-AE87-BB1A6631344B}" type="slidenum">
              <a:rPr lang="en-US" smtClean="0"/>
              <a:pPr>
                <a:defRPr/>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Espace réservé de l'image des diapositives 1"/>
          <p:cNvSpPr>
            <a:spLocks noGrp="1" noRot="1" noChangeAspect="1" noTextEdit="1"/>
          </p:cNvSpPr>
          <p:nvPr>
            <p:ph type="sldImg"/>
          </p:nvPr>
        </p:nvSpPr>
        <p:spPr>
          <a:ln/>
        </p:spPr>
      </p:sp>
      <p:sp>
        <p:nvSpPr>
          <p:cNvPr id="12595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fr-FR" altLang="fr-FR" smtClean="0"/>
              <a:t>Dès lors, avec tous ces paramètres statistiques que l’on calcule pour un modèle de régression ou un modèle de classification, on peut se poser la question de savoir quand un modèle est accepté.</a:t>
            </a:r>
          </a:p>
          <a:p>
            <a:pPr>
              <a:spcBef>
                <a:spcPct val="0"/>
              </a:spcBef>
            </a:pPr>
            <a:endParaRPr lang="fr-FR" altLang="fr-FR" smtClean="0"/>
          </a:p>
          <a:p>
            <a:pPr>
              <a:spcBef>
                <a:spcPct val="0"/>
              </a:spcBef>
            </a:pPr>
            <a:r>
              <a:rPr lang="fr-FR" altLang="fr-FR" smtClean="0"/>
              <a:t>On va donc déterminer la frontière a partir duquel le modèle est accepté ou non. Cette frontière est caractérisée par la ligne rouge et correspond à R2 supérieur a un seuil R0 (de 0.5), pour la régression, et BA &gt; 1/q pour les modèles de classification.</a:t>
            </a:r>
          </a:p>
          <a:p>
            <a:pPr>
              <a:spcBef>
                <a:spcPct val="0"/>
              </a:spcBef>
            </a:pPr>
            <a:endParaRPr lang="fr-FR" altLang="fr-FR" smtClean="0"/>
          </a:p>
          <a:p>
            <a:pPr>
              <a:spcBef>
                <a:spcPct val="0"/>
              </a:spcBef>
            </a:pPr>
            <a:r>
              <a:rPr lang="fr-FR" altLang="fr-FR" smtClean="0"/>
              <a:t>Les modèles qui ne seront pas acceptés seront donc rejetés.</a:t>
            </a:r>
          </a:p>
          <a:p>
            <a:pPr>
              <a:spcBef>
                <a:spcPct val="0"/>
              </a:spcBef>
            </a:pPr>
            <a:endParaRPr lang="en-GB" altLang="fr-FR" smtClean="0"/>
          </a:p>
        </p:txBody>
      </p:sp>
      <p:sp>
        <p:nvSpPr>
          <p:cNvPr id="96260" name="Espace réservé du numéro de diapositive 3"/>
          <p:cNvSpPr>
            <a:spLocks noGrp="1"/>
          </p:cNvSpPr>
          <p:nvPr>
            <p:ph type="sldNum" sz="quarter" idx="5"/>
          </p:nvPr>
        </p:nvSpPr>
        <p:spPr/>
        <p:txBody>
          <a:bodyPr/>
          <a:lstStyle/>
          <a:p>
            <a:pPr>
              <a:defRPr/>
            </a:pPr>
            <a:fld id="{14328EA2-71BE-43BA-8BC5-748C760ADBF7}" type="slidenum">
              <a:rPr lang="fr-FR" smtClean="0"/>
              <a:pPr>
                <a:defRPr/>
              </a:pPr>
              <a:t>31</a:t>
            </a:fld>
            <a:endParaRPr lang="fr-FR"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Espace réservé de l'image des diapositives 1"/>
          <p:cNvSpPr>
            <a:spLocks noGrp="1" noRot="1" noChangeAspect="1" noTextEdit="1"/>
          </p:cNvSpPr>
          <p:nvPr>
            <p:ph type="sldImg"/>
          </p:nvPr>
        </p:nvSpPr>
        <p:spPr>
          <a:ln/>
        </p:spPr>
      </p:sp>
      <p:sp>
        <p:nvSpPr>
          <p:cNvPr id="12697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fr-FR" smtClean="0"/>
          </a:p>
        </p:txBody>
      </p:sp>
      <p:sp>
        <p:nvSpPr>
          <p:cNvPr id="97284" name="Espace réservé du numéro de diapositive 3"/>
          <p:cNvSpPr>
            <a:spLocks noGrp="1"/>
          </p:cNvSpPr>
          <p:nvPr>
            <p:ph type="sldNum" sz="quarter" idx="5"/>
          </p:nvPr>
        </p:nvSpPr>
        <p:spPr/>
        <p:txBody>
          <a:bodyPr/>
          <a:lstStyle/>
          <a:p>
            <a:pPr>
              <a:defRPr/>
            </a:pPr>
            <a:fld id="{932949C7-BFF9-422E-85F1-4F59DBB3661D}" type="slidenum">
              <a:rPr lang="en-GB" smtClean="0"/>
              <a:pPr>
                <a:defRPr/>
              </a:pPr>
              <a:t>32</a:t>
            </a:fld>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Espace réservé de l'image des diapositives 1"/>
          <p:cNvSpPr>
            <a:spLocks noGrp="1" noRot="1" noChangeAspect="1" noTextEdit="1"/>
          </p:cNvSpPr>
          <p:nvPr>
            <p:ph type="sldImg"/>
          </p:nvPr>
        </p:nvSpPr>
        <p:spPr>
          <a:ln/>
        </p:spPr>
      </p:sp>
      <p:sp>
        <p:nvSpPr>
          <p:cNvPr id="12800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
        <p:nvSpPr>
          <p:cNvPr id="98308" name="Espace réservé du numéro de diapositive 3"/>
          <p:cNvSpPr>
            <a:spLocks noGrp="1"/>
          </p:cNvSpPr>
          <p:nvPr>
            <p:ph type="sldNum" sz="quarter" idx="5"/>
          </p:nvPr>
        </p:nvSpPr>
        <p:spPr/>
        <p:txBody>
          <a:bodyPr/>
          <a:lstStyle/>
          <a:p>
            <a:pPr>
              <a:defRPr/>
            </a:pPr>
            <a:fld id="{BF917A3F-98C2-4F60-8A66-A075943FA1E7}" type="slidenum">
              <a:rPr lang="en-GB" smtClean="0"/>
              <a:pPr>
                <a:defRPr/>
              </a:pPr>
              <a:t>33</a:t>
            </a:fld>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fld id="{39FF2821-475A-4E37-B47F-23627217BE92}" type="slidenum">
              <a:rPr lang="ru-RU" altLang="fr-FR" sz="1200" smtClean="0">
                <a:latin typeface="Arial" pitchFamily="34" charset="0"/>
              </a:rPr>
              <a:pPr eaLnBrk="1" hangingPunct="1"/>
              <a:t>34</a:t>
            </a:fld>
            <a:endParaRPr lang="ru-RU" altLang="fr-FR" sz="1200" smtClean="0">
              <a:latin typeface="Arial" pitchFamily="34" charset="0"/>
            </a:endParaRPr>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itchFamily="34" charset="0"/>
              <a:cs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fld id="{07F39734-048A-4563-BB26-07EBDFC1FC66}" type="slidenum">
              <a:rPr lang="ru-RU" altLang="fr-FR" sz="1200" smtClean="0">
                <a:latin typeface="Arial" pitchFamily="34" charset="0"/>
              </a:rPr>
              <a:pPr eaLnBrk="1" hangingPunct="1"/>
              <a:t>35</a:t>
            </a:fld>
            <a:endParaRPr lang="ru-RU" altLang="fr-FR" sz="1200" smtClean="0">
              <a:latin typeface="Arial" pitchFamily="34"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itchFamily="34" charset="0"/>
              <a:cs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fld id="{4F4D72E0-E87C-4E8D-BE12-4EF53C14BB6E}" type="slidenum">
              <a:rPr lang="ru-RU" altLang="fr-FR" sz="1200" smtClean="0">
                <a:latin typeface="Arial" pitchFamily="34" charset="0"/>
              </a:rPr>
              <a:pPr eaLnBrk="1" hangingPunct="1"/>
              <a:t>36</a:t>
            </a:fld>
            <a:endParaRPr lang="ru-RU" altLang="fr-FR" sz="1200" smtClean="0">
              <a:latin typeface="Arial" pitchFamily="34" charset="0"/>
            </a:endParaRPr>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latin typeface="Arial" pitchFamily="34" charset="0"/>
              <a:cs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Espace réservé de l'image des diapositives 1"/>
          <p:cNvSpPr>
            <a:spLocks noGrp="1" noRot="1" noChangeAspect="1" noTextEdit="1"/>
          </p:cNvSpPr>
          <p:nvPr>
            <p:ph type="sldImg"/>
          </p:nvPr>
        </p:nvSpPr>
        <p:spPr>
          <a:ln/>
        </p:spPr>
      </p:sp>
      <p:sp>
        <p:nvSpPr>
          <p:cNvPr id="13209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
        <p:nvSpPr>
          <p:cNvPr id="102404" name="Espace réservé du numéro de diapositive 3"/>
          <p:cNvSpPr>
            <a:spLocks noGrp="1"/>
          </p:cNvSpPr>
          <p:nvPr>
            <p:ph type="sldNum" sz="quarter" idx="5"/>
          </p:nvPr>
        </p:nvSpPr>
        <p:spPr/>
        <p:txBody>
          <a:bodyPr/>
          <a:lstStyle/>
          <a:p>
            <a:pPr>
              <a:defRPr/>
            </a:pPr>
            <a:fld id="{0FAC73E1-9B61-4CD9-99B5-B691125996A0}" type="slidenum">
              <a:rPr lang="en-GB" smtClean="0"/>
              <a:pPr>
                <a:defRPr/>
              </a:pPr>
              <a:t>37</a:t>
            </a:fld>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fr-FR"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Espace réservé de l'image des diapositives 1"/>
          <p:cNvSpPr>
            <a:spLocks noGrp="1" noRot="1" noChangeAspect="1" noTextEdit="1"/>
          </p:cNvSpPr>
          <p:nvPr>
            <p:ph type="sldImg"/>
          </p:nvPr>
        </p:nvSpPr>
        <p:spPr>
          <a:ln/>
        </p:spPr>
      </p:sp>
      <p:sp>
        <p:nvSpPr>
          <p:cNvPr id="8294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
        <p:nvSpPr>
          <p:cNvPr id="64516" name="Espace réservé du numéro de diapositive 3"/>
          <p:cNvSpPr>
            <a:spLocks noGrp="1"/>
          </p:cNvSpPr>
          <p:nvPr>
            <p:ph type="sldNum" sz="quarter" idx="5"/>
          </p:nvPr>
        </p:nvSpPr>
        <p:spPr/>
        <p:txBody>
          <a:bodyPr/>
          <a:lstStyle/>
          <a:p>
            <a:pPr>
              <a:defRPr/>
            </a:pPr>
            <a:fld id="{82891CF2-D8C3-4D0C-AA4E-427E832423CD}" type="slidenum">
              <a:rPr lang="en-GB" smtClean="0"/>
              <a:pPr>
                <a:defRPr/>
              </a:pPr>
              <a:t>4</a:t>
            </a:fld>
            <a:endParaRPr lang="en-GB"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Образ слайда 1"/>
          <p:cNvSpPr>
            <a:spLocks noGrp="1" noRot="1" noChangeAspect="1" noTextEdit="1"/>
          </p:cNvSpPr>
          <p:nvPr>
            <p:ph type="sldImg"/>
          </p:nvPr>
        </p:nvSpPr>
        <p:spPr>
          <a:ln/>
        </p:spPr>
      </p:sp>
      <p:sp>
        <p:nvSpPr>
          <p:cNvPr id="135171" name="Заметки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ru-RU" altLang="fr-FR" smtClean="0"/>
          </a:p>
        </p:txBody>
      </p:sp>
      <p:sp>
        <p:nvSpPr>
          <p:cNvPr id="105476" name="Номер слайда 3"/>
          <p:cNvSpPr>
            <a:spLocks noGrp="1"/>
          </p:cNvSpPr>
          <p:nvPr>
            <p:ph type="sldNum" sz="quarter" idx="5"/>
          </p:nvPr>
        </p:nvSpPr>
        <p:spPr/>
        <p:txBody>
          <a:bodyPr/>
          <a:lstStyle/>
          <a:p>
            <a:pPr>
              <a:defRPr/>
            </a:pPr>
            <a:fld id="{B8BA217E-5B9B-4DC5-A4CD-178462575DD4}" type="slidenum">
              <a:rPr lang="de-DE" smtClean="0"/>
              <a:pPr>
                <a:defRPr/>
              </a:pPr>
              <a:t>40</a:t>
            </a:fld>
            <a:endParaRPr lang="de-DE"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p:txBody>
          <a:bodyPr/>
          <a:lstStyle/>
          <a:p>
            <a:pPr>
              <a:defRPr/>
            </a:pPr>
            <a:fld id="{D1A58CC1-5343-4D23-8C6A-0DB97800A094}" type="slidenum">
              <a:rPr lang="en-GB" smtClean="0"/>
              <a:pPr>
                <a:defRPr/>
              </a:pPr>
              <a:t>41</a:t>
            </a:fld>
            <a:endParaRPr lang="en-GB" smtClean="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fr-F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p:txBody>
          <a:bodyPr/>
          <a:lstStyle/>
          <a:p>
            <a:pPr>
              <a:defRPr/>
            </a:pPr>
            <a:fld id="{10A76588-0E04-4433-AC82-FC45B7099B45}" type="slidenum">
              <a:rPr lang="ru-RU" smtClean="0">
                <a:latin typeface="Arial" pitchFamily="34" charset="0"/>
              </a:rPr>
              <a:pPr>
                <a:defRPr/>
              </a:pPr>
              <a:t>5</a:t>
            </a:fld>
            <a:endParaRPr lang="ru-RU" smtClean="0">
              <a:latin typeface="Arial" pitchFamily="34" charset="0"/>
            </a:endParaRPr>
          </a:p>
        </p:txBody>
      </p:sp>
      <p:sp>
        <p:nvSpPr>
          <p:cNvPr id="90115" name="Rectangle 2"/>
          <p:cNvSpPr>
            <a:spLocks noGrp="1" noRot="1" noChangeAspect="1" noChangeArrowheads="1" noTextEdit="1"/>
          </p:cNvSpPr>
          <p:nvPr>
            <p:ph type="sldImg"/>
          </p:nvPr>
        </p:nvSpPr>
        <p:spPr>
          <a:xfrm>
            <a:off x="1144588" y="685800"/>
            <a:ext cx="4572000" cy="3429000"/>
          </a:xfrm>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fr-FR"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Espace réservé de l'image des diapositives 1"/>
          <p:cNvSpPr>
            <a:spLocks noGrp="1" noRot="1" noChangeAspect="1" noTextEdit="1"/>
          </p:cNvSpPr>
          <p:nvPr>
            <p:ph type="sldImg"/>
          </p:nvPr>
        </p:nvSpPr>
        <p:spPr>
          <a:ln/>
        </p:spPr>
      </p:sp>
      <p:sp>
        <p:nvSpPr>
          <p:cNvPr id="972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
        <p:nvSpPr>
          <p:cNvPr id="67588" name="Espace réservé du numéro de diapositive 3"/>
          <p:cNvSpPr>
            <a:spLocks noGrp="1"/>
          </p:cNvSpPr>
          <p:nvPr>
            <p:ph type="sldNum" sz="quarter" idx="5"/>
          </p:nvPr>
        </p:nvSpPr>
        <p:spPr/>
        <p:txBody>
          <a:bodyPr/>
          <a:lstStyle/>
          <a:p>
            <a:pPr>
              <a:defRPr/>
            </a:pPr>
            <a:fld id="{769F8E80-0C8F-4AD4-983C-0EFE78AFF274}" type="slidenum">
              <a:rPr lang="en-GB" smtClean="0"/>
              <a:pPr>
                <a:defRPr/>
              </a:pPr>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Espace réservé de l'image des diapositives 1"/>
          <p:cNvSpPr>
            <a:spLocks noGrp="1" noRot="1" noChangeAspect="1" noTextEdit="1"/>
          </p:cNvSpPr>
          <p:nvPr>
            <p:ph type="sldImg"/>
          </p:nvPr>
        </p:nvSpPr>
        <p:spPr>
          <a:ln/>
        </p:spPr>
      </p:sp>
      <p:sp>
        <p:nvSpPr>
          <p:cNvPr id="9830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
        <p:nvSpPr>
          <p:cNvPr id="68612" name="Espace réservé du numéro de diapositive 3"/>
          <p:cNvSpPr>
            <a:spLocks noGrp="1"/>
          </p:cNvSpPr>
          <p:nvPr>
            <p:ph type="sldNum" sz="quarter" idx="5"/>
          </p:nvPr>
        </p:nvSpPr>
        <p:spPr/>
        <p:txBody>
          <a:bodyPr/>
          <a:lstStyle/>
          <a:p>
            <a:pPr>
              <a:defRPr/>
            </a:pPr>
            <a:fld id="{03CF9570-5B75-418F-A907-8DAFDEE94D14}" type="slidenum">
              <a:rPr lang="en-GB" smtClean="0"/>
              <a:pPr>
                <a:defRPr/>
              </a:pPr>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Espace réservé de l'image des diapositives 1"/>
          <p:cNvSpPr>
            <a:spLocks noGrp="1" noRot="1" noChangeAspect="1" noTextEdit="1"/>
          </p:cNvSpPr>
          <p:nvPr>
            <p:ph type="sldImg"/>
          </p:nvPr>
        </p:nvSpPr>
        <p:spPr>
          <a:ln/>
        </p:spPr>
      </p:sp>
      <p:sp>
        <p:nvSpPr>
          <p:cNvPr id="10240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p>
        </p:txBody>
      </p:sp>
      <p:sp>
        <p:nvSpPr>
          <p:cNvPr id="72708" name="Espace réservé du numéro de diapositive 3"/>
          <p:cNvSpPr>
            <a:spLocks noGrp="1"/>
          </p:cNvSpPr>
          <p:nvPr>
            <p:ph type="sldNum" sz="quarter" idx="5"/>
          </p:nvPr>
        </p:nvSpPr>
        <p:spPr/>
        <p:txBody>
          <a:bodyPr/>
          <a:lstStyle/>
          <a:p>
            <a:pPr>
              <a:defRPr/>
            </a:pPr>
            <a:fld id="{C00A7696-C076-4967-8055-40447C1AD1E2}" type="slidenum">
              <a:rPr lang="en-GB" smtClean="0"/>
              <a:pPr>
                <a:defRPr/>
              </a:pPr>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F98406D-ADAC-4BE0-8078-66A33AF1A1D4}" type="slidenum">
              <a:rPr lang="en-GB"/>
              <a:pPr>
                <a:defRPr/>
              </a:pPr>
              <a:t>‹N°›</a:t>
            </a:fld>
            <a:endParaRPr lang="en-GB"/>
          </a:p>
        </p:txBody>
      </p:sp>
    </p:spTree>
    <p:extLst>
      <p:ext uri="{BB962C8B-B14F-4D97-AF65-F5344CB8AC3E}">
        <p14:creationId xmlns:p14="http://schemas.microsoft.com/office/powerpoint/2010/main" val="2515717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B2DEFEF-36C0-42FD-BEFB-D8BBA47D6F2E}" type="slidenum">
              <a:rPr lang="en-GB"/>
              <a:pPr>
                <a:defRPr/>
              </a:pPr>
              <a:t>‹N°›</a:t>
            </a:fld>
            <a:endParaRPr lang="en-GB"/>
          </a:p>
        </p:txBody>
      </p:sp>
    </p:spTree>
    <p:extLst>
      <p:ext uri="{BB962C8B-B14F-4D97-AF65-F5344CB8AC3E}">
        <p14:creationId xmlns:p14="http://schemas.microsoft.com/office/powerpoint/2010/main" val="2530247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609600"/>
            <a:ext cx="1943100" cy="54864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685800" y="609600"/>
            <a:ext cx="5676900" cy="54864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341A57C-34C8-40B0-9800-58A7ADAADD8A}" type="slidenum">
              <a:rPr lang="en-GB"/>
              <a:pPr>
                <a:defRPr/>
              </a:pPr>
              <a:t>‹N°›</a:t>
            </a:fld>
            <a:endParaRPr lang="en-GB"/>
          </a:p>
        </p:txBody>
      </p:sp>
    </p:spTree>
    <p:extLst>
      <p:ext uri="{BB962C8B-B14F-4D97-AF65-F5344CB8AC3E}">
        <p14:creationId xmlns:p14="http://schemas.microsoft.com/office/powerpoint/2010/main" val="5530660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1196975"/>
          </a:xfrm>
        </p:spPr>
        <p:txBody>
          <a:bodyPr/>
          <a:lstStyle/>
          <a:p>
            <a:r>
              <a:rPr lang="fr-FR" smtClean="0"/>
              <a:t>Cliquez pour modifier le style du titre</a:t>
            </a:r>
            <a:endParaRPr lang="en-US"/>
          </a:p>
        </p:txBody>
      </p:sp>
      <p:sp>
        <p:nvSpPr>
          <p:cNvPr id="3" name="Espace réservé du texte 2"/>
          <p:cNvSpPr>
            <a:spLocks noGrp="1"/>
          </p:cNvSpPr>
          <p:nvPr>
            <p:ph type="body" sz="half" idx="1"/>
          </p:nvPr>
        </p:nvSpPr>
        <p:spPr>
          <a:xfrm>
            <a:off x="0" y="1196975"/>
            <a:ext cx="4495800" cy="532765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196975"/>
            <a:ext cx="4495800" cy="532765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numéro de diapositive 4"/>
          <p:cNvSpPr>
            <a:spLocks noGrp="1"/>
          </p:cNvSpPr>
          <p:nvPr>
            <p:ph type="sldNum" sz="quarter" idx="10"/>
          </p:nvPr>
        </p:nvSpPr>
        <p:spPr>
          <a:xfrm>
            <a:off x="8424863" y="6497638"/>
            <a:ext cx="719137" cy="360362"/>
          </a:xfrm>
        </p:spPr>
        <p:txBody>
          <a:bodyPr/>
          <a:lstStyle>
            <a:lvl1pPr>
              <a:defRPr/>
            </a:lvl1pPr>
          </a:lstStyle>
          <a:p>
            <a:pPr>
              <a:defRPr/>
            </a:pPr>
            <a:fld id="{465DFF1D-7BB0-4217-91B2-EC21C3F91C60}" type="slidenum">
              <a:rPr lang="fr-FR"/>
              <a:pPr>
                <a:defRPr/>
              </a:pPr>
              <a:t>‹N°›</a:t>
            </a:fld>
            <a:endParaRPr lang="fr-FR"/>
          </a:p>
        </p:txBody>
      </p:sp>
    </p:spTree>
    <p:extLst>
      <p:ext uri="{BB962C8B-B14F-4D97-AF65-F5344CB8AC3E}">
        <p14:creationId xmlns:p14="http://schemas.microsoft.com/office/powerpoint/2010/main" val="3659605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7743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DDC9ACA-224A-4A10-ABDA-8D9489916F59}" type="slidenum">
              <a:rPr lang="en-GB"/>
              <a:pPr>
                <a:defRPr/>
              </a:pPr>
              <a:t>‹N°›</a:t>
            </a:fld>
            <a:endParaRPr lang="en-GB"/>
          </a:p>
        </p:txBody>
      </p:sp>
    </p:spTree>
    <p:extLst>
      <p:ext uri="{BB962C8B-B14F-4D97-AF65-F5344CB8AC3E}">
        <p14:creationId xmlns:p14="http://schemas.microsoft.com/office/powerpoint/2010/main" val="3765895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85B6118-6562-458D-A01B-191CF23AD880}" type="slidenum">
              <a:rPr lang="en-GB"/>
              <a:pPr>
                <a:defRPr/>
              </a:pPr>
              <a:t>‹N°›</a:t>
            </a:fld>
            <a:endParaRPr lang="en-GB"/>
          </a:p>
        </p:txBody>
      </p:sp>
    </p:spTree>
    <p:extLst>
      <p:ext uri="{BB962C8B-B14F-4D97-AF65-F5344CB8AC3E}">
        <p14:creationId xmlns:p14="http://schemas.microsoft.com/office/powerpoint/2010/main" val="3485137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9BF2632-E3CD-44A5-A91D-67006CD2C6CB}" type="slidenum">
              <a:rPr lang="en-GB"/>
              <a:pPr>
                <a:defRPr/>
              </a:pPr>
              <a:t>‹N°›</a:t>
            </a:fld>
            <a:endParaRPr lang="en-GB"/>
          </a:p>
        </p:txBody>
      </p:sp>
    </p:spTree>
    <p:extLst>
      <p:ext uri="{BB962C8B-B14F-4D97-AF65-F5344CB8AC3E}">
        <p14:creationId xmlns:p14="http://schemas.microsoft.com/office/powerpoint/2010/main" val="3686449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0F9AF75D-6AD2-4C03-9E37-50888B3193C2}" type="slidenum">
              <a:rPr lang="en-GB"/>
              <a:pPr>
                <a:defRPr/>
              </a:pPr>
              <a:t>‹N°›</a:t>
            </a:fld>
            <a:endParaRPr lang="en-GB"/>
          </a:p>
        </p:txBody>
      </p:sp>
    </p:spTree>
    <p:extLst>
      <p:ext uri="{BB962C8B-B14F-4D97-AF65-F5344CB8AC3E}">
        <p14:creationId xmlns:p14="http://schemas.microsoft.com/office/powerpoint/2010/main" val="2096235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8FFF443E-1002-4A1F-A6DA-FF64A11CBBE5}" type="slidenum">
              <a:rPr lang="en-GB"/>
              <a:pPr>
                <a:defRPr/>
              </a:pPr>
              <a:t>‹N°›</a:t>
            </a:fld>
            <a:endParaRPr lang="en-GB"/>
          </a:p>
        </p:txBody>
      </p:sp>
    </p:spTree>
    <p:extLst>
      <p:ext uri="{BB962C8B-B14F-4D97-AF65-F5344CB8AC3E}">
        <p14:creationId xmlns:p14="http://schemas.microsoft.com/office/powerpoint/2010/main" val="1769437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57F3DB66-C048-43BB-9C7B-65CBDDD93D2C}" type="slidenum">
              <a:rPr lang="en-GB"/>
              <a:pPr>
                <a:defRPr/>
              </a:pPr>
              <a:t>‹N°›</a:t>
            </a:fld>
            <a:endParaRPr lang="en-GB"/>
          </a:p>
        </p:txBody>
      </p:sp>
    </p:spTree>
    <p:extLst>
      <p:ext uri="{BB962C8B-B14F-4D97-AF65-F5344CB8AC3E}">
        <p14:creationId xmlns:p14="http://schemas.microsoft.com/office/powerpoint/2010/main" val="309959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D55F43C-777C-4CCE-878E-B011AAD23DA3}" type="slidenum">
              <a:rPr lang="en-GB"/>
              <a:pPr>
                <a:defRPr/>
              </a:pPr>
              <a:t>‹N°›</a:t>
            </a:fld>
            <a:endParaRPr lang="en-GB"/>
          </a:p>
        </p:txBody>
      </p:sp>
    </p:spTree>
    <p:extLst>
      <p:ext uri="{BB962C8B-B14F-4D97-AF65-F5344CB8AC3E}">
        <p14:creationId xmlns:p14="http://schemas.microsoft.com/office/powerpoint/2010/main" val="3553256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24BC1EB-4E1C-4774-B73A-7FBBD78A9287}" type="slidenum">
              <a:rPr lang="en-GB"/>
              <a:pPr>
                <a:defRPr/>
              </a:pPr>
              <a:t>‹N°›</a:t>
            </a:fld>
            <a:endParaRPr lang="en-GB"/>
          </a:p>
        </p:txBody>
      </p:sp>
    </p:spTree>
    <p:extLst>
      <p:ext uri="{BB962C8B-B14F-4D97-AF65-F5344CB8AC3E}">
        <p14:creationId xmlns:p14="http://schemas.microsoft.com/office/powerpoint/2010/main" val="2830289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fr-FR" smtClean="0"/>
              <a:t>Cliquez pour modifier le style du titre du masque</a:t>
            </a:r>
          </a:p>
        </p:txBody>
      </p:sp>
      <p:sp>
        <p:nvSpPr>
          <p:cNvPr id="13315"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fr-FR" smtClean="0"/>
              <a:t>Cliquez pour modifier les styles du texte du masque</a:t>
            </a:r>
          </a:p>
          <a:p>
            <a:pPr lvl="1"/>
            <a:r>
              <a:rPr lang="en-GB" altLang="fr-FR" smtClean="0"/>
              <a:t>Deuxième niveau</a:t>
            </a:r>
          </a:p>
          <a:p>
            <a:pPr lvl="2"/>
            <a:r>
              <a:rPr lang="en-GB" altLang="fr-FR" smtClean="0"/>
              <a:t>Troisième niveau</a:t>
            </a:r>
          </a:p>
          <a:p>
            <a:pPr lvl="3"/>
            <a:r>
              <a:rPr lang="en-GB" altLang="fr-FR" smtClean="0"/>
              <a:t>Quatrième niveau</a:t>
            </a:r>
          </a:p>
          <a:p>
            <a:pPr lvl="4"/>
            <a:r>
              <a:rPr lang="en-GB" altLang="fr-FR" smtClean="0"/>
              <a:t>Cinquième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6FE83D5B-D6C8-4937-A927-FB2CE50BEB60}" type="slidenum">
              <a:rPr lang="en-GB"/>
              <a:pPr>
                <a:defRPr/>
              </a:pPr>
              <a:t>‹N°›</a:t>
            </a:fld>
            <a:endParaRPr lang="en-GB"/>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 id="2147483822"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6.wmf"/><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17.xml"/><Relationship Id="rId7" Type="http://schemas.openxmlformats.org/officeDocument/2006/relationships/oleObject" Target="../embeddings/oleObject9.bin"/><Relationship Id="rId12" Type="http://schemas.openxmlformats.org/officeDocument/2006/relationships/image" Target="../media/image22.wmf"/><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image" Target="../media/image19.wmf"/><Relationship Id="rId11" Type="http://schemas.openxmlformats.org/officeDocument/2006/relationships/oleObject" Target="../embeddings/oleObject11.bin"/><Relationship Id="rId5" Type="http://schemas.openxmlformats.org/officeDocument/2006/relationships/oleObject" Target="../embeddings/oleObject8.bin"/><Relationship Id="rId10" Type="http://schemas.openxmlformats.org/officeDocument/2006/relationships/image" Target="../media/image21.wmf"/><Relationship Id="rId4" Type="http://schemas.openxmlformats.org/officeDocument/2006/relationships/image" Target="../media/image23.jpeg"/><Relationship Id="rId9" Type="http://schemas.openxmlformats.org/officeDocument/2006/relationships/oleObject" Target="../embeddings/oleObject10.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24.wmf"/><Relationship Id="rId5" Type="http://schemas.openxmlformats.org/officeDocument/2006/relationships/oleObject" Target="../embeddings/oleObject12.bin"/><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26.wmf"/><Relationship Id="rId5" Type="http://schemas.openxmlformats.org/officeDocument/2006/relationships/oleObject" Target="../embeddings/oleObject13.bin"/><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28.wmf"/><Relationship Id="rId5" Type="http://schemas.openxmlformats.org/officeDocument/2006/relationships/oleObject" Target="../embeddings/oleObject14.bin"/><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notesSlide" Target="../notesSlides/notesSlide26.xml"/><Relationship Id="rId7" Type="http://schemas.openxmlformats.org/officeDocument/2006/relationships/image" Target="../media/image35.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6.bin"/><Relationship Id="rId5" Type="http://schemas.openxmlformats.org/officeDocument/2006/relationships/image" Target="../media/image34.wmf"/><Relationship Id="rId4" Type="http://schemas.openxmlformats.org/officeDocument/2006/relationships/oleObject" Target="../embeddings/oleObject15.bin"/><Relationship Id="rId9" Type="http://schemas.openxmlformats.org/officeDocument/2006/relationships/image" Target="../media/image36.wmf"/></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9.bin"/><Relationship Id="rId5" Type="http://schemas.openxmlformats.org/officeDocument/2006/relationships/image" Target="../media/image39.png"/><Relationship Id="rId4" Type="http://schemas.openxmlformats.org/officeDocument/2006/relationships/oleObject" Target="../embeddings/oleObject18.bin"/></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2.gif"/></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2.gi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oleObject" Target="../embeddings/oleObject25.bin"/><Relationship Id="rId3" Type="http://schemas.openxmlformats.org/officeDocument/2006/relationships/notesSlide" Target="../notesSlides/notesSlide41.xml"/><Relationship Id="rId7" Type="http://schemas.openxmlformats.org/officeDocument/2006/relationships/image" Target="../media/image47.wmf"/><Relationship Id="rId12" Type="http://schemas.openxmlformats.org/officeDocument/2006/relationships/image" Target="../media/image49.wmf"/><Relationship Id="rId17" Type="http://schemas.openxmlformats.org/officeDocument/2006/relationships/oleObject" Target="../embeddings/oleObject27.bin"/><Relationship Id="rId2" Type="http://schemas.openxmlformats.org/officeDocument/2006/relationships/slideLayout" Target="../slideLayouts/slideLayout7.xml"/><Relationship Id="rId16" Type="http://schemas.openxmlformats.org/officeDocument/2006/relationships/image" Target="../media/image51.wmf"/><Relationship Id="rId1" Type="http://schemas.openxmlformats.org/officeDocument/2006/relationships/vmlDrawing" Target="../drawings/vmlDrawing11.vml"/><Relationship Id="rId6" Type="http://schemas.openxmlformats.org/officeDocument/2006/relationships/oleObject" Target="../embeddings/oleObject21.bin"/><Relationship Id="rId11" Type="http://schemas.openxmlformats.org/officeDocument/2006/relationships/oleObject" Target="../embeddings/oleObject24.bin"/><Relationship Id="rId5" Type="http://schemas.openxmlformats.org/officeDocument/2006/relationships/image" Target="../media/image46.wmf"/><Relationship Id="rId15" Type="http://schemas.openxmlformats.org/officeDocument/2006/relationships/oleObject" Target="../embeddings/oleObject26.bin"/><Relationship Id="rId10" Type="http://schemas.openxmlformats.org/officeDocument/2006/relationships/image" Target="../media/image48.wmf"/><Relationship Id="rId4" Type="http://schemas.openxmlformats.org/officeDocument/2006/relationships/oleObject" Target="../embeddings/oleObject20.bin"/><Relationship Id="rId9" Type="http://schemas.openxmlformats.org/officeDocument/2006/relationships/oleObject" Target="../embeddings/oleObject23.bin"/><Relationship Id="rId14" Type="http://schemas.openxmlformats.org/officeDocument/2006/relationships/image" Target="../media/image50.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8.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2.png"/><Relationship Id="rId5" Type="http://schemas.openxmlformats.org/officeDocument/2006/relationships/image" Target="../media/image3.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5.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body" idx="1"/>
          </p:nvPr>
        </p:nvSpPr>
        <p:spPr>
          <a:xfrm>
            <a:off x="0" y="333375"/>
            <a:ext cx="8763000" cy="809625"/>
          </a:xfrm>
        </p:spPr>
        <p:txBody>
          <a:bodyPr/>
          <a:lstStyle/>
          <a:p>
            <a:pPr algn="ctr" eaLnBrk="1" hangingPunct="1">
              <a:lnSpc>
                <a:spcPct val="90000"/>
              </a:lnSpc>
              <a:buFontTx/>
              <a:buNone/>
            </a:pPr>
            <a:r>
              <a:rPr lang="en-US" altLang="ko-KR" sz="2000" smtClean="0">
                <a:solidFill>
                  <a:srgbClr val="990000"/>
                </a:solidFill>
                <a:ea typeface="Gulim" pitchFamily="34" charset="-127"/>
              </a:rPr>
              <a:t>      Quantitative Structure-Activity Relationships</a:t>
            </a:r>
            <a:br>
              <a:rPr lang="en-US" altLang="ko-KR" sz="2000" smtClean="0">
                <a:solidFill>
                  <a:srgbClr val="990000"/>
                </a:solidFill>
                <a:ea typeface="Gulim" pitchFamily="34" charset="-127"/>
              </a:rPr>
            </a:br>
            <a:r>
              <a:rPr lang="en-US" altLang="ko-KR" sz="2000" smtClean="0">
                <a:solidFill>
                  <a:srgbClr val="990000"/>
                </a:solidFill>
                <a:ea typeface="Gulim" pitchFamily="34" charset="-127"/>
              </a:rPr>
              <a:t> Quantitative Structure-Property-Relationships</a:t>
            </a:r>
            <a:r>
              <a:rPr lang="en-US" altLang="ko-KR" sz="1800" smtClean="0">
                <a:ea typeface="Gulim" pitchFamily="34" charset="-127"/>
              </a:rPr>
              <a:t> </a:t>
            </a:r>
            <a:br>
              <a:rPr lang="en-US" altLang="ko-KR" sz="1800" smtClean="0">
                <a:ea typeface="Gulim" pitchFamily="34" charset="-127"/>
              </a:rPr>
            </a:br>
            <a:endParaRPr lang="en-US" altLang="ko-KR" smtClean="0">
              <a:ea typeface="Gulim" pitchFamily="34" charset="-127"/>
            </a:endParaRPr>
          </a:p>
        </p:txBody>
      </p:sp>
      <p:sp>
        <p:nvSpPr>
          <p:cNvPr id="22531" name="Text Box 3"/>
          <p:cNvSpPr txBox="1">
            <a:spLocks noChangeArrowheads="1"/>
          </p:cNvSpPr>
          <p:nvPr/>
        </p:nvSpPr>
        <p:spPr bwMode="auto">
          <a:xfrm>
            <a:off x="4175125" y="5803900"/>
            <a:ext cx="4527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a:r>
              <a:rPr lang="fr-FR" altLang="fr-FR" sz="1800" i="1"/>
              <a:t>Alexandre  Varnek</a:t>
            </a:r>
          </a:p>
          <a:p>
            <a:pPr algn="ctr"/>
            <a:r>
              <a:rPr lang="fr-FR" altLang="fr-FR" sz="1800" i="1"/>
              <a:t>Faculté de Chimie, ULP, Strasbourg, FRANCE</a:t>
            </a:r>
          </a:p>
        </p:txBody>
      </p:sp>
      <p:sp>
        <p:nvSpPr>
          <p:cNvPr id="22532" name="Rectangle 4"/>
          <p:cNvSpPr>
            <a:spLocks noChangeArrowheads="1"/>
          </p:cNvSpPr>
          <p:nvPr/>
        </p:nvSpPr>
        <p:spPr bwMode="auto">
          <a:xfrm>
            <a:off x="785813" y="25003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fr-FR" altLang="fr-FR" sz="4400" b="1">
                <a:solidFill>
                  <a:srgbClr val="800000"/>
                </a:solidFill>
              </a:rPr>
              <a:t>SAR/QSAR/QSPR modeling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642938" y="285750"/>
            <a:ext cx="7772400" cy="1143000"/>
          </a:xfrm>
          <a:solidFill>
            <a:srgbClr val="FFFFFF"/>
          </a:solidFill>
        </p:spPr>
        <p:txBody>
          <a:bodyPr anchor="t"/>
          <a:lstStyle/>
          <a:p>
            <a:r>
              <a:rPr lang="en-US" altLang="fr-FR" sz="3600" smtClean="0">
                <a:solidFill>
                  <a:srgbClr val="990000"/>
                </a:solidFill>
              </a:rPr>
              <a:t>Fitting models’ parameters</a:t>
            </a:r>
            <a:endParaRPr lang="ru-RU" altLang="fr-FR" sz="3600" smtClean="0">
              <a:solidFill>
                <a:srgbClr val="990000"/>
              </a:solidFill>
            </a:endParaRPr>
          </a:p>
        </p:txBody>
      </p:sp>
      <p:sp>
        <p:nvSpPr>
          <p:cNvPr id="3" name="Rectangle 2"/>
          <p:cNvSpPr txBox="1">
            <a:spLocks noChangeArrowheads="1"/>
          </p:cNvSpPr>
          <p:nvPr/>
        </p:nvSpPr>
        <p:spPr bwMode="auto">
          <a:xfrm>
            <a:off x="428625" y="3786188"/>
            <a:ext cx="8215313" cy="642937"/>
          </a:xfrm>
          <a:prstGeom prst="rect">
            <a:avLst/>
          </a:prstGeom>
          <a:solidFill>
            <a:srgbClr val="FFFFFF"/>
          </a:solidFill>
          <a:ln w="9525">
            <a:noFill/>
            <a:miter lim="800000"/>
            <a:headEnd/>
            <a:tailEnd/>
          </a:ln>
        </p:spPr>
        <p:txBody>
          <a:bodyPr/>
          <a:lstStyle/>
          <a:p>
            <a:pPr>
              <a:defRPr/>
            </a:pPr>
            <a:r>
              <a:rPr lang="en-US" sz="2800" kern="0" dirty="0">
                <a:solidFill>
                  <a:srgbClr val="C00000"/>
                </a:solidFill>
                <a:latin typeface="+mj-lt"/>
                <a:ea typeface="+mj-ea"/>
                <a:cs typeface="+mj-cs"/>
              </a:rPr>
              <a:t>The goal is to minimize </a:t>
            </a:r>
            <a:r>
              <a:rPr lang="en-US" sz="2800" i="1" dirty="0">
                <a:solidFill>
                  <a:srgbClr val="C00000"/>
                </a:solidFill>
                <a:latin typeface="Calibri" pitchFamily="34" charset="0"/>
                <a:cs typeface="+mn-cs"/>
              </a:rPr>
              <a:t>Residual Sum of Squared </a:t>
            </a:r>
            <a:r>
              <a:rPr lang="en-US" sz="2800" dirty="0">
                <a:solidFill>
                  <a:srgbClr val="C00000"/>
                </a:solidFill>
                <a:latin typeface="Calibri" pitchFamily="34" charset="0"/>
                <a:cs typeface="+mn-cs"/>
              </a:rPr>
              <a:t>(</a:t>
            </a:r>
            <a:r>
              <a:rPr lang="en-US" sz="2800" i="1" dirty="0">
                <a:solidFill>
                  <a:srgbClr val="C00000"/>
                </a:solidFill>
                <a:latin typeface="Calibri" pitchFamily="34" charset="0"/>
                <a:cs typeface="+mn-cs"/>
              </a:rPr>
              <a:t>RSS</a:t>
            </a:r>
            <a:r>
              <a:rPr lang="en-US" sz="2800" dirty="0">
                <a:solidFill>
                  <a:srgbClr val="C00000"/>
                </a:solidFill>
                <a:latin typeface="Calibri" pitchFamily="34" charset="0"/>
                <a:cs typeface="+mn-cs"/>
              </a:rPr>
              <a:t>)</a:t>
            </a:r>
          </a:p>
          <a:p>
            <a:pPr algn="ctr" eaLnBrk="0" hangingPunct="0">
              <a:defRPr/>
            </a:pPr>
            <a:r>
              <a:rPr lang="en-US" sz="3600" i="1" kern="0" dirty="0">
                <a:solidFill>
                  <a:srgbClr val="990000"/>
                </a:solidFill>
                <a:latin typeface="+mj-lt"/>
                <a:ea typeface="+mj-ea"/>
                <a:cs typeface="+mj-cs"/>
              </a:rPr>
              <a:t> </a:t>
            </a:r>
            <a:endParaRPr lang="ru-RU" sz="3600" i="1" kern="0" baseline="30000" dirty="0">
              <a:solidFill>
                <a:srgbClr val="990000"/>
              </a:solidFill>
              <a:latin typeface="+mj-lt"/>
              <a:ea typeface="+mj-ea"/>
              <a:cs typeface="+mj-cs"/>
            </a:endParaRPr>
          </a:p>
        </p:txBody>
      </p:sp>
      <p:graphicFrame>
        <p:nvGraphicFramePr>
          <p:cNvPr id="3074" name="Object 2"/>
          <p:cNvGraphicFramePr>
            <a:graphicFrameLocks noChangeAspect="1"/>
          </p:cNvGraphicFramePr>
          <p:nvPr/>
        </p:nvGraphicFramePr>
        <p:xfrm>
          <a:off x="1643063" y="4500563"/>
          <a:ext cx="4838700" cy="1358900"/>
        </p:xfrm>
        <a:graphic>
          <a:graphicData uri="http://schemas.openxmlformats.org/presentationml/2006/ole">
            <mc:AlternateContent xmlns:mc="http://schemas.openxmlformats.org/markup-compatibility/2006">
              <mc:Choice xmlns:v="urn:schemas-microsoft-com:vml" Requires="v">
                <p:oleObj spid="_x0000_s3080" name="Équation" r:id="rId4" imgW="1536480" imgH="431640" progId="Equation.3">
                  <p:embed/>
                </p:oleObj>
              </mc:Choice>
              <mc:Fallback>
                <p:oleObj name="Équation" r:id="rId4" imgW="1536480" imgH="43164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3063" y="4500563"/>
                        <a:ext cx="4838700"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7" name="ZoneTexte 4"/>
          <p:cNvSpPr txBox="1">
            <a:spLocks noChangeArrowheads="1"/>
          </p:cNvSpPr>
          <p:nvPr/>
        </p:nvSpPr>
        <p:spPr bwMode="auto">
          <a:xfrm>
            <a:off x="2786063" y="1214438"/>
            <a:ext cx="25003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800" b="1" i="1"/>
              <a:t>Y = F(a</a:t>
            </a:r>
            <a:r>
              <a:rPr lang="en-US" altLang="fr-FR" sz="2800" b="1" i="1" baseline="-25000"/>
              <a:t>i</a:t>
            </a:r>
            <a:r>
              <a:rPr lang="en-US" altLang="fr-FR" sz="2800" b="1" i="1"/>
              <a:t> , X</a:t>
            </a:r>
            <a:r>
              <a:rPr lang="en-US" altLang="fr-FR" sz="2800" b="1" i="1" baseline="-25000"/>
              <a:t>i  </a:t>
            </a:r>
            <a:r>
              <a:rPr lang="en-US" altLang="fr-FR" sz="2800" b="1" i="1"/>
              <a:t>)</a:t>
            </a:r>
            <a:endParaRPr lang="en-US" altLang="fr-FR" sz="2800" b="1" i="1" baseline="-25000"/>
          </a:p>
        </p:txBody>
      </p:sp>
      <p:sp>
        <p:nvSpPr>
          <p:cNvPr id="3078" name="ZoneTexte 5"/>
          <p:cNvSpPr txBox="1">
            <a:spLocks noChangeArrowheads="1"/>
          </p:cNvSpPr>
          <p:nvPr/>
        </p:nvSpPr>
        <p:spPr bwMode="auto">
          <a:xfrm>
            <a:off x="714375" y="2428875"/>
            <a:ext cx="7929563"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800" b="1" i="1"/>
              <a:t>X</a:t>
            </a:r>
            <a:r>
              <a:rPr lang="en-US" altLang="fr-FR" sz="2800" b="1" i="1" baseline="-25000"/>
              <a:t>i  </a:t>
            </a:r>
            <a:r>
              <a:rPr lang="en-US" altLang="fr-FR" sz="2800" b="1" i="1"/>
              <a:t>  - </a:t>
            </a:r>
            <a:r>
              <a:rPr lang="en-US" altLang="fr-FR" b="1" i="1"/>
              <a:t>descriptors </a:t>
            </a:r>
            <a:r>
              <a:rPr lang="en-US" altLang="fr-FR" i="1"/>
              <a:t>(independent variables)</a:t>
            </a:r>
          </a:p>
          <a:p>
            <a:pPr eaLnBrk="1" hangingPunct="1"/>
            <a:r>
              <a:rPr lang="en-US" altLang="fr-FR" b="1" i="1"/>
              <a:t>a</a:t>
            </a:r>
            <a:r>
              <a:rPr lang="en-US" altLang="fr-FR" b="1" i="1" baseline="-25000"/>
              <a:t>i</a:t>
            </a:r>
            <a:r>
              <a:rPr lang="en-US" altLang="fr-FR" b="1" i="1"/>
              <a:t>     -  fitted parameters</a:t>
            </a:r>
            <a:endParaRPr lang="en-US" altLang="fr-FR" b="1" i="1" baseline="-250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42938" y="285750"/>
            <a:ext cx="7772400" cy="1143000"/>
          </a:xfrm>
          <a:solidFill>
            <a:srgbClr val="FFFFFF"/>
          </a:solidFill>
        </p:spPr>
        <p:txBody>
          <a:bodyPr anchor="t"/>
          <a:lstStyle/>
          <a:p>
            <a:r>
              <a:rPr lang="en-US" altLang="fr-FR" sz="3600" smtClean="0">
                <a:solidFill>
                  <a:srgbClr val="990000"/>
                </a:solidFill>
              </a:rPr>
              <a:t>Multiple Linear Regression</a:t>
            </a:r>
            <a:endParaRPr lang="ru-RU" altLang="fr-FR" sz="3600" smtClean="0">
              <a:solidFill>
                <a:srgbClr val="990000"/>
              </a:solidFill>
            </a:endParaRPr>
          </a:p>
        </p:txBody>
      </p:sp>
      <p:pic>
        <p:nvPicPr>
          <p:cNvPr id="47107" name="Picture 4" descr=" \varepsilon_i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9288" y="-7938"/>
            <a:ext cx="133350" cy="114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Picture 8" descr="http://upload.wikimedia.org/wikipedia/en/1/13/Linear_regress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9125" y="1214438"/>
            <a:ext cx="4257675" cy="294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 name="Group 46"/>
          <p:cNvGraphicFramePr>
            <a:graphicFrameLocks/>
          </p:cNvGraphicFramePr>
          <p:nvPr/>
        </p:nvGraphicFramePr>
        <p:xfrm>
          <a:off x="857250" y="1428750"/>
          <a:ext cx="2357438" cy="2468564"/>
        </p:xfrm>
        <a:graphic>
          <a:graphicData uri="http://schemas.openxmlformats.org/drawingml/2006/table">
            <a:tbl>
              <a:tblPr/>
              <a:tblGrid>
                <a:gridCol w="1179639"/>
                <a:gridCol w="1177799"/>
              </a:tblGrid>
              <a:tr h="643104">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dirty="0" smtClean="0">
                          <a:ln>
                            <a:noFill/>
                          </a:ln>
                          <a:solidFill>
                            <a:srgbClr val="C00000"/>
                          </a:solidFill>
                          <a:effectLst/>
                          <a:latin typeface="Calibri" pitchFamily="34" charset="0"/>
                        </a:rPr>
                        <a:t>Activity</a:t>
                      </a:r>
                    </a:p>
                  </a:txBody>
                  <a:tcPr marL="91439" marR="91439"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dirty="0" smtClean="0">
                          <a:ln>
                            <a:noFill/>
                          </a:ln>
                          <a:solidFill>
                            <a:srgbClr val="002060"/>
                          </a:solidFill>
                          <a:effectLst/>
                          <a:latin typeface="Calibri" pitchFamily="34" charset="0"/>
                        </a:rPr>
                        <a:t>Descriptor</a:t>
                      </a:r>
                    </a:p>
                  </a:txBody>
                  <a:tcPr marL="91439" marR="91439"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0192">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rgbClr val="C00000"/>
                          </a:solidFill>
                          <a:effectLst/>
                          <a:latin typeface="Calibri" pitchFamily="34" charset="0"/>
                        </a:rPr>
                        <a:t>Y</a:t>
                      </a:r>
                      <a:r>
                        <a:rPr kumimoji="0" lang="en-US" sz="2000" b="1" i="1" u="none" strike="noStrike" cap="none" normalizeH="0" baseline="-25000" dirty="0" smtClean="0">
                          <a:ln>
                            <a:noFill/>
                          </a:ln>
                          <a:solidFill>
                            <a:srgbClr val="C00000"/>
                          </a:solidFill>
                          <a:effectLst/>
                          <a:latin typeface="Calibri" pitchFamily="34" charset="0"/>
                        </a:rPr>
                        <a:t>1</a:t>
                      </a:r>
                    </a:p>
                  </a:txBody>
                  <a:tcPr marL="91439" marR="91439"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rgbClr val="002060"/>
                          </a:solidFill>
                          <a:effectLst/>
                          <a:latin typeface="Calibri" pitchFamily="34" charset="0"/>
                        </a:rPr>
                        <a:t>X</a:t>
                      </a:r>
                      <a:r>
                        <a:rPr kumimoji="0" lang="en-US" sz="2000" b="1" i="1" u="none" strike="noStrike" cap="none" normalizeH="0" baseline="-25000" dirty="0" smtClean="0">
                          <a:ln>
                            <a:noFill/>
                          </a:ln>
                          <a:solidFill>
                            <a:srgbClr val="002060"/>
                          </a:solidFill>
                          <a:effectLst/>
                          <a:latin typeface="Calibri" pitchFamily="34" charset="0"/>
                        </a:rPr>
                        <a:t>1</a:t>
                      </a:r>
                    </a:p>
                  </a:txBody>
                  <a:tcPr marL="91439" marR="91439"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736">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rgbClr val="C00000"/>
                          </a:solidFill>
                          <a:effectLst/>
                          <a:latin typeface="Calibri" pitchFamily="34" charset="0"/>
                        </a:rPr>
                        <a:t>Y</a:t>
                      </a:r>
                      <a:r>
                        <a:rPr kumimoji="0" lang="en-US" sz="2000" b="1" i="1" u="none" strike="noStrike" cap="none" normalizeH="0" baseline="-25000" dirty="0" smtClean="0">
                          <a:ln>
                            <a:noFill/>
                          </a:ln>
                          <a:solidFill>
                            <a:srgbClr val="C00000"/>
                          </a:solidFill>
                          <a:effectLst/>
                          <a:latin typeface="Calibri" pitchFamily="34" charset="0"/>
                        </a:rPr>
                        <a:t>2</a:t>
                      </a:r>
                    </a:p>
                  </a:txBody>
                  <a:tcPr marL="91439" marR="91439"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rgbClr val="002060"/>
                          </a:solidFill>
                          <a:effectLst/>
                          <a:latin typeface="Calibri" pitchFamily="34" charset="0"/>
                        </a:rPr>
                        <a:t>Y</a:t>
                      </a:r>
                      <a:r>
                        <a:rPr kumimoji="0" lang="en-US" sz="2000" b="1" i="1" u="none" strike="noStrike" cap="none" normalizeH="0" baseline="-25000" dirty="0" smtClean="0">
                          <a:ln>
                            <a:noFill/>
                          </a:ln>
                          <a:solidFill>
                            <a:srgbClr val="002060"/>
                          </a:solidFill>
                          <a:effectLst/>
                          <a:latin typeface="Calibri" pitchFamily="34" charset="0"/>
                        </a:rPr>
                        <a:t>2</a:t>
                      </a:r>
                    </a:p>
                  </a:txBody>
                  <a:tcPr marL="91439" marR="91439"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340">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0" u="none" strike="noStrike" cap="none" normalizeH="0" baseline="0" dirty="0" smtClean="0">
                          <a:ln>
                            <a:noFill/>
                          </a:ln>
                          <a:solidFill>
                            <a:srgbClr val="C00000"/>
                          </a:solidFill>
                          <a:effectLst/>
                          <a:latin typeface="Calibri" pitchFamily="34" charset="0"/>
                        </a:rPr>
                        <a:t>…</a:t>
                      </a:r>
                    </a:p>
                  </a:txBody>
                  <a:tcPr marL="91439" marR="91439"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0" u="none" strike="noStrike" cap="none" normalizeH="0" baseline="0" dirty="0" smtClean="0">
                          <a:ln>
                            <a:noFill/>
                          </a:ln>
                          <a:solidFill>
                            <a:srgbClr val="002060"/>
                          </a:solidFill>
                          <a:effectLst/>
                          <a:latin typeface="Calibri" pitchFamily="34" charset="0"/>
                        </a:rPr>
                        <a:t>…</a:t>
                      </a:r>
                    </a:p>
                  </a:txBody>
                  <a:tcPr marL="91439" marR="91439"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0192">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err="1" smtClean="0">
                          <a:ln>
                            <a:noFill/>
                          </a:ln>
                          <a:solidFill>
                            <a:srgbClr val="C00000"/>
                          </a:solidFill>
                          <a:effectLst/>
                          <a:latin typeface="Calibri" pitchFamily="34" charset="0"/>
                        </a:rPr>
                        <a:t>Y</a:t>
                      </a:r>
                      <a:r>
                        <a:rPr kumimoji="0" lang="en-US" sz="2000" b="1" i="1" u="none" strike="noStrike" cap="none" normalizeH="0" baseline="-25000" dirty="0" err="1" smtClean="0">
                          <a:ln>
                            <a:noFill/>
                          </a:ln>
                          <a:solidFill>
                            <a:srgbClr val="C00000"/>
                          </a:solidFill>
                          <a:effectLst/>
                          <a:latin typeface="Calibri" pitchFamily="34" charset="0"/>
                        </a:rPr>
                        <a:t>n</a:t>
                      </a:r>
                      <a:endParaRPr kumimoji="0" lang="en-US" sz="2000" b="1" i="1" u="none" strike="noStrike" cap="none" normalizeH="0" baseline="-25000" dirty="0" smtClean="0">
                        <a:ln>
                          <a:noFill/>
                        </a:ln>
                        <a:solidFill>
                          <a:srgbClr val="C00000"/>
                        </a:solidFill>
                        <a:effectLst/>
                        <a:latin typeface="Calibri" pitchFamily="34" charset="0"/>
                      </a:endParaRPr>
                    </a:p>
                  </a:txBody>
                  <a:tcPr marL="91439" marR="91439"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err="1" smtClean="0">
                          <a:ln>
                            <a:noFill/>
                          </a:ln>
                          <a:solidFill>
                            <a:srgbClr val="002060"/>
                          </a:solidFill>
                          <a:effectLst/>
                          <a:latin typeface="Calibri" pitchFamily="34" charset="0"/>
                        </a:rPr>
                        <a:t>X</a:t>
                      </a:r>
                      <a:r>
                        <a:rPr kumimoji="0" lang="en-US" sz="2000" b="1" i="1" u="none" strike="noStrike" cap="none" normalizeH="0" baseline="-25000" dirty="0" err="1" smtClean="0">
                          <a:ln>
                            <a:noFill/>
                          </a:ln>
                          <a:solidFill>
                            <a:srgbClr val="002060"/>
                          </a:solidFill>
                          <a:effectLst/>
                          <a:latin typeface="Calibri" pitchFamily="34" charset="0"/>
                        </a:rPr>
                        <a:t>n</a:t>
                      </a:r>
                      <a:endParaRPr kumimoji="0" lang="en-US" sz="2000" b="1" i="1" u="none" strike="noStrike" cap="none" normalizeH="0" baseline="-25000" dirty="0" smtClean="0">
                        <a:ln>
                          <a:noFill/>
                        </a:ln>
                        <a:solidFill>
                          <a:srgbClr val="002060"/>
                        </a:solidFill>
                        <a:effectLst/>
                        <a:latin typeface="Calibri" pitchFamily="34" charset="0"/>
                      </a:endParaRPr>
                    </a:p>
                  </a:txBody>
                  <a:tcPr marL="91439" marR="91439" marT="45732" marB="4573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7129" name="ZoneTexte 10"/>
          <p:cNvSpPr txBox="1">
            <a:spLocks noChangeArrowheads="1"/>
          </p:cNvSpPr>
          <p:nvPr/>
        </p:nvSpPr>
        <p:spPr bwMode="auto">
          <a:xfrm>
            <a:off x="5286375" y="1500188"/>
            <a:ext cx="3698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000" b="1">
                <a:solidFill>
                  <a:srgbClr val="C00000"/>
                </a:solidFill>
              </a:rPr>
              <a:t>Y</a:t>
            </a:r>
          </a:p>
        </p:txBody>
      </p:sp>
      <p:sp>
        <p:nvSpPr>
          <p:cNvPr id="47130" name="ZoneTexte 11"/>
          <p:cNvSpPr txBox="1">
            <a:spLocks noChangeArrowheads="1"/>
          </p:cNvSpPr>
          <p:nvPr/>
        </p:nvSpPr>
        <p:spPr bwMode="auto">
          <a:xfrm>
            <a:off x="8001000" y="3000375"/>
            <a:ext cx="3571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000" b="1">
                <a:solidFill>
                  <a:srgbClr val="002060"/>
                </a:solidFill>
              </a:rPr>
              <a:t>X</a:t>
            </a:r>
          </a:p>
        </p:txBody>
      </p:sp>
      <p:sp>
        <p:nvSpPr>
          <p:cNvPr id="47131" name="ZoneTexte 14"/>
          <p:cNvSpPr txBox="1">
            <a:spLocks noChangeArrowheads="1"/>
          </p:cNvSpPr>
          <p:nvPr/>
        </p:nvSpPr>
        <p:spPr bwMode="auto">
          <a:xfrm>
            <a:off x="2571750" y="4500563"/>
            <a:ext cx="2333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800" b="1" i="1"/>
              <a:t>Y</a:t>
            </a:r>
            <a:r>
              <a:rPr lang="en-US" altLang="fr-FR" sz="2800" b="1" i="1" baseline="-25000"/>
              <a:t>i</a:t>
            </a:r>
            <a:r>
              <a:rPr lang="en-US" altLang="fr-FR" sz="2800" b="1" i="1"/>
              <a:t> = a</a:t>
            </a:r>
            <a:r>
              <a:rPr lang="en-US" altLang="fr-FR" sz="2800" b="1" i="1" baseline="-25000"/>
              <a:t>0</a:t>
            </a:r>
            <a:r>
              <a:rPr lang="en-US" altLang="fr-FR" sz="2800" b="1" i="1"/>
              <a:t> + a</a:t>
            </a:r>
            <a:r>
              <a:rPr lang="en-US" altLang="fr-FR" sz="2800" b="1" i="1" baseline="-25000"/>
              <a:t>1</a:t>
            </a:r>
            <a:r>
              <a:rPr lang="en-US" altLang="fr-FR" sz="2800" b="1" i="1"/>
              <a:t> X</a:t>
            </a:r>
            <a:r>
              <a:rPr lang="en-US" altLang="fr-FR" sz="2800" b="1" i="1" baseline="-25000"/>
              <a:t>i1</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5" descr="parab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7900" y="3597275"/>
            <a:ext cx="5446713" cy="285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2"/>
          <p:cNvSpPr>
            <a:spLocks noGrp="1" noChangeArrowheads="1"/>
          </p:cNvSpPr>
          <p:nvPr>
            <p:ph type="title"/>
          </p:nvPr>
        </p:nvSpPr>
        <p:spPr/>
        <p:txBody>
          <a:bodyPr/>
          <a:lstStyle/>
          <a:p>
            <a:pPr eaLnBrk="1" hangingPunct="1"/>
            <a:r>
              <a:rPr lang="en-US" altLang="fr-FR" b="1" smtClean="0"/>
              <a:t>Multiple Linear Regression</a:t>
            </a:r>
          </a:p>
        </p:txBody>
      </p:sp>
      <p:sp>
        <p:nvSpPr>
          <p:cNvPr id="4101" name="Rectangle 7"/>
          <p:cNvSpPr>
            <a:spLocks noChangeArrowheads="1"/>
          </p:cNvSpPr>
          <p:nvPr/>
        </p:nvSpPr>
        <p:spPr bwMode="auto">
          <a:xfrm>
            <a:off x="395288" y="1771650"/>
            <a:ext cx="4103687" cy="252095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grpSp>
        <p:nvGrpSpPr>
          <p:cNvPr id="4102" name="Group 28"/>
          <p:cNvGrpSpPr>
            <a:grpSpLocks/>
          </p:cNvGrpSpPr>
          <p:nvPr/>
        </p:nvGrpSpPr>
        <p:grpSpPr bwMode="auto">
          <a:xfrm>
            <a:off x="3492500" y="5518150"/>
            <a:ext cx="1150938" cy="863600"/>
            <a:chOff x="1973" y="3476"/>
            <a:chExt cx="725" cy="544"/>
          </a:xfrm>
        </p:grpSpPr>
        <p:sp>
          <p:nvSpPr>
            <p:cNvPr id="4119" name="Line 10"/>
            <p:cNvSpPr>
              <a:spLocks noChangeShapeType="1"/>
            </p:cNvSpPr>
            <p:nvPr/>
          </p:nvSpPr>
          <p:spPr bwMode="auto">
            <a:xfrm flipV="1">
              <a:off x="1973" y="3702"/>
              <a:ext cx="499" cy="31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4120" name="Line 11"/>
            <p:cNvSpPr>
              <a:spLocks noChangeShapeType="1"/>
            </p:cNvSpPr>
            <p:nvPr/>
          </p:nvSpPr>
          <p:spPr bwMode="auto">
            <a:xfrm>
              <a:off x="1973" y="4020"/>
              <a:ext cx="7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4121" name="Line 12"/>
            <p:cNvSpPr>
              <a:spLocks noChangeShapeType="1"/>
            </p:cNvSpPr>
            <p:nvPr/>
          </p:nvSpPr>
          <p:spPr bwMode="auto">
            <a:xfrm flipV="1">
              <a:off x="1973" y="3476"/>
              <a:ext cx="0" cy="54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pSp>
      <p:sp>
        <p:nvSpPr>
          <p:cNvPr id="52237" name="Oval 13"/>
          <p:cNvSpPr>
            <a:spLocks noChangeAspect="1" noChangeArrowheads="1"/>
          </p:cNvSpPr>
          <p:nvPr/>
        </p:nvSpPr>
        <p:spPr bwMode="auto">
          <a:xfrm flipV="1">
            <a:off x="1042988" y="3141663"/>
            <a:ext cx="144462" cy="144462"/>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52238" name="Oval 14"/>
          <p:cNvSpPr>
            <a:spLocks noChangeAspect="1" noChangeArrowheads="1"/>
          </p:cNvSpPr>
          <p:nvPr/>
        </p:nvSpPr>
        <p:spPr bwMode="auto">
          <a:xfrm flipV="1">
            <a:off x="3779838" y="3141663"/>
            <a:ext cx="144462" cy="144462"/>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52239" name="Oval 15"/>
          <p:cNvSpPr>
            <a:spLocks noChangeAspect="1" noChangeArrowheads="1"/>
          </p:cNvSpPr>
          <p:nvPr/>
        </p:nvSpPr>
        <p:spPr bwMode="auto">
          <a:xfrm flipV="1">
            <a:off x="4498975" y="5013325"/>
            <a:ext cx="144463" cy="144463"/>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pic>
        <p:nvPicPr>
          <p:cNvPr id="4106" name="Picture 4" descr="parabolhidde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8263" y="5286375"/>
            <a:ext cx="4171950" cy="116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40" name="Line 16"/>
          <p:cNvSpPr>
            <a:spLocks noChangeShapeType="1"/>
          </p:cNvSpPr>
          <p:nvPr/>
        </p:nvSpPr>
        <p:spPr bwMode="auto">
          <a:xfrm>
            <a:off x="1116013" y="3213100"/>
            <a:ext cx="2735262" cy="0"/>
          </a:xfrm>
          <a:prstGeom prst="line">
            <a:avLst/>
          </a:prstGeom>
          <a:noFill/>
          <a:ln w="25400">
            <a:solidFill>
              <a:srgbClr val="C00000"/>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52241" name="Line 17"/>
          <p:cNvSpPr>
            <a:spLocks noChangeShapeType="1"/>
          </p:cNvSpPr>
          <p:nvPr/>
        </p:nvSpPr>
        <p:spPr bwMode="auto">
          <a:xfrm flipV="1">
            <a:off x="1116013" y="2060575"/>
            <a:ext cx="2735262" cy="1944688"/>
          </a:xfrm>
          <a:prstGeom prst="line">
            <a:avLst/>
          </a:prstGeom>
          <a:noFill/>
          <a:ln w="25400">
            <a:solidFill>
              <a:srgbClr val="C00000"/>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4109" name="Oval 18"/>
          <p:cNvSpPr>
            <a:spLocks noChangeAspect="1" noChangeArrowheads="1"/>
          </p:cNvSpPr>
          <p:nvPr/>
        </p:nvSpPr>
        <p:spPr bwMode="auto">
          <a:xfrm>
            <a:off x="1835150" y="3573463"/>
            <a:ext cx="142875" cy="142875"/>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4110" name="Oval 19"/>
          <p:cNvSpPr>
            <a:spLocks noChangeAspect="1" noChangeArrowheads="1"/>
          </p:cNvSpPr>
          <p:nvPr/>
        </p:nvSpPr>
        <p:spPr bwMode="auto">
          <a:xfrm>
            <a:off x="2916238" y="2420938"/>
            <a:ext cx="142875" cy="142875"/>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4111" name="Oval 20"/>
          <p:cNvSpPr>
            <a:spLocks noChangeAspect="1" noChangeArrowheads="1"/>
          </p:cNvSpPr>
          <p:nvPr/>
        </p:nvSpPr>
        <p:spPr bwMode="auto">
          <a:xfrm>
            <a:off x="3635375" y="2276475"/>
            <a:ext cx="142875" cy="142875"/>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4112" name="Oval 21"/>
          <p:cNvSpPr>
            <a:spLocks noChangeAspect="1" noChangeArrowheads="1"/>
          </p:cNvSpPr>
          <p:nvPr/>
        </p:nvSpPr>
        <p:spPr bwMode="auto">
          <a:xfrm>
            <a:off x="827088" y="3789363"/>
            <a:ext cx="142875" cy="142875"/>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4113" name="Oval 22"/>
          <p:cNvSpPr>
            <a:spLocks noChangeAspect="1" noChangeArrowheads="1"/>
          </p:cNvSpPr>
          <p:nvPr/>
        </p:nvSpPr>
        <p:spPr bwMode="auto">
          <a:xfrm>
            <a:off x="2555875" y="3141663"/>
            <a:ext cx="142875" cy="142875"/>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4114" name="Oval 23"/>
          <p:cNvSpPr>
            <a:spLocks noChangeAspect="1" noChangeArrowheads="1"/>
          </p:cNvSpPr>
          <p:nvPr/>
        </p:nvSpPr>
        <p:spPr bwMode="auto">
          <a:xfrm>
            <a:off x="2051050" y="3068638"/>
            <a:ext cx="142875" cy="142875"/>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4115" name="Text Box 24"/>
          <p:cNvSpPr txBox="1">
            <a:spLocks noChangeArrowheads="1"/>
          </p:cNvSpPr>
          <p:nvPr/>
        </p:nvSpPr>
        <p:spPr bwMode="auto">
          <a:xfrm>
            <a:off x="1331913" y="2060575"/>
            <a:ext cx="10715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i="1">
                <a:latin typeface="Calibri" pitchFamily="34" charset="0"/>
              </a:rPr>
              <a:t>y=ax+b</a:t>
            </a:r>
          </a:p>
        </p:txBody>
      </p:sp>
      <p:sp>
        <p:nvSpPr>
          <p:cNvPr id="4116" name="Text Box 25"/>
          <p:cNvSpPr txBox="1">
            <a:spLocks noChangeArrowheads="1"/>
          </p:cNvSpPr>
          <p:nvPr/>
        </p:nvSpPr>
        <p:spPr bwMode="auto">
          <a:xfrm>
            <a:off x="4446588" y="6237288"/>
            <a:ext cx="3413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i="1">
                <a:latin typeface="Calibri" pitchFamily="34" charset="0"/>
              </a:rPr>
              <a:t>a</a:t>
            </a:r>
          </a:p>
        </p:txBody>
      </p:sp>
      <p:sp>
        <p:nvSpPr>
          <p:cNvPr id="4117" name="Text Box 26"/>
          <p:cNvSpPr txBox="1">
            <a:spLocks noChangeArrowheads="1"/>
          </p:cNvSpPr>
          <p:nvPr/>
        </p:nvSpPr>
        <p:spPr bwMode="auto">
          <a:xfrm>
            <a:off x="3943350" y="5589588"/>
            <a:ext cx="341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i="1">
                <a:latin typeface="Calibri" pitchFamily="34" charset="0"/>
              </a:rPr>
              <a:t>b</a:t>
            </a:r>
          </a:p>
        </p:txBody>
      </p:sp>
      <p:sp>
        <p:nvSpPr>
          <p:cNvPr id="4118" name="Text Box 27"/>
          <p:cNvSpPr txBox="1">
            <a:spLocks noChangeArrowheads="1"/>
          </p:cNvSpPr>
          <p:nvPr/>
        </p:nvSpPr>
        <p:spPr bwMode="auto">
          <a:xfrm>
            <a:off x="500063" y="4786313"/>
            <a:ext cx="21637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i="1">
                <a:latin typeface="Calibri" pitchFamily="34" charset="0"/>
              </a:rPr>
              <a:t>Residual Sum of</a:t>
            </a:r>
          </a:p>
          <a:p>
            <a:pPr eaLnBrk="1" hangingPunct="1"/>
            <a:r>
              <a:rPr lang="en-US" altLang="fr-FR" i="1">
                <a:latin typeface="Calibri" pitchFamily="34" charset="0"/>
              </a:rPr>
              <a:t>Squared (RSS)</a:t>
            </a:r>
          </a:p>
        </p:txBody>
      </p:sp>
      <p:graphicFrame>
        <p:nvGraphicFramePr>
          <p:cNvPr id="4098" name="Object 2"/>
          <p:cNvGraphicFramePr>
            <a:graphicFrameLocks noChangeAspect="1"/>
          </p:cNvGraphicFramePr>
          <p:nvPr/>
        </p:nvGraphicFramePr>
        <p:xfrm>
          <a:off x="500063" y="5715000"/>
          <a:ext cx="2300287" cy="717550"/>
        </p:xfrm>
        <a:graphic>
          <a:graphicData uri="http://schemas.openxmlformats.org/presentationml/2006/ole">
            <mc:AlternateContent xmlns:mc="http://schemas.openxmlformats.org/markup-compatibility/2006">
              <mc:Choice xmlns:v="urn:schemas-microsoft-com:vml" Requires="v">
                <p:oleObj spid="_x0000_s4123" name="Équation" r:id="rId6" imgW="1384200" imgH="431640" progId="Equation.3">
                  <p:embed/>
                </p:oleObj>
              </mc:Choice>
              <mc:Fallback>
                <p:oleObj name="Équation" r:id="rId6" imgW="1384200" imgH="431640" progId="Equation.3">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063" y="5715000"/>
                        <a:ext cx="2300287" cy="71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path" presetSubtype="0" accel="50000" decel="50000" fill="hold" grpId="0" nodeType="clickEffect">
                                  <p:stCondLst>
                                    <p:cond delay="0"/>
                                  </p:stCondLst>
                                  <p:childTnLst>
                                    <p:animMotion origin="layout" path="M 5E-6 3.12139E-6 L 0.00017 0.11537 " pathEditMode="relative" rAng="0" ptsTypes="AA">
                                      <p:cBhvr>
                                        <p:cTn id="6" dur="2000" fill="hold"/>
                                        <p:tgtEl>
                                          <p:spTgt spid="52237"/>
                                        </p:tgtEl>
                                        <p:attrNameLst>
                                          <p:attrName>ppt_x</p:attrName>
                                          <p:attrName>ppt_y</p:attrName>
                                        </p:attrNameLst>
                                      </p:cBhvr>
                                      <p:rCtr x="0" y="5800"/>
                                    </p:animMotion>
                                  </p:childTnLst>
                                </p:cTn>
                              </p:par>
                              <p:par>
                                <p:cTn id="7" presetID="64" presetClass="path" presetSubtype="0" accel="50000" decel="50000" fill="hold" grpId="0" nodeType="withEffect">
                                  <p:stCondLst>
                                    <p:cond delay="0"/>
                                  </p:stCondLst>
                                  <p:childTnLst>
                                    <p:animMotion origin="layout" path="M -5.55556E-7 3.12139E-6 L -5.55556E-7 -0.16786 " pathEditMode="relative" rAng="0" ptsTypes="AA">
                                      <p:cBhvr>
                                        <p:cTn id="8" dur="2000" fill="hold"/>
                                        <p:tgtEl>
                                          <p:spTgt spid="52238"/>
                                        </p:tgtEl>
                                        <p:attrNameLst>
                                          <p:attrName>ppt_x</p:attrName>
                                          <p:attrName>ppt_y</p:attrName>
                                        </p:attrNameLst>
                                      </p:cBhvr>
                                      <p:rCtr x="0" y="-8400"/>
                                    </p:animMotion>
                                  </p:childTnLst>
                                </p:cTn>
                              </p:par>
                              <p:par>
                                <p:cTn id="9" presetID="0" presetClass="path" presetSubtype="0" accel="50000" decel="50000" fill="hold" grpId="0" nodeType="withEffect">
                                  <p:stCondLst>
                                    <p:cond delay="0"/>
                                  </p:stCondLst>
                                  <p:childTnLst>
                                    <p:animMotion origin="layout" path="M 3.61111E-6 1.96532E-6 L 0.17343 0.14682 " pathEditMode="relative" rAng="0" ptsTypes="AA">
                                      <p:cBhvr>
                                        <p:cTn id="10" dur="2000" fill="hold"/>
                                        <p:tgtEl>
                                          <p:spTgt spid="52239"/>
                                        </p:tgtEl>
                                        <p:attrNameLst>
                                          <p:attrName>ppt_x</p:attrName>
                                          <p:attrName>ppt_y</p:attrName>
                                        </p:attrNameLst>
                                      </p:cBhvr>
                                      <p:rCtr x="8700" y="7300"/>
                                    </p:animMotion>
                                  </p:childTnLst>
                                </p:cTn>
                              </p:par>
                              <p:par>
                                <p:cTn id="11" presetID="1" presetClass="exit" presetSubtype="0" fill="hold" grpId="0" nodeType="withEffect">
                                  <p:stCondLst>
                                    <p:cond delay="0"/>
                                  </p:stCondLst>
                                  <p:childTnLst>
                                    <p:set>
                                      <p:cBhvr>
                                        <p:cTn id="12" dur="1" fill="hold">
                                          <p:stCondLst>
                                            <p:cond delay="0"/>
                                          </p:stCondLst>
                                        </p:cTn>
                                        <p:tgtEl>
                                          <p:spTgt spid="52240"/>
                                        </p:tgtEl>
                                        <p:attrNameLst>
                                          <p:attrName>style.visibility</p:attrName>
                                        </p:attrNameLst>
                                      </p:cBhvr>
                                      <p:to>
                                        <p:strVal val="hidden"/>
                                      </p:to>
                                    </p:set>
                                  </p:childTnLst>
                                </p:cTn>
                              </p:par>
                            </p:childTnLst>
                          </p:cTn>
                        </p:par>
                        <p:par>
                          <p:cTn id="13" fill="hold" nodeType="afterGroup">
                            <p:stCondLst>
                              <p:cond delay="2000"/>
                            </p:stCondLst>
                            <p:childTnLst>
                              <p:par>
                                <p:cTn id="14" presetID="1" presetClass="entr" presetSubtype="0" fill="hold" grpId="0" nodeType="afterEffect">
                                  <p:stCondLst>
                                    <p:cond delay="0"/>
                                  </p:stCondLst>
                                  <p:childTnLst>
                                    <p:set>
                                      <p:cBhvr>
                                        <p:cTn id="15" dur="1" fill="hold">
                                          <p:stCondLst>
                                            <p:cond delay="0"/>
                                          </p:stCondLst>
                                        </p:cTn>
                                        <p:tgtEl>
                                          <p:spTgt spid="52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7" grpId="0" animBg="1"/>
      <p:bldP spid="52238" grpId="0" animBg="1"/>
      <p:bldP spid="52239" grpId="0" animBg="1"/>
      <p:bldP spid="52240" grpId="0" animBg="1"/>
      <p:bldP spid="5224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42938" y="285750"/>
            <a:ext cx="7772400" cy="1143000"/>
          </a:xfrm>
          <a:solidFill>
            <a:srgbClr val="FFFFFF"/>
          </a:solidFill>
        </p:spPr>
        <p:txBody>
          <a:bodyPr anchor="t"/>
          <a:lstStyle/>
          <a:p>
            <a:r>
              <a:rPr lang="en-US" altLang="fr-FR" sz="3600" smtClean="0">
                <a:solidFill>
                  <a:srgbClr val="990000"/>
                </a:solidFill>
              </a:rPr>
              <a:t>Multiple Linear Regression</a:t>
            </a:r>
            <a:endParaRPr lang="ru-RU" altLang="fr-FR" sz="3600" smtClean="0">
              <a:solidFill>
                <a:srgbClr val="990000"/>
              </a:solidFill>
            </a:endParaRPr>
          </a:p>
        </p:txBody>
      </p:sp>
      <p:pic>
        <p:nvPicPr>
          <p:cNvPr id="48131" name="Picture 4" descr=" \varepsilon_i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9288" y="-7938"/>
            <a:ext cx="133350" cy="114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 name="Group 46"/>
          <p:cNvGraphicFramePr>
            <a:graphicFrameLocks/>
          </p:cNvGraphicFramePr>
          <p:nvPr/>
        </p:nvGraphicFramePr>
        <p:xfrm>
          <a:off x="2357438" y="1500188"/>
          <a:ext cx="4214813" cy="3068697"/>
        </p:xfrm>
        <a:graphic>
          <a:graphicData uri="http://schemas.openxmlformats.org/drawingml/2006/table">
            <a:tbl>
              <a:tblPr/>
              <a:tblGrid>
                <a:gridCol w="844017"/>
                <a:gridCol w="842699"/>
                <a:gridCol w="842699"/>
                <a:gridCol w="354403"/>
                <a:gridCol w="1330995"/>
              </a:tblGrid>
              <a:tr h="642872">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dirty="0" smtClean="0">
                          <a:ln>
                            <a:noFill/>
                          </a:ln>
                          <a:solidFill>
                            <a:srgbClr val="800000"/>
                          </a:solidFill>
                          <a:effectLst/>
                          <a:latin typeface="Calibri" pitchFamily="34" charset="0"/>
                        </a:rPr>
                        <a:t>Activity</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dirty="0" err="1" smtClean="0">
                          <a:ln>
                            <a:noFill/>
                          </a:ln>
                          <a:solidFill>
                            <a:schemeClr val="tx1"/>
                          </a:solidFill>
                          <a:effectLst/>
                          <a:latin typeface="Calibri" pitchFamily="34" charset="0"/>
                        </a:rPr>
                        <a:t>Descr</a:t>
                      </a:r>
                      <a:r>
                        <a:rPr kumimoji="0" lang="en-US" sz="1600" b="1" i="0" u="none" strike="noStrike" cap="none" normalizeH="0" baseline="0" dirty="0" smtClean="0">
                          <a:ln>
                            <a:noFill/>
                          </a:ln>
                          <a:solidFill>
                            <a:schemeClr val="tx1"/>
                          </a:solidFill>
                          <a:effectLst/>
                          <a:latin typeface="Calibri" pitchFamily="34" charset="0"/>
                        </a:rPr>
                        <a:t> 1</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1600" b="1" i="0" u="none" strike="noStrike" cap="none" normalizeH="0" baseline="0" dirty="0" err="1" smtClean="0">
                          <a:ln>
                            <a:noFill/>
                          </a:ln>
                          <a:solidFill>
                            <a:schemeClr val="tx1"/>
                          </a:solidFill>
                          <a:effectLst/>
                          <a:latin typeface="Calibri" pitchFamily="34" charset="0"/>
                        </a:rPr>
                        <a:t>Descr</a:t>
                      </a:r>
                      <a:r>
                        <a:rPr kumimoji="0" lang="en-US" sz="1600" b="1" i="0" u="none" strike="noStrike" cap="none" normalizeH="0" baseline="0" dirty="0" smtClean="0">
                          <a:ln>
                            <a:noFill/>
                          </a:ln>
                          <a:solidFill>
                            <a:schemeClr val="tx1"/>
                          </a:solidFill>
                          <a:effectLst/>
                          <a:latin typeface="Calibri" pitchFamily="34" charset="0"/>
                        </a:rPr>
                        <a:t> 2</a:t>
                      </a:r>
                    </a:p>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600" b="1" i="0" u="none" strike="noStrike" cap="none" normalizeH="0" baseline="0" dirty="0" smtClean="0">
                        <a:ln>
                          <a:noFill/>
                        </a:ln>
                        <a:solidFill>
                          <a:schemeClr val="tx1"/>
                        </a:solidFill>
                        <a:effectLst/>
                        <a:latin typeface="Calibri" pitchFamily="34" charset="0"/>
                      </a:endParaRP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1600" b="1" i="0" u="none" strike="noStrike" cap="none" normalizeH="0" baseline="0" dirty="0" smtClean="0">
                          <a:ln>
                            <a:noFill/>
                          </a:ln>
                          <a:solidFill>
                            <a:schemeClr val="tx1"/>
                          </a:solidFill>
                          <a:effectLst/>
                          <a:latin typeface="Calibri" pitchFamily="34" charset="0"/>
                        </a:rPr>
                        <a:t>…</a:t>
                      </a:r>
                    </a:p>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600" b="1" i="0" u="none" strike="noStrike" cap="none" normalizeH="0" baseline="0" dirty="0" smtClean="0">
                        <a:ln>
                          <a:noFill/>
                        </a:ln>
                        <a:solidFill>
                          <a:schemeClr val="tx1"/>
                        </a:solidFill>
                        <a:effectLst/>
                        <a:latin typeface="Calibri" pitchFamily="34" charset="0"/>
                      </a:endParaRP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1600" b="1" i="0" u="none" strike="noStrike" cap="none" normalizeH="0" baseline="0" dirty="0" err="1" smtClean="0">
                          <a:ln>
                            <a:noFill/>
                          </a:ln>
                          <a:solidFill>
                            <a:schemeClr val="tx1"/>
                          </a:solidFill>
                          <a:effectLst/>
                          <a:latin typeface="Calibri" pitchFamily="34" charset="0"/>
                        </a:rPr>
                        <a:t>Descr</a:t>
                      </a:r>
                      <a:r>
                        <a:rPr kumimoji="0" lang="en-US" sz="1600" b="1" i="0" u="none" strike="noStrike" cap="none" normalizeH="0" baseline="0" dirty="0" smtClean="0">
                          <a:ln>
                            <a:noFill/>
                          </a:ln>
                          <a:solidFill>
                            <a:schemeClr val="tx1"/>
                          </a:solidFill>
                          <a:effectLst/>
                          <a:latin typeface="Calibri" pitchFamily="34" charset="0"/>
                        </a:rPr>
                        <a:t> </a:t>
                      </a:r>
                      <a:r>
                        <a:rPr kumimoji="0" lang="en-US" sz="1600" b="1" i="1" u="none" strike="noStrike" cap="none" normalizeH="0" baseline="0" dirty="0" smtClean="0">
                          <a:ln>
                            <a:noFill/>
                          </a:ln>
                          <a:solidFill>
                            <a:schemeClr val="tx1"/>
                          </a:solidFill>
                          <a:effectLst/>
                          <a:latin typeface="Calibri" pitchFamily="34" charset="0"/>
                        </a:rPr>
                        <a:t>m</a:t>
                      </a:r>
                    </a:p>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1600" b="1" i="0" u="none" strike="noStrike" cap="none" normalizeH="0" baseline="0" dirty="0" smtClean="0">
                        <a:ln>
                          <a:noFill/>
                        </a:ln>
                        <a:solidFill>
                          <a:schemeClr val="tx1"/>
                        </a:solidFill>
                        <a:effectLst/>
                        <a:latin typeface="Calibri" pitchFamily="34" charset="0"/>
                      </a:endParaRP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2872">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rgbClr val="800000"/>
                          </a:solidFill>
                          <a:effectLst/>
                          <a:latin typeface="Calibri" pitchFamily="34" charset="0"/>
                        </a:rPr>
                        <a:t>Y</a:t>
                      </a:r>
                      <a:r>
                        <a:rPr kumimoji="0" lang="en-US" sz="2000" b="1" i="1" u="none" strike="noStrike" cap="none" normalizeH="0" baseline="-25000" dirty="0" smtClean="0">
                          <a:ln>
                            <a:noFill/>
                          </a:ln>
                          <a:solidFill>
                            <a:srgbClr val="800000"/>
                          </a:solidFill>
                          <a:effectLst/>
                          <a:latin typeface="Calibri" pitchFamily="34" charset="0"/>
                        </a:rPr>
                        <a:t>1</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chemeClr val="tx1"/>
                          </a:solidFill>
                          <a:effectLst/>
                          <a:latin typeface="Calibri" pitchFamily="34" charset="0"/>
                        </a:rPr>
                        <a:t>X</a:t>
                      </a:r>
                      <a:r>
                        <a:rPr kumimoji="0" lang="en-US" sz="2000" b="1" i="1" u="none" strike="noStrike" cap="none" normalizeH="0" baseline="-25000" dirty="0" smtClean="0">
                          <a:ln>
                            <a:noFill/>
                          </a:ln>
                          <a:solidFill>
                            <a:schemeClr val="tx1"/>
                          </a:solidFill>
                          <a:effectLst/>
                          <a:latin typeface="Calibri" pitchFamily="34" charset="0"/>
                        </a:rPr>
                        <a:t>11</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chemeClr val="tx1"/>
                          </a:solidFill>
                          <a:effectLst/>
                          <a:latin typeface="Calibri" pitchFamily="34" charset="0"/>
                        </a:rPr>
                        <a:t>X</a:t>
                      </a:r>
                      <a:r>
                        <a:rPr kumimoji="0" lang="en-US" sz="2000" b="1" i="1" u="none" strike="noStrike" cap="none" normalizeH="0" baseline="-25000" dirty="0" smtClean="0">
                          <a:ln>
                            <a:noFill/>
                          </a:ln>
                          <a:solidFill>
                            <a:schemeClr val="tx1"/>
                          </a:solidFill>
                          <a:effectLst/>
                          <a:latin typeface="Calibri" pitchFamily="34" charset="0"/>
                        </a:rPr>
                        <a:t>12</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000" b="1" i="0" u="none" strike="noStrike" cap="none" normalizeH="0" baseline="0" dirty="0" smtClean="0">
                          <a:ln>
                            <a:noFill/>
                          </a:ln>
                          <a:solidFill>
                            <a:schemeClr val="tx1"/>
                          </a:solidFill>
                          <a:effectLst/>
                          <a:latin typeface="Calibri" pitchFamily="34" charset="0"/>
                        </a:rPr>
                        <a:t>…</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chemeClr val="tx1"/>
                          </a:solidFill>
                          <a:effectLst/>
                          <a:latin typeface="Calibri" pitchFamily="34" charset="0"/>
                        </a:rPr>
                        <a:t>X</a:t>
                      </a:r>
                      <a:r>
                        <a:rPr kumimoji="0" lang="en-US" sz="2000" b="1" i="1" u="none" strike="noStrike" cap="none" normalizeH="0" baseline="-25000" dirty="0" smtClean="0">
                          <a:ln>
                            <a:noFill/>
                          </a:ln>
                          <a:solidFill>
                            <a:schemeClr val="tx1"/>
                          </a:solidFill>
                          <a:effectLst/>
                          <a:latin typeface="Calibri" pitchFamily="34" charset="0"/>
                        </a:rPr>
                        <a:t>1m</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0011">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rgbClr val="800000"/>
                          </a:solidFill>
                          <a:effectLst/>
                          <a:latin typeface="Calibri" pitchFamily="34" charset="0"/>
                        </a:rPr>
                        <a:t>Y</a:t>
                      </a:r>
                      <a:r>
                        <a:rPr kumimoji="0" lang="en-US" sz="2000" b="1" i="1" u="none" strike="noStrike" cap="none" normalizeH="0" baseline="-25000" dirty="0" smtClean="0">
                          <a:ln>
                            <a:noFill/>
                          </a:ln>
                          <a:solidFill>
                            <a:srgbClr val="800000"/>
                          </a:solidFill>
                          <a:effectLst/>
                          <a:latin typeface="Calibri" pitchFamily="34" charset="0"/>
                        </a:rPr>
                        <a:t>2</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chemeClr val="tx1"/>
                          </a:solidFill>
                          <a:effectLst/>
                          <a:latin typeface="Calibri" pitchFamily="34" charset="0"/>
                        </a:rPr>
                        <a:t>X</a:t>
                      </a:r>
                      <a:r>
                        <a:rPr kumimoji="0" lang="en-US" sz="2000" b="1" i="1" u="none" strike="noStrike" cap="none" normalizeH="0" baseline="-25000" dirty="0" smtClean="0">
                          <a:ln>
                            <a:noFill/>
                          </a:ln>
                          <a:solidFill>
                            <a:schemeClr val="tx1"/>
                          </a:solidFill>
                          <a:effectLst/>
                          <a:latin typeface="Calibri" pitchFamily="34" charset="0"/>
                        </a:rPr>
                        <a:t>21</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chemeClr val="tx1"/>
                          </a:solidFill>
                          <a:effectLst/>
                          <a:latin typeface="Calibri" pitchFamily="34" charset="0"/>
                        </a:rPr>
                        <a:t>X</a:t>
                      </a:r>
                      <a:r>
                        <a:rPr kumimoji="0" lang="en-US" sz="2000" b="1" i="1" u="none" strike="noStrike" cap="none" normalizeH="0" baseline="-25000" dirty="0" smtClean="0">
                          <a:ln>
                            <a:noFill/>
                          </a:ln>
                          <a:solidFill>
                            <a:schemeClr val="tx1"/>
                          </a:solidFill>
                          <a:effectLst/>
                          <a:latin typeface="Calibri" pitchFamily="34" charset="0"/>
                        </a:rPr>
                        <a:t>22</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000" b="1" i="0" u="none" strike="noStrike" cap="none" normalizeH="0" baseline="0" dirty="0" smtClean="0">
                          <a:ln>
                            <a:noFill/>
                          </a:ln>
                          <a:solidFill>
                            <a:schemeClr val="tx1"/>
                          </a:solidFill>
                          <a:effectLst/>
                          <a:latin typeface="Calibri" pitchFamily="34" charset="0"/>
                        </a:rPr>
                        <a:t>…</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chemeClr val="tx1"/>
                          </a:solidFill>
                          <a:effectLst/>
                          <a:latin typeface="Calibri" pitchFamily="34" charset="0"/>
                        </a:rPr>
                        <a:t>X</a:t>
                      </a:r>
                      <a:r>
                        <a:rPr kumimoji="0" lang="en-US" sz="2000" b="1" i="1" u="none" strike="noStrike" cap="none" normalizeH="0" baseline="-25000" dirty="0" smtClean="0">
                          <a:ln>
                            <a:noFill/>
                          </a:ln>
                          <a:solidFill>
                            <a:schemeClr val="tx1"/>
                          </a:solidFill>
                          <a:effectLst/>
                          <a:latin typeface="Calibri" pitchFamily="34" charset="0"/>
                        </a:rPr>
                        <a:t>2m</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2872">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0" u="none" strike="noStrike" cap="none" normalizeH="0" baseline="0" dirty="0" smtClean="0">
                          <a:ln>
                            <a:noFill/>
                          </a:ln>
                          <a:solidFill>
                            <a:srgbClr val="800000"/>
                          </a:solidFill>
                          <a:effectLst/>
                          <a:latin typeface="Calibri" pitchFamily="34" charset="0"/>
                        </a:rPr>
                        <a:t>…</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0" u="none" strike="noStrike" cap="none" normalizeH="0" baseline="0" dirty="0" smtClean="0">
                          <a:ln>
                            <a:noFill/>
                          </a:ln>
                          <a:solidFill>
                            <a:schemeClr val="tx1"/>
                          </a:solidFill>
                          <a:effectLst/>
                          <a:latin typeface="Calibri" pitchFamily="34" charset="0"/>
                        </a:rPr>
                        <a:t>…</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0" u="none" strike="noStrike" cap="none" normalizeH="0" baseline="0" dirty="0" smtClean="0">
                          <a:ln>
                            <a:noFill/>
                          </a:ln>
                          <a:solidFill>
                            <a:schemeClr val="tx1"/>
                          </a:solidFill>
                          <a:effectLst/>
                          <a:latin typeface="Calibri" pitchFamily="34" charset="0"/>
                        </a:rPr>
                        <a:t>…</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000" b="1" i="0" u="none" strike="noStrike" cap="none" normalizeH="0" baseline="0" dirty="0" smtClean="0">
                          <a:ln>
                            <a:noFill/>
                          </a:ln>
                          <a:solidFill>
                            <a:schemeClr val="tx1"/>
                          </a:solidFill>
                          <a:effectLst/>
                          <a:latin typeface="Calibri" pitchFamily="34" charset="0"/>
                        </a:rPr>
                        <a:t>…</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0" u="none" strike="noStrike" cap="none" normalizeH="0" baseline="0" dirty="0" smtClean="0">
                          <a:ln>
                            <a:noFill/>
                          </a:ln>
                          <a:solidFill>
                            <a:schemeClr val="tx1"/>
                          </a:solidFill>
                          <a:effectLst/>
                          <a:latin typeface="Calibri" pitchFamily="34" charset="0"/>
                        </a:rPr>
                        <a:t>…</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010">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err="1" smtClean="0">
                          <a:ln>
                            <a:noFill/>
                          </a:ln>
                          <a:solidFill>
                            <a:srgbClr val="800000"/>
                          </a:solidFill>
                          <a:effectLst/>
                          <a:latin typeface="Calibri" pitchFamily="34" charset="0"/>
                        </a:rPr>
                        <a:t>Y</a:t>
                      </a:r>
                      <a:r>
                        <a:rPr kumimoji="0" lang="en-US" sz="2000" b="1" i="1" u="none" strike="noStrike" cap="none" normalizeH="0" baseline="-25000" dirty="0" err="1" smtClean="0">
                          <a:ln>
                            <a:noFill/>
                          </a:ln>
                          <a:solidFill>
                            <a:srgbClr val="800000"/>
                          </a:solidFill>
                          <a:effectLst/>
                          <a:latin typeface="Calibri" pitchFamily="34" charset="0"/>
                        </a:rPr>
                        <a:t>n</a:t>
                      </a:r>
                      <a:endParaRPr kumimoji="0" lang="en-US" sz="2000" b="1" i="1" u="none" strike="noStrike" cap="none" normalizeH="0" baseline="-25000" dirty="0" smtClean="0">
                        <a:ln>
                          <a:noFill/>
                        </a:ln>
                        <a:solidFill>
                          <a:srgbClr val="800000"/>
                        </a:solidFill>
                        <a:effectLst/>
                        <a:latin typeface="Calibri" pitchFamily="34" charset="0"/>
                      </a:endParaRP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chemeClr val="tx1"/>
                          </a:solidFill>
                          <a:effectLst/>
                          <a:latin typeface="Calibri" pitchFamily="34" charset="0"/>
                        </a:rPr>
                        <a:t>X</a:t>
                      </a:r>
                      <a:r>
                        <a:rPr kumimoji="0" lang="en-US" sz="2000" b="1" i="1" u="none" strike="noStrike" cap="none" normalizeH="0" baseline="-25000" dirty="0" smtClean="0">
                          <a:ln>
                            <a:noFill/>
                          </a:ln>
                          <a:solidFill>
                            <a:schemeClr val="tx1"/>
                          </a:solidFill>
                          <a:effectLst/>
                          <a:latin typeface="Calibri" pitchFamily="34" charset="0"/>
                        </a:rPr>
                        <a:t>n1</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smtClean="0">
                          <a:ln>
                            <a:noFill/>
                          </a:ln>
                          <a:solidFill>
                            <a:schemeClr val="tx1"/>
                          </a:solidFill>
                          <a:effectLst/>
                          <a:latin typeface="Calibri" pitchFamily="34" charset="0"/>
                        </a:rPr>
                        <a:t>X</a:t>
                      </a:r>
                      <a:r>
                        <a:rPr kumimoji="0" lang="en-US" sz="2000" b="1" i="1" u="none" strike="noStrike" cap="none" normalizeH="0" baseline="-25000" dirty="0" smtClean="0">
                          <a:ln>
                            <a:noFill/>
                          </a:ln>
                          <a:solidFill>
                            <a:schemeClr val="tx1"/>
                          </a:solidFill>
                          <a:effectLst/>
                          <a:latin typeface="Calibri" pitchFamily="34" charset="0"/>
                        </a:rPr>
                        <a:t>n2</a:t>
                      </a: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defRPr/>
                      </a:pPr>
                      <a:r>
                        <a:rPr kumimoji="0" lang="en-US" sz="2000" b="1" i="0" u="none" strike="noStrike" cap="none" normalizeH="0" baseline="0" dirty="0" smtClean="0">
                          <a:ln>
                            <a:noFill/>
                          </a:ln>
                          <a:solidFill>
                            <a:schemeClr val="tx1"/>
                          </a:solidFill>
                          <a:effectLst/>
                          <a:latin typeface="Calibri" pitchFamily="34" charset="0"/>
                        </a:rPr>
                        <a:t>…</a:t>
                      </a:r>
                    </a:p>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000" b="1" i="1" u="none" strike="noStrike" cap="none" normalizeH="0" baseline="-25000" dirty="0" smtClean="0">
                        <a:ln>
                          <a:noFill/>
                        </a:ln>
                        <a:solidFill>
                          <a:schemeClr val="tx1"/>
                        </a:solidFill>
                        <a:effectLst/>
                        <a:latin typeface="Calibri" pitchFamily="34" charset="0"/>
                      </a:endParaRP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 typeface="Wingdings" pitchFamily="2" charset="2"/>
                        <a:buNone/>
                        <a:tabLst/>
                      </a:pPr>
                      <a:r>
                        <a:rPr kumimoji="0" lang="en-US" sz="2000" b="1" i="1" u="none" strike="noStrike" cap="none" normalizeH="0" baseline="0" dirty="0" err="1" smtClean="0">
                          <a:ln>
                            <a:noFill/>
                          </a:ln>
                          <a:solidFill>
                            <a:schemeClr val="tx1"/>
                          </a:solidFill>
                          <a:effectLst/>
                          <a:latin typeface="Calibri" pitchFamily="34" charset="0"/>
                        </a:rPr>
                        <a:t>X</a:t>
                      </a:r>
                      <a:r>
                        <a:rPr kumimoji="0" lang="en-US" sz="2000" b="1" i="1" u="none" strike="noStrike" cap="none" normalizeH="0" baseline="-25000" dirty="0" err="1" smtClean="0">
                          <a:ln>
                            <a:noFill/>
                          </a:ln>
                          <a:solidFill>
                            <a:schemeClr val="tx1"/>
                          </a:solidFill>
                          <a:effectLst/>
                          <a:latin typeface="Calibri" pitchFamily="34" charset="0"/>
                        </a:rPr>
                        <a:t>nm</a:t>
                      </a:r>
                      <a:endParaRPr kumimoji="0" lang="en-US" sz="2000" b="1" i="1" u="none" strike="noStrike" cap="none" normalizeH="0" baseline="-25000" dirty="0" smtClean="0">
                        <a:ln>
                          <a:noFill/>
                        </a:ln>
                        <a:solidFill>
                          <a:schemeClr val="tx1"/>
                        </a:solidFill>
                        <a:effectLst/>
                        <a:latin typeface="Calibri" pitchFamily="34" charset="0"/>
                      </a:endParaRPr>
                    </a:p>
                  </a:txBody>
                  <a:tcPr marL="91439" marR="91439"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8170" name="ZoneTexte 11"/>
          <p:cNvSpPr txBox="1">
            <a:spLocks noChangeArrowheads="1"/>
          </p:cNvSpPr>
          <p:nvPr/>
        </p:nvSpPr>
        <p:spPr bwMode="auto">
          <a:xfrm>
            <a:off x="1857375" y="5000625"/>
            <a:ext cx="5427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800" b="1" i="1"/>
              <a:t>Y</a:t>
            </a:r>
            <a:r>
              <a:rPr lang="en-US" altLang="fr-FR" sz="2800" b="1" i="1" baseline="-25000"/>
              <a:t>i</a:t>
            </a:r>
            <a:r>
              <a:rPr lang="en-US" altLang="fr-FR" sz="2800" b="1" i="1"/>
              <a:t> = a</a:t>
            </a:r>
            <a:r>
              <a:rPr lang="en-US" altLang="fr-FR" sz="2800" b="1" i="1" baseline="-25000"/>
              <a:t>0</a:t>
            </a:r>
            <a:r>
              <a:rPr lang="en-US" altLang="fr-FR" sz="2800" b="1" i="1"/>
              <a:t> + a</a:t>
            </a:r>
            <a:r>
              <a:rPr lang="en-US" altLang="fr-FR" sz="2800" b="1" i="1" baseline="-25000"/>
              <a:t>1</a:t>
            </a:r>
            <a:r>
              <a:rPr lang="en-US" altLang="fr-FR" sz="2800" b="1" i="1"/>
              <a:t> X</a:t>
            </a:r>
            <a:r>
              <a:rPr lang="en-US" altLang="fr-FR" sz="2800" b="1" i="1" baseline="-25000"/>
              <a:t>i1</a:t>
            </a:r>
            <a:r>
              <a:rPr lang="en-US" altLang="fr-FR" sz="2800" b="1" i="1"/>
              <a:t> + a</a:t>
            </a:r>
            <a:r>
              <a:rPr lang="en-US" altLang="fr-FR" sz="2800" b="1" i="1" baseline="-25000"/>
              <a:t>2</a:t>
            </a:r>
            <a:r>
              <a:rPr lang="en-US" altLang="fr-FR" sz="2800" b="1" i="1"/>
              <a:t> X</a:t>
            </a:r>
            <a:r>
              <a:rPr lang="en-US" altLang="fr-FR" sz="2800" b="1" i="1" baseline="-25000"/>
              <a:t>i2</a:t>
            </a:r>
            <a:r>
              <a:rPr lang="en-US" altLang="fr-FR" sz="2800" b="1" i="1"/>
              <a:t> +…+ a</a:t>
            </a:r>
            <a:r>
              <a:rPr lang="en-US" altLang="fr-FR" sz="2800" b="1" i="1" baseline="-25000"/>
              <a:t>m</a:t>
            </a:r>
            <a:r>
              <a:rPr lang="en-US" altLang="fr-FR" sz="2800" b="1" i="1"/>
              <a:t> X</a:t>
            </a:r>
            <a:r>
              <a:rPr lang="en-US" altLang="fr-FR" sz="2800" b="1" i="1" baseline="-25000"/>
              <a:t>im</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Paper_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8" y="333375"/>
            <a:ext cx="9151938" cy="629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Text Box 3"/>
          <p:cNvSpPr txBox="1">
            <a:spLocks noChangeArrowheads="1"/>
          </p:cNvSpPr>
          <p:nvPr/>
        </p:nvSpPr>
        <p:spPr bwMode="auto">
          <a:xfrm>
            <a:off x="0" y="379413"/>
            <a:ext cx="9144000" cy="4572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i="1">
                <a:solidFill>
                  <a:srgbClr val="FFFF00"/>
                </a:solidFill>
              </a:rPr>
              <a:t>k</a:t>
            </a:r>
            <a:r>
              <a:rPr lang="en-US" altLang="fr-FR">
                <a:solidFill>
                  <a:srgbClr val="FFFF00"/>
                </a:solidFill>
              </a:rPr>
              <a:t>NN (k Nearest Neighbors)</a:t>
            </a:r>
          </a:p>
        </p:txBody>
      </p:sp>
      <p:sp>
        <p:nvSpPr>
          <p:cNvPr id="49156" name="Text Box 4"/>
          <p:cNvSpPr txBox="1">
            <a:spLocks noChangeArrowheads="1"/>
          </p:cNvSpPr>
          <p:nvPr/>
        </p:nvSpPr>
        <p:spPr bwMode="auto">
          <a:xfrm>
            <a:off x="1446213" y="1331913"/>
            <a:ext cx="65722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just" eaLnBrk="1" hangingPunct="1"/>
            <a:r>
              <a:rPr lang="en-US" altLang="fr-FR" sz="2000">
                <a:solidFill>
                  <a:schemeClr val="bg1"/>
                </a:solidFill>
              </a:rPr>
              <a:t>Activity </a:t>
            </a:r>
            <a:r>
              <a:rPr lang="en-US" altLang="fr-FR" sz="2000" i="1">
                <a:solidFill>
                  <a:schemeClr val="bg1"/>
                </a:solidFill>
              </a:rPr>
              <a:t>Y </a:t>
            </a:r>
            <a:r>
              <a:rPr lang="en-US" altLang="fr-FR" sz="2000">
                <a:solidFill>
                  <a:schemeClr val="bg1"/>
                </a:solidFill>
              </a:rPr>
              <a:t>assessment calculating a weighted mean of the activities </a:t>
            </a:r>
            <a:r>
              <a:rPr lang="en-US" altLang="fr-FR" sz="2000" i="1">
                <a:solidFill>
                  <a:schemeClr val="bg1"/>
                </a:solidFill>
              </a:rPr>
              <a:t>Y</a:t>
            </a:r>
            <a:r>
              <a:rPr lang="en-US" altLang="fr-FR" sz="2000" i="1" baseline="-25000">
                <a:solidFill>
                  <a:schemeClr val="bg1"/>
                </a:solidFill>
              </a:rPr>
              <a:t>i</a:t>
            </a:r>
            <a:r>
              <a:rPr lang="en-US" altLang="fr-FR" sz="2000">
                <a:solidFill>
                  <a:schemeClr val="bg1"/>
                </a:solidFill>
              </a:rPr>
              <a:t> of its </a:t>
            </a:r>
            <a:r>
              <a:rPr lang="en-US" altLang="fr-FR" sz="2000" i="1">
                <a:solidFill>
                  <a:schemeClr val="bg1"/>
                </a:solidFill>
              </a:rPr>
              <a:t>k</a:t>
            </a:r>
            <a:r>
              <a:rPr lang="en-US" altLang="fr-FR" sz="2000">
                <a:solidFill>
                  <a:schemeClr val="bg1"/>
                </a:solidFill>
              </a:rPr>
              <a:t> nearest neighbors in the chemical space</a:t>
            </a:r>
          </a:p>
        </p:txBody>
      </p:sp>
      <p:sp>
        <p:nvSpPr>
          <p:cNvPr id="49157" name="AutoShape 5"/>
          <p:cNvSpPr>
            <a:spLocks noChangeArrowheads="1"/>
          </p:cNvSpPr>
          <p:nvPr/>
        </p:nvSpPr>
        <p:spPr bwMode="auto">
          <a:xfrm>
            <a:off x="1182688" y="1454150"/>
            <a:ext cx="215900" cy="142875"/>
          </a:xfrm>
          <a:prstGeom prst="chevron">
            <a:avLst>
              <a:gd name="adj" fmla="val 37778"/>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pic>
        <p:nvPicPr>
          <p:cNvPr id="49158" name="Picture 6" descr="Rapport_Figure_19"/>
          <p:cNvPicPr>
            <a:picLocks noChangeAspect="1" noChangeArrowheads="1"/>
          </p:cNvPicPr>
          <p:nvPr/>
        </p:nvPicPr>
        <p:blipFill>
          <a:blip r:embed="rId4">
            <a:lum bright="-14000" contrast="20000"/>
            <a:extLst>
              <a:ext uri="{28A0092B-C50C-407E-A947-70E740481C1C}">
                <a14:useLocalDpi xmlns:a14="http://schemas.microsoft.com/office/drawing/2010/main" val="0"/>
              </a:ext>
            </a:extLst>
          </a:blip>
          <a:srcRect/>
          <a:stretch>
            <a:fillRect/>
          </a:stretch>
        </p:blipFill>
        <p:spPr bwMode="auto">
          <a:xfrm>
            <a:off x="6089650" y="2781300"/>
            <a:ext cx="23241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9" name="Text Box 7"/>
          <p:cNvSpPr txBox="1">
            <a:spLocks noChangeArrowheads="1"/>
          </p:cNvSpPr>
          <p:nvPr/>
        </p:nvSpPr>
        <p:spPr bwMode="auto">
          <a:xfrm>
            <a:off x="6094413" y="5734050"/>
            <a:ext cx="2324100" cy="2746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sz="1200"/>
              <a:t>A.Tropsha, A.Golbraikh, 2003</a:t>
            </a:r>
          </a:p>
        </p:txBody>
      </p:sp>
      <p:pic>
        <p:nvPicPr>
          <p:cNvPr id="49160" name="Picture 8" descr="grid_gray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6663" y="2397125"/>
            <a:ext cx="41052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1" name="Line 9"/>
          <p:cNvSpPr>
            <a:spLocks noChangeShapeType="1"/>
          </p:cNvSpPr>
          <p:nvPr/>
        </p:nvSpPr>
        <p:spPr bwMode="auto">
          <a:xfrm>
            <a:off x="1238250" y="4413250"/>
            <a:ext cx="4106863"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49162" name="Line 10"/>
          <p:cNvSpPr>
            <a:spLocks noChangeShapeType="1"/>
          </p:cNvSpPr>
          <p:nvPr/>
        </p:nvSpPr>
        <p:spPr bwMode="auto">
          <a:xfrm rot="-5400000">
            <a:off x="1429544" y="4248944"/>
            <a:ext cx="3675062"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49163" name="Text Box 11"/>
          <p:cNvSpPr txBox="1">
            <a:spLocks noChangeArrowheads="1"/>
          </p:cNvSpPr>
          <p:nvPr/>
        </p:nvSpPr>
        <p:spPr bwMode="auto">
          <a:xfrm rot="-5400000">
            <a:off x="4447382" y="4920456"/>
            <a:ext cx="1416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Descriptor 1</a:t>
            </a:r>
          </a:p>
        </p:txBody>
      </p:sp>
      <p:sp>
        <p:nvSpPr>
          <p:cNvPr id="49164" name="Text Box 12"/>
          <p:cNvSpPr txBox="1">
            <a:spLocks noChangeArrowheads="1"/>
          </p:cNvSpPr>
          <p:nvPr/>
        </p:nvSpPr>
        <p:spPr bwMode="auto">
          <a:xfrm>
            <a:off x="3257550" y="2320925"/>
            <a:ext cx="1416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Descriptor 2</a:t>
            </a:r>
          </a:p>
        </p:txBody>
      </p:sp>
      <p:sp>
        <p:nvSpPr>
          <p:cNvPr id="49165" name="Freeform 13" descr="75%"/>
          <p:cNvSpPr>
            <a:spLocks/>
          </p:cNvSpPr>
          <p:nvPr/>
        </p:nvSpPr>
        <p:spPr bwMode="auto">
          <a:xfrm>
            <a:off x="1619250" y="2649538"/>
            <a:ext cx="3221038" cy="3214687"/>
          </a:xfrm>
          <a:custGeom>
            <a:avLst/>
            <a:gdLst>
              <a:gd name="T0" fmla="*/ 2147483647 w 2029"/>
              <a:gd name="T1" fmla="*/ 2147483647 h 2025"/>
              <a:gd name="T2" fmla="*/ 2147483647 w 2029"/>
              <a:gd name="T3" fmla="*/ 2147483647 h 2025"/>
              <a:gd name="T4" fmla="*/ 0 w 2029"/>
              <a:gd name="T5" fmla="*/ 2147483647 h 2025"/>
              <a:gd name="T6" fmla="*/ 2147483647 w 2029"/>
              <a:gd name="T7" fmla="*/ 2147483647 h 2025"/>
              <a:gd name="T8" fmla="*/ 2147483647 w 2029"/>
              <a:gd name="T9" fmla="*/ 2147483647 h 2025"/>
              <a:gd name="T10" fmla="*/ 2147483647 w 2029"/>
              <a:gd name="T11" fmla="*/ 2147483647 h 2025"/>
              <a:gd name="T12" fmla="*/ 2147483647 w 2029"/>
              <a:gd name="T13" fmla="*/ 2147483647 h 2025"/>
              <a:gd name="T14" fmla="*/ 2147483647 w 2029"/>
              <a:gd name="T15" fmla="*/ 2147483647 h 2025"/>
              <a:gd name="T16" fmla="*/ 2147483647 w 2029"/>
              <a:gd name="T17" fmla="*/ 2147483647 h 2025"/>
              <a:gd name="T18" fmla="*/ 2147483647 w 2029"/>
              <a:gd name="T19" fmla="*/ 2147483647 h 2025"/>
              <a:gd name="T20" fmla="*/ 2147483647 w 2029"/>
              <a:gd name="T21" fmla="*/ 2147483647 h 2025"/>
              <a:gd name="T22" fmla="*/ 2147483647 w 2029"/>
              <a:gd name="T23" fmla="*/ 2147483647 h 2025"/>
              <a:gd name="T24" fmla="*/ 2147483647 w 2029"/>
              <a:gd name="T25" fmla="*/ 2147483647 h 2025"/>
              <a:gd name="T26" fmla="*/ 2147483647 w 2029"/>
              <a:gd name="T27" fmla="*/ 2147483647 h 2025"/>
              <a:gd name="T28" fmla="*/ 2147483647 w 2029"/>
              <a:gd name="T29" fmla="*/ 2147483647 h 2025"/>
              <a:gd name="T30" fmla="*/ 2147483647 w 2029"/>
              <a:gd name="T31" fmla="*/ 2147483647 h 2025"/>
              <a:gd name="T32" fmla="*/ 2147483647 w 2029"/>
              <a:gd name="T33" fmla="*/ 2147483647 h 2025"/>
              <a:gd name="T34" fmla="*/ 2147483647 w 2029"/>
              <a:gd name="T35" fmla="*/ 2147483647 h 2025"/>
              <a:gd name="T36" fmla="*/ 2147483647 w 2029"/>
              <a:gd name="T37" fmla="*/ 2147483647 h 2025"/>
              <a:gd name="T38" fmla="*/ 2147483647 w 2029"/>
              <a:gd name="T39" fmla="*/ 2147483647 h 2025"/>
              <a:gd name="T40" fmla="*/ 2147483647 w 2029"/>
              <a:gd name="T41" fmla="*/ 2147483647 h 2025"/>
              <a:gd name="T42" fmla="*/ 2147483647 w 2029"/>
              <a:gd name="T43" fmla="*/ 2147483647 h 2025"/>
              <a:gd name="T44" fmla="*/ 2147483647 w 2029"/>
              <a:gd name="T45" fmla="*/ 2147483647 h 2025"/>
              <a:gd name="T46" fmla="*/ 2147483647 w 2029"/>
              <a:gd name="T47" fmla="*/ 2147483647 h 2025"/>
              <a:gd name="T48" fmla="*/ 2147483647 w 2029"/>
              <a:gd name="T49" fmla="*/ 2147483647 h 2025"/>
              <a:gd name="T50" fmla="*/ 2147483647 w 2029"/>
              <a:gd name="T51" fmla="*/ 2147483647 h 2025"/>
              <a:gd name="T52" fmla="*/ 2147483647 w 2029"/>
              <a:gd name="T53" fmla="*/ 2147483647 h 2025"/>
              <a:gd name="T54" fmla="*/ 2147483647 w 2029"/>
              <a:gd name="T55" fmla="*/ 2147483647 h 2025"/>
              <a:gd name="T56" fmla="*/ 2147483647 w 2029"/>
              <a:gd name="T57" fmla="*/ 2147483647 h 2025"/>
              <a:gd name="T58" fmla="*/ 2147483647 w 2029"/>
              <a:gd name="T59" fmla="*/ 2147483647 h 2025"/>
              <a:gd name="T60" fmla="*/ 2147483647 w 2029"/>
              <a:gd name="T61" fmla="*/ 2147483647 h 2025"/>
              <a:gd name="T62" fmla="*/ 2147483647 w 2029"/>
              <a:gd name="T63" fmla="*/ 2147483647 h 2025"/>
              <a:gd name="T64" fmla="*/ 2147483647 w 2029"/>
              <a:gd name="T65" fmla="*/ 2147483647 h 2025"/>
              <a:gd name="T66" fmla="*/ 2147483647 w 2029"/>
              <a:gd name="T67" fmla="*/ 2147483647 h 2025"/>
              <a:gd name="T68" fmla="*/ 2147483647 w 2029"/>
              <a:gd name="T69" fmla="*/ 2147483647 h 2025"/>
              <a:gd name="T70" fmla="*/ 2147483647 w 2029"/>
              <a:gd name="T71" fmla="*/ 2147483647 h 2025"/>
              <a:gd name="T72" fmla="*/ 2147483647 w 2029"/>
              <a:gd name="T73" fmla="*/ 2147483647 h 2025"/>
              <a:gd name="T74" fmla="*/ 2147483647 w 2029"/>
              <a:gd name="T75" fmla="*/ 2147483647 h 2025"/>
              <a:gd name="T76" fmla="*/ 2147483647 w 2029"/>
              <a:gd name="T77" fmla="*/ 2147483647 h 2025"/>
              <a:gd name="T78" fmla="*/ 2147483647 w 2029"/>
              <a:gd name="T79" fmla="*/ 2147483647 h 2025"/>
              <a:gd name="T80" fmla="*/ 2147483647 w 2029"/>
              <a:gd name="T81" fmla="*/ 2147483647 h 2025"/>
              <a:gd name="T82" fmla="*/ 2147483647 w 2029"/>
              <a:gd name="T83" fmla="*/ 2147483647 h 2025"/>
              <a:gd name="T84" fmla="*/ 2147483647 w 2029"/>
              <a:gd name="T85" fmla="*/ 2147483647 h 2025"/>
              <a:gd name="T86" fmla="*/ 2147483647 w 2029"/>
              <a:gd name="T87" fmla="*/ 2147483647 h 2025"/>
              <a:gd name="T88" fmla="*/ 2147483647 w 2029"/>
              <a:gd name="T89" fmla="*/ 2147483647 h 2025"/>
              <a:gd name="T90" fmla="*/ 2147483647 w 2029"/>
              <a:gd name="T91" fmla="*/ 2147483647 h 2025"/>
              <a:gd name="T92" fmla="*/ 2147483647 w 2029"/>
              <a:gd name="T93" fmla="*/ 2147483647 h 2025"/>
              <a:gd name="T94" fmla="*/ 2147483647 w 2029"/>
              <a:gd name="T95" fmla="*/ 2147483647 h 2025"/>
              <a:gd name="T96" fmla="*/ 2147483647 w 2029"/>
              <a:gd name="T97" fmla="*/ 2147483647 h 2025"/>
              <a:gd name="T98" fmla="*/ 2147483647 w 2029"/>
              <a:gd name="T99" fmla="*/ 2147483647 h 2025"/>
              <a:gd name="T100" fmla="*/ 2147483647 w 2029"/>
              <a:gd name="T101" fmla="*/ 0 h 2025"/>
              <a:gd name="T102" fmla="*/ 2147483647 w 2029"/>
              <a:gd name="T103" fmla="*/ 2147483647 h 2025"/>
              <a:gd name="T104" fmla="*/ 2147483647 w 2029"/>
              <a:gd name="T105" fmla="*/ 2147483647 h 2025"/>
              <a:gd name="T106" fmla="*/ 2147483647 w 2029"/>
              <a:gd name="T107" fmla="*/ 2147483647 h 202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029"/>
              <a:gd name="T163" fmla="*/ 0 h 2025"/>
              <a:gd name="T164" fmla="*/ 2029 w 2029"/>
              <a:gd name="T165" fmla="*/ 2025 h 202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029" h="2025">
                <a:moveTo>
                  <a:pt x="186" y="105"/>
                </a:moveTo>
                <a:cubicBezTo>
                  <a:pt x="138" y="112"/>
                  <a:pt x="103" y="135"/>
                  <a:pt x="58" y="151"/>
                </a:cubicBezTo>
                <a:cubicBezTo>
                  <a:pt x="32" y="177"/>
                  <a:pt x="18" y="191"/>
                  <a:pt x="0" y="221"/>
                </a:cubicBezTo>
                <a:cubicBezTo>
                  <a:pt x="2" y="300"/>
                  <a:pt x="3" y="380"/>
                  <a:pt x="6" y="459"/>
                </a:cubicBezTo>
                <a:cubicBezTo>
                  <a:pt x="9" y="536"/>
                  <a:pt x="57" y="598"/>
                  <a:pt x="99" y="657"/>
                </a:cubicBezTo>
                <a:cubicBezTo>
                  <a:pt x="106" y="689"/>
                  <a:pt x="123" y="710"/>
                  <a:pt x="145" y="733"/>
                </a:cubicBezTo>
                <a:cubicBezTo>
                  <a:pt x="169" y="800"/>
                  <a:pt x="180" y="852"/>
                  <a:pt x="186" y="925"/>
                </a:cubicBezTo>
                <a:cubicBezTo>
                  <a:pt x="176" y="1048"/>
                  <a:pt x="169" y="1167"/>
                  <a:pt x="81" y="1257"/>
                </a:cubicBezTo>
                <a:cubicBezTo>
                  <a:pt x="72" y="1267"/>
                  <a:pt x="61" y="1293"/>
                  <a:pt x="58" y="1303"/>
                </a:cubicBezTo>
                <a:cubicBezTo>
                  <a:pt x="49" y="1330"/>
                  <a:pt x="35" y="1385"/>
                  <a:pt x="35" y="1385"/>
                </a:cubicBezTo>
                <a:cubicBezTo>
                  <a:pt x="37" y="1435"/>
                  <a:pt x="36" y="1486"/>
                  <a:pt x="40" y="1536"/>
                </a:cubicBezTo>
                <a:cubicBezTo>
                  <a:pt x="46" y="1602"/>
                  <a:pt x="89" y="1667"/>
                  <a:pt x="122" y="1722"/>
                </a:cubicBezTo>
                <a:cubicBezTo>
                  <a:pt x="136" y="1746"/>
                  <a:pt x="139" y="1759"/>
                  <a:pt x="163" y="1774"/>
                </a:cubicBezTo>
                <a:cubicBezTo>
                  <a:pt x="185" y="1810"/>
                  <a:pt x="214" y="1845"/>
                  <a:pt x="250" y="1867"/>
                </a:cubicBezTo>
                <a:cubicBezTo>
                  <a:pt x="263" y="1905"/>
                  <a:pt x="247" y="1870"/>
                  <a:pt x="296" y="1914"/>
                </a:cubicBezTo>
                <a:cubicBezTo>
                  <a:pt x="336" y="1950"/>
                  <a:pt x="352" y="1970"/>
                  <a:pt x="407" y="1984"/>
                </a:cubicBezTo>
                <a:cubicBezTo>
                  <a:pt x="445" y="2006"/>
                  <a:pt x="468" y="2017"/>
                  <a:pt x="512" y="2025"/>
                </a:cubicBezTo>
                <a:cubicBezTo>
                  <a:pt x="601" y="2021"/>
                  <a:pt x="690" y="2020"/>
                  <a:pt x="779" y="2013"/>
                </a:cubicBezTo>
                <a:cubicBezTo>
                  <a:pt x="810" y="2010"/>
                  <a:pt x="839" y="1978"/>
                  <a:pt x="867" y="1966"/>
                </a:cubicBezTo>
                <a:cubicBezTo>
                  <a:pt x="929" y="1940"/>
                  <a:pt x="895" y="1961"/>
                  <a:pt x="931" y="1937"/>
                </a:cubicBezTo>
                <a:cubicBezTo>
                  <a:pt x="941" y="1903"/>
                  <a:pt x="982" y="1892"/>
                  <a:pt x="1012" y="1879"/>
                </a:cubicBezTo>
                <a:cubicBezTo>
                  <a:pt x="1021" y="1853"/>
                  <a:pt x="1042" y="1825"/>
                  <a:pt x="1064" y="1809"/>
                </a:cubicBezTo>
                <a:cubicBezTo>
                  <a:pt x="1082" y="1757"/>
                  <a:pt x="1117" y="1709"/>
                  <a:pt x="1140" y="1658"/>
                </a:cubicBezTo>
                <a:cubicBezTo>
                  <a:pt x="1155" y="1623"/>
                  <a:pt x="1172" y="1570"/>
                  <a:pt x="1204" y="1547"/>
                </a:cubicBezTo>
                <a:cubicBezTo>
                  <a:pt x="1216" y="1502"/>
                  <a:pt x="1246" y="1435"/>
                  <a:pt x="1291" y="1419"/>
                </a:cubicBezTo>
                <a:cubicBezTo>
                  <a:pt x="1324" y="1388"/>
                  <a:pt x="1363" y="1382"/>
                  <a:pt x="1408" y="1373"/>
                </a:cubicBezTo>
                <a:cubicBezTo>
                  <a:pt x="1507" y="1381"/>
                  <a:pt x="1605" y="1382"/>
                  <a:pt x="1704" y="1390"/>
                </a:cubicBezTo>
                <a:cubicBezTo>
                  <a:pt x="1732" y="1380"/>
                  <a:pt x="1765" y="1374"/>
                  <a:pt x="1792" y="1361"/>
                </a:cubicBezTo>
                <a:cubicBezTo>
                  <a:pt x="1827" y="1344"/>
                  <a:pt x="1851" y="1315"/>
                  <a:pt x="1885" y="1297"/>
                </a:cubicBezTo>
                <a:cubicBezTo>
                  <a:pt x="1917" y="1230"/>
                  <a:pt x="1874" y="1311"/>
                  <a:pt x="1914" y="1262"/>
                </a:cubicBezTo>
                <a:cubicBezTo>
                  <a:pt x="1918" y="1257"/>
                  <a:pt x="1917" y="1250"/>
                  <a:pt x="1920" y="1245"/>
                </a:cubicBezTo>
                <a:cubicBezTo>
                  <a:pt x="1931" y="1229"/>
                  <a:pt x="1955" y="1198"/>
                  <a:pt x="1955" y="1198"/>
                </a:cubicBezTo>
                <a:cubicBezTo>
                  <a:pt x="1966" y="1146"/>
                  <a:pt x="1951" y="1204"/>
                  <a:pt x="1972" y="1152"/>
                </a:cubicBezTo>
                <a:cubicBezTo>
                  <a:pt x="1984" y="1121"/>
                  <a:pt x="1985" y="1085"/>
                  <a:pt x="1995" y="1053"/>
                </a:cubicBezTo>
                <a:cubicBezTo>
                  <a:pt x="2004" y="964"/>
                  <a:pt x="2029" y="856"/>
                  <a:pt x="1978" y="779"/>
                </a:cubicBezTo>
                <a:cubicBezTo>
                  <a:pt x="1968" y="740"/>
                  <a:pt x="1938" y="713"/>
                  <a:pt x="1914" y="681"/>
                </a:cubicBezTo>
                <a:cubicBezTo>
                  <a:pt x="1849" y="594"/>
                  <a:pt x="1794" y="514"/>
                  <a:pt x="1675" y="506"/>
                </a:cubicBezTo>
                <a:cubicBezTo>
                  <a:pt x="1590" y="500"/>
                  <a:pt x="1504" y="498"/>
                  <a:pt x="1419" y="494"/>
                </a:cubicBezTo>
                <a:cubicBezTo>
                  <a:pt x="1379" y="475"/>
                  <a:pt x="1352" y="438"/>
                  <a:pt x="1320" y="407"/>
                </a:cubicBezTo>
                <a:cubicBezTo>
                  <a:pt x="1318" y="405"/>
                  <a:pt x="1292" y="365"/>
                  <a:pt x="1286" y="355"/>
                </a:cubicBezTo>
                <a:cubicBezTo>
                  <a:pt x="1282" y="349"/>
                  <a:pt x="1274" y="337"/>
                  <a:pt x="1274" y="337"/>
                </a:cubicBezTo>
                <a:cubicBezTo>
                  <a:pt x="1258" y="285"/>
                  <a:pt x="1247" y="124"/>
                  <a:pt x="1181" y="105"/>
                </a:cubicBezTo>
                <a:cubicBezTo>
                  <a:pt x="1140" y="64"/>
                  <a:pt x="1093" y="85"/>
                  <a:pt x="1076" y="134"/>
                </a:cubicBezTo>
                <a:cubicBezTo>
                  <a:pt x="1058" y="187"/>
                  <a:pt x="1057" y="243"/>
                  <a:pt x="1041" y="297"/>
                </a:cubicBezTo>
                <a:cubicBezTo>
                  <a:pt x="1020" y="367"/>
                  <a:pt x="960" y="439"/>
                  <a:pt x="890" y="459"/>
                </a:cubicBezTo>
                <a:cubicBezTo>
                  <a:pt x="871" y="447"/>
                  <a:pt x="851" y="437"/>
                  <a:pt x="832" y="425"/>
                </a:cubicBezTo>
                <a:cubicBezTo>
                  <a:pt x="819" y="375"/>
                  <a:pt x="803" y="401"/>
                  <a:pt x="785" y="331"/>
                </a:cubicBezTo>
                <a:cubicBezTo>
                  <a:pt x="767" y="263"/>
                  <a:pt x="797" y="381"/>
                  <a:pt x="768" y="227"/>
                </a:cubicBezTo>
                <a:cubicBezTo>
                  <a:pt x="763" y="200"/>
                  <a:pt x="752" y="177"/>
                  <a:pt x="744" y="151"/>
                </a:cubicBezTo>
                <a:cubicBezTo>
                  <a:pt x="734" y="118"/>
                  <a:pt x="728" y="93"/>
                  <a:pt x="692" y="81"/>
                </a:cubicBezTo>
                <a:cubicBezTo>
                  <a:pt x="646" y="16"/>
                  <a:pt x="555" y="9"/>
                  <a:pt x="483" y="0"/>
                </a:cubicBezTo>
                <a:cubicBezTo>
                  <a:pt x="440" y="9"/>
                  <a:pt x="413" y="24"/>
                  <a:pt x="372" y="35"/>
                </a:cubicBezTo>
                <a:cubicBezTo>
                  <a:pt x="316" y="71"/>
                  <a:pt x="264" y="86"/>
                  <a:pt x="198" y="93"/>
                </a:cubicBezTo>
                <a:cubicBezTo>
                  <a:pt x="185" y="111"/>
                  <a:pt x="186" y="117"/>
                  <a:pt x="186" y="105"/>
                </a:cubicBezTo>
                <a:close/>
              </a:path>
            </a:pathLst>
          </a:custGeom>
          <a:pattFill prst="pct75">
            <a:fgClr>
              <a:srgbClr val="FF3300"/>
            </a:fgClr>
            <a:bgClr>
              <a:srgbClr val="FFFFFF"/>
            </a:bgClr>
          </a:pattFill>
          <a:ln w="28575">
            <a:solidFill>
              <a:srgbClr val="FF3300"/>
            </a:solidFill>
            <a:prstDash val="sysDot"/>
            <a:round/>
            <a:headEnd/>
            <a:tailEnd/>
          </a:ln>
        </p:spPr>
        <p:txBody>
          <a:bodyPr/>
          <a:lstStyle/>
          <a:p>
            <a:endParaRPr lang="fr-FR"/>
          </a:p>
        </p:txBody>
      </p:sp>
      <p:sp>
        <p:nvSpPr>
          <p:cNvPr id="49166" name="Text Box 14"/>
          <p:cNvSpPr txBox="1">
            <a:spLocks noChangeArrowheads="1"/>
          </p:cNvSpPr>
          <p:nvPr/>
        </p:nvSpPr>
        <p:spPr bwMode="auto">
          <a:xfrm>
            <a:off x="2687638" y="4056063"/>
            <a:ext cx="1797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TRAINING SET</a:t>
            </a:r>
          </a:p>
        </p:txBody>
      </p:sp>
      <p:sp>
        <p:nvSpPr>
          <p:cNvPr id="49167" name="Oval 15"/>
          <p:cNvSpPr>
            <a:spLocks noChangeArrowheads="1"/>
          </p:cNvSpPr>
          <p:nvPr/>
        </p:nvSpPr>
        <p:spPr bwMode="auto">
          <a:xfrm>
            <a:off x="2101850" y="5349875"/>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68" name="Oval 16"/>
          <p:cNvSpPr>
            <a:spLocks noChangeArrowheads="1"/>
          </p:cNvSpPr>
          <p:nvPr/>
        </p:nvSpPr>
        <p:spPr bwMode="auto">
          <a:xfrm>
            <a:off x="2317750" y="5565775"/>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69" name="Oval 17"/>
          <p:cNvSpPr>
            <a:spLocks noChangeArrowheads="1"/>
          </p:cNvSpPr>
          <p:nvPr/>
        </p:nvSpPr>
        <p:spPr bwMode="auto">
          <a:xfrm>
            <a:off x="2700338" y="4581525"/>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70" name="Oval 18"/>
          <p:cNvSpPr>
            <a:spLocks noChangeArrowheads="1"/>
          </p:cNvSpPr>
          <p:nvPr/>
        </p:nvSpPr>
        <p:spPr bwMode="auto">
          <a:xfrm>
            <a:off x="1908175" y="4868863"/>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71" name="Oval 19"/>
          <p:cNvSpPr>
            <a:spLocks noChangeArrowheads="1"/>
          </p:cNvSpPr>
          <p:nvPr/>
        </p:nvSpPr>
        <p:spPr bwMode="auto">
          <a:xfrm>
            <a:off x="2894013" y="5278438"/>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72" name="Oval 20"/>
          <p:cNvSpPr>
            <a:spLocks noChangeArrowheads="1"/>
          </p:cNvSpPr>
          <p:nvPr/>
        </p:nvSpPr>
        <p:spPr bwMode="auto">
          <a:xfrm>
            <a:off x="2460625" y="5062538"/>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73" name="Oval 21"/>
          <p:cNvSpPr>
            <a:spLocks noChangeArrowheads="1"/>
          </p:cNvSpPr>
          <p:nvPr/>
        </p:nvSpPr>
        <p:spPr bwMode="auto">
          <a:xfrm>
            <a:off x="2173288" y="4054475"/>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74" name="Oval 22"/>
          <p:cNvSpPr>
            <a:spLocks noChangeArrowheads="1"/>
          </p:cNvSpPr>
          <p:nvPr/>
        </p:nvSpPr>
        <p:spPr bwMode="auto">
          <a:xfrm>
            <a:off x="2533650" y="3621088"/>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75" name="Oval 23"/>
          <p:cNvSpPr>
            <a:spLocks noChangeArrowheads="1"/>
          </p:cNvSpPr>
          <p:nvPr/>
        </p:nvSpPr>
        <p:spPr bwMode="auto">
          <a:xfrm>
            <a:off x="2533650" y="5781675"/>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76" name="Oval 24"/>
          <p:cNvSpPr>
            <a:spLocks noChangeArrowheads="1"/>
          </p:cNvSpPr>
          <p:nvPr/>
        </p:nvSpPr>
        <p:spPr bwMode="auto">
          <a:xfrm>
            <a:off x="2676525" y="3189288"/>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77" name="Oval 25"/>
          <p:cNvSpPr>
            <a:spLocks noChangeArrowheads="1"/>
          </p:cNvSpPr>
          <p:nvPr/>
        </p:nvSpPr>
        <p:spPr bwMode="auto">
          <a:xfrm>
            <a:off x="2460625" y="2828925"/>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78" name="Oval 26"/>
          <p:cNvSpPr>
            <a:spLocks noChangeArrowheads="1"/>
          </p:cNvSpPr>
          <p:nvPr/>
        </p:nvSpPr>
        <p:spPr bwMode="auto">
          <a:xfrm>
            <a:off x="2316163" y="3333750"/>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79" name="Oval 27"/>
          <p:cNvSpPr>
            <a:spLocks noChangeArrowheads="1"/>
          </p:cNvSpPr>
          <p:nvPr/>
        </p:nvSpPr>
        <p:spPr bwMode="auto">
          <a:xfrm>
            <a:off x="2028825" y="2901950"/>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80" name="Oval 28"/>
          <p:cNvSpPr>
            <a:spLocks noChangeArrowheads="1"/>
          </p:cNvSpPr>
          <p:nvPr/>
        </p:nvSpPr>
        <p:spPr bwMode="auto">
          <a:xfrm>
            <a:off x="1957388" y="3621088"/>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81" name="Oval 29"/>
          <p:cNvSpPr>
            <a:spLocks noChangeArrowheads="1"/>
          </p:cNvSpPr>
          <p:nvPr/>
        </p:nvSpPr>
        <p:spPr bwMode="auto">
          <a:xfrm>
            <a:off x="1812925" y="3189288"/>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82" name="Oval 30"/>
          <p:cNvSpPr>
            <a:spLocks noChangeArrowheads="1"/>
          </p:cNvSpPr>
          <p:nvPr/>
        </p:nvSpPr>
        <p:spPr bwMode="auto">
          <a:xfrm>
            <a:off x="3036888" y="4846638"/>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83" name="Oval 31"/>
          <p:cNvSpPr>
            <a:spLocks noChangeArrowheads="1"/>
          </p:cNvSpPr>
          <p:nvPr/>
        </p:nvSpPr>
        <p:spPr bwMode="auto">
          <a:xfrm>
            <a:off x="2747963" y="5205413"/>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84" name="Oval 32"/>
          <p:cNvSpPr>
            <a:spLocks noChangeArrowheads="1"/>
          </p:cNvSpPr>
          <p:nvPr/>
        </p:nvSpPr>
        <p:spPr bwMode="auto">
          <a:xfrm>
            <a:off x="2749550" y="4989513"/>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85" name="Oval 33"/>
          <p:cNvSpPr>
            <a:spLocks noChangeArrowheads="1"/>
          </p:cNvSpPr>
          <p:nvPr/>
        </p:nvSpPr>
        <p:spPr bwMode="auto">
          <a:xfrm>
            <a:off x="2965450" y="4413250"/>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86" name="Oval 34"/>
          <p:cNvSpPr>
            <a:spLocks noChangeArrowheads="1"/>
          </p:cNvSpPr>
          <p:nvPr/>
        </p:nvSpPr>
        <p:spPr bwMode="auto">
          <a:xfrm>
            <a:off x="3036888" y="3621088"/>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87" name="Oval 35"/>
          <p:cNvSpPr>
            <a:spLocks noChangeArrowheads="1"/>
          </p:cNvSpPr>
          <p:nvPr/>
        </p:nvSpPr>
        <p:spPr bwMode="auto">
          <a:xfrm>
            <a:off x="3406775" y="2963863"/>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88" name="Oval 36"/>
          <p:cNvSpPr>
            <a:spLocks noChangeArrowheads="1"/>
          </p:cNvSpPr>
          <p:nvPr/>
        </p:nvSpPr>
        <p:spPr bwMode="auto">
          <a:xfrm>
            <a:off x="3468688" y="3692525"/>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89" name="Oval 37"/>
          <p:cNvSpPr>
            <a:spLocks noChangeArrowheads="1"/>
          </p:cNvSpPr>
          <p:nvPr/>
        </p:nvSpPr>
        <p:spPr bwMode="auto">
          <a:xfrm>
            <a:off x="3973513" y="3621088"/>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90" name="Oval 38"/>
          <p:cNvSpPr>
            <a:spLocks noChangeArrowheads="1"/>
          </p:cNvSpPr>
          <p:nvPr/>
        </p:nvSpPr>
        <p:spPr bwMode="auto">
          <a:xfrm>
            <a:off x="2965450" y="3981450"/>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91" name="Oval 39"/>
          <p:cNvSpPr>
            <a:spLocks noChangeArrowheads="1"/>
          </p:cNvSpPr>
          <p:nvPr/>
        </p:nvSpPr>
        <p:spPr bwMode="auto">
          <a:xfrm>
            <a:off x="3397250" y="4556125"/>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92" name="Oval 40"/>
          <p:cNvSpPr>
            <a:spLocks noChangeArrowheads="1"/>
          </p:cNvSpPr>
          <p:nvPr/>
        </p:nvSpPr>
        <p:spPr bwMode="auto">
          <a:xfrm>
            <a:off x="3829050" y="4629150"/>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93" name="Oval 41"/>
          <p:cNvSpPr>
            <a:spLocks noChangeArrowheads="1"/>
          </p:cNvSpPr>
          <p:nvPr/>
        </p:nvSpPr>
        <p:spPr bwMode="auto">
          <a:xfrm>
            <a:off x="4189413" y="3981450"/>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94" name="Oval 42"/>
          <p:cNvSpPr>
            <a:spLocks noChangeArrowheads="1"/>
          </p:cNvSpPr>
          <p:nvPr/>
        </p:nvSpPr>
        <p:spPr bwMode="auto">
          <a:xfrm>
            <a:off x="4332288" y="4629150"/>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95" name="Oval 43"/>
          <p:cNvSpPr>
            <a:spLocks noChangeArrowheads="1"/>
          </p:cNvSpPr>
          <p:nvPr/>
        </p:nvSpPr>
        <p:spPr bwMode="auto">
          <a:xfrm>
            <a:off x="4117975" y="4413250"/>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49196" name="Oval 44"/>
          <p:cNvSpPr>
            <a:spLocks noChangeArrowheads="1"/>
          </p:cNvSpPr>
          <p:nvPr/>
        </p:nvSpPr>
        <p:spPr bwMode="auto">
          <a:xfrm>
            <a:off x="4549775" y="4124325"/>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667693" name="Oval 45"/>
          <p:cNvSpPr>
            <a:spLocks noChangeArrowheads="1"/>
          </p:cNvSpPr>
          <p:nvPr/>
        </p:nvSpPr>
        <p:spPr bwMode="auto">
          <a:xfrm>
            <a:off x="2214563" y="4437063"/>
            <a:ext cx="142875" cy="144462"/>
          </a:xfrm>
          <a:prstGeom prst="ellipse">
            <a:avLst/>
          </a:prstGeom>
          <a:solidFill>
            <a:srgbClr val="FFFF00"/>
          </a:solidFill>
          <a:ln w="2857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pic>
        <p:nvPicPr>
          <p:cNvPr id="667694" name="Picture 46" descr="Mask_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6188" y="2397125"/>
            <a:ext cx="408622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769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676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769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solidFill>
            <a:srgbClr val="FFFFFF"/>
          </a:solidFill>
        </p:spPr>
        <p:txBody>
          <a:bodyPr anchor="t"/>
          <a:lstStyle/>
          <a:p>
            <a:r>
              <a:rPr lang="en-US" altLang="fr-FR" sz="3200" b="1" smtClean="0">
                <a:solidFill>
                  <a:srgbClr val="990000"/>
                </a:solidFill>
              </a:rPr>
              <a:t>Biological and Artificial Neuron</a:t>
            </a:r>
            <a:br>
              <a:rPr lang="en-US" altLang="fr-FR" sz="3200" b="1" smtClean="0">
                <a:solidFill>
                  <a:srgbClr val="990000"/>
                </a:solidFill>
              </a:rPr>
            </a:br>
            <a:endParaRPr lang="ru-RU" altLang="fr-FR" sz="3200" b="1" smtClean="0">
              <a:solidFill>
                <a:srgbClr val="990000"/>
              </a:solidFill>
            </a:endParaRPr>
          </a:p>
        </p:txBody>
      </p:sp>
      <p:pic>
        <p:nvPicPr>
          <p:cNvPr id="501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9550" y="1268413"/>
            <a:ext cx="3067050"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1700213"/>
            <a:ext cx="3703638" cy="424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42938" y="285750"/>
            <a:ext cx="7772400" cy="1143000"/>
          </a:xfrm>
          <a:solidFill>
            <a:srgbClr val="FFFFFF"/>
          </a:solidFill>
        </p:spPr>
        <p:txBody>
          <a:bodyPr anchor="t"/>
          <a:lstStyle/>
          <a:p>
            <a:r>
              <a:rPr lang="en-US" altLang="fr-FR" sz="3600" smtClean="0">
                <a:solidFill>
                  <a:srgbClr val="990000"/>
                </a:solidFill>
              </a:rPr>
              <a:t>Multilayer Neural Network</a:t>
            </a:r>
            <a:endParaRPr lang="ru-RU" altLang="fr-FR" sz="3600" smtClean="0">
              <a:solidFill>
                <a:srgbClr val="990000"/>
              </a:solidFill>
            </a:endParaRPr>
          </a:p>
        </p:txBody>
      </p:sp>
      <p:sp>
        <p:nvSpPr>
          <p:cNvPr id="51203" name="Rectangle 37"/>
          <p:cNvSpPr>
            <a:spLocks noChangeArrowheads="1"/>
          </p:cNvSpPr>
          <p:nvPr/>
        </p:nvSpPr>
        <p:spPr bwMode="auto">
          <a:xfrm>
            <a:off x="609600" y="5410200"/>
            <a:ext cx="8305800" cy="1066800"/>
          </a:xfrm>
          <a:prstGeom prst="rect">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51204" name="Text Box 38"/>
          <p:cNvSpPr txBox="1">
            <a:spLocks noChangeArrowheads="1"/>
          </p:cNvSpPr>
          <p:nvPr/>
        </p:nvSpPr>
        <p:spPr bwMode="auto">
          <a:xfrm>
            <a:off x="611188" y="5516563"/>
            <a:ext cx="83010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000"/>
              <a:t>Neurons in the input layer correspond to descriptors</a:t>
            </a:r>
            <a:r>
              <a:rPr lang="ru-RU" altLang="fr-FR" sz="2000"/>
              <a:t>,</a:t>
            </a:r>
            <a:r>
              <a:rPr lang="en-US" altLang="fr-FR" sz="2000"/>
              <a:t> neurons in the output layer </a:t>
            </a:r>
            <a:r>
              <a:rPr lang="ru-RU" altLang="fr-FR" sz="2000"/>
              <a:t>– </a:t>
            </a:r>
            <a:r>
              <a:rPr lang="en-US" altLang="fr-FR" sz="2000"/>
              <a:t>to properties being predicted</a:t>
            </a:r>
            <a:r>
              <a:rPr lang="ru-RU" altLang="fr-FR" sz="2000"/>
              <a:t>, </a:t>
            </a:r>
            <a:r>
              <a:rPr lang="en-US" altLang="fr-FR" sz="2000"/>
              <a:t>neurons in the hidden layer</a:t>
            </a:r>
            <a:r>
              <a:rPr lang="ru-RU" altLang="fr-FR" sz="2000"/>
              <a:t> – </a:t>
            </a:r>
            <a:r>
              <a:rPr lang="en-US" altLang="fr-FR" sz="2000"/>
              <a:t>to nonlinear latent variables</a:t>
            </a:r>
            <a:endParaRPr lang="ru-RU" altLang="fr-FR" sz="2000"/>
          </a:p>
        </p:txBody>
      </p:sp>
      <p:pic>
        <p:nvPicPr>
          <p:cNvPr id="5120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5938" y="1071563"/>
            <a:ext cx="4857750" cy="400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1"/>
          <p:cNvSpPr>
            <a:spLocks noGrp="1" noChangeArrowheads="1"/>
          </p:cNvSpPr>
          <p:nvPr>
            <p:ph type="title" idx="4294967295"/>
          </p:nvPr>
        </p:nvSpPr>
        <p:spPr>
          <a:xfrm>
            <a:off x="0" y="-41275"/>
            <a:ext cx="9123363" cy="827088"/>
          </a:xfrm>
        </p:spPr>
        <p:txBody>
          <a:bodyPr lIns="81639" tIns="42452" rIns="81639" bIns="42452"/>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 pos="8535988" algn="l"/>
              </a:tabLst>
            </a:pPr>
            <a:r>
              <a:rPr lang="en-US" altLang="fr-FR" smtClean="0"/>
              <a:t>	SVM: Support Vector Machine</a:t>
            </a:r>
          </a:p>
        </p:txBody>
      </p:sp>
      <p:pic>
        <p:nvPicPr>
          <p:cNvPr id="512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6225" y="1482725"/>
            <a:ext cx="6119813" cy="486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5122" name="Object 2"/>
          <p:cNvGraphicFramePr>
            <a:graphicFrameLocks noChangeAspect="1"/>
          </p:cNvGraphicFramePr>
          <p:nvPr/>
        </p:nvGraphicFramePr>
        <p:xfrm>
          <a:off x="6588125" y="4724400"/>
          <a:ext cx="493713" cy="863600"/>
        </p:xfrm>
        <a:graphic>
          <a:graphicData uri="http://schemas.openxmlformats.org/presentationml/2006/ole">
            <mc:AlternateContent xmlns:mc="http://schemas.openxmlformats.org/markup-compatibility/2006">
              <mc:Choice xmlns:v="urn:schemas-microsoft-com:vml" Requires="v">
                <p:oleObj spid="_x0000_s5133" r:id="rId5" imgW="358200" imgH="365760" progId="Equation.3">
                  <p:embed/>
                </p:oleObj>
              </mc:Choice>
              <mc:Fallback>
                <p:oleObj r:id="rId5" imgW="358200" imgH="365760"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88125" y="4724400"/>
                        <a:ext cx="493713" cy="8636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aphicFrame>
        <p:nvGraphicFramePr>
          <p:cNvPr id="5123" name="Object 3"/>
          <p:cNvGraphicFramePr>
            <a:graphicFrameLocks noChangeAspect="1"/>
          </p:cNvGraphicFramePr>
          <p:nvPr/>
        </p:nvGraphicFramePr>
        <p:xfrm>
          <a:off x="1692275" y="2060575"/>
          <a:ext cx="1943100" cy="419100"/>
        </p:xfrm>
        <a:graphic>
          <a:graphicData uri="http://schemas.openxmlformats.org/presentationml/2006/ole">
            <mc:AlternateContent xmlns:mc="http://schemas.openxmlformats.org/markup-compatibility/2006">
              <mc:Choice xmlns:v="urn:schemas-microsoft-com:vml" Requires="v">
                <p:oleObj spid="_x0000_s5134" r:id="rId7" imgW="936000" imgH="169200" progId="Equation.3">
                  <p:embed/>
                </p:oleObj>
              </mc:Choice>
              <mc:Fallback>
                <p:oleObj r:id="rId7" imgW="936000" imgH="169200" progId="Equation.3">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92275" y="2060575"/>
                        <a:ext cx="1943100" cy="41910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aphicFrame>
        <p:nvGraphicFramePr>
          <p:cNvPr id="5124" name="Object 4"/>
          <p:cNvGraphicFramePr>
            <a:graphicFrameLocks noChangeAspect="1"/>
          </p:cNvGraphicFramePr>
          <p:nvPr/>
        </p:nvGraphicFramePr>
        <p:xfrm>
          <a:off x="1258888" y="2579688"/>
          <a:ext cx="2087562" cy="417512"/>
        </p:xfrm>
        <a:graphic>
          <a:graphicData uri="http://schemas.openxmlformats.org/presentationml/2006/ole">
            <mc:AlternateContent xmlns:mc="http://schemas.openxmlformats.org/markup-compatibility/2006">
              <mc:Choice xmlns:v="urn:schemas-microsoft-com:vml" Requires="v">
                <p:oleObj spid="_x0000_s5135" r:id="rId9" imgW="1044000" imgH="169200" progId="Equation.3">
                  <p:embed/>
                </p:oleObj>
              </mc:Choice>
              <mc:Fallback>
                <p:oleObj r:id="rId9" imgW="1044000" imgH="169200" progId="Equation.3">
                  <p:embed/>
                  <p:pic>
                    <p:nvPicPr>
                      <p:cNvPr id="0" name="Object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8888" y="2579688"/>
                        <a:ext cx="2087562" cy="417512"/>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aphicFrame>
        <p:nvGraphicFramePr>
          <p:cNvPr id="5125" name="Object 5"/>
          <p:cNvGraphicFramePr>
            <a:graphicFrameLocks noChangeAspect="1"/>
          </p:cNvGraphicFramePr>
          <p:nvPr/>
        </p:nvGraphicFramePr>
        <p:xfrm>
          <a:off x="1835150" y="1557338"/>
          <a:ext cx="2138363" cy="473075"/>
        </p:xfrm>
        <a:graphic>
          <a:graphicData uri="http://schemas.openxmlformats.org/presentationml/2006/ole">
            <mc:AlternateContent xmlns:mc="http://schemas.openxmlformats.org/markup-compatibility/2006">
              <mc:Choice xmlns:v="urn:schemas-microsoft-com:vml" Requires="v">
                <p:oleObj spid="_x0000_s5136" r:id="rId11" imgW="932760" imgH="169200" progId="Equation.3">
                  <p:embed/>
                </p:oleObj>
              </mc:Choice>
              <mc:Fallback>
                <p:oleObj r:id="rId11" imgW="932760" imgH="169200" progId="Equation.3">
                  <p:embed/>
                  <p:pic>
                    <p:nvPicPr>
                      <p:cNvPr id="0" name="Object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35150" y="1557338"/>
                        <a:ext cx="2138363" cy="473075"/>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8" name="Rectangle 3"/>
          <p:cNvSpPr>
            <a:spLocks noChangeArrowheads="1"/>
          </p:cNvSpPr>
          <p:nvPr/>
        </p:nvSpPr>
        <p:spPr bwMode="gray">
          <a:xfrm>
            <a:off x="1500188" y="6357938"/>
            <a:ext cx="6786562" cy="311150"/>
          </a:xfrm>
          <a:prstGeom prst="rect">
            <a:avLst/>
          </a:prstGeom>
          <a:noFill/>
          <a:ln w="12700">
            <a:noFill/>
            <a:miter lim="800000"/>
            <a:headEnd/>
            <a:tailEnd/>
          </a:ln>
          <a:effectLst/>
        </p:spPr>
        <p:txBody>
          <a:bodyPr lIns="0" tIns="0" rIns="0" bIns="0" anchor="ctr"/>
          <a:lstStyle/>
          <a:p>
            <a:pPr algn="ctr" defTabSz="801688" eaLnBrk="0" fontAlgn="auto" hangingPunct="0">
              <a:spcBef>
                <a:spcPts val="0"/>
              </a:spcBef>
              <a:spcAft>
                <a:spcPts val="0"/>
              </a:spcAft>
              <a:defRPr/>
            </a:pPr>
            <a:r>
              <a:rPr lang="fr-FR" b="1" noProof="1">
                <a:solidFill>
                  <a:srgbClr val="002060"/>
                </a:solidFill>
                <a:latin typeface="+mn-lt"/>
                <a:cs typeface="+mn-cs"/>
              </a:rPr>
              <a:t>Support Vector Classification (SVC)</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1341438"/>
            <a:ext cx="6686550" cy="531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148" name="Rectangle 2"/>
          <p:cNvSpPr>
            <a:spLocks noChangeArrowheads="1"/>
          </p:cNvSpPr>
          <p:nvPr/>
        </p:nvSpPr>
        <p:spPr bwMode="auto">
          <a:xfrm>
            <a:off x="6586538" y="5229225"/>
            <a:ext cx="2376487" cy="1295400"/>
          </a:xfrm>
          <a:prstGeom prst="rect">
            <a:avLst/>
          </a:prstGeom>
          <a:solidFill>
            <a:srgbClr val="BBE0E3"/>
          </a:solidFill>
          <a:ln w="9360">
            <a:solidFill>
              <a:srgbClr val="000000"/>
            </a:solidFill>
            <a:miter lim="800000"/>
            <a:headEnd/>
            <a:tailEnd/>
          </a:ln>
        </p:spPr>
        <p:txBody>
          <a:bodyPr wrap="none" lIns="82945" tIns="41473" rIns="82945" bIns="41473"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149" name="Rectangle 3"/>
          <p:cNvSpPr>
            <a:spLocks noChangeArrowheads="1"/>
          </p:cNvSpPr>
          <p:nvPr/>
        </p:nvSpPr>
        <p:spPr bwMode="auto">
          <a:xfrm>
            <a:off x="250825" y="1268413"/>
            <a:ext cx="3097213" cy="938212"/>
          </a:xfrm>
          <a:prstGeom prst="rect">
            <a:avLst/>
          </a:prstGeom>
          <a:solidFill>
            <a:srgbClr val="BBE0E3"/>
          </a:solidFill>
          <a:ln w="9360">
            <a:solidFill>
              <a:srgbClr val="000000"/>
            </a:solidFill>
            <a:miter lim="800000"/>
            <a:headEnd/>
            <a:tailEnd/>
          </a:ln>
        </p:spPr>
        <p:txBody>
          <a:bodyPr wrap="none" lIns="82945" tIns="41473" rIns="82945" bIns="41473"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150" name="Rectangle 4"/>
          <p:cNvSpPr>
            <a:spLocks noGrp="1" noChangeArrowheads="1"/>
          </p:cNvSpPr>
          <p:nvPr>
            <p:ph type="title" idx="4294967295"/>
          </p:nvPr>
        </p:nvSpPr>
        <p:spPr>
          <a:xfrm>
            <a:off x="0" y="-41275"/>
            <a:ext cx="9123363" cy="1214438"/>
          </a:xfrm>
        </p:spPr>
        <p:txBody>
          <a:bodyPr lIns="81639" tIns="42452" rIns="81639" bIns="42452"/>
          <a:lstStyle/>
          <a:p>
            <a:pPr>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 pos="8535988" algn="l"/>
              </a:tabLst>
            </a:pPr>
            <a:r>
              <a:rPr lang="en-US" altLang="fr-FR" smtClean="0"/>
              <a:t>	SVM: Margins</a:t>
            </a:r>
          </a:p>
        </p:txBody>
      </p:sp>
      <p:graphicFrame>
        <p:nvGraphicFramePr>
          <p:cNvPr id="6146" name="Object 2"/>
          <p:cNvGraphicFramePr>
            <a:graphicFrameLocks noChangeAspect="1"/>
          </p:cNvGraphicFramePr>
          <p:nvPr/>
        </p:nvGraphicFramePr>
        <p:xfrm>
          <a:off x="7666038" y="5229225"/>
          <a:ext cx="1331912" cy="1290638"/>
        </p:xfrm>
        <a:graphic>
          <a:graphicData uri="http://schemas.openxmlformats.org/presentationml/2006/ole">
            <mc:AlternateContent xmlns:mc="http://schemas.openxmlformats.org/markup-compatibility/2006">
              <mc:Choice xmlns:v="urn:schemas-microsoft-com:vml" Requires="v">
                <p:oleObj spid="_x0000_s6159" r:id="rId5" imgW="486000" imgH="365760" progId="Equation.3">
                  <p:embed/>
                </p:oleObj>
              </mc:Choice>
              <mc:Fallback>
                <p:oleObj r:id="rId5" imgW="486000" imgH="365760"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6038" y="5229225"/>
                        <a:ext cx="1331912" cy="129063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6151" name="Text Box 6"/>
          <p:cNvSpPr txBox="1">
            <a:spLocks noChangeArrowheads="1"/>
          </p:cNvSpPr>
          <p:nvPr/>
        </p:nvSpPr>
        <p:spPr bwMode="auto">
          <a:xfrm>
            <a:off x="250825" y="1268413"/>
            <a:ext cx="311785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1639" tIns="42452" rIns="81639" bIns="42452">
            <a:spAutoFit/>
          </a:bodyPr>
          <a:lstStyle>
            <a:lvl1pPr eaLnBrk="0" hangingPunct="0">
              <a:tabLst>
                <a:tab pos="655638" algn="l"/>
                <a:tab pos="1312863" algn="l"/>
                <a:tab pos="1968500" algn="l"/>
                <a:tab pos="2625725" algn="l"/>
              </a:tabLst>
              <a:defRPr sz="2400">
                <a:solidFill>
                  <a:schemeClr val="tx1"/>
                </a:solidFill>
                <a:latin typeface="Times New Roman" pitchFamily="18" charset="0"/>
                <a:cs typeface="Arial" pitchFamily="34" charset="0"/>
              </a:defRPr>
            </a:lvl1pPr>
            <a:lvl2pPr marL="742950" indent="-285750" eaLnBrk="0" hangingPunct="0">
              <a:tabLst>
                <a:tab pos="655638" algn="l"/>
                <a:tab pos="1312863" algn="l"/>
                <a:tab pos="1968500" algn="l"/>
                <a:tab pos="2625725" algn="l"/>
              </a:tabLst>
              <a:defRPr sz="2400">
                <a:solidFill>
                  <a:schemeClr val="tx1"/>
                </a:solidFill>
                <a:latin typeface="Times New Roman" pitchFamily="18" charset="0"/>
                <a:cs typeface="Arial" pitchFamily="34" charset="0"/>
              </a:defRPr>
            </a:lvl2pPr>
            <a:lvl3pPr marL="1143000" indent="-228600" eaLnBrk="0" hangingPunct="0">
              <a:tabLst>
                <a:tab pos="655638" algn="l"/>
                <a:tab pos="1312863" algn="l"/>
                <a:tab pos="1968500" algn="l"/>
                <a:tab pos="2625725" algn="l"/>
              </a:tabLst>
              <a:defRPr sz="2400">
                <a:solidFill>
                  <a:schemeClr val="tx1"/>
                </a:solidFill>
                <a:latin typeface="Times New Roman" pitchFamily="18" charset="0"/>
                <a:cs typeface="Arial" pitchFamily="34" charset="0"/>
              </a:defRPr>
            </a:lvl3pPr>
            <a:lvl4pPr marL="1600200" indent="-228600" eaLnBrk="0" hangingPunct="0">
              <a:tabLst>
                <a:tab pos="655638" algn="l"/>
                <a:tab pos="1312863" algn="l"/>
                <a:tab pos="1968500" algn="l"/>
                <a:tab pos="2625725" algn="l"/>
              </a:tabLst>
              <a:defRPr sz="2400">
                <a:solidFill>
                  <a:schemeClr val="tx1"/>
                </a:solidFill>
                <a:latin typeface="Times New Roman" pitchFamily="18" charset="0"/>
                <a:cs typeface="Arial" pitchFamily="34" charset="0"/>
              </a:defRPr>
            </a:lvl4pPr>
            <a:lvl5pPr marL="2057400" indent="-228600" eaLnBrk="0" hangingPunct="0">
              <a:tabLst>
                <a:tab pos="655638" algn="l"/>
                <a:tab pos="1312863" algn="l"/>
                <a:tab pos="1968500" algn="l"/>
                <a:tab pos="2625725" algn="l"/>
              </a:tabLst>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tabLst>
                <a:tab pos="655638" algn="l"/>
                <a:tab pos="1312863" algn="l"/>
                <a:tab pos="1968500" algn="l"/>
                <a:tab pos="2625725" algn="l"/>
              </a:tabLs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tabLst>
                <a:tab pos="655638" algn="l"/>
                <a:tab pos="1312863" algn="l"/>
                <a:tab pos="1968500" algn="l"/>
                <a:tab pos="2625725" algn="l"/>
              </a:tabLs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tabLst>
                <a:tab pos="655638" algn="l"/>
                <a:tab pos="1312863" algn="l"/>
                <a:tab pos="1968500" algn="l"/>
                <a:tab pos="2625725" algn="l"/>
              </a:tabLs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tabLst>
                <a:tab pos="655638" algn="l"/>
                <a:tab pos="1312863" algn="l"/>
                <a:tab pos="1968500" algn="l"/>
                <a:tab pos="2625725" algn="l"/>
              </a:tabLst>
              <a:defRPr sz="2400">
                <a:solidFill>
                  <a:schemeClr val="tx1"/>
                </a:solidFill>
                <a:latin typeface="Times New Roman" pitchFamily="18" charset="0"/>
                <a:cs typeface="Arial" pitchFamily="34" charset="0"/>
              </a:defRPr>
            </a:lvl9pPr>
          </a:lstStyle>
          <a:p>
            <a:pPr eaLnBrk="1" hangingPunct="1"/>
            <a:r>
              <a:rPr lang="en-US" altLang="fr-FR" sz="1800">
                <a:solidFill>
                  <a:srgbClr val="000000"/>
                </a:solidFill>
                <a:ea typeface="DejaVu Sans"/>
                <a:cs typeface="DejaVu Sans"/>
              </a:rPr>
              <a:t>The </a:t>
            </a:r>
            <a:r>
              <a:rPr lang="en-US" altLang="fr-FR" sz="1800" b="1">
                <a:solidFill>
                  <a:srgbClr val="FF0000"/>
                </a:solidFill>
                <a:ea typeface="DejaVu Sans"/>
                <a:cs typeface="DejaVu Sans"/>
              </a:rPr>
              <a:t>margin</a:t>
            </a:r>
            <a:r>
              <a:rPr lang="en-US" altLang="fr-FR" sz="1800">
                <a:solidFill>
                  <a:srgbClr val="000000"/>
                </a:solidFill>
                <a:ea typeface="DejaVu Sans"/>
                <a:cs typeface="DejaVu Sans"/>
              </a:rPr>
              <a:t> is the minimal distance of any training point to the separating hyperplane</a:t>
            </a:r>
          </a:p>
        </p:txBody>
      </p:sp>
      <p:sp>
        <p:nvSpPr>
          <p:cNvPr id="6152" name="Text Box 7"/>
          <p:cNvSpPr txBox="1">
            <a:spLocks noChangeArrowheads="1"/>
          </p:cNvSpPr>
          <p:nvPr/>
        </p:nvSpPr>
        <p:spPr bwMode="auto">
          <a:xfrm>
            <a:off x="6734175" y="5589588"/>
            <a:ext cx="90805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1639" tIns="42452" rIns="81639" bIns="42452">
            <a:spAutoFit/>
          </a:bodyPr>
          <a:lstStyle>
            <a:lvl1pPr eaLnBrk="0" hangingPunct="0">
              <a:tabLst>
                <a:tab pos="655638" algn="l"/>
              </a:tabLst>
              <a:defRPr sz="2400">
                <a:solidFill>
                  <a:schemeClr val="tx1"/>
                </a:solidFill>
                <a:latin typeface="Times New Roman" pitchFamily="18" charset="0"/>
                <a:cs typeface="Arial" pitchFamily="34" charset="0"/>
              </a:defRPr>
            </a:lvl1pPr>
            <a:lvl2pPr marL="742950" indent="-285750" eaLnBrk="0" hangingPunct="0">
              <a:tabLst>
                <a:tab pos="655638" algn="l"/>
              </a:tabLst>
              <a:defRPr sz="2400">
                <a:solidFill>
                  <a:schemeClr val="tx1"/>
                </a:solidFill>
                <a:latin typeface="Times New Roman" pitchFamily="18" charset="0"/>
                <a:cs typeface="Arial" pitchFamily="34" charset="0"/>
              </a:defRPr>
            </a:lvl2pPr>
            <a:lvl3pPr marL="1143000" indent="-228600" eaLnBrk="0" hangingPunct="0">
              <a:tabLst>
                <a:tab pos="655638" algn="l"/>
              </a:tabLst>
              <a:defRPr sz="2400">
                <a:solidFill>
                  <a:schemeClr val="tx1"/>
                </a:solidFill>
                <a:latin typeface="Times New Roman" pitchFamily="18" charset="0"/>
                <a:cs typeface="Arial" pitchFamily="34" charset="0"/>
              </a:defRPr>
            </a:lvl3pPr>
            <a:lvl4pPr marL="1600200" indent="-228600" eaLnBrk="0" hangingPunct="0">
              <a:tabLst>
                <a:tab pos="655638" algn="l"/>
              </a:tabLst>
              <a:defRPr sz="2400">
                <a:solidFill>
                  <a:schemeClr val="tx1"/>
                </a:solidFill>
                <a:latin typeface="Times New Roman" pitchFamily="18" charset="0"/>
                <a:cs typeface="Arial" pitchFamily="34" charset="0"/>
              </a:defRPr>
            </a:lvl4pPr>
            <a:lvl5pPr marL="2057400" indent="-228600" eaLnBrk="0" hangingPunct="0">
              <a:tabLst>
                <a:tab pos="655638" algn="l"/>
              </a:tabLst>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tabLst>
                <a:tab pos="655638" algn="l"/>
              </a:tabLs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tabLst>
                <a:tab pos="655638" algn="l"/>
              </a:tabLs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tabLst>
                <a:tab pos="655638" algn="l"/>
              </a:tabLs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tabLst>
                <a:tab pos="655638" algn="l"/>
              </a:tabLst>
              <a:defRPr sz="2400">
                <a:solidFill>
                  <a:schemeClr val="tx1"/>
                </a:solidFill>
                <a:latin typeface="Times New Roman" pitchFamily="18" charset="0"/>
                <a:cs typeface="Arial" pitchFamily="34" charset="0"/>
              </a:defRPr>
            </a:lvl9pPr>
          </a:lstStyle>
          <a:p>
            <a:pPr eaLnBrk="1" hangingPunct="1"/>
            <a:r>
              <a:rPr lang="en-US" altLang="fr-FR" sz="1800" b="1">
                <a:solidFill>
                  <a:srgbClr val="FF0000"/>
                </a:solidFill>
                <a:ea typeface="DejaVu Sans"/>
                <a:cs typeface="DejaVu Sans"/>
              </a:rPr>
              <a:t>Margin</a:t>
            </a:r>
          </a:p>
        </p:txBody>
      </p:sp>
      <p:sp>
        <p:nvSpPr>
          <p:cNvPr id="19464" name="Line 8"/>
          <p:cNvSpPr>
            <a:spLocks noChangeShapeType="1"/>
          </p:cNvSpPr>
          <p:nvPr/>
        </p:nvSpPr>
        <p:spPr bwMode="auto">
          <a:xfrm flipV="1">
            <a:off x="5364163" y="4075113"/>
            <a:ext cx="287337" cy="363537"/>
          </a:xfrm>
          <a:prstGeom prst="line">
            <a:avLst/>
          </a:prstGeom>
          <a:noFill/>
          <a:ln w="9360">
            <a:solidFill>
              <a:srgbClr val="FF00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fr-FR"/>
          </a:p>
        </p:txBody>
      </p:sp>
      <p:sp>
        <p:nvSpPr>
          <p:cNvPr id="19465" name="Line 9"/>
          <p:cNvSpPr>
            <a:spLocks noChangeShapeType="1"/>
          </p:cNvSpPr>
          <p:nvPr/>
        </p:nvSpPr>
        <p:spPr bwMode="auto">
          <a:xfrm flipV="1">
            <a:off x="3924300" y="2779713"/>
            <a:ext cx="287338" cy="361950"/>
          </a:xfrm>
          <a:prstGeom prst="line">
            <a:avLst/>
          </a:prstGeom>
          <a:noFill/>
          <a:ln w="9360">
            <a:solidFill>
              <a:srgbClr val="FF00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fr-FR"/>
          </a:p>
        </p:txBody>
      </p:sp>
      <p:sp>
        <p:nvSpPr>
          <p:cNvPr id="19466" name="Line 10"/>
          <p:cNvSpPr>
            <a:spLocks noChangeShapeType="1"/>
          </p:cNvSpPr>
          <p:nvPr/>
        </p:nvSpPr>
        <p:spPr bwMode="auto">
          <a:xfrm flipV="1">
            <a:off x="4572000" y="3355975"/>
            <a:ext cx="287338" cy="361950"/>
          </a:xfrm>
          <a:prstGeom prst="line">
            <a:avLst/>
          </a:prstGeom>
          <a:noFill/>
          <a:ln w="9360">
            <a:solidFill>
              <a:srgbClr val="FF00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fr-FR"/>
          </a:p>
        </p:txBody>
      </p:sp>
      <p:sp>
        <p:nvSpPr>
          <p:cNvPr id="19467" name="Line 11"/>
          <p:cNvSpPr>
            <a:spLocks noChangeShapeType="1"/>
          </p:cNvSpPr>
          <p:nvPr/>
        </p:nvSpPr>
        <p:spPr bwMode="auto">
          <a:xfrm flipV="1">
            <a:off x="4716463" y="2851150"/>
            <a:ext cx="287337" cy="363538"/>
          </a:xfrm>
          <a:prstGeom prst="line">
            <a:avLst/>
          </a:prstGeom>
          <a:noFill/>
          <a:ln w="9360">
            <a:solidFill>
              <a:srgbClr val="FF00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fr-FR"/>
          </a:p>
        </p:txBody>
      </p:sp>
      <p:sp>
        <p:nvSpPr>
          <p:cNvPr id="19468" name="Line 12"/>
          <p:cNvSpPr>
            <a:spLocks noChangeShapeType="1"/>
          </p:cNvSpPr>
          <p:nvPr/>
        </p:nvSpPr>
        <p:spPr bwMode="auto">
          <a:xfrm flipV="1">
            <a:off x="5364163" y="3427413"/>
            <a:ext cx="287337" cy="363537"/>
          </a:xfrm>
          <a:prstGeom prst="line">
            <a:avLst/>
          </a:prstGeom>
          <a:noFill/>
          <a:ln w="9360">
            <a:solidFill>
              <a:srgbClr val="FF0000"/>
            </a:solidFill>
            <a:miter lim="800000"/>
            <a:headEnd type="triangle" w="med" len="me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fr-F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additive="repl">
                                        <p:cTn id="6" dur="1" fill="hold">
                                          <p:stCondLst>
                                            <p:cond delay="0"/>
                                          </p:stCondLst>
                                        </p:cTn>
                                        <p:tgtEl>
                                          <p:spTgt spid="19466"/>
                                        </p:tgtEl>
                                        <p:attrNameLst>
                                          <p:attrName>style.visibility</p:attrName>
                                        </p:attrNameLst>
                                      </p:cBhvr>
                                      <p:to>
                                        <p:strVal val="visible"/>
                                      </p:to>
                                    </p:set>
                                    <p:anim calcmode="lin" valueType="num">
                                      <p:cBhvr>
                                        <p:cTn id="7" dur="500" fill="hold"/>
                                        <p:tgtEl>
                                          <p:spTgt spid="19466"/>
                                        </p:tgtEl>
                                        <p:attrNameLst>
                                          <p:attrName>ppt_x</p:attrName>
                                        </p:attrNameLst>
                                      </p:cBhvr>
                                      <p:tavLst>
                                        <p:tav tm="100000">
                                          <p:val>
                                            <p:strVal val="#ppt_x"/>
                                          </p:val>
                                        </p:tav>
                                        <p:tav>
                                          <p:val>
                                            <p:strVal val="#ppt_x"/>
                                          </p:val>
                                        </p:tav>
                                      </p:tavLst>
                                    </p:anim>
                                    <p:anim calcmode="lin" valueType="num">
                                      <p:cBhvr>
                                        <p:cTn id="8" dur="500" fill="hold"/>
                                        <p:tgtEl>
                                          <p:spTgt spid="19466"/>
                                        </p:tgtEl>
                                        <p:attrNameLst>
                                          <p:attrName>ppt_y</p:attrName>
                                        </p:attrNameLst>
                                      </p:cBhvr>
                                      <p:tavLst>
                                        <p:tav tm="100000">
                                          <p:val>
                                            <p:strVal val="1+#ppt_h/2"/>
                                          </p:val>
                                        </p:tav>
                                        <p:tav>
                                          <p:val>
                                            <p:strVal val="#ppt_y"/>
                                          </p:val>
                                        </p:tav>
                                      </p:tavLst>
                                    </p:anim>
                                  </p:childTnLst>
                                </p:cTn>
                              </p:par>
                              <p:par>
                                <p:cTn id="9" presetID="2" presetClass="entr" presetSubtype="4" fill="hold" grpId="0" nodeType="withEffect">
                                  <p:stCondLst>
                                    <p:cond delay="0"/>
                                  </p:stCondLst>
                                  <p:childTnLst>
                                    <p:set>
                                      <p:cBhvr additive="repl">
                                        <p:cTn id="10" dur="1" fill="hold">
                                          <p:stCondLst>
                                            <p:cond delay="0"/>
                                          </p:stCondLst>
                                        </p:cTn>
                                        <p:tgtEl>
                                          <p:spTgt spid="19464"/>
                                        </p:tgtEl>
                                        <p:attrNameLst>
                                          <p:attrName>style.visibility</p:attrName>
                                        </p:attrNameLst>
                                      </p:cBhvr>
                                      <p:to>
                                        <p:strVal val="visible"/>
                                      </p:to>
                                    </p:set>
                                    <p:anim calcmode="lin" valueType="num">
                                      <p:cBhvr>
                                        <p:cTn id="11" dur="500" fill="hold"/>
                                        <p:tgtEl>
                                          <p:spTgt spid="19464"/>
                                        </p:tgtEl>
                                        <p:attrNameLst>
                                          <p:attrName>ppt_x</p:attrName>
                                        </p:attrNameLst>
                                      </p:cBhvr>
                                      <p:tavLst>
                                        <p:tav tm="100000">
                                          <p:val>
                                            <p:strVal val="#ppt_x"/>
                                          </p:val>
                                        </p:tav>
                                        <p:tav>
                                          <p:val>
                                            <p:strVal val="#ppt_x"/>
                                          </p:val>
                                        </p:tav>
                                      </p:tavLst>
                                    </p:anim>
                                    <p:anim calcmode="lin" valueType="num">
                                      <p:cBhvr>
                                        <p:cTn id="12" dur="500" fill="hold"/>
                                        <p:tgtEl>
                                          <p:spTgt spid="19464"/>
                                        </p:tgtEl>
                                        <p:attrNameLst>
                                          <p:attrName>ppt_y</p:attrName>
                                        </p:attrNameLst>
                                      </p:cBhvr>
                                      <p:tavLst>
                                        <p:tav tm="100000">
                                          <p:val>
                                            <p:strVal val="1+#ppt_h/2"/>
                                          </p:val>
                                        </p:tav>
                                        <p:tav>
                                          <p:val>
                                            <p:strVal val="#ppt_y"/>
                                          </p:val>
                                        </p:tav>
                                      </p:tavLst>
                                    </p:anim>
                                  </p:childTnLst>
                                </p:cTn>
                              </p:par>
                              <p:par>
                                <p:cTn id="13" presetID="2" presetClass="entr" presetSubtype="4" fill="hold" grpId="0" nodeType="withEffect">
                                  <p:stCondLst>
                                    <p:cond delay="0"/>
                                  </p:stCondLst>
                                  <p:childTnLst>
                                    <p:set>
                                      <p:cBhvr additive="repl">
                                        <p:cTn id="14" dur="1" fill="hold">
                                          <p:stCondLst>
                                            <p:cond delay="0"/>
                                          </p:stCondLst>
                                        </p:cTn>
                                        <p:tgtEl>
                                          <p:spTgt spid="19465"/>
                                        </p:tgtEl>
                                        <p:attrNameLst>
                                          <p:attrName>style.visibility</p:attrName>
                                        </p:attrNameLst>
                                      </p:cBhvr>
                                      <p:to>
                                        <p:strVal val="visible"/>
                                      </p:to>
                                    </p:set>
                                    <p:anim calcmode="lin" valueType="num">
                                      <p:cBhvr>
                                        <p:cTn id="15" dur="500" fill="hold"/>
                                        <p:tgtEl>
                                          <p:spTgt spid="19465"/>
                                        </p:tgtEl>
                                        <p:attrNameLst>
                                          <p:attrName>ppt_x</p:attrName>
                                        </p:attrNameLst>
                                      </p:cBhvr>
                                      <p:tavLst>
                                        <p:tav tm="100000">
                                          <p:val>
                                            <p:strVal val="#ppt_x"/>
                                          </p:val>
                                        </p:tav>
                                        <p:tav>
                                          <p:val>
                                            <p:strVal val="#ppt_x"/>
                                          </p:val>
                                        </p:tav>
                                      </p:tavLst>
                                    </p:anim>
                                    <p:anim calcmode="lin" valueType="num">
                                      <p:cBhvr>
                                        <p:cTn id="16" dur="500" fill="hold"/>
                                        <p:tgtEl>
                                          <p:spTgt spid="19465"/>
                                        </p:tgtEl>
                                        <p:attrNameLst>
                                          <p:attrName>ppt_y</p:attrName>
                                        </p:attrNameLst>
                                      </p:cBhvr>
                                      <p:tavLst>
                                        <p:tav tm="100000">
                                          <p:val>
                                            <p:strVal val="1+#ppt_h/2"/>
                                          </p:val>
                                        </p:tav>
                                        <p:tav>
                                          <p:val>
                                            <p:strVal val="#ppt_y"/>
                                          </p:val>
                                        </p:tav>
                                      </p:tavLst>
                                    </p:anim>
                                  </p:childTnLst>
                                </p:cTn>
                              </p:par>
                              <p:par>
                                <p:cTn id="17" presetID="2" presetClass="entr" presetSubtype="4" fill="hold" grpId="0" nodeType="withEffect">
                                  <p:stCondLst>
                                    <p:cond delay="0"/>
                                  </p:stCondLst>
                                  <p:childTnLst>
                                    <p:set>
                                      <p:cBhvr additive="repl">
                                        <p:cTn id="18" dur="1" fill="hold">
                                          <p:stCondLst>
                                            <p:cond delay="0"/>
                                          </p:stCondLst>
                                        </p:cTn>
                                        <p:tgtEl>
                                          <p:spTgt spid="19467"/>
                                        </p:tgtEl>
                                        <p:attrNameLst>
                                          <p:attrName>style.visibility</p:attrName>
                                        </p:attrNameLst>
                                      </p:cBhvr>
                                      <p:to>
                                        <p:strVal val="visible"/>
                                      </p:to>
                                    </p:set>
                                    <p:anim calcmode="lin" valueType="num">
                                      <p:cBhvr>
                                        <p:cTn id="19" dur="500" fill="hold"/>
                                        <p:tgtEl>
                                          <p:spTgt spid="19467"/>
                                        </p:tgtEl>
                                        <p:attrNameLst>
                                          <p:attrName>ppt_x</p:attrName>
                                        </p:attrNameLst>
                                      </p:cBhvr>
                                      <p:tavLst>
                                        <p:tav tm="100000">
                                          <p:val>
                                            <p:strVal val="#ppt_x"/>
                                          </p:val>
                                        </p:tav>
                                        <p:tav>
                                          <p:val>
                                            <p:strVal val="#ppt_x"/>
                                          </p:val>
                                        </p:tav>
                                      </p:tavLst>
                                    </p:anim>
                                    <p:anim calcmode="lin" valueType="num">
                                      <p:cBhvr>
                                        <p:cTn id="20" dur="500" fill="hold"/>
                                        <p:tgtEl>
                                          <p:spTgt spid="19467"/>
                                        </p:tgtEl>
                                        <p:attrNameLst>
                                          <p:attrName>ppt_y</p:attrName>
                                        </p:attrNameLst>
                                      </p:cBhvr>
                                      <p:tavLst>
                                        <p:tav tm="100000">
                                          <p:val>
                                            <p:strVal val="1+#ppt_h/2"/>
                                          </p:val>
                                        </p:tav>
                                        <p:tav>
                                          <p:val>
                                            <p:strVal val="#ppt_y"/>
                                          </p:val>
                                        </p:tav>
                                      </p:tavLst>
                                    </p:anim>
                                  </p:childTnLst>
                                </p:cTn>
                              </p:par>
                              <p:par>
                                <p:cTn id="21" presetID="2" presetClass="entr" presetSubtype="4" fill="hold" grpId="0" nodeType="withEffect">
                                  <p:stCondLst>
                                    <p:cond delay="0"/>
                                  </p:stCondLst>
                                  <p:childTnLst>
                                    <p:set>
                                      <p:cBhvr additive="repl">
                                        <p:cTn id="22" dur="1" fill="hold">
                                          <p:stCondLst>
                                            <p:cond delay="0"/>
                                          </p:stCondLst>
                                        </p:cTn>
                                        <p:tgtEl>
                                          <p:spTgt spid="19468"/>
                                        </p:tgtEl>
                                        <p:attrNameLst>
                                          <p:attrName>style.visibility</p:attrName>
                                        </p:attrNameLst>
                                      </p:cBhvr>
                                      <p:to>
                                        <p:strVal val="visible"/>
                                      </p:to>
                                    </p:set>
                                    <p:anim calcmode="lin" valueType="num">
                                      <p:cBhvr>
                                        <p:cTn id="23" dur="500" fill="hold"/>
                                        <p:tgtEl>
                                          <p:spTgt spid="19468"/>
                                        </p:tgtEl>
                                        <p:attrNameLst>
                                          <p:attrName>ppt_x</p:attrName>
                                        </p:attrNameLst>
                                      </p:cBhvr>
                                      <p:tavLst>
                                        <p:tav tm="100000">
                                          <p:val>
                                            <p:strVal val="#ppt_x"/>
                                          </p:val>
                                        </p:tav>
                                        <p:tav>
                                          <p:val>
                                            <p:strVal val="#ppt_x"/>
                                          </p:val>
                                        </p:tav>
                                      </p:tavLst>
                                    </p:anim>
                                    <p:anim calcmode="lin" valueType="num">
                                      <p:cBhvr>
                                        <p:cTn id="24" dur="500" fill="hold"/>
                                        <p:tgtEl>
                                          <p:spTgt spid="19468"/>
                                        </p:tgtEl>
                                        <p:attrNameLst>
                                          <p:attrName>ppt_y</p:attrName>
                                        </p:attrNameLst>
                                      </p:cBhvr>
                                      <p:tavLst>
                                        <p:tav tm="100000">
                                          <p:val>
                                            <p:strVal val="1+#ppt_h/2"/>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4" grpId="0" animBg="1"/>
      <p:bldP spid="19465" grpId="0" animBg="1"/>
      <p:bldP spid="19466" grpId="0" animBg="1"/>
      <p:bldP spid="19467" grpId="0" animBg="1"/>
      <p:bldP spid="1946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ChangeArrowheads="1"/>
          </p:cNvSpPr>
          <p:nvPr/>
        </p:nvSpPr>
        <p:spPr bwMode="auto">
          <a:xfrm>
            <a:off x="5435600" y="5229225"/>
            <a:ext cx="3311525" cy="1079500"/>
          </a:xfrm>
          <a:prstGeom prst="rect">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7172" name="Rectangle 3"/>
          <p:cNvSpPr>
            <a:spLocks noGrp="1" noChangeArrowheads="1"/>
          </p:cNvSpPr>
          <p:nvPr>
            <p:ph type="title"/>
          </p:nvPr>
        </p:nvSpPr>
        <p:spPr>
          <a:xfrm>
            <a:off x="428625" y="142875"/>
            <a:ext cx="8229600" cy="939800"/>
          </a:xfrm>
        </p:spPr>
        <p:txBody>
          <a:bodyPr/>
          <a:lstStyle/>
          <a:p>
            <a:pPr eaLnBrk="1" hangingPunct="1"/>
            <a:r>
              <a:rPr lang="en-US" altLang="fr-FR" sz="4000" smtClean="0"/>
              <a:t>Support Vector Regression</a:t>
            </a:r>
            <a:endParaRPr lang="el-GR" altLang="fr-FR" sz="4000" smtClean="0"/>
          </a:p>
        </p:txBody>
      </p:sp>
      <p:pic>
        <p:nvPicPr>
          <p:cNvPr id="717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963" y="1143000"/>
            <a:ext cx="805497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170" name="Object 5"/>
          <p:cNvGraphicFramePr>
            <a:graphicFrameLocks noChangeAspect="1"/>
          </p:cNvGraphicFramePr>
          <p:nvPr/>
        </p:nvGraphicFramePr>
        <p:xfrm>
          <a:off x="5508625" y="5229225"/>
          <a:ext cx="3203575" cy="1033463"/>
        </p:xfrm>
        <a:graphic>
          <a:graphicData uri="http://schemas.openxmlformats.org/presentationml/2006/ole">
            <mc:AlternateContent xmlns:mc="http://schemas.openxmlformats.org/markup-compatibility/2006">
              <mc:Choice xmlns:v="urn:schemas-microsoft-com:vml" Requires="v">
                <p:oleObj spid="_x0000_s7177" name="Equation" r:id="rId5" imgW="1574640" imgH="507960" progId="Equation.3">
                  <p:embed/>
                </p:oleObj>
              </mc:Choice>
              <mc:Fallback>
                <p:oleObj name="Equation" r:id="rId5" imgW="1574640" imgH="50796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8625" y="5229225"/>
                        <a:ext cx="3203575" cy="1033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4" name="Text Box 6"/>
          <p:cNvSpPr txBox="1">
            <a:spLocks noChangeArrowheads="1"/>
          </p:cNvSpPr>
          <p:nvPr/>
        </p:nvSpPr>
        <p:spPr bwMode="auto">
          <a:xfrm>
            <a:off x="755650" y="5445125"/>
            <a:ext cx="41036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Only the points outside the </a:t>
            </a:r>
            <a:r>
              <a:rPr lang="el-GR" altLang="fr-FR"/>
              <a:t>ε</a:t>
            </a:r>
            <a:r>
              <a:rPr lang="en-US" altLang="fr-FR"/>
              <a:t>-tube are penalized in a linear fashion</a:t>
            </a:r>
            <a:endParaRPr lang="el-GR" altLang="fr-FR"/>
          </a:p>
        </p:txBody>
      </p:sp>
      <p:sp>
        <p:nvSpPr>
          <p:cNvPr id="7175" name="ZoneTexte 9"/>
          <p:cNvSpPr txBox="1">
            <a:spLocks noChangeArrowheads="1"/>
          </p:cNvSpPr>
          <p:nvPr/>
        </p:nvSpPr>
        <p:spPr bwMode="auto">
          <a:xfrm>
            <a:off x="5832475" y="4273550"/>
            <a:ext cx="2954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l-GR" altLang="fr-FR"/>
              <a:t>ε</a:t>
            </a:r>
            <a:r>
              <a:rPr lang="en-US" altLang="fr-FR"/>
              <a:t>-Insensitive Loss Function</a:t>
            </a:r>
            <a:endParaRPr lang="fr-FR" alt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subTitle" idx="1"/>
          </p:nvPr>
        </p:nvSpPr>
        <p:spPr>
          <a:xfrm>
            <a:off x="2928938" y="2786063"/>
            <a:ext cx="4143375" cy="2667000"/>
          </a:xfrm>
        </p:spPr>
        <p:txBody>
          <a:bodyPr/>
          <a:lstStyle/>
          <a:p>
            <a:pPr algn="l" eaLnBrk="1" hangingPunct="1">
              <a:buFontTx/>
              <a:buChar char="•"/>
            </a:pPr>
            <a:r>
              <a:rPr lang="fr-FR" altLang="fr-FR" b="1" smtClean="0"/>
              <a:t>  Development</a:t>
            </a:r>
          </a:p>
          <a:p>
            <a:pPr algn="l" eaLnBrk="1" hangingPunct="1">
              <a:buFontTx/>
              <a:buChar char="•"/>
            </a:pPr>
            <a:r>
              <a:rPr lang="fr-FR" altLang="fr-FR" b="1" smtClean="0"/>
              <a:t>  Validation</a:t>
            </a:r>
          </a:p>
          <a:p>
            <a:pPr algn="l" eaLnBrk="1" hangingPunct="1">
              <a:buFontTx/>
              <a:buChar char="•"/>
            </a:pPr>
            <a:r>
              <a:rPr lang="fr-FR" altLang="fr-FR" b="1" smtClean="0"/>
              <a:t>  Application</a:t>
            </a:r>
          </a:p>
        </p:txBody>
      </p:sp>
      <p:sp>
        <p:nvSpPr>
          <p:cNvPr id="24579" name="Rectangle 2"/>
          <p:cNvSpPr>
            <a:spLocks noGrp="1" noChangeArrowheads="1"/>
          </p:cNvSpPr>
          <p:nvPr>
            <p:ph type="ctrTitle"/>
          </p:nvPr>
        </p:nvSpPr>
        <p:spPr>
          <a:xfrm>
            <a:off x="500063" y="1071563"/>
            <a:ext cx="7772400" cy="1143000"/>
          </a:xfrm>
        </p:spPr>
        <p:txBody>
          <a:bodyPr/>
          <a:lstStyle/>
          <a:p>
            <a:pPr eaLnBrk="1" hangingPunct="1"/>
            <a:r>
              <a:rPr lang="fr-FR" altLang="fr-FR" b="1" smtClean="0">
                <a:solidFill>
                  <a:srgbClr val="800000"/>
                </a:solidFill>
              </a:rPr>
              <a:t>Classification and Regression  models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468313" y="188913"/>
            <a:ext cx="8229600" cy="719137"/>
          </a:xfrm>
        </p:spPr>
        <p:txBody>
          <a:bodyPr/>
          <a:lstStyle/>
          <a:p>
            <a:pPr eaLnBrk="1" hangingPunct="1"/>
            <a:r>
              <a:rPr lang="en-US" altLang="fr-FR" sz="4000" smtClean="0"/>
              <a:t>Kernel Trick</a:t>
            </a:r>
            <a:endParaRPr lang="ru-RU" altLang="fr-FR" sz="4000" smtClean="0"/>
          </a:p>
        </p:txBody>
      </p:sp>
      <p:pic>
        <p:nvPicPr>
          <p:cNvPr id="8196" name="Picture 3" descr="svm_input_feature_spa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750" y="928688"/>
            <a:ext cx="6100763"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 Box 7"/>
          <p:cNvSpPr txBox="1">
            <a:spLocks noChangeArrowheads="1"/>
          </p:cNvSpPr>
          <p:nvPr/>
        </p:nvSpPr>
        <p:spPr bwMode="auto">
          <a:xfrm>
            <a:off x="142875" y="5699125"/>
            <a:ext cx="87868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000"/>
              <a:t>Any </a:t>
            </a:r>
            <a:r>
              <a:rPr lang="en-US" altLang="fr-FR" sz="2000" u="sng"/>
              <a:t>non-linear</a:t>
            </a:r>
            <a:r>
              <a:rPr lang="en-US" altLang="fr-FR" sz="2000"/>
              <a:t> problem (classification, regression) in the original </a:t>
            </a:r>
            <a:r>
              <a:rPr lang="en-US" altLang="fr-FR" sz="2000">
                <a:solidFill>
                  <a:srgbClr val="FF0000"/>
                </a:solidFill>
              </a:rPr>
              <a:t>input space</a:t>
            </a:r>
            <a:r>
              <a:rPr lang="en-US" altLang="fr-FR" sz="2000"/>
              <a:t> can be converted into </a:t>
            </a:r>
            <a:r>
              <a:rPr lang="en-US" altLang="fr-FR" sz="2000" u="sng"/>
              <a:t>linear</a:t>
            </a:r>
            <a:r>
              <a:rPr lang="en-US" altLang="fr-FR" sz="2000"/>
              <a:t> by making </a:t>
            </a:r>
            <a:r>
              <a:rPr lang="en-US" altLang="fr-FR" sz="2000" u="sng"/>
              <a:t>non-linear</a:t>
            </a:r>
            <a:r>
              <a:rPr lang="en-US" altLang="fr-FR" sz="2000"/>
              <a:t> mapping </a:t>
            </a:r>
            <a:r>
              <a:rPr lang="el-GR" altLang="fr-FR" b="1" i="1"/>
              <a:t>Φ</a:t>
            </a:r>
            <a:r>
              <a:rPr lang="en-US" altLang="fr-FR"/>
              <a:t> </a:t>
            </a:r>
            <a:r>
              <a:rPr lang="en-US" altLang="fr-FR" sz="2000"/>
              <a:t>into a </a:t>
            </a:r>
            <a:r>
              <a:rPr lang="en-US" altLang="fr-FR" sz="2000">
                <a:solidFill>
                  <a:srgbClr val="FF0000"/>
                </a:solidFill>
              </a:rPr>
              <a:t>feature space</a:t>
            </a:r>
            <a:r>
              <a:rPr lang="en-US" altLang="fr-FR" sz="2000"/>
              <a:t> with higher dimension</a:t>
            </a:r>
            <a:endParaRPr lang="el-GR" altLang="fr-FR" sz="2000"/>
          </a:p>
        </p:txBody>
      </p:sp>
      <p:sp>
        <p:nvSpPr>
          <p:cNvPr id="8198" name="Line 8"/>
          <p:cNvSpPr>
            <a:spLocks noChangeShapeType="1"/>
          </p:cNvSpPr>
          <p:nvPr/>
        </p:nvSpPr>
        <p:spPr bwMode="auto">
          <a:xfrm>
            <a:off x="107950" y="5500688"/>
            <a:ext cx="89646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9" name="Rectangle 5"/>
          <p:cNvSpPr>
            <a:spLocks noChangeArrowheads="1"/>
          </p:cNvSpPr>
          <p:nvPr/>
        </p:nvSpPr>
        <p:spPr bwMode="auto">
          <a:xfrm>
            <a:off x="2484438" y="4495800"/>
            <a:ext cx="3816350" cy="647700"/>
          </a:xfrm>
          <a:prstGeom prst="rect">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graphicFrame>
        <p:nvGraphicFramePr>
          <p:cNvPr id="10" name="Object 12"/>
          <p:cNvGraphicFramePr>
            <a:graphicFrameLocks noChangeAspect="1"/>
          </p:cNvGraphicFramePr>
          <p:nvPr/>
        </p:nvGraphicFramePr>
        <p:xfrm>
          <a:off x="2598738" y="4567238"/>
          <a:ext cx="3586162" cy="463550"/>
        </p:xfrm>
        <a:graphic>
          <a:graphicData uri="http://schemas.openxmlformats.org/presentationml/2006/ole">
            <mc:AlternateContent xmlns:mc="http://schemas.openxmlformats.org/markup-compatibility/2006">
              <mc:Choice xmlns:v="urn:schemas-microsoft-com:vml" Requires="v">
                <p:oleObj spid="_x0000_s8206" name="Équation" r:id="rId5" imgW="1574640" imgH="203040" progId="Equation.3">
                  <p:embed/>
                </p:oleObj>
              </mc:Choice>
              <mc:Fallback>
                <p:oleObj name="Équation" r:id="rId5" imgW="1574640" imgH="203040"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8738" y="4567238"/>
                        <a:ext cx="3586162" cy="463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 Box 16"/>
          <p:cNvSpPr txBox="1">
            <a:spLocks noChangeArrowheads="1"/>
          </p:cNvSpPr>
          <p:nvPr/>
        </p:nvSpPr>
        <p:spPr bwMode="auto">
          <a:xfrm>
            <a:off x="6880225" y="4500563"/>
            <a:ext cx="2000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600" b="1"/>
              <a:t>In high-dimensional </a:t>
            </a:r>
          </a:p>
          <a:p>
            <a:pPr eaLnBrk="1" hangingPunct="1"/>
            <a:r>
              <a:rPr lang="en-US" altLang="fr-FR" sz="1600" b="1"/>
              <a:t>feature space</a:t>
            </a:r>
            <a:endParaRPr lang="ru-RU" altLang="fr-FR" sz="1600" b="1"/>
          </a:p>
        </p:txBody>
      </p:sp>
      <p:sp>
        <p:nvSpPr>
          <p:cNvPr id="13" name="Text Box 17"/>
          <p:cNvSpPr txBox="1">
            <a:spLocks noChangeArrowheads="1"/>
          </p:cNvSpPr>
          <p:nvPr/>
        </p:nvSpPr>
        <p:spPr bwMode="auto">
          <a:xfrm>
            <a:off x="0" y="4508500"/>
            <a:ext cx="187007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r" eaLnBrk="1" hangingPunct="1"/>
            <a:r>
              <a:rPr lang="en-US" altLang="fr-FR" sz="1600" b="1"/>
              <a:t>In low-dimensional</a:t>
            </a:r>
          </a:p>
          <a:p>
            <a:pPr algn="r" eaLnBrk="1" hangingPunct="1"/>
            <a:r>
              <a:rPr lang="en-US" altLang="fr-FR" sz="1600" b="1"/>
              <a:t>input space</a:t>
            </a:r>
            <a:endParaRPr lang="ru-RU" altLang="fr-FR" sz="1600" b="1"/>
          </a:p>
        </p:txBody>
      </p:sp>
      <p:sp>
        <p:nvSpPr>
          <p:cNvPr id="14" name="Line 18"/>
          <p:cNvSpPr>
            <a:spLocks noChangeShapeType="1"/>
          </p:cNvSpPr>
          <p:nvPr/>
        </p:nvSpPr>
        <p:spPr bwMode="auto">
          <a:xfrm>
            <a:off x="1763713" y="4927600"/>
            <a:ext cx="5048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5" name="Line 19"/>
          <p:cNvSpPr>
            <a:spLocks noChangeShapeType="1"/>
          </p:cNvSpPr>
          <p:nvPr/>
        </p:nvSpPr>
        <p:spPr bwMode="auto">
          <a:xfrm flipH="1">
            <a:off x="6372225" y="4856163"/>
            <a:ext cx="5048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8204" name="Line 8"/>
          <p:cNvSpPr>
            <a:spLocks noChangeShapeType="1"/>
          </p:cNvSpPr>
          <p:nvPr/>
        </p:nvSpPr>
        <p:spPr bwMode="auto">
          <a:xfrm>
            <a:off x="107950" y="4214813"/>
            <a:ext cx="89646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linds(horizontal)">
                                      <p:cBhvr>
                                        <p:cTn id="15" dur="500"/>
                                        <p:tgtEl>
                                          <p:spTgt spid="14"/>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linds(horizontal)">
                                      <p:cBhvr>
                                        <p:cTn id="18" dur="500"/>
                                        <p:tgtEl>
                                          <p:spTgt spid="12"/>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linds(horizontal)">
                                      <p:cBhvr>
                                        <p:cTn id="21" dur="500"/>
                                        <p:tgtEl>
                                          <p:spTgt spid="15"/>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linds(horizontal)">
                                      <p:cBhvr>
                                        <p:cTn id="2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3" grpId="0"/>
      <p:bldP spid="14"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type="subTitle" idx="1"/>
          </p:nvPr>
        </p:nvSpPr>
        <p:spPr>
          <a:xfrm>
            <a:off x="2928938" y="2786063"/>
            <a:ext cx="4143375" cy="2667000"/>
          </a:xfrm>
        </p:spPr>
        <p:txBody>
          <a:bodyPr/>
          <a:lstStyle/>
          <a:p>
            <a:pPr algn="l" eaLnBrk="1" hangingPunct="1">
              <a:buFontTx/>
              <a:buChar char="•"/>
            </a:pPr>
            <a:r>
              <a:rPr lang="fr-FR" altLang="fr-FR" smtClean="0"/>
              <a:t>  Development</a:t>
            </a:r>
          </a:p>
          <a:p>
            <a:pPr algn="l" eaLnBrk="1" hangingPunct="1">
              <a:buFontTx/>
              <a:buChar char="•"/>
            </a:pPr>
            <a:r>
              <a:rPr lang="fr-FR" altLang="fr-FR" b="1" smtClean="0">
                <a:solidFill>
                  <a:srgbClr val="7030A0"/>
                </a:solidFill>
              </a:rPr>
              <a:t>  Validation</a:t>
            </a:r>
          </a:p>
          <a:p>
            <a:pPr algn="l" eaLnBrk="1" hangingPunct="1">
              <a:buFontTx/>
              <a:buChar char="•"/>
            </a:pPr>
            <a:r>
              <a:rPr lang="fr-FR" altLang="fr-FR" smtClean="0"/>
              <a:t>  Application</a:t>
            </a:r>
          </a:p>
        </p:txBody>
      </p:sp>
      <p:sp>
        <p:nvSpPr>
          <p:cNvPr id="52227" name="Rectangle 2"/>
          <p:cNvSpPr>
            <a:spLocks noGrp="1" noChangeArrowheads="1"/>
          </p:cNvSpPr>
          <p:nvPr>
            <p:ph type="ctrTitle"/>
          </p:nvPr>
        </p:nvSpPr>
        <p:spPr>
          <a:xfrm>
            <a:off x="539750" y="1484313"/>
            <a:ext cx="7772400" cy="1143000"/>
          </a:xfrm>
        </p:spPr>
        <p:txBody>
          <a:bodyPr/>
          <a:lstStyle/>
          <a:p>
            <a:pPr eaLnBrk="1" hangingPunct="1"/>
            <a:r>
              <a:rPr lang="fr-FR" altLang="fr-FR" b="1" smtClean="0">
                <a:solidFill>
                  <a:srgbClr val="800000"/>
                </a:solidFill>
              </a:rPr>
              <a:t>QSAR/QSPR models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304800" y="0"/>
            <a:ext cx="8561388"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55" tIns="46028" rIns="92055" bIns="46028" anchor="ctr"/>
          <a:lstStyle>
            <a:lvl1pPr defTabSz="1085850" eaLnBrk="0" hangingPunct="0">
              <a:defRPr sz="2400">
                <a:solidFill>
                  <a:schemeClr val="tx1"/>
                </a:solidFill>
                <a:latin typeface="Times New Roman" pitchFamily="18" charset="0"/>
                <a:cs typeface="Arial" pitchFamily="34" charset="0"/>
              </a:defRPr>
            </a:lvl1pPr>
            <a:lvl2pPr marL="742950" indent="-285750" defTabSz="1085850" eaLnBrk="0" hangingPunct="0">
              <a:defRPr sz="2400">
                <a:solidFill>
                  <a:schemeClr val="tx1"/>
                </a:solidFill>
                <a:latin typeface="Times New Roman" pitchFamily="18" charset="0"/>
                <a:cs typeface="Arial" pitchFamily="34" charset="0"/>
              </a:defRPr>
            </a:lvl2pPr>
            <a:lvl3pPr marL="1143000" indent="-228600" defTabSz="1085850" eaLnBrk="0" hangingPunct="0">
              <a:defRPr sz="2400">
                <a:solidFill>
                  <a:schemeClr val="tx1"/>
                </a:solidFill>
                <a:latin typeface="Times New Roman" pitchFamily="18" charset="0"/>
                <a:cs typeface="Arial" pitchFamily="34" charset="0"/>
              </a:defRPr>
            </a:lvl3pPr>
            <a:lvl4pPr marL="1600200" indent="-228600" defTabSz="1085850" eaLnBrk="0" hangingPunct="0">
              <a:defRPr sz="2400">
                <a:solidFill>
                  <a:schemeClr val="tx1"/>
                </a:solidFill>
                <a:latin typeface="Times New Roman" pitchFamily="18" charset="0"/>
                <a:cs typeface="Arial" pitchFamily="34" charset="0"/>
              </a:defRPr>
            </a:lvl4pPr>
            <a:lvl5pPr marL="2057400" indent="-228600" defTabSz="1085850" eaLnBrk="0" hangingPunct="0">
              <a:defRPr sz="2400">
                <a:solidFill>
                  <a:schemeClr val="tx1"/>
                </a:solidFill>
                <a:latin typeface="Times New Roman" pitchFamily="18" charset="0"/>
                <a:cs typeface="Arial" pitchFamily="34" charset="0"/>
              </a:defRPr>
            </a:lvl5pPr>
            <a:lvl6pPr marL="2514600" indent="-228600" defTabSz="108585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defTabSz="108585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defTabSz="108585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defTabSz="1085850" eaLnBrk="0" fontAlgn="base" hangingPunct="0">
              <a:spcBef>
                <a:spcPct val="0"/>
              </a:spcBef>
              <a:spcAft>
                <a:spcPct val="0"/>
              </a:spcAft>
              <a:defRPr sz="2400">
                <a:solidFill>
                  <a:schemeClr val="tx1"/>
                </a:solidFill>
                <a:latin typeface="Times New Roman" pitchFamily="18" charset="0"/>
                <a:cs typeface="Arial" pitchFamily="34" charset="0"/>
              </a:defRPr>
            </a:lvl9pPr>
          </a:lstStyle>
          <a:p>
            <a:r>
              <a:rPr lang="en-US" altLang="fr-FR" sz="3200" b="1" i="1">
                <a:solidFill>
                  <a:srgbClr val="CC0000"/>
                </a:solidFill>
              </a:rPr>
              <a:t>Preparation of training and test sets</a:t>
            </a:r>
            <a:endParaRPr lang="en-US" altLang="fr-FR" sz="3200" b="1" i="1"/>
          </a:p>
        </p:txBody>
      </p:sp>
      <p:sp>
        <p:nvSpPr>
          <p:cNvPr id="53251" name="Text Box 3"/>
          <p:cNvSpPr txBox="1">
            <a:spLocks noChangeArrowheads="1"/>
          </p:cNvSpPr>
          <p:nvPr/>
        </p:nvSpPr>
        <p:spPr bwMode="auto">
          <a:xfrm>
            <a:off x="6280150" y="1066800"/>
            <a:ext cx="2441575"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kumimoji="1" lang="en-PH" altLang="fr-FR" sz="1800"/>
              <a:t>Building of structure - property models</a:t>
            </a:r>
          </a:p>
          <a:p>
            <a:pPr eaLnBrk="1" hangingPunct="1"/>
            <a:endParaRPr kumimoji="1" lang="en-PH" altLang="fr-FR" sz="1800"/>
          </a:p>
          <a:p>
            <a:pPr eaLnBrk="1" hangingPunct="1"/>
            <a:r>
              <a:rPr kumimoji="1" lang="en-PH" altLang="fr-FR" sz="1800"/>
              <a:t>Selection of the best models according to statistical criteria </a:t>
            </a:r>
          </a:p>
        </p:txBody>
      </p:sp>
      <p:grpSp>
        <p:nvGrpSpPr>
          <p:cNvPr id="53252" name="Group 4"/>
          <p:cNvGrpSpPr>
            <a:grpSpLocks/>
          </p:cNvGrpSpPr>
          <p:nvPr/>
        </p:nvGrpSpPr>
        <p:grpSpPr bwMode="auto">
          <a:xfrm>
            <a:off x="2574925" y="723900"/>
            <a:ext cx="3302000" cy="5381625"/>
            <a:chOff x="1622" y="456"/>
            <a:chExt cx="2080" cy="3390"/>
          </a:xfrm>
        </p:grpSpPr>
        <p:grpSp>
          <p:nvGrpSpPr>
            <p:cNvPr id="53262" name="Group 5"/>
            <p:cNvGrpSpPr>
              <a:grpSpLocks/>
            </p:cNvGrpSpPr>
            <p:nvPr/>
          </p:nvGrpSpPr>
          <p:grpSpPr bwMode="auto">
            <a:xfrm>
              <a:off x="1622" y="456"/>
              <a:ext cx="2080" cy="3390"/>
              <a:chOff x="1622" y="456"/>
              <a:chExt cx="2080" cy="3390"/>
            </a:xfrm>
          </p:grpSpPr>
          <p:sp>
            <p:nvSpPr>
              <p:cNvPr id="53265" name="Rectangle 6"/>
              <p:cNvSpPr>
                <a:spLocks noChangeArrowheads="1"/>
              </p:cNvSpPr>
              <p:nvPr/>
            </p:nvSpPr>
            <p:spPr bwMode="auto">
              <a:xfrm>
                <a:off x="3276" y="456"/>
                <a:ext cx="426" cy="2670"/>
              </a:xfrm>
              <a:prstGeom prst="rect">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53266" name="Rectangle 7"/>
              <p:cNvSpPr>
                <a:spLocks noChangeArrowheads="1"/>
              </p:cNvSpPr>
              <p:nvPr/>
            </p:nvSpPr>
            <p:spPr bwMode="auto">
              <a:xfrm>
                <a:off x="3276" y="3408"/>
                <a:ext cx="426" cy="438"/>
              </a:xfrm>
              <a:prstGeom prst="rect">
                <a:avLst/>
              </a:prstGeom>
              <a:solidFill>
                <a:schemeClr val="tx2"/>
              </a:solid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53267" name="AutoShape 8"/>
              <p:cNvSpPr>
                <a:spLocks noChangeArrowheads="1"/>
              </p:cNvSpPr>
              <p:nvPr/>
            </p:nvSpPr>
            <p:spPr bwMode="auto">
              <a:xfrm>
                <a:off x="2082" y="876"/>
                <a:ext cx="660" cy="156"/>
              </a:xfrm>
              <a:prstGeom prst="rightArrow">
                <a:avLst>
                  <a:gd name="adj1" fmla="val 50000"/>
                  <a:gd name="adj2" fmla="val 105769"/>
                </a:avLst>
              </a:prstGeom>
              <a:solidFill>
                <a:schemeClr val="accent1"/>
              </a:solid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53268" name="AutoShape 9"/>
              <p:cNvSpPr>
                <a:spLocks noChangeArrowheads="1"/>
              </p:cNvSpPr>
              <p:nvPr/>
            </p:nvSpPr>
            <p:spPr bwMode="auto">
              <a:xfrm>
                <a:off x="2106" y="3462"/>
                <a:ext cx="660" cy="156"/>
              </a:xfrm>
              <a:prstGeom prst="rightArrow">
                <a:avLst>
                  <a:gd name="adj1" fmla="val 50000"/>
                  <a:gd name="adj2" fmla="val 105769"/>
                </a:avLst>
              </a:prstGeom>
              <a:solidFill>
                <a:schemeClr val="tx2"/>
              </a:solid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53269" name="Text Box 10"/>
              <p:cNvSpPr txBox="1">
                <a:spLocks noChangeArrowheads="1"/>
              </p:cNvSpPr>
              <p:nvPr/>
            </p:nvSpPr>
            <p:spPr bwMode="auto">
              <a:xfrm>
                <a:off x="1622" y="1722"/>
                <a:ext cx="1538"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kumimoji="1" lang="en-PH" altLang="fr-FR" sz="2000"/>
                  <a:t>Splitting of an initial data set into </a:t>
                </a:r>
                <a:r>
                  <a:rPr kumimoji="1" lang="en-PH" altLang="fr-FR" sz="2000" b="1" i="1"/>
                  <a:t>training </a:t>
                </a:r>
                <a:r>
                  <a:rPr kumimoji="1" lang="en-PH" altLang="fr-FR" sz="2000"/>
                  <a:t>and </a:t>
                </a:r>
                <a:r>
                  <a:rPr kumimoji="1" lang="en-PH" altLang="fr-FR" sz="2000" b="1" i="1"/>
                  <a:t>test</a:t>
                </a:r>
                <a:r>
                  <a:rPr kumimoji="1" lang="en-PH" altLang="fr-FR" sz="2000" i="1"/>
                  <a:t> </a:t>
                </a:r>
                <a:r>
                  <a:rPr kumimoji="1" lang="en-PH" altLang="fr-FR" sz="2000"/>
                  <a:t>sets</a:t>
                </a:r>
              </a:p>
            </p:txBody>
          </p:sp>
        </p:grpSp>
        <p:sp>
          <p:nvSpPr>
            <p:cNvPr id="53263" name="Text Box 11"/>
            <p:cNvSpPr txBox="1">
              <a:spLocks noChangeArrowheads="1"/>
            </p:cNvSpPr>
            <p:nvPr/>
          </p:nvSpPr>
          <p:spPr bwMode="auto">
            <a:xfrm rot="5400000">
              <a:off x="3059" y="1604"/>
              <a:ext cx="832"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kumimoji="1" lang="fr-FR" altLang="fr-FR" sz="1800" b="1">
                  <a:solidFill>
                    <a:schemeClr val="bg1"/>
                  </a:solidFill>
                </a:rPr>
                <a:t>Training set</a:t>
              </a:r>
              <a:endParaRPr kumimoji="1" lang="en-GB" altLang="fr-FR" sz="1800" b="1">
                <a:solidFill>
                  <a:schemeClr val="bg1"/>
                </a:solidFill>
              </a:endParaRPr>
            </a:p>
          </p:txBody>
        </p:sp>
        <p:sp>
          <p:nvSpPr>
            <p:cNvPr id="53264" name="Text Box 12"/>
            <p:cNvSpPr txBox="1">
              <a:spLocks noChangeArrowheads="1"/>
            </p:cNvSpPr>
            <p:nvPr/>
          </p:nvSpPr>
          <p:spPr bwMode="auto">
            <a:xfrm rot="5400000">
              <a:off x="3316" y="3488"/>
              <a:ext cx="36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kumimoji="1" lang="fr-FR" altLang="fr-FR" sz="1800" b="1">
                  <a:solidFill>
                    <a:schemeClr val="bg1"/>
                  </a:solidFill>
                </a:rPr>
                <a:t>Test</a:t>
              </a:r>
              <a:endParaRPr kumimoji="1" lang="en-GB" altLang="fr-FR" sz="1800" b="1">
                <a:solidFill>
                  <a:schemeClr val="bg1"/>
                </a:solidFill>
              </a:endParaRPr>
            </a:p>
          </p:txBody>
        </p:sp>
      </p:grpSp>
      <p:grpSp>
        <p:nvGrpSpPr>
          <p:cNvPr id="53253" name="Group 13"/>
          <p:cNvGrpSpPr>
            <a:grpSpLocks/>
          </p:cNvGrpSpPr>
          <p:nvPr/>
        </p:nvGrpSpPr>
        <p:grpSpPr bwMode="auto">
          <a:xfrm>
            <a:off x="1752600" y="866775"/>
            <a:ext cx="676275" cy="4914900"/>
            <a:chOff x="1104" y="546"/>
            <a:chExt cx="426" cy="3096"/>
          </a:xfrm>
        </p:grpSpPr>
        <p:sp>
          <p:nvSpPr>
            <p:cNvPr id="53260" name="Rectangle 14"/>
            <p:cNvSpPr>
              <a:spLocks noChangeArrowheads="1"/>
            </p:cNvSpPr>
            <p:nvPr/>
          </p:nvSpPr>
          <p:spPr bwMode="auto">
            <a:xfrm>
              <a:off x="1104" y="546"/>
              <a:ext cx="426" cy="3096"/>
            </a:xfrm>
            <a:prstGeom prst="rect">
              <a:avLst/>
            </a:prstGeom>
            <a:solidFill>
              <a:srgbClr val="000099"/>
            </a:solid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53261" name="Text Box 15"/>
            <p:cNvSpPr txBox="1">
              <a:spLocks noChangeArrowheads="1"/>
            </p:cNvSpPr>
            <p:nvPr/>
          </p:nvSpPr>
          <p:spPr bwMode="auto">
            <a:xfrm rot="5400000">
              <a:off x="759" y="2093"/>
              <a:ext cx="1128" cy="255"/>
            </a:xfrm>
            <a:prstGeom prst="rect">
              <a:avLst/>
            </a:prstGeom>
            <a:solidFill>
              <a:srgbClr val="0000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kumimoji="1" lang="fr-FR" altLang="fr-FR" sz="2000" b="1">
                  <a:solidFill>
                    <a:schemeClr val="bg1"/>
                  </a:solidFill>
                </a:rPr>
                <a:t>Initial data set</a:t>
              </a:r>
              <a:r>
                <a:rPr kumimoji="1" lang="fr-FR" altLang="fr-FR" sz="2000" b="1">
                  <a:solidFill>
                    <a:schemeClr val="accent1"/>
                  </a:solidFill>
                </a:rPr>
                <a:t> </a:t>
              </a:r>
              <a:endParaRPr kumimoji="1" lang="en-GB" altLang="fr-FR" sz="2000" b="1">
                <a:solidFill>
                  <a:schemeClr val="accent1"/>
                </a:solidFill>
              </a:endParaRPr>
            </a:p>
          </p:txBody>
        </p:sp>
      </p:grpSp>
      <p:grpSp>
        <p:nvGrpSpPr>
          <p:cNvPr id="53254" name="Group 16"/>
          <p:cNvGrpSpPr>
            <a:grpSpLocks/>
          </p:cNvGrpSpPr>
          <p:nvPr/>
        </p:nvGrpSpPr>
        <p:grpSpPr bwMode="auto">
          <a:xfrm>
            <a:off x="6251575" y="3009900"/>
            <a:ext cx="2774950" cy="3344863"/>
            <a:chOff x="3938" y="1896"/>
            <a:chExt cx="1748" cy="2107"/>
          </a:xfrm>
        </p:grpSpPr>
        <p:sp>
          <p:nvSpPr>
            <p:cNvPr id="53258" name="Text Box 17"/>
            <p:cNvSpPr txBox="1">
              <a:spLocks noChangeArrowheads="1"/>
            </p:cNvSpPr>
            <p:nvPr/>
          </p:nvSpPr>
          <p:spPr bwMode="auto">
            <a:xfrm>
              <a:off x="3938" y="3426"/>
              <a:ext cx="1748"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kumimoji="1" lang="en-PH" altLang="fr-FR" sz="1800"/>
                <a:t>“Prediction” calculations using the best structure - property models</a:t>
              </a:r>
            </a:p>
          </p:txBody>
        </p:sp>
        <p:sp>
          <p:nvSpPr>
            <p:cNvPr id="53259" name="Line 18"/>
            <p:cNvSpPr>
              <a:spLocks noChangeShapeType="1"/>
            </p:cNvSpPr>
            <p:nvPr/>
          </p:nvSpPr>
          <p:spPr bwMode="auto">
            <a:xfrm>
              <a:off x="4548" y="1896"/>
              <a:ext cx="18" cy="1398"/>
            </a:xfrm>
            <a:prstGeom prst="line">
              <a:avLst/>
            </a:prstGeom>
            <a:noFill/>
            <a:ln w="28575">
              <a:solidFill>
                <a:schemeClr val="tx1"/>
              </a:solidFill>
              <a:prstDash val="sysDot"/>
              <a:miter lim="800000"/>
              <a:headEnd/>
              <a:tailEnd type="triangle" w="med" len="med"/>
            </a:ln>
            <a:extLst>
              <a:ext uri="{909E8E84-426E-40DD-AFC4-6F175D3DCCD1}">
                <a14:hiddenFill xmlns:a14="http://schemas.microsoft.com/office/drawing/2010/main">
                  <a:noFill/>
                </a14:hiddenFill>
              </a:ext>
            </a:extLst>
          </p:spPr>
          <p:txBody>
            <a:bodyPr wrap="none"/>
            <a:lstStyle/>
            <a:p>
              <a:endParaRPr lang="fr-FR"/>
            </a:p>
          </p:txBody>
        </p:sp>
      </p:grpSp>
      <p:grpSp>
        <p:nvGrpSpPr>
          <p:cNvPr id="53255" name="Group 19"/>
          <p:cNvGrpSpPr>
            <a:grpSpLocks/>
          </p:cNvGrpSpPr>
          <p:nvPr/>
        </p:nvGrpSpPr>
        <p:grpSpPr bwMode="auto">
          <a:xfrm>
            <a:off x="536575" y="5076825"/>
            <a:ext cx="2311400" cy="557213"/>
            <a:chOff x="338" y="3198"/>
            <a:chExt cx="1456" cy="351"/>
          </a:xfrm>
        </p:grpSpPr>
        <p:sp>
          <p:nvSpPr>
            <p:cNvPr id="53256" name="Line 20"/>
            <p:cNvSpPr>
              <a:spLocks noChangeShapeType="1"/>
            </p:cNvSpPr>
            <p:nvPr/>
          </p:nvSpPr>
          <p:spPr bwMode="auto">
            <a:xfrm>
              <a:off x="864" y="3198"/>
              <a:ext cx="930" cy="6"/>
            </a:xfrm>
            <a:prstGeom prst="line">
              <a:avLst/>
            </a:prstGeom>
            <a:noFill/>
            <a:ln w="28575">
              <a:solidFill>
                <a:schemeClr val="tx1"/>
              </a:solidFill>
              <a:prstDash val="dash"/>
              <a:miter lim="800000"/>
              <a:headEnd/>
              <a:tailEnd/>
            </a:ln>
            <a:extLst>
              <a:ext uri="{909E8E84-426E-40DD-AFC4-6F175D3DCCD1}">
                <a14:hiddenFill xmlns:a14="http://schemas.microsoft.com/office/drawing/2010/main">
                  <a:noFill/>
                </a14:hiddenFill>
              </a:ext>
            </a:extLst>
          </p:spPr>
          <p:txBody>
            <a:bodyPr wrap="none"/>
            <a:lstStyle/>
            <a:p>
              <a:endParaRPr lang="fr-FR"/>
            </a:p>
          </p:txBody>
        </p:sp>
        <p:sp>
          <p:nvSpPr>
            <p:cNvPr id="53257" name="Text Box 21"/>
            <p:cNvSpPr txBox="1">
              <a:spLocks noChangeArrowheads="1"/>
            </p:cNvSpPr>
            <p:nvPr/>
          </p:nvSpPr>
          <p:spPr bwMode="auto">
            <a:xfrm>
              <a:off x="338" y="3318"/>
              <a:ext cx="72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kumimoji="1" lang="fr-FR" altLang="fr-FR" sz="1800" b="1">
                  <a:solidFill>
                    <a:srgbClr val="0E0E12"/>
                  </a:solidFill>
                </a:rPr>
                <a:t>10 – 15 %</a:t>
              </a:r>
              <a:endParaRPr kumimoji="1" lang="en-GB" altLang="fr-FR" sz="1800" b="1">
                <a:solidFill>
                  <a:srgbClr val="0E0E12"/>
                </a:solidFill>
              </a:endParaRPr>
            </a:p>
          </p:txBody>
        </p:sp>
      </p:gr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500063" y="1428750"/>
            <a:ext cx="5143500" cy="428625"/>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4275" name="Titre 1"/>
          <p:cNvSpPr>
            <a:spLocks noGrp="1"/>
          </p:cNvSpPr>
          <p:nvPr>
            <p:ph type="title"/>
          </p:nvPr>
        </p:nvSpPr>
        <p:spPr>
          <a:xfrm>
            <a:off x="0" y="0"/>
            <a:ext cx="8229600" cy="857250"/>
          </a:xfrm>
        </p:spPr>
        <p:txBody>
          <a:bodyPr/>
          <a:lstStyle/>
          <a:p>
            <a:r>
              <a:rPr lang="fr-FR" altLang="fr-FR" smtClean="0"/>
              <a:t>Validation</a:t>
            </a:r>
            <a:endParaRPr lang="en-GB" altLang="fr-FR" smtClean="0"/>
          </a:p>
        </p:txBody>
      </p:sp>
      <p:sp>
        <p:nvSpPr>
          <p:cNvPr id="54276" name="ZoneTexte 4"/>
          <p:cNvSpPr txBox="1">
            <a:spLocks noChangeArrowheads="1"/>
          </p:cNvSpPr>
          <p:nvPr/>
        </p:nvSpPr>
        <p:spPr bwMode="auto">
          <a:xfrm>
            <a:off x="1857375" y="1487488"/>
            <a:ext cx="24399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a:solidFill>
                  <a:schemeClr val="bg1"/>
                </a:solidFill>
                <a:latin typeface="Calibri" pitchFamily="34" charset="0"/>
              </a:rPr>
              <a:t>5- Fold Cross Validation</a:t>
            </a:r>
            <a:endParaRPr lang="en-GB" altLang="fr-FR">
              <a:solidFill>
                <a:schemeClr val="bg1"/>
              </a:solidFill>
              <a:latin typeface="Calibri" pitchFamily="34" charset="0"/>
            </a:endParaRPr>
          </a:p>
        </p:txBody>
      </p:sp>
      <p:sp>
        <p:nvSpPr>
          <p:cNvPr id="54277" name="ZoneTexte 6"/>
          <p:cNvSpPr txBox="1">
            <a:spLocks noChangeArrowheads="1"/>
          </p:cNvSpPr>
          <p:nvPr/>
        </p:nvSpPr>
        <p:spPr bwMode="auto">
          <a:xfrm>
            <a:off x="393700" y="5530850"/>
            <a:ext cx="9017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a:latin typeface="Calibri" pitchFamily="34" charset="0"/>
              </a:rPr>
              <a:t>Dataset</a:t>
            </a:r>
            <a:endParaRPr lang="en-GB" altLang="fr-FR">
              <a:latin typeface="Calibri" pitchFamily="34" charset="0"/>
            </a:endParaRPr>
          </a:p>
        </p:txBody>
      </p:sp>
      <p:sp>
        <p:nvSpPr>
          <p:cNvPr id="54278" name="ZoneTexte 18"/>
          <p:cNvSpPr txBox="1">
            <a:spLocks noChangeArrowheads="1"/>
          </p:cNvSpPr>
          <p:nvPr/>
        </p:nvSpPr>
        <p:spPr bwMode="auto">
          <a:xfrm>
            <a:off x="1500188" y="5530850"/>
            <a:ext cx="7000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a:latin typeface="Calibri" pitchFamily="34" charset="0"/>
              </a:rPr>
              <a:t>Fold1</a:t>
            </a:r>
            <a:endParaRPr lang="en-GB" altLang="fr-FR">
              <a:latin typeface="Calibri" pitchFamily="34" charset="0"/>
            </a:endParaRPr>
          </a:p>
        </p:txBody>
      </p:sp>
      <p:sp>
        <p:nvSpPr>
          <p:cNvPr id="54279" name="ZoneTexte 19"/>
          <p:cNvSpPr txBox="1">
            <a:spLocks noChangeArrowheads="1"/>
          </p:cNvSpPr>
          <p:nvPr/>
        </p:nvSpPr>
        <p:spPr bwMode="auto">
          <a:xfrm>
            <a:off x="2320925" y="5530850"/>
            <a:ext cx="7000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a:latin typeface="Calibri" pitchFamily="34" charset="0"/>
              </a:rPr>
              <a:t>Fold2</a:t>
            </a:r>
            <a:endParaRPr lang="en-GB" altLang="fr-FR">
              <a:latin typeface="Calibri" pitchFamily="34" charset="0"/>
            </a:endParaRPr>
          </a:p>
        </p:txBody>
      </p:sp>
      <p:sp>
        <p:nvSpPr>
          <p:cNvPr id="54280" name="ZoneTexte 20"/>
          <p:cNvSpPr txBox="1">
            <a:spLocks noChangeArrowheads="1"/>
          </p:cNvSpPr>
          <p:nvPr/>
        </p:nvSpPr>
        <p:spPr bwMode="auto">
          <a:xfrm>
            <a:off x="4870450" y="5530850"/>
            <a:ext cx="7016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a:latin typeface="Calibri" pitchFamily="34" charset="0"/>
              </a:rPr>
              <a:t>Fold5</a:t>
            </a:r>
            <a:endParaRPr lang="en-GB" altLang="fr-FR">
              <a:latin typeface="Calibri" pitchFamily="34" charset="0"/>
            </a:endParaRPr>
          </a:p>
        </p:txBody>
      </p:sp>
      <p:sp>
        <p:nvSpPr>
          <p:cNvPr id="36" name="Accolade fermante 35"/>
          <p:cNvSpPr/>
          <p:nvPr/>
        </p:nvSpPr>
        <p:spPr>
          <a:xfrm>
            <a:off x="6072188" y="1500188"/>
            <a:ext cx="428625" cy="4071937"/>
          </a:xfrm>
          <a:prstGeom prst="rightBrace">
            <a:avLst>
              <a:gd name="adj1" fmla="val 8333"/>
              <a:gd name="adj2" fmla="val 50702"/>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GB"/>
          </a:p>
        </p:txBody>
      </p:sp>
      <p:sp>
        <p:nvSpPr>
          <p:cNvPr id="54282" name="Rectangle 36"/>
          <p:cNvSpPr>
            <a:spLocks noChangeArrowheads="1"/>
          </p:cNvSpPr>
          <p:nvPr/>
        </p:nvSpPr>
        <p:spPr bwMode="auto">
          <a:xfrm>
            <a:off x="357188" y="928688"/>
            <a:ext cx="67865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latin typeface="Calibri" pitchFamily="34" charset="0"/>
              </a:rPr>
              <a:t>Estimation of the models predictive performance</a:t>
            </a:r>
          </a:p>
        </p:txBody>
      </p:sp>
      <p:sp>
        <p:nvSpPr>
          <p:cNvPr id="54283" name="Rectangle 37"/>
          <p:cNvSpPr>
            <a:spLocks noChangeArrowheads="1"/>
          </p:cNvSpPr>
          <p:nvPr/>
        </p:nvSpPr>
        <p:spPr bwMode="auto">
          <a:xfrm>
            <a:off x="7715250" y="3143250"/>
            <a:ext cx="128587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800">
                <a:latin typeface="Calibri" pitchFamily="34" charset="0"/>
              </a:rPr>
              <a:t>All compounds</a:t>
            </a:r>
          </a:p>
          <a:p>
            <a:pPr eaLnBrk="1" hangingPunct="1"/>
            <a:r>
              <a:rPr lang="en-US" altLang="fr-FR" sz="1800">
                <a:latin typeface="Calibri" pitchFamily="34" charset="0"/>
              </a:rPr>
              <a:t>of the dataset are predicted</a:t>
            </a:r>
          </a:p>
        </p:txBody>
      </p:sp>
      <p:grpSp>
        <p:nvGrpSpPr>
          <p:cNvPr id="54284" name="Groupe 44"/>
          <p:cNvGrpSpPr>
            <a:grpSpLocks/>
          </p:cNvGrpSpPr>
          <p:nvPr/>
        </p:nvGrpSpPr>
        <p:grpSpPr bwMode="auto">
          <a:xfrm>
            <a:off x="2322513" y="2714625"/>
            <a:ext cx="698500" cy="2595563"/>
            <a:chOff x="4286248" y="2571744"/>
            <a:chExt cx="571504" cy="1490674"/>
          </a:xfrm>
        </p:grpSpPr>
        <p:sp>
          <p:nvSpPr>
            <p:cNvPr id="27" name="Cylindre 26"/>
            <p:cNvSpPr/>
            <p:nvPr/>
          </p:nvSpPr>
          <p:spPr>
            <a:xfrm>
              <a:off x="4286248" y="2571744"/>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28" name="Cylindre 27"/>
            <p:cNvSpPr/>
            <p:nvPr/>
          </p:nvSpPr>
          <p:spPr>
            <a:xfrm>
              <a:off x="4286248" y="2857115"/>
              <a:ext cx="571504" cy="357397"/>
            </a:xfrm>
            <a:prstGeom prst="can">
              <a:avLst/>
            </a:prstGeom>
            <a:solidFill>
              <a:schemeClr val="accent6"/>
            </a:solidFill>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fr-FR"/>
            </a:p>
          </p:txBody>
        </p:sp>
        <p:sp>
          <p:nvSpPr>
            <p:cNvPr id="29" name="Cylindre 28"/>
            <p:cNvSpPr/>
            <p:nvPr/>
          </p:nvSpPr>
          <p:spPr>
            <a:xfrm>
              <a:off x="4286248" y="3143397"/>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30" name="Cylindre 29"/>
            <p:cNvSpPr/>
            <p:nvPr/>
          </p:nvSpPr>
          <p:spPr>
            <a:xfrm>
              <a:off x="4286248" y="3428767"/>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31" name="Cylindre 30"/>
            <p:cNvSpPr/>
            <p:nvPr/>
          </p:nvSpPr>
          <p:spPr>
            <a:xfrm>
              <a:off x="4286248" y="3715050"/>
              <a:ext cx="571504" cy="347368"/>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grpSp>
      <p:grpSp>
        <p:nvGrpSpPr>
          <p:cNvPr id="54285" name="Groupe 48"/>
          <p:cNvGrpSpPr>
            <a:grpSpLocks/>
          </p:cNvGrpSpPr>
          <p:nvPr/>
        </p:nvGrpSpPr>
        <p:grpSpPr bwMode="auto">
          <a:xfrm>
            <a:off x="1501775" y="2714625"/>
            <a:ext cx="698500" cy="2595563"/>
            <a:chOff x="3000364" y="2571744"/>
            <a:chExt cx="571504" cy="1490674"/>
          </a:xfrm>
        </p:grpSpPr>
        <p:sp>
          <p:nvSpPr>
            <p:cNvPr id="33" name="Cylindre 32"/>
            <p:cNvSpPr/>
            <p:nvPr/>
          </p:nvSpPr>
          <p:spPr>
            <a:xfrm>
              <a:off x="3000364" y="2571744"/>
              <a:ext cx="571504" cy="357397"/>
            </a:xfrm>
            <a:prstGeom prst="can">
              <a:avLst/>
            </a:prstGeom>
            <a:solidFill>
              <a:schemeClr val="accent6"/>
            </a:solidFill>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fr-FR"/>
            </a:p>
          </p:txBody>
        </p:sp>
        <p:sp>
          <p:nvSpPr>
            <p:cNvPr id="34" name="Cylindre 33"/>
            <p:cNvSpPr/>
            <p:nvPr/>
          </p:nvSpPr>
          <p:spPr>
            <a:xfrm>
              <a:off x="3000364" y="2857115"/>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35" name="Cylindre 34"/>
            <p:cNvSpPr/>
            <p:nvPr/>
          </p:nvSpPr>
          <p:spPr>
            <a:xfrm>
              <a:off x="3000364" y="3143397"/>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39" name="Cylindre 38"/>
            <p:cNvSpPr/>
            <p:nvPr/>
          </p:nvSpPr>
          <p:spPr>
            <a:xfrm>
              <a:off x="3000364" y="3428767"/>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40" name="Cylindre 39"/>
            <p:cNvSpPr/>
            <p:nvPr/>
          </p:nvSpPr>
          <p:spPr>
            <a:xfrm>
              <a:off x="3000364" y="3715050"/>
              <a:ext cx="571504" cy="347368"/>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grpSp>
      <p:grpSp>
        <p:nvGrpSpPr>
          <p:cNvPr id="54286" name="Groupe 45"/>
          <p:cNvGrpSpPr>
            <a:grpSpLocks/>
          </p:cNvGrpSpPr>
          <p:nvPr/>
        </p:nvGrpSpPr>
        <p:grpSpPr bwMode="auto">
          <a:xfrm>
            <a:off x="3176588" y="2714625"/>
            <a:ext cx="698500" cy="2595563"/>
            <a:chOff x="5214942" y="2571744"/>
            <a:chExt cx="571504" cy="1490674"/>
          </a:xfrm>
        </p:grpSpPr>
        <p:sp>
          <p:nvSpPr>
            <p:cNvPr id="42" name="Cylindre 41"/>
            <p:cNvSpPr/>
            <p:nvPr/>
          </p:nvSpPr>
          <p:spPr>
            <a:xfrm>
              <a:off x="5214942" y="2571744"/>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43" name="Cylindre 42"/>
            <p:cNvSpPr/>
            <p:nvPr/>
          </p:nvSpPr>
          <p:spPr>
            <a:xfrm>
              <a:off x="5214942" y="2857115"/>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44" name="Cylindre 43"/>
            <p:cNvSpPr/>
            <p:nvPr/>
          </p:nvSpPr>
          <p:spPr>
            <a:xfrm>
              <a:off x="5214942" y="3143397"/>
              <a:ext cx="571504" cy="357397"/>
            </a:xfrm>
            <a:prstGeom prst="can">
              <a:avLst/>
            </a:prstGeom>
            <a:solidFill>
              <a:schemeClr val="accent6"/>
            </a:solidFill>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fr-FR"/>
            </a:p>
          </p:txBody>
        </p:sp>
        <p:sp>
          <p:nvSpPr>
            <p:cNvPr id="45" name="Cylindre 44"/>
            <p:cNvSpPr/>
            <p:nvPr/>
          </p:nvSpPr>
          <p:spPr>
            <a:xfrm>
              <a:off x="5214942" y="3428767"/>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46" name="Cylindre 45"/>
            <p:cNvSpPr/>
            <p:nvPr/>
          </p:nvSpPr>
          <p:spPr>
            <a:xfrm>
              <a:off x="5214942" y="3715050"/>
              <a:ext cx="571504" cy="347368"/>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grpSp>
      <p:grpSp>
        <p:nvGrpSpPr>
          <p:cNvPr id="54287" name="Groupe 46"/>
          <p:cNvGrpSpPr>
            <a:grpSpLocks/>
          </p:cNvGrpSpPr>
          <p:nvPr/>
        </p:nvGrpSpPr>
        <p:grpSpPr bwMode="auto">
          <a:xfrm>
            <a:off x="4014788" y="2714625"/>
            <a:ext cx="698500" cy="2595563"/>
            <a:chOff x="6000760" y="2571744"/>
            <a:chExt cx="571504" cy="1490674"/>
          </a:xfrm>
        </p:grpSpPr>
        <p:sp>
          <p:nvSpPr>
            <p:cNvPr id="48" name="Cylindre 47"/>
            <p:cNvSpPr/>
            <p:nvPr/>
          </p:nvSpPr>
          <p:spPr>
            <a:xfrm>
              <a:off x="6000760" y="2571744"/>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49" name="Cylindre 48"/>
            <p:cNvSpPr/>
            <p:nvPr/>
          </p:nvSpPr>
          <p:spPr>
            <a:xfrm>
              <a:off x="6000760" y="2857115"/>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0" name="Cylindre 49"/>
            <p:cNvSpPr/>
            <p:nvPr/>
          </p:nvSpPr>
          <p:spPr>
            <a:xfrm>
              <a:off x="6000760" y="3143397"/>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1" name="Cylindre 50"/>
            <p:cNvSpPr/>
            <p:nvPr/>
          </p:nvSpPr>
          <p:spPr>
            <a:xfrm>
              <a:off x="6000760" y="3428767"/>
              <a:ext cx="571504" cy="357397"/>
            </a:xfrm>
            <a:prstGeom prst="can">
              <a:avLst/>
            </a:prstGeom>
            <a:solidFill>
              <a:schemeClr val="accent6"/>
            </a:solidFill>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fr-FR"/>
            </a:p>
          </p:txBody>
        </p:sp>
        <p:sp>
          <p:nvSpPr>
            <p:cNvPr id="52" name="Cylindre 51"/>
            <p:cNvSpPr/>
            <p:nvPr/>
          </p:nvSpPr>
          <p:spPr>
            <a:xfrm>
              <a:off x="6000760" y="3715050"/>
              <a:ext cx="571504" cy="347368"/>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grpSp>
      <p:grpSp>
        <p:nvGrpSpPr>
          <p:cNvPr id="54288" name="Groupe 47"/>
          <p:cNvGrpSpPr>
            <a:grpSpLocks/>
          </p:cNvGrpSpPr>
          <p:nvPr/>
        </p:nvGrpSpPr>
        <p:grpSpPr bwMode="auto">
          <a:xfrm>
            <a:off x="4872038" y="2714625"/>
            <a:ext cx="698500" cy="2595563"/>
            <a:chOff x="7000892" y="2571744"/>
            <a:chExt cx="571504" cy="1490674"/>
          </a:xfrm>
        </p:grpSpPr>
        <p:sp>
          <p:nvSpPr>
            <p:cNvPr id="54" name="Cylindre 53"/>
            <p:cNvSpPr/>
            <p:nvPr/>
          </p:nvSpPr>
          <p:spPr>
            <a:xfrm>
              <a:off x="7000892" y="2571744"/>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5" name="Cylindre 54"/>
            <p:cNvSpPr/>
            <p:nvPr/>
          </p:nvSpPr>
          <p:spPr>
            <a:xfrm>
              <a:off x="7000892" y="2857115"/>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6" name="Cylindre 55"/>
            <p:cNvSpPr/>
            <p:nvPr/>
          </p:nvSpPr>
          <p:spPr>
            <a:xfrm>
              <a:off x="7000892" y="3143397"/>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7" name="Cylindre 56"/>
            <p:cNvSpPr/>
            <p:nvPr/>
          </p:nvSpPr>
          <p:spPr>
            <a:xfrm>
              <a:off x="7000892" y="3428767"/>
              <a:ext cx="571504" cy="35739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8" name="Cylindre 57"/>
            <p:cNvSpPr/>
            <p:nvPr/>
          </p:nvSpPr>
          <p:spPr>
            <a:xfrm>
              <a:off x="7000892" y="3715050"/>
              <a:ext cx="571504" cy="347368"/>
            </a:xfrm>
            <a:prstGeom prst="can">
              <a:avLst/>
            </a:prstGeom>
            <a:solidFill>
              <a:schemeClr val="accent6"/>
            </a:solidFill>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fr-FR"/>
            </a:p>
          </p:txBody>
        </p:sp>
      </p:grpSp>
      <p:sp>
        <p:nvSpPr>
          <p:cNvPr id="64" name="Cylindre 63"/>
          <p:cNvSpPr/>
          <p:nvPr/>
        </p:nvSpPr>
        <p:spPr bwMode="auto">
          <a:xfrm>
            <a:off x="500063" y="2714625"/>
            <a:ext cx="698500" cy="2676525"/>
          </a:xfrm>
          <a:prstGeom prst="can">
            <a:avLst/>
          </a:prstGeom>
          <a:solidFill>
            <a:schemeClr val="bg1">
              <a:lumMod val="50000"/>
            </a:schemeClr>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65" name="Cylindre 64"/>
          <p:cNvSpPr/>
          <p:nvPr/>
        </p:nvSpPr>
        <p:spPr bwMode="auto">
          <a:xfrm>
            <a:off x="6715125" y="2663825"/>
            <a:ext cx="698500" cy="2676525"/>
          </a:xfrm>
          <a:prstGeom prst="can">
            <a:avLst/>
          </a:prstGeom>
          <a:solidFill>
            <a:schemeClr val="accent6"/>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4291" name="ZoneTexte 65"/>
          <p:cNvSpPr txBox="1">
            <a:spLocks noChangeArrowheads="1"/>
          </p:cNvSpPr>
          <p:nvPr/>
        </p:nvSpPr>
        <p:spPr bwMode="auto">
          <a:xfrm>
            <a:off x="3175000" y="5530850"/>
            <a:ext cx="7016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a:latin typeface="Calibri" pitchFamily="34" charset="0"/>
              </a:rPr>
              <a:t>Fold3</a:t>
            </a:r>
            <a:endParaRPr lang="en-GB" altLang="fr-FR">
              <a:latin typeface="Calibri" pitchFamily="34" charset="0"/>
            </a:endParaRPr>
          </a:p>
        </p:txBody>
      </p:sp>
      <p:sp>
        <p:nvSpPr>
          <p:cNvPr id="54292" name="ZoneTexte 66"/>
          <p:cNvSpPr txBox="1">
            <a:spLocks noChangeArrowheads="1"/>
          </p:cNvSpPr>
          <p:nvPr/>
        </p:nvSpPr>
        <p:spPr bwMode="auto">
          <a:xfrm>
            <a:off x="4013200" y="5530850"/>
            <a:ext cx="7016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a:latin typeface="Calibri" pitchFamily="34" charset="0"/>
              </a:rPr>
              <a:t>Fold4</a:t>
            </a:r>
            <a:endParaRPr lang="en-GB" altLang="fr-FR">
              <a:latin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928688" y="1214438"/>
            <a:ext cx="6715125" cy="5715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5299" name="ZoneTexte 4"/>
          <p:cNvSpPr txBox="1">
            <a:spLocks noChangeArrowheads="1"/>
          </p:cNvSpPr>
          <p:nvPr/>
        </p:nvSpPr>
        <p:spPr bwMode="auto">
          <a:xfrm>
            <a:off x="1428750" y="1214438"/>
            <a:ext cx="6143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3200">
                <a:solidFill>
                  <a:schemeClr val="bg1"/>
                </a:solidFill>
                <a:latin typeface="Calibri" pitchFamily="34" charset="0"/>
              </a:rPr>
              <a:t>N- Fold </a:t>
            </a:r>
            <a:r>
              <a:rPr lang="fr-FR" altLang="fr-FR" sz="3200" b="1">
                <a:solidFill>
                  <a:srgbClr val="FFFF00"/>
                </a:solidFill>
                <a:latin typeface="Calibri" pitchFamily="34" charset="0"/>
              </a:rPr>
              <a:t>Internal</a:t>
            </a:r>
            <a:r>
              <a:rPr lang="fr-FR" altLang="fr-FR" sz="3200">
                <a:solidFill>
                  <a:schemeClr val="bg1"/>
                </a:solidFill>
                <a:latin typeface="Calibri" pitchFamily="34" charset="0"/>
              </a:rPr>
              <a:t> Cross Validation</a:t>
            </a:r>
            <a:endParaRPr lang="en-GB" altLang="fr-FR" sz="3200">
              <a:solidFill>
                <a:schemeClr val="bg1"/>
              </a:solidFill>
              <a:latin typeface="Calibri" pitchFamily="34" charset="0"/>
            </a:endParaRPr>
          </a:p>
        </p:txBody>
      </p:sp>
      <p:sp>
        <p:nvSpPr>
          <p:cNvPr id="23563" name="Rectangle 36"/>
          <p:cNvSpPr>
            <a:spLocks noChangeArrowheads="1"/>
          </p:cNvSpPr>
          <p:nvPr/>
        </p:nvSpPr>
        <p:spPr bwMode="auto">
          <a:xfrm>
            <a:off x="357188" y="214313"/>
            <a:ext cx="8572500" cy="769937"/>
          </a:xfrm>
          <a:prstGeom prst="rect">
            <a:avLst/>
          </a:prstGeom>
          <a:noFill/>
          <a:ln w="9525">
            <a:noFill/>
            <a:miter lim="800000"/>
            <a:headEnd/>
            <a:tailEnd/>
          </a:ln>
        </p:spPr>
        <p:txBody>
          <a:bodyPr>
            <a:spAutoFit/>
          </a:bodyPr>
          <a:lstStyle/>
          <a:p>
            <a:pPr>
              <a:defRPr/>
            </a:pPr>
            <a:r>
              <a:rPr lang="en-US" sz="4400" dirty="0">
                <a:solidFill>
                  <a:schemeClr val="tx2"/>
                </a:solidFill>
                <a:latin typeface="+mj-lt"/>
                <a:ea typeface="+mj-ea"/>
                <a:cs typeface="+mj-cs"/>
              </a:rPr>
              <a:t>Leave-One Out Cross-Validation</a:t>
            </a:r>
          </a:p>
        </p:txBody>
      </p:sp>
      <p:grpSp>
        <p:nvGrpSpPr>
          <p:cNvPr id="55301" name="Groupe 58"/>
          <p:cNvGrpSpPr>
            <a:grpSpLocks/>
          </p:cNvGrpSpPr>
          <p:nvPr/>
        </p:nvGrpSpPr>
        <p:grpSpPr bwMode="auto">
          <a:xfrm>
            <a:off x="1214438" y="2143125"/>
            <a:ext cx="3571875" cy="1714500"/>
            <a:chOff x="500063" y="2714625"/>
            <a:chExt cx="5070475" cy="2676525"/>
          </a:xfrm>
        </p:grpSpPr>
        <p:grpSp>
          <p:nvGrpSpPr>
            <p:cNvPr id="55303" name="Groupe 44"/>
            <p:cNvGrpSpPr>
              <a:grpSpLocks/>
            </p:cNvGrpSpPr>
            <p:nvPr/>
          </p:nvGrpSpPr>
          <p:grpSpPr bwMode="auto">
            <a:xfrm>
              <a:off x="2322513" y="2714625"/>
              <a:ext cx="698500" cy="2595563"/>
              <a:chOff x="4286248" y="2571744"/>
              <a:chExt cx="571504" cy="1490674"/>
            </a:xfrm>
          </p:grpSpPr>
          <p:sp>
            <p:nvSpPr>
              <p:cNvPr id="27" name="Cylindre 26"/>
              <p:cNvSpPr/>
              <p:nvPr/>
            </p:nvSpPr>
            <p:spPr>
              <a:xfrm>
                <a:off x="4286794" y="2571744"/>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28" name="Cylindre 27"/>
              <p:cNvSpPr/>
              <p:nvPr/>
            </p:nvSpPr>
            <p:spPr>
              <a:xfrm>
                <a:off x="4286794" y="2856405"/>
                <a:ext cx="571585" cy="357251"/>
              </a:xfrm>
              <a:prstGeom prst="can">
                <a:avLst/>
              </a:prstGeom>
              <a:solidFill>
                <a:schemeClr val="accent6"/>
              </a:solidFill>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fr-FR"/>
              </a:p>
            </p:txBody>
          </p:sp>
          <p:sp>
            <p:nvSpPr>
              <p:cNvPr id="29" name="Cylindre 28"/>
              <p:cNvSpPr/>
              <p:nvPr/>
            </p:nvSpPr>
            <p:spPr>
              <a:xfrm>
                <a:off x="4286794" y="3143914"/>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30" name="Cylindre 29"/>
              <p:cNvSpPr/>
              <p:nvPr/>
            </p:nvSpPr>
            <p:spPr>
              <a:xfrm>
                <a:off x="4286794" y="3428575"/>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31" name="Cylindre 30"/>
              <p:cNvSpPr/>
              <p:nvPr/>
            </p:nvSpPr>
            <p:spPr>
              <a:xfrm>
                <a:off x="4286794" y="3714660"/>
                <a:ext cx="571585" cy="34728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grpSp>
        <p:grpSp>
          <p:nvGrpSpPr>
            <p:cNvPr id="55304" name="Groupe 48"/>
            <p:cNvGrpSpPr>
              <a:grpSpLocks/>
            </p:cNvGrpSpPr>
            <p:nvPr/>
          </p:nvGrpSpPr>
          <p:grpSpPr bwMode="auto">
            <a:xfrm>
              <a:off x="1501775" y="2714625"/>
              <a:ext cx="698500" cy="2595563"/>
              <a:chOff x="3000364" y="2571744"/>
              <a:chExt cx="571504" cy="1490674"/>
            </a:xfrm>
          </p:grpSpPr>
          <p:sp>
            <p:nvSpPr>
              <p:cNvPr id="33" name="Cylindre 32"/>
              <p:cNvSpPr/>
              <p:nvPr/>
            </p:nvSpPr>
            <p:spPr>
              <a:xfrm>
                <a:off x="3001276" y="2571744"/>
                <a:ext cx="569742" cy="357251"/>
              </a:xfrm>
              <a:prstGeom prst="can">
                <a:avLst/>
              </a:prstGeom>
              <a:solidFill>
                <a:schemeClr val="accent6"/>
              </a:solidFill>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fr-FR"/>
              </a:p>
            </p:txBody>
          </p:sp>
          <p:sp>
            <p:nvSpPr>
              <p:cNvPr id="34" name="Cylindre 33"/>
              <p:cNvSpPr/>
              <p:nvPr/>
            </p:nvSpPr>
            <p:spPr>
              <a:xfrm>
                <a:off x="3001276" y="2856405"/>
                <a:ext cx="569742"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35" name="Cylindre 34"/>
              <p:cNvSpPr/>
              <p:nvPr/>
            </p:nvSpPr>
            <p:spPr>
              <a:xfrm>
                <a:off x="3001276" y="3143914"/>
                <a:ext cx="569742"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39" name="Cylindre 38"/>
              <p:cNvSpPr/>
              <p:nvPr/>
            </p:nvSpPr>
            <p:spPr>
              <a:xfrm>
                <a:off x="3001276" y="3428575"/>
                <a:ext cx="569742"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40" name="Cylindre 39"/>
              <p:cNvSpPr/>
              <p:nvPr/>
            </p:nvSpPr>
            <p:spPr>
              <a:xfrm>
                <a:off x="3001276" y="3714660"/>
                <a:ext cx="569742" cy="34728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grpSp>
        <p:grpSp>
          <p:nvGrpSpPr>
            <p:cNvPr id="55305" name="Groupe 45"/>
            <p:cNvGrpSpPr>
              <a:grpSpLocks/>
            </p:cNvGrpSpPr>
            <p:nvPr/>
          </p:nvGrpSpPr>
          <p:grpSpPr bwMode="auto">
            <a:xfrm>
              <a:off x="3176588" y="2714625"/>
              <a:ext cx="698500" cy="2595563"/>
              <a:chOff x="5214942" y="2571744"/>
              <a:chExt cx="571504" cy="1490674"/>
            </a:xfrm>
          </p:grpSpPr>
          <p:sp>
            <p:nvSpPr>
              <p:cNvPr id="42" name="Cylindre 41"/>
              <p:cNvSpPr/>
              <p:nvPr/>
            </p:nvSpPr>
            <p:spPr>
              <a:xfrm>
                <a:off x="5215503" y="2571744"/>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43" name="Cylindre 42"/>
              <p:cNvSpPr/>
              <p:nvPr/>
            </p:nvSpPr>
            <p:spPr>
              <a:xfrm>
                <a:off x="5215503" y="2856405"/>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44" name="Cylindre 43"/>
              <p:cNvSpPr/>
              <p:nvPr/>
            </p:nvSpPr>
            <p:spPr>
              <a:xfrm>
                <a:off x="5215503" y="3143914"/>
                <a:ext cx="571585" cy="357251"/>
              </a:xfrm>
              <a:prstGeom prst="can">
                <a:avLst/>
              </a:prstGeom>
              <a:solidFill>
                <a:schemeClr val="accent6"/>
              </a:solidFill>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fr-FR"/>
              </a:p>
            </p:txBody>
          </p:sp>
          <p:sp>
            <p:nvSpPr>
              <p:cNvPr id="45" name="Cylindre 44"/>
              <p:cNvSpPr/>
              <p:nvPr/>
            </p:nvSpPr>
            <p:spPr>
              <a:xfrm>
                <a:off x="5215503" y="3428575"/>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46" name="Cylindre 45"/>
              <p:cNvSpPr/>
              <p:nvPr/>
            </p:nvSpPr>
            <p:spPr>
              <a:xfrm>
                <a:off x="5215503" y="3714660"/>
                <a:ext cx="571585" cy="34728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grpSp>
        <p:grpSp>
          <p:nvGrpSpPr>
            <p:cNvPr id="55306" name="Groupe 46"/>
            <p:cNvGrpSpPr>
              <a:grpSpLocks/>
            </p:cNvGrpSpPr>
            <p:nvPr/>
          </p:nvGrpSpPr>
          <p:grpSpPr bwMode="auto">
            <a:xfrm>
              <a:off x="4014788" y="2714625"/>
              <a:ext cx="698500" cy="2595563"/>
              <a:chOff x="6000760" y="2571744"/>
              <a:chExt cx="571504" cy="1490674"/>
            </a:xfrm>
          </p:grpSpPr>
          <p:sp>
            <p:nvSpPr>
              <p:cNvPr id="48" name="Cylindre 47"/>
              <p:cNvSpPr/>
              <p:nvPr/>
            </p:nvSpPr>
            <p:spPr>
              <a:xfrm>
                <a:off x="6001419" y="2571744"/>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49" name="Cylindre 48"/>
              <p:cNvSpPr/>
              <p:nvPr/>
            </p:nvSpPr>
            <p:spPr>
              <a:xfrm>
                <a:off x="6001419" y="2856405"/>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0" name="Cylindre 49"/>
              <p:cNvSpPr/>
              <p:nvPr/>
            </p:nvSpPr>
            <p:spPr>
              <a:xfrm>
                <a:off x="6001419" y="3143914"/>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1" name="Cylindre 50"/>
              <p:cNvSpPr/>
              <p:nvPr/>
            </p:nvSpPr>
            <p:spPr>
              <a:xfrm>
                <a:off x="6001419" y="3428575"/>
                <a:ext cx="571585" cy="357251"/>
              </a:xfrm>
              <a:prstGeom prst="can">
                <a:avLst/>
              </a:prstGeom>
              <a:solidFill>
                <a:schemeClr val="accent6"/>
              </a:solidFill>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fr-FR"/>
              </a:p>
            </p:txBody>
          </p:sp>
          <p:sp>
            <p:nvSpPr>
              <p:cNvPr id="52" name="Cylindre 51"/>
              <p:cNvSpPr/>
              <p:nvPr/>
            </p:nvSpPr>
            <p:spPr>
              <a:xfrm>
                <a:off x="6001419" y="3714660"/>
                <a:ext cx="571585" cy="347287"/>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grpSp>
        <p:grpSp>
          <p:nvGrpSpPr>
            <p:cNvPr id="55307" name="Groupe 47"/>
            <p:cNvGrpSpPr>
              <a:grpSpLocks/>
            </p:cNvGrpSpPr>
            <p:nvPr/>
          </p:nvGrpSpPr>
          <p:grpSpPr bwMode="auto">
            <a:xfrm>
              <a:off x="4872038" y="2714625"/>
              <a:ext cx="698500" cy="2595563"/>
              <a:chOff x="7000892" y="2571744"/>
              <a:chExt cx="571504" cy="1490674"/>
            </a:xfrm>
          </p:grpSpPr>
          <p:sp>
            <p:nvSpPr>
              <p:cNvPr id="54" name="Cylindre 53"/>
              <p:cNvSpPr/>
              <p:nvPr/>
            </p:nvSpPr>
            <p:spPr>
              <a:xfrm>
                <a:off x="7000811" y="2571744"/>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5" name="Cylindre 54"/>
              <p:cNvSpPr/>
              <p:nvPr/>
            </p:nvSpPr>
            <p:spPr>
              <a:xfrm>
                <a:off x="7000811" y="2856405"/>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6" name="Cylindre 55"/>
              <p:cNvSpPr/>
              <p:nvPr/>
            </p:nvSpPr>
            <p:spPr>
              <a:xfrm>
                <a:off x="7000811" y="3143914"/>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7" name="Cylindre 56"/>
              <p:cNvSpPr/>
              <p:nvPr/>
            </p:nvSpPr>
            <p:spPr>
              <a:xfrm>
                <a:off x="7000811" y="3428575"/>
                <a:ext cx="571585" cy="357251"/>
              </a:xfrm>
              <a:prstGeom prst="can">
                <a:avLst/>
              </a:prstGeom>
              <a:solidFill>
                <a:schemeClr val="tx2"/>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sp>
            <p:nvSpPr>
              <p:cNvPr id="58" name="Cylindre 57"/>
              <p:cNvSpPr/>
              <p:nvPr/>
            </p:nvSpPr>
            <p:spPr>
              <a:xfrm>
                <a:off x="7000811" y="3714660"/>
                <a:ext cx="571585" cy="347287"/>
              </a:xfrm>
              <a:prstGeom prst="can">
                <a:avLst/>
              </a:prstGeom>
              <a:solidFill>
                <a:schemeClr val="accent6"/>
              </a:solidFill>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fr-FR"/>
              </a:p>
            </p:txBody>
          </p:sp>
        </p:grpSp>
        <p:sp>
          <p:nvSpPr>
            <p:cNvPr id="64" name="Cylindre 63"/>
            <p:cNvSpPr/>
            <p:nvPr/>
          </p:nvSpPr>
          <p:spPr bwMode="auto">
            <a:xfrm>
              <a:off x="500063" y="2714625"/>
              <a:ext cx="698599" cy="2676525"/>
            </a:xfrm>
            <a:prstGeom prst="can">
              <a:avLst/>
            </a:prstGeom>
            <a:solidFill>
              <a:schemeClr val="bg1">
                <a:lumMod val="50000"/>
              </a:schemeClr>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fr-FR"/>
            </a:p>
          </p:txBody>
        </p:sp>
      </p:grpSp>
      <p:sp>
        <p:nvSpPr>
          <p:cNvPr id="55302" name="ZoneTexte 59"/>
          <p:cNvSpPr txBox="1">
            <a:spLocks noChangeArrowheads="1"/>
          </p:cNvSpPr>
          <p:nvPr/>
        </p:nvSpPr>
        <p:spPr bwMode="auto">
          <a:xfrm>
            <a:off x="428625" y="4500563"/>
            <a:ext cx="840105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buFont typeface="Arial" pitchFamily="34" charset="0"/>
              <a:buChar char="•"/>
            </a:pPr>
            <a:r>
              <a:rPr lang="en-US" altLang="fr-FR" sz="2000"/>
              <a:t> Cross-validation is performed AFTER variables selection on the entire dataset.</a:t>
            </a:r>
          </a:p>
          <a:p>
            <a:pPr eaLnBrk="1" hangingPunct="1"/>
            <a:endParaRPr lang="en-US" altLang="fr-FR" sz="2000"/>
          </a:p>
          <a:p>
            <a:pPr eaLnBrk="1" hangingPunct="1">
              <a:buFont typeface="Arial" pitchFamily="34" charset="0"/>
              <a:buChar char="•"/>
            </a:pPr>
            <a:r>
              <a:rPr lang="en-US" altLang="fr-FR" sz="2000"/>
              <a:t> On each fold, the “test” set contains only 1 molecule</a:t>
            </a:r>
          </a:p>
          <a:p>
            <a:pPr eaLnBrk="1" hangingPunct="1"/>
            <a:endParaRPr lang="en-US" altLang="fr-FR" sz="18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286375" y="1714500"/>
            <a:ext cx="3357563" cy="3500438"/>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6323" name="Titre 1"/>
          <p:cNvSpPr>
            <a:spLocks noGrp="1"/>
          </p:cNvSpPr>
          <p:nvPr>
            <p:ph type="title"/>
          </p:nvPr>
        </p:nvSpPr>
        <p:spPr>
          <a:xfrm>
            <a:off x="0" y="0"/>
            <a:ext cx="8229600" cy="857250"/>
          </a:xfrm>
        </p:spPr>
        <p:txBody>
          <a:bodyPr/>
          <a:lstStyle/>
          <a:p>
            <a:r>
              <a:rPr lang="fr-FR" altLang="fr-FR" sz="3600" b="1" smtClean="0">
                <a:solidFill>
                  <a:srgbClr val="C00000"/>
                </a:solidFill>
              </a:rPr>
              <a:t>Statistical parameters for Regression</a:t>
            </a:r>
            <a:endParaRPr lang="en-GB" altLang="fr-FR" sz="3600" b="1" smtClean="0">
              <a:solidFill>
                <a:srgbClr val="C00000"/>
              </a:solidFill>
            </a:endParaRPr>
          </a:p>
        </p:txBody>
      </p:sp>
      <p:sp>
        <p:nvSpPr>
          <p:cNvPr id="37892" name="Espace réservé du numéro de diapositive 3"/>
          <p:cNvSpPr>
            <a:spLocks noGrp="1"/>
          </p:cNvSpPr>
          <p:nvPr>
            <p:ph type="sldNum" sz="quarter" idx="12"/>
          </p:nvPr>
        </p:nvSpPr>
        <p:spPr>
          <a:xfrm>
            <a:off x="0" y="6532563"/>
            <a:ext cx="455613" cy="325437"/>
          </a:xfrm>
        </p:spPr>
        <p:txBody>
          <a:bodyPr/>
          <a:lstStyle/>
          <a:p>
            <a:pPr algn="l">
              <a:defRPr/>
            </a:pPr>
            <a:fld id="{D3DFA9FD-6536-4A81-96F3-DD7D87920D73}" type="slidenum">
              <a:rPr lang="fr-FR" smtClean="0"/>
              <a:pPr algn="l">
                <a:defRPr/>
              </a:pPr>
              <a:t>25</a:t>
            </a:fld>
            <a:endParaRPr lang="fr-FR" smtClean="0"/>
          </a:p>
        </p:txBody>
      </p:sp>
      <p:pic>
        <p:nvPicPr>
          <p:cNvPr id="56325" name="Image 12" descr="graphiqu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0538" y="1785938"/>
            <a:ext cx="4491037"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357188" y="1785938"/>
            <a:ext cx="4643437" cy="31432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632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latin typeface="Calibri" pitchFamily="34" charset="0"/>
            </a:endParaRPr>
          </a:p>
        </p:txBody>
      </p:sp>
      <p:pic>
        <p:nvPicPr>
          <p:cNvPr id="5632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19738" y="1643063"/>
            <a:ext cx="28003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9"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latin typeface="Calibri" pitchFamily="34" charset="0"/>
            </a:endParaRPr>
          </a:p>
        </p:txBody>
      </p:sp>
      <p:pic>
        <p:nvPicPr>
          <p:cNvPr id="56330"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29250" y="2857500"/>
            <a:ext cx="2981325"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31"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latin typeface="Calibri" pitchFamily="34" charset="0"/>
            </a:endParaRPr>
          </a:p>
        </p:txBody>
      </p:sp>
      <p:pic>
        <p:nvPicPr>
          <p:cNvPr id="56332" name="Picture 7"/>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1650" y="4214813"/>
            <a:ext cx="267652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1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9222" name="Rectangle 1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graphicFrame>
        <p:nvGraphicFramePr>
          <p:cNvPr id="9218" name="Object 17"/>
          <p:cNvGraphicFramePr>
            <a:graphicFrameLocks noChangeAspect="1"/>
          </p:cNvGraphicFramePr>
          <p:nvPr/>
        </p:nvGraphicFramePr>
        <p:xfrm>
          <a:off x="6243638" y="2416175"/>
          <a:ext cx="2828925" cy="2214563"/>
        </p:xfrm>
        <a:graphic>
          <a:graphicData uri="http://schemas.openxmlformats.org/presentationml/2006/ole">
            <mc:AlternateContent xmlns:mc="http://schemas.openxmlformats.org/markup-compatibility/2006">
              <mc:Choice xmlns:v="urn:schemas-microsoft-com:vml" Requires="v">
                <p:oleObj spid="_x0000_s9242" name="SPW 11.0 Graph" r:id="rId4" imgW="5422392" imgH="4269334" progId="SigmaPlotGraphicObject.10">
                  <p:embed/>
                </p:oleObj>
              </mc:Choice>
              <mc:Fallback>
                <p:oleObj name="SPW 11.0 Graph" r:id="rId4" imgW="5422392" imgH="4269334" progId="SigmaPlotGraphicObject.10">
                  <p:embed/>
                  <p:pic>
                    <p:nvPicPr>
                      <p:cNvPr id="0" name="Object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3638" y="2416175"/>
                        <a:ext cx="2828925" cy="2214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3" name="Text Box 19"/>
          <p:cNvSpPr txBox="1">
            <a:spLocks noChangeArrowheads="1"/>
          </p:cNvSpPr>
          <p:nvPr/>
        </p:nvSpPr>
        <p:spPr bwMode="auto">
          <a:xfrm>
            <a:off x="7929563" y="4559300"/>
            <a:ext cx="1011237"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Aft>
                <a:spcPts val="1000"/>
              </a:spcAft>
            </a:pPr>
            <a:r>
              <a:rPr lang="fr-FR" altLang="fr-FR" sz="2000">
                <a:latin typeface="Calibri" pitchFamily="34" charset="0"/>
              </a:rPr>
              <a:t>Log</a:t>
            </a:r>
            <a:r>
              <a:rPr lang="fr-FR" altLang="fr-FR" sz="2000" i="1">
                <a:latin typeface="Calibri" pitchFamily="34" charset="0"/>
              </a:rPr>
              <a:t>K</a:t>
            </a:r>
            <a:r>
              <a:rPr lang="fr-FR" altLang="fr-FR" sz="2000" i="1" baseline="-25000">
                <a:latin typeface="Calibri" pitchFamily="34" charset="0"/>
              </a:rPr>
              <a:t>exp</a:t>
            </a:r>
            <a:endParaRPr lang="fr-FR" altLang="fr-FR" sz="2000"/>
          </a:p>
        </p:txBody>
      </p:sp>
      <p:sp>
        <p:nvSpPr>
          <p:cNvPr id="9224" name="Text Box 20"/>
          <p:cNvSpPr txBox="1">
            <a:spLocks noChangeArrowheads="1"/>
          </p:cNvSpPr>
          <p:nvPr/>
        </p:nvSpPr>
        <p:spPr bwMode="auto">
          <a:xfrm>
            <a:off x="6786563" y="2201863"/>
            <a:ext cx="143986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Aft>
                <a:spcPts val="1000"/>
              </a:spcAft>
            </a:pPr>
            <a:r>
              <a:rPr lang="fr-FR" altLang="fr-FR" sz="2000">
                <a:latin typeface="Calibri" pitchFamily="34" charset="0"/>
              </a:rPr>
              <a:t>Log</a:t>
            </a:r>
            <a:r>
              <a:rPr lang="fr-FR" altLang="fr-FR" sz="2000" i="1">
                <a:latin typeface="Calibri" pitchFamily="34" charset="0"/>
              </a:rPr>
              <a:t>K</a:t>
            </a:r>
            <a:r>
              <a:rPr lang="fr-FR" altLang="fr-FR" sz="2000" i="1" baseline="-25000">
                <a:latin typeface="Calibri" pitchFamily="34" charset="0"/>
              </a:rPr>
              <a:t>pred</a:t>
            </a:r>
            <a:endParaRPr lang="fr-FR" altLang="fr-FR" sz="2000"/>
          </a:p>
        </p:txBody>
      </p:sp>
      <p:sp>
        <p:nvSpPr>
          <p:cNvPr id="9225" name="Rectangle 21"/>
          <p:cNvSpPr>
            <a:spLocks noChangeArrowheads="1"/>
          </p:cNvSpPr>
          <p:nvPr/>
        </p:nvSpPr>
        <p:spPr bwMode="auto">
          <a:xfrm>
            <a:off x="7358063" y="3773488"/>
            <a:ext cx="1500187"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12700" rIns="12700" bIns="12700"/>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i="1">
                <a:latin typeface="Calibri" pitchFamily="34" charset="0"/>
              </a:rPr>
              <a:t>R</a:t>
            </a:r>
            <a:r>
              <a:rPr lang="fr-FR" altLang="fr-FR" sz="1600" i="1" baseline="30000">
                <a:latin typeface="Calibri" pitchFamily="34" charset="0"/>
              </a:rPr>
              <a:t>2</a:t>
            </a:r>
            <a:r>
              <a:rPr lang="fr-FR" altLang="fr-FR" sz="1600" i="1">
                <a:latin typeface="Calibri" pitchFamily="34" charset="0"/>
              </a:rPr>
              <a:t> </a:t>
            </a:r>
            <a:r>
              <a:rPr lang="fr-FR" altLang="fr-FR" sz="1600">
                <a:latin typeface="Calibri" pitchFamily="34" charset="0"/>
              </a:rPr>
              <a:t>= 0.682</a:t>
            </a:r>
            <a:endParaRPr lang="en-US" altLang="fr-FR" sz="1600"/>
          </a:p>
          <a:p>
            <a:pPr eaLnBrk="1" hangingPunct="1"/>
            <a:r>
              <a:rPr lang="fr-FR" altLang="fr-FR" sz="1600" b="1" i="1">
                <a:solidFill>
                  <a:srgbClr val="FF0000"/>
                </a:solidFill>
                <a:latin typeface="Calibri" pitchFamily="34" charset="0"/>
              </a:rPr>
              <a:t>RMSE</a:t>
            </a:r>
            <a:r>
              <a:rPr lang="en-US" altLang="fr-FR" sz="1600" b="1">
                <a:solidFill>
                  <a:srgbClr val="FF0000"/>
                </a:solidFill>
                <a:latin typeface="Calibri" pitchFamily="34" charset="0"/>
              </a:rPr>
              <a:t> = 1</a:t>
            </a:r>
            <a:r>
              <a:rPr lang="en-US" altLang="fr-FR" sz="1600" b="1">
                <a:solidFill>
                  <a:srgbClr val="FF0000"/>
                </a:solidFill>
              </a:rPr>
              <a:t>.</a:t>
            </a:r>
            <a:r>
              <a:rPr lang="en-US" altLang="fr-FR" sz="1600" b="1">
                <a:solidFill>
                  <a:srgbClr val="FF0000"/>
                </a:solidFill>
                <a:latin typeface="Calibri" pitchFamily="34" charset="0"/>
              </a:rPr>
              <a:t>62</a:t>
            </a:r>
            <a:endParaRPr lang="fr-FR" altLang="fr-FR" sz="1600" b="1">
              <a:solidFill>
                <a:srgbClr val="FF0000"/>
              </a:solidFill>
            </a:endParaRPr>
          </a:p>
        </p:txBody>
      </p:sp>
      <p:sp>
        <p:nvSpPr>
          <p:cNvPr id="9226" name="ZoneTexte 25"/>
          <p:cNvSpPr txBox="1">
            <a:spLocks noChangeArrowheads="1"/>
          </p:cNvSpPr>
          <p:nvPr/>
        </p:nvSpPr>
        <p:spPr bwMode="auto">
          <a:xfrm>
            <a:off x="285750" y="1773238"/>
            <a:ext cx="5286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GB" altLang="fr-FR" sz="1800" b="1"/>
              <a:t>Stabilities (logK) of Sr</a:t>
            </a:r>
            <a:r>
              <a:rPr lang="en-GB" altLang="fr-FR" sz="1800" b="1" baseline="30000"/>
              <a:t>2+</a:t>
            </a:r>
            <a:r>
              <a:rPr lang="en-GB" altLang="fr-FR" sz="1800" b="1"/>
              <a:t>L complexes in water</a:t>
            </a:r>
            <a:endParaRPr lang="en-US" altLang="fr-FR" sz="1800" b="1"/>
          </a:p>
        </p:txBody>
      </p:sp>
      <p:sp>
        <p:nvSpPr>
          <p:cNvPr id="9227" name="ZoneTexte 26"/>
          <p:cNvSpPr txBox="1">
            <a:spLocks noChangeArrowheads="1"/>
          </p:cNvSpPr>
          <p:nvPr/>
        </p:nvSpPr>
        <p:spPr bwMode="auto">
          <a:xfrm>
            <a:off x="3071813" y="642938"/>
            <a:ext cx="32385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800" b="1">
                <a:solidFill>
                  <a:srgbClr val="C00000"/>
                </a:solidFill>
              </a:rPr>
              <a:t>Fitting </a:t>
            </a:r>
            <a:r>
              <a:rPr lang="en-US" altLang="fr-FR" sz="2800" b="1" i="1">
                <a:solidFill>
                  <a:srgbClr val="C00000"/>
                </a:solidFill>
              </a:rPr>
              <a:t>vs </a:t>
            </a:r>
            <a:r>
              <a:rPr lang="en-US" altLang="fr-FR" sz="2800" b="1">
                <a:solidFill>
                  <a:srgbClr val="C00000"/>
                </a:solidFill>
              </a:rPr>
              <a:t>validation</a:t>
            </a:r>
          </a:p>
        </p:txBody>
      </p:sp>
      <p:grpSp>
        <p:nvGrpSpPr>
          <p:cNvPr id="9228" name="Groupe 17"/>
          <p:cNvGrpSpPr>
            <a:grpSpLocks/>
          </p:cNvGrpSpPr>
          <p:nvPr/>
        </p:nvGrpSpPr>
        <p:grpSpPr bwMode="auto">
          <a:xfrm>
            <a:off x="285750" y="2201863"/>
            <a:ext cx="2886075" cy="2354262"/>
            <a:chOff x="310071" y="1552575"/>
            <a:chExt cx="3214687" cy="2668588"/>
          </a:xfrm>
        </p:grpSpPr>
        <p:graphicFrame>
          <p:nvGraphicFramePr>
            <p:cNvPr id="9220" name="Object 12"/>
            <p:cNvGraphicFramePr>
              <a:graphicFrameLocks noChangeAspect="1"/>
            </p:cNvGraphicFramePr>
            <p:nvPr/>
          </p:nvGraphicFramePr>
          <p:xfrm>
            <a:off x="310071" y="1714500"/>
            <a:ext cx="3214687" cy="2506663"/>
          </p:xfrm>
          <a:graphic>
            <a:graphicData uri="http://schemas.openxmlformats.org/presentationml/2006/ole">
              <mc:AlternateContent xmlns:mc="http://schemas.openxmlformats.org/markup-compatibility/2006">
                <mc:Choice xmlns:v="urn:schemas-microsoft-com:vml" Requires="v">
                  <p:oleObj spid="_x0000_s9243" name="SPW 11.0 Graph" r:id="rId6" imgW="5422392" imgH="4221785" progId="SigmaPlotGraphicObject.10">
                    <p:embed/>
                  </p:oleObj>
                </mc:Choice>
                <mc:Fallback>
                  <p:oleObj name="SPW 11.0 Graph" r:id="rId6" imgW="5422392" imgH="4221785" progId="SigmaPlotGraphicObject.10">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071" y="1714500"/>
                          <a:ext cx="3214687" cy="2506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 name="Rectangle 14"/>
            <p:cNvSpPr>
              <a:spLocks noChangeArrowheads="1"/>
            </p:cNvSpPr>
            <p:nvPr/>
          </p:nvSpPr>
          <p:spPr bwMode="auto">
            <a:xfrm>
              <a:off x="1742357" y="3253057"/>
              <a:ext cx="1701061" cy="430070"/>
            </a:xfrm>
            <a:prstGeom prst="rect">
              <a:avLst/>
            </a:prstGeom>
            <a:noFill/>
            <a:ln w="9525">
              <a:noFill/>
              <a:miter lim="800000"/>
              <a:headEnd/>
              <a:tailEnd/>
            </a:ln>
          </p:spPr>
          <p:txBody>
            <a:bodyPr lIns="12700" tIns="12700" rIns="12700" bIns="12700"/>
            <a:lstStyle/>
            <a:p>
              <a:pPr>
                <a:defRPr/>
              </a:pPr>
              <a:r>
                <a:rPr lang="fr-FR" sz="1600" i="1" dirty="0">
                  <a:latin typeface="Calibri" pitchFamily="34" charset="0"/>
                  <a:cs typeface="+mn-cs"/>
                </a:rPr>
                <a:t>R</a:t>
              </a:r>
              <a:r>
                <a:rPr lang="fr-FR" sz="1600" i="1" baseline="30000" dirty="0">
                  <a:latin typeface="Calibri" pitchFamily="34" charset="0"/>
                  <a:cs typeface="+mn-cs"/>
                </a:rPr>
                <a:t>2</a:t>
              </a:r>
              <a:r>
                <a:rPr lang="fr-FR" sz="1600" i="1" dirty="0">
                  <a:latin typeface="Calibri" pitchFamily="34" charset="0"/>
                  <a:cs typeface="+mn-cs"/>
                </a:rPr>
                <a:t> </a:t>
              </a:r>
              <a:r>
                <a:rPr lang="fr-FR" sz="1600" dirty="0">
                  <a:latin typeface="Calibri" pitchFamily="34" charset="0"/>
                  <a:cs typeface="+mn-cs"/>
                </a:rPr>
                <a:t>= 0.88</a:t>
              </a:r>
              <a:r>
                <a:rPr lang="en-US" sz="1600" dirty="0">
                  <a:latin typeface="Calibri" pitchFamily="34" charset="0"/>
                  <a:cs typeface="+mn-cs"/>
                </a:rPr>
                <a:t>6</a:t>
              </a:r>
              <a:endParaRPr lang="en-US" sz="1600" dirty="0">
                <a:cs typeface="+mn-cs"/>
              </a:endParaRPr>
            </a:p>
            <a:p>
              <a:pPr>
                <a:defRPr/>
              </a:pPr>
              <a:r>
                <a:rPr lang="fr-FR" sz="1600" b="1" i="1" dirty="0">
                  <a:solidFill>
                    <a:schemeClr val="accent6"/>
                  </a:solidFill>
                  <a:latin typeface="Calibri" pitchFamily="34" charset="0"/>
                  <a:cs typeface="+mn-cs"/>
                </a:rPr>
                <a:t>RMSE</a:t>
              </a:r>
              <a:r>
                <a:rPr lang="en-US" sz="1600" b="1" dirty="0">
                  <a:solidFill>
                    <a:schemeClr val="accent6"/>
                  </a:solidFill>
                  <a:latin typeface="Calibri" pitchFamily="34" charset="0"/>
                  <a:cs typeface="+mn-cs"/>
                </a:rPr>
                <a:t> = </a:t>
              </a:r>
              <a:r>
                <a:rPr lang="en-US" sz="1600" b="1" dirty="0">
                  <a:solidFill>
                    <a:schemeClr val="accent6"/>
                  </a:solidFill>
                  <a:cs typeface="+mn-cs"/>
                </a:rPr>
                <a:t>0.</a:t>
              </a:r>
              <a:r>
                <a:rPr lang="en-US" sz="1600" b="1" dirty="0">
                  <a:solidFill>
                    <a:schemeClr val="accent6"/>
                  </a:solidFill>
                  <a:latin typeface="Calibri" pitchFamily="34" charset="0"/>
                  <a:cs typeface="+mn-cs"/>
                </a:rPr>
                <a:t>97</a:t>
              </a:r>
              <a:endParaRPr lang="fr-FR" sz="1600" b="1" dirty="0">
                <a:solidFill>
                  <a:schemeClr val="accent6"/>
                </a:solidFill>
                <a:cs typeface="+mn-cs"/>
              </a:endParaRPr>
            </a:p>
          </p:txBody>
        </p:sp>
        <p:sp>
          <p:nvSpPr>
            <p:cNvPr id="9237" name="Text Box 16"/>
            <p:cNvSpPr txBox="1">
              <a:spLocks noChangeArrowheads="1"/>
            </p:cNvSpPr>
            <p:nvPr/>
          </p:nvSpPr>
          <p:spPr bwMode="auto">
            <a:xfrm>
              <a:off x="548737" y="1552575"/>
              <a:ext cx="10699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spcAft>
                  <a:spcPts val="1000"/>
                </a:spcAft>
              </a:pPr>
              <a:r>
                <a:rPr lang="fr-FR" altLang="fr-FR" sz="1600">
                  <a:latin typeface="Calibri" pitchFamily="34" charset="0"/>
                </a:rPr>
                <a:t>Log</a:t>
              </a:r>
              <a:r>
                <a:rPr lang="fr-FR" altLang="fr-FR" sz="1600" i="1">
                  <a:latin typeface="Calibri" pitchFamily="34" charset="0"/>
                </a:rPr>
                <a:t>K</a:t>
              </a:r>
              <a:r>
                <a:rPr lang="fr-FR" altLang="fr-FR" sz="1600" i="1" baseline="-25000">
                  <a:latin typeface="Calibri" pitchFamily="34" charset="0"/>
                </a:rPr>
                <a:t>calc</a:t>
              </a:r>
              <a:endParaRPr lang="fr-FR" altLang="fr-FR" sz="1600"/>
            </a:p>
          </p:txBody>
        </p:sp>
        <p:sp>
          <p:nvSpPr>
            <p:cNvPr id="9238" name="Rectangle 27"/>
            <p:cNvSpPr>
              <a:spLocks noChangeArrowheads="1"/>
            </p:cNvSpPr>
            <p:nvPr/>
          </p:nvSpPr>
          <p:spPr bwMode="auto">
            <a:xfrm>
              <a:off x="785781" y="2286000"/>
              <a:ext cx="5603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GB" altLang="fr-FR" b="1" i="1">
                  <a:solidFill>
                    <a:srgbClr val="000099"/>
                  </a:solidFill>
                </a:rPr>
                <a:t>Fit</a:t>
              </a:r>
              <a:endParaRPr lang="en-US" altLang="fr-FR" b="1" i="1">
                <a:solidFill>
                  <a:srgbClr val="000099"/>
                </a:solidFill>
              </a:endParaRPr>
            </a:p>
          </p:txBody>
        </p:sp>
      </p:grpSp>
      <p:sp>
        <p:nvSpPr>
          <p:cNvPr id="9229" name="Rectangle 28"/>
          <p:cNvSpPr>
            <a:spLocks noChangeArrowheads="1"/>
          </p:cNvSpPr>
          <p:nvPr/>
        </p:nvSpPr>
        <p:spPr bwMode="auto">
          <a:xfrm>
            <a:off x="6786563" y="2701925"/>
            <a:ext cx="7413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GB" altLang="fr-FR" sz="2000" b="1" i="1">
                <a:solidFill>
                  <a:srgbClr val="C00000"/>
                </a:solidFill>
              </a:rPr>
              <a:t>5-CV</a:t>
            </a:r>
            <a:endParaRPr lang="en-US" altLang="fr-FR" sz="2000" b="1" i="1">
              <a:solidFill>
                <a:srgbClr val="C00000"/>
              </a:solidFill>
            </a:endParaRPr>
          </a:p>
        </p:txBody>
      </p:sp>
      <p:sp>
        <p:nvSpPr>
          <p:cNvPr id="16" name="ZoneTexte 15"/>
          <p:cNvSpPr txBox="1"/>
          <p:nvPr/>
        </p:nvSpPr>
        <p:spPr>
          <a:xfrm>
            <a:off x="214313" y="5130800"/>
            <a:ext cx="2857500" cy="584200"/>
          </a:xfrm>
          <a:prstGeom prst="rect">
            <a:avLst/>
          </a:prstGeom>
          <a:noFill/>
        </p:spPr>
        <p:txBody>
          <a:bodyPr>
            <a:spAutoFit/>
          </a:bodyPr>
          <a:lstStyle/>
          <a:p>
            <a:pPr>
              <a:defRPr/>
            </a:pPr>
            <a:r>
              <a:rPr lang="en-US" sz="1600" b="1" dirty="0">
                <a:solidFill>
                  <a:schemeClr val="accent6"/>
                </a:solidFill>
                <a:cs typeface="+mn-cs"/>
              </a:rPr>
              <a:t>All molecules were used for the model preparation</a:t>
            </a:r>
          </a:p>
        </p:txBody>
      </p:sp>
      <p:sp>
        <p:nvSpPr>
          <p:cNvPr id="9231" name="ZoneTexte 16"/>
          <p:cNvSpPr txBox="1">
            <a:spLocks noChangeArrowheads="1"/>
          </p:cNvSpPr>
          <p:nvPr/>
        </p:nvSpPr>
        <p:spPr bwMode="auto">
          <a:xfrm>
            <a:off x="6429375" y="5130800"/>
            <a:ext cx="271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600" b="1">
                <a:solidFill>
                  <a:srgbClr val="990000"/>
                </a:solidFill>
              </a:rPr>
              <a:t>Each molecule was predicted in external CV</a:t>
            </a:r>
          </a:p>
        </p:txBody>
      </p:sp>
      <p:sp>
        <p:nvSpPr>
          <p:cNvPr id="9232"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graphicFrame>
        <p:nvGraphicFramePr>
          <p:cNvPr id="9219" name="Object 4"/>
          <p:cNvGraphicFramePr>
            <a:graphicFrameLocks noChangeAspect="1"/>
          </p:cNvGraphicFramePr>
          <p:nvPr/>
        </p:nvGraphicFramePr>
        <p:xfrm>
          <a:off x="3357563" y="2416175"/>
          <a:ext cx="2786062" cy="2155825"/>
        </p:xfrm>
        <a:graphic>
          <a:graphicData uri="http://schemas.openxmlformats.org/presentationml/2006/ole">
            <mc:AlternateContent xmlns:mc="http://schemas.openxmlformats.org/markup-compatibility/2006">
              <mc:Choice xmlns:v="urn:schemas-microsoft-com:vml" Requires="v">
                <p:oleObj spid="_x0000_s9244" name="SPW 11.0 Graph" r:id="rId8" imgW="5422392" imgH="4221785" progId="SigmaPlotGraphicObject.10">
                  <p:embed/>
                </p:oleObj>
              </mc:Choice>
              <mc:Fallback>
                <p:oleObj name="SPW 11.0 Graph" r:id="rId8" imgW="5422392" imgH="4221785" progId="SigmaPlotGraphicObject.10">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7563" y="2416175"/>
                        <a:ext cx="2786062" cy="2155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33" name="Rectangle 28"/>
          <p:cNvSpPr>
            <a:spLocks noChangeArrowheads="1"/>
          </p:cNvSpPr>
          <p:nvPr/>
        </p:nvSpPr>
        <p:spPr bwMode="auto">
          <a:xfrm>
            <a:off x="3714750" y="2701925"/>
            <a:ext cx="714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GB" altLang="fr-FR" sz="2000" b="1" i="1">
                <a:solidFill>
                  <a:srgbClr val="008000"/>
                </a:solidFill>
              </a:rPr>
              <a:t>LOO</a:t>
            </a:r>
            <a:endParaRPr lang="en-US" altLang="fr-FR" sz="2000" b="1" i="1">
              <a:solidFill>
                <a:srgbClr val="008000"/>
              </a:solidFill>
            </a:endParaRPr>
          </a:p>
        </p:txBody>
      </p:sp>
      <p:sp>
        <p:nvSpPr>
          <p:cNvPr id="9234" name="Rectangle 6"/>
          <p:cNvSpPr>
            <a:spLocks noChangeArrowheads="1"/>
          </p:cNvSpPr>
          <p:nvPr/>
        </p:nvSpPr>
        <p:spPr bwMode="auto">
          <a:xfrm>
            <a:off x="4786313" y="3702050"/>
            <a:ext cx="1096962"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12700" rIns="12700" bIns="12700"/>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i="1">
                <a:latin typeface="Calibri" pitchFamily="34" charset="0"/>
              </a:rPr>
              <a:t>R</a:t>
            </a:r>
            <a:r>
              <a:rPr lang="fr-FR" altLang="fr-FR" sz="1600" i="1" baseline="30000">
                <a:latin typeface="Calibri" pitchFamily="34" charset="0"/>
              </a:rPr>
              <a:t>2</a:t>
            </a:r>
            <a:r>
              <a:rPr lang="fr-FR" altLang="fr-FR" sz="1600">
                <a:latin typeface="Calibri" pitchFamily="34" charset="0"/>
              </a:rPr>
              <a:t>= 0.826</a:t>
            </a:r>
            <a:endParaRPr lang="en-US" altLang="fr-FR" sz="1600"/>
          </a:p>
          <a:p>
            <a:pPr eaLnBrk="1" hangingPunct="1"/>
            <a:r>
              <a:rPr lang="fr-FR" altLang="fr-FR" sz="1600" b="1" i="1">
                <a:solidFill>
                  <a:srgbClr val="008000"/>
                </a:solidFill>
                <a:latin typeface="Calibri" pitchFamily="34" charset="0"/>
              </a:rPr>
              <a:t>RMSE</a:t>
            </a:r>
            <a:r>
              <a:rPr lang="en-US" altLang="fr-FR" sz="1600" b="1">
                <a:solidFill>
                  <a:srgbClr val="008000"/>
                </a:solidFill>
                <a:latin typeface="Calibri" pitchFamily="34" charset="0"/>
              </a:rPr>
              <a:t> = 1</a:t>
            </a:r>
            <a:r>
              <a:rPr lang="en-US" altLang="fr-FR" sz="1600" b="1">
                <a:solidFill>
                  <a:srgbClr val="008000"/>
                </a:solidFill>
              </a:rPr>
              <a:t>.</a:t>
            </a:r>
            <a:r>
              <a:rPr lang="en-US" altLang="fr-FR" sz="1600" b="1">
                <a:solidFill>
                  <a:srgbClr val="008000"/>
                </a:solidFill>
                <a:latin typeface="Calibri" pitchFamily="34" charset="0"/>
              </a:rPr>
              <a:t>20</a:t>
            </a:r>
            <a:endParaRPr lang="fr-FR" altLang="fr-FR" sz="1600" b="1">
              <a:solidFill>
                <a:srgbClr val="008000"/>
              </a:solidFill>
              <a:latin typeface="Arial" pitchFamily="34" charset="0"/>
            </a:endParaRPr>
          </a:p>
        </p:txBody>
      </p:sp>
      <p:sp>
        <p:nvSpPr>
          <p:cNvPr id="9235" name="ZoneTexte 16"/>
          <p:cNvSpPr txBox="1">
            <a:spLocks noChangeArrowheads="1"/>
          </p:cNvSpPr>
          <p:nvPr/>
        </p:nvSpPr>
        <p:spPr bwMode="auto">
          <a:xfrm>
            <a:off x="3571875" y="5130800"/>
            <a:ext cx="2714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600" b="1">
                <a:solidFill>
                  <a:srgbClr val="008000"/>
                </a:solidFill>
              </a:rPr>
              <a:t>Each molecule was “predicted” in internal CV</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4438" y="2281238"/>
            <a:ext cx="5572125" cy="381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1428750" y="1643063"/>
            <a:ext cx="4643438" cy="50006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b="1" dirty="0"/>
              <a:t>Confusion </a:t>
            </a:r>
            <a:r>
              <a:rPr lang="fr-FR" b="1" dirty="0" err="1"/>
              <a:t>Matrix</a:t>
            </a:r>
            <a:endParaRPr lang="en-GB" b="1" dirty="0"/>
          </a:p>
        </p:txBody>
      </p:sp>
      <p:sp>
        <p:nvSpPr>
          <p:cNvPr id="6" name="Titre 1"/>
          <p:cNvSpPr txBox="1">
            <a:spLocks/>
          </p:cNvSpPr>
          <p:nvPr/>
        </p:nvSpPr>
        <p:spPr>
          <a:xfrm>
            <a:off x="357188" y="214313"/>
            <a:ext cx="8229600" cy="857250"/>
          </a:xfrm>
          <a:prstGeom prst="rect">
            <a:avLst/>
          </a:prstGeom>
        </p:spPr>
        <p:txBody>
          <a:bodyPr anchor="ctr">
            <a:normAutofit/>
          </a:bodyPr>
          <a:lstStyle/>
          <a:p>
            <a:pPr algn="ctr" fontAlgn="auto">
              <a:spcAft>
                <a:spcPts val="0"/>
              </a:spcAft>
              <a:defRPr/>
            </a:pPr>
            <a:r>
              <a:rPr lang="fr-FR" sz="2800" b="1" dirty="0" err="1">
                <a:solidFill>
                  <a:srgbClr val="C00000"/>
                </a:solidFill>
                <a:latin typeface="+mj-lt"/>
                <a:ea typeface="+mj-ea"/>
                <a:cs typeface="+mj-cs"/>
              </a:rPr>
              <a:t>Statistical</a:t>
            </a:r>
            <a:r>
              <a:rPr lang="fr-FR" sz="2800" b="1" dirty="0">
                <a:solidFill>
                  <a:srgbClr val="C00000"/>
                </a:solidFill>
                <a:latin typeface="+mj-lt"/>
                <a:ea typeface="+mj-ea"/>
                <a:cs typeface="+mj-cs"/>
              </a:rPr>
              <a:t> </a:t>
            </a:r>
            <a:r>
              <a:rPr lang="fr-FR" sz="2800" b="1" dirty="0" err="1">
                <a:solidFill>
                  <a:srgbClr val="C00000"/>
                </a:solidFill>
                <a:latin typeface="+mj-lt"/>
                <a:ea typeface="+mj-ea"/>
                <a:cs typeface="+mj-cs"/>
              </a:rPr>
              <a:t>parameters</a:t>
            </a:r>
            <a:r>
              <a:rPr lang="fr-FR" sz="2800" b="1" dirty="0">
                <a:solidFill>
                  <a:srgbClr val="C00000"/>
                </a:solidFill>
                <a:latin typeface="+mj-lt"/>
                <a:ea typeface="+mj-ea"/>
                <a:cs typeface="+mj-cs"/>
              </a:rPr>
              <a:t> for Classification</a:t>
            </a:r>
            <a:endParaRPr lang="en-GB" sz="2800" b="1" dirty="0">
              <a:solidFill>
                <a:srgbClr val="C00000"/>
              </a:solidFill>
              <a:latin typeface="+mj-lt"/>
              <a:ea typeface="+mj-ea"/>
              <a:cs typeface="+mj-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ZoneTexte 7"/>
          <p:cNvSpPr txBox="1">
            <a:spLocks noChangeArrowheads="1"/>
          </p:cNvSpPr>
          <p:nvPr/>
        </p:nvSpPr>
        <p:spPr bwMode="auto">
          <a:xfrm>
            <a:off x="857250" y="1214438"/>
            <a:ext cx="7143750" cy="550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600" b="1" i="1">
                <a:solidFill>
                  <a:srgbClr val="002060"/>
                </a:solidFill>
              </a:rPr>
              <a:t>sensitivity</a:t>
            </a:r>
            <a:r>
              <a:rPr lang="en-US" altLang="fr-FR" sz="1600"/>
              <a:t> = true positive rate (TPR)  = hit rate = </a:t>
            </a:r>
            <a:r>
              <a:rPr lang="en-US" altLang="fr-FR" sz="1600" b="1" i="1">
                <a:solidFill>
                  <a:srgbClr val="002060"/>
                </a:solidFill>
              </a:rPr>
              <a:t>recall</a:t>
            </a:r>
            <a:r>
              <a:rPr lang="en-US" altLang="fr-FR" sz="1600" b="1" i="1"/>
              <a:t> </a:t>
            </a:r>
          </a:p>
          <a:p>
            <a:pPr eaLnBrk="1" hangingPunct="1"/>
            <a:r>
              <a:rPr lang="en-US" altLang="fr-FR" sz="1600" i="1"/>
              <a:t>TPR</a:t>
            </a:r>
            <a:r>
              <a:rPr lang="en-US" altLang="fr-FR" sz="1600"/>
              <a:t> = </a:t>
            </a:r>
            <a:r>
              <a:rPr lang="en-US" altLang="fr-FR" sz="1600" i="1"/>
              <a:t>TP</a:t>
            </a:r>
            <a:r>
              <a:rPr lang="en-US" altLang="fr-FR" sz="1600"/>
              <a:t> / </a:t>
            </a:r>
            <a:r>
              <a:rPr lang="en-US" altLang="fr-FR" sz="1600" i="1"/>
              <a:t>P</a:t>
            </a:r>
            <a:r>
              <a:rPr lang="en-US" altLang="fr-FR" sz="1600"/>
              <a:t> = </a:t>
            </a:r>
            <a:r>
              <a:rPr lang="en-US" altLang="fr-FR" sz="1600" i="1"/>
              <a:t>TP</a:t>
            </a:r>
            <a:r>
              <a:rPr lang="en-US" altLang="fr-FR" sz="1600"/>
              <a:t> / (</a:t>
            </a:r>
            <a:r>
              <a:rPr lang="en-US" altLang="fr-FR" sz="1600" i="1"/>
              <a:t>TP</a:t>
            </a:r>
            <a:r>
              <a:rPr lang="en-US" altLang="fr-FR" sz="1600"/>
              <a:t> + </a:t>
            </a:r>
            <a:r>
              <a:rPr lang="en-US" altLang="fr-FR" sz="1600" i="1"/>
              <a:t>FN</a:t>
            </a:r>
            <a:r>
              <a:rPr lang="en-US" altLang="fr-FR" sz="1600"/>
              <a:t>) </a:t>
            </a:r>
          </a:p>
          <a:p>
            <a:pPr eaLnBrk="1" hangingPunct="1"/>
            <a:endParaRPr lang="en-US" altLang="fr-FR" sz="1600"/>
          </a:p>
          <a:p>
            <a:pPr eaLnBrk="1" hangingPunct="1"/>
            <a:r>
              <a:rPr lang="en-US" altLang="fr-FR" sz="1600"/>
              <a:t>false positive rate (FPR)</a:t>
            </a:r>
          </a:p>
          <a:p>
            <a:pPr eaLnBrk="1" hangingPunct="1"/>
            <a:r>
              <a:rPr lang="en-US" altLang="fr-FR" sz="1600" i="1"/>
              <a:t>FPR</a:t>
            </a:r>
            <a:r>
              <a:rPr lang="en-US" altLang="fr-FR" sz="1600"/>
              <a:t> = </a:t>
            </a:r>
            <a:r>
              <a:rPr lang="en-US" altLang="fr-FR" sz="1600" i="1"/>
              <a:t>FP</a:t>
            </a:r>
            <a:r>
              <a:rPr lang="en-US" altLang="fr-FR" sz="1600"/>
              <a:t> / </a:t>
            </a:r>
            <a:r>
              <a:rPr lang="en-US" altLang="fr-FR" sz="1600" i="1"/>
              <a:t>N</a:t>
            </a:r>
            <a:r>
              <a:rPr lang="en-US" altLang="fr-FR" sz="1600"/>
              <a:t> = </a:t>
            </a:r>
            <a:r>
              <a:rPr lang="en-US" altLang="fr-FR" sz="1600" i="1"/>
              <a:t>FP</a:t>
            </a:r>
            <a:r>
              <a:rPr lang="en-US" altLang="fr-FR" sz="1600"/>
              <a:t> / (</a:t>
            </a:r>
            <a:r>
              <a:rPr lang="en-US" altLang="fr-FR" sz="1600" i="1"/>
              <a:t>FP</a:t>
            </a:r>
            <a:r>
              <a:rPr lang="en-US" altLang="fr-FR" sz="1600"/>
              <a:t> + </a:t>
            </a:r>
            <a:r>
              <a:rPr lang="en-US" altLang="fr-FR" sz="1600" i="1"/>
              <a:t>TN</a:t>
            </a:r>
            <a:r>
              <a:rPr lang="en-US" altLang="fr-FR" sz="1600"/>
              <a:t>) </a:t>
            </a:r>
          </a:p>
          <a:p>
            <a:pPr eaLnBrk="1" hangingPunct="1"/>
            <a:endParaRPr lang="en-US" altLang="fr-FR" sz="1600"/>
          </a:p>
          <a:p>
            <a:pPr eaLnBrk="1" hangingPunct="1"/>
            <a:r>
              <a:rPr lang="en-US" altLang="fr-FR" sz="1600" b="1" i="1">
                <a:solidFill>
                  <a:srgbClr val="002060"/>
                </a:solidFill>
              </a:rPr>
              <a:t>specificity</a:t>
            </a:r>
            <a:r>
              <a:rPr lang="en-US" altLang="fr-FR" sz="1600"/>
              <a:t> (SPC) = True Negative Rate </a:t>
            </a:r>
          </a:p>
          <a:p>
            <a:pPr eaLnBrk="1" hangingPunct="1"/>
            <a:r>
              <a:rPr lang="en-US" altLang="fr-FR" sz="1600" i="1"/>
              <a:t>SPC</a:t>
            </a:r>
            <a:r>
              <a:rPr lang="en-US" altLang="fr-FR" sz="1600"/>
              <a:t> = </a:t>
            </a:r>
            <a:r>
              <a:rPr lang="en-US" altLang="fr-FR" sz="1600" i="1"/>
              <a:t>TN</a:t>
            </a:r>
            <a:r>
              <a:rPr lang="en-US" altLang="fr-FR" sz="1600"/>
              <a:t> / </a:t>
            </a:r>
            <a:r>
              <a:rPr lang="en-US" altLang="fr-FR" sz="1600" i="1"/>
              <a:t>N</a:t>
            </a:r>
            <a:r>
              <a:rPr lang="en-US" altLang="fr-FR" sz="1600"/>
              <a:t> = </a:t>
            </a:r>
            <a:r>
              <a:rPr lang="en-US" altLang="fr-FR" sz="1600" i="1"/>
              <a:t>TN</a:t>
            </a:r>
            <a:r>
              <a:rPr lang="en-US" altLang="fr-FR" sz="1600"/>
              <a:t> / (</a:t>
            </a:r>
            <a:r>
              <a:rPr lang="en-US" altLang="fr-FR" sz="1600" i="1"/>
              <a:t>FP</a:t>
            </a:r>
            <a:r>
              <a:rPr lang="en-US" altLang="fr-FR" sz="1600"/>
              <a:t> + </a:t>
            </a:r>
            <a:r>
              <a:rPr lang="en-US" altLang="fr-FR" sz="1600" i="1"/>
              <a:t>TN</a:t>
            </a:r>
            <a:r>
              <a:rPr lang="en-US" altLang="fr-FR" sz="1600"/>
              <a:t>) = 1 − </a:t>
            </a:r>
            <a:r>
              <a:rPr lang="en-US" altLang="fr-FR" sz="1600" i="1"/>
              <a:t>FPR</a:t>
            </a:r>
            <a:r>
              <a:rPr lang="en-US" altLang="fr-FR" sz="1600"/>
              <a:t> </a:t>
            </a:r>
          </a:p>
          <a:p>
            <a:pPr eaLnBrk="1" hangingPunct="1"/>
            <a:endParaRPr lang="en-US" altLang="fr-FR" sz="1600"/>
          </a:p>
          <a:p>
            <a:pPr eaLnBrk="1" hangingPunct="1"/>
            <a:r>
              <a:rPr lang="en-US" altLang="fr-FR" sz="1600"/>
              <a:t>positive predictive value (PPV)  =  </a:t>
            </a:r>
            <a:r>
              <a:rPr lang="en-US" altLang="fr-FR" sz="1600" b="1" i="1">
                <a:solidFill>
                  <a:srgbClr val="002060"/>
                </a:solidFill>
              </a:rPr>
              <a:t>precision</a:t>
            </a:r>
            <a:r>
              <a:rPr lang="en-US" altLang="fr-FR" sz="1600" b="1" i="1"/>
              <a:t> </a:t>
            </a:r>
          </a:p>
          <a:p>
            <a:pPr eaLnBrk="1" hangingPunct="1"/>
            <a:r>
              <a:rPr lang="en-US" altLang="fr-FR" sz="1600" i="1"/>
              <a:t>PPV</a:t>
            </a:r>
            <a:r>
              <a:rPr lang="en-US" altLang="fr-FR" sz="1600"/>
              <a:t> = </a:t>
            </a:r>
            <a:r>
              <a:rPr lang="en-US" altLang="fr-FR" sz="1600" i="1"/>
              <a:t>TP</a:t>
            </a:r>
            <a:r>
              <a:rPr lang="en-US" altLang="fr-FR" sz="1600"/>
              <a:t> / (</a:t>
            </a:r>
            <a:r>
              <a:rPr lang="en-US" altLang="fr-FR" sz="1600" i="1"/>
              <a:t>TP</a:t>
            </a:r>
            <a:r>
              <a:rPr lang="en-US" altLang="fr-FR" sz="1600"/>
              <a:t> + </a:t>
            </a:r>
            <a:r>
              <a:rPr lang="en-US" altLang="fr-FR" sz="1600" i="1"/>
              <a:t>FP</a:t>
            </a:r>
            <a:r>
              <a:rPr lang="en-US" altLang="fr-FR" sz="1600"/>
              <a:t>) </a:t>
            </a:r>
          </a:p>
          <a:p>
            <a:pPr eaLnBrk="1" hangingPunct="1"/>
            <a:endParaRPr lang="en-US" altLang="fr-FR" sz="1600"/>
          </a:p>
          <a:p>
            <a:pPr eaLnBrk="1" hangingPunct="1"/>
            <a:r>
              <a:rPr lang="en-US" altLang="fr-FR" sz="1600"/>
              <a:t>negative predictive value (NPV)</a:t>
            </a:r>
          </a:p>
          <a:p>
            <a:pPr eaLnBrk="1" hangingPunct="1"/>
            <a:r>
              <a:rPr lang="en-US" altLang="fr-FR" sz="1600"/>
              <a:t> </a:t>
            </a:r>
            <a:r>
              <a:rPr lang="en-US" altLang="fr-FR" sz="1600" i="1"/>
              <a:t>NPV</a:t>
            </a:r>
            <a:r>
              <a:rPr lang="en-US" altLang="fr-FR" sz="1600"/>
              <a:t> = </a:t>
            </a:r>
            <a:r>
              <a:rPr lang="en-US" altLang="fr-FR" sz="1600" i="1"/>
              <a:t>TN</a:t>
            </a:r>
            <a:r>
              <a:rPr lang="en-US" altLang="fr-FR" sz="1600"/>
              <a:t> / (</a:t>
            </a:r>
            <a:r>
              <a:rPr lang="en-US" altLang="fr-FR" sz="1600" i="1"/>
              <a:t>TN</a:t>
            </a:r>
            <a:r>
              <a:rPr lang="en-US" altLang="fr-FR" sz="1600"/>
              <a:t> + </a:t>
            </a:r>
            <a:r>
              <a:rPr lang="en-US" altLang="fr-FR" sz="1600" i="1"/>
              <a:t>FN</a:t>
            </a:r>
            <a:r>
              <a:rPr lang="en-US" altLang="fr-FR" sz="1600"/>
              <a:t>) </a:t>
            </a:r>
          </a:p>
          <a:p>
            <a:pPr eaLnBrk="1" hangingPunct="1"/>
            <a:endParaRPr lang="en-US" altLang="fr-FR" sz="1600"/>
          </a:p>
          <a:p>
            <a:pPr eaLnBrk="1" hangingPunct="1"/>
            <a:r>
              <a:rPr lang="en-US" altLang="fr-FR" sz="1600" b="1" i="1">
                <a:solidFill>
                  <a:srgbClr val="002060"/>
                </a:solidFill>
              </a:rPr>
              <a:t>accuracy</a:t>
            </a:r>
            <a:r>
              <a:rPr lang="en-US" altLang="fr-FR" sz="1600"/>
              <a:t> (ACC)</a:t>
            </a:r>
          </a:p>
          <a:p>
            <a:pPr eaLnBrk="1" hangingPunct="1"/>
            <a:r>
              <a:rPr lang="en-US" altLang="fr-FR" sz="1600"/>
              <a:t> </a:t>
            </a:r>
            <a:r>
              <a:rPr lang="en-US" altLang="fr-FR" sz="1600" i="1"/>
              <a:t>ACC</a:t>
            </a:r>
            <a:r>
              <a:rPr lang="en-US" altLang="fr-FR" sz="1600"/>
              <a:t> = (</a:t>
            </a:r>
            <a:r>
              <a:rPr lang="en-US" altLang="fr-FR" sz="1600" i="1"/>
              <a:t>TP</a:t>
            </a:r>
            <a:r>
              <a:rPr lang="en-US" altLang="fr-FR" sz="1600"/>
              <a:t> + </a:t>
            </a:r>
            <a:r>
              <a:rPr lang="en-US" altLang="fr-FR" sz="1600" i="1"/>
              <a:t>TN</a:t>
            </a:r>
            <a:r>
              <a:rPr lang="en-US" altLang="fr-FR" sz="1600"/>
              <a:t>) / (</a:t>
            </a:r>
            <a:r>
              <a:rPr lang="en-US" altLang="fr-FR" sz="1600" i="1"/>
              <a:t>P</a:t>
            </a:r>
            <a:r>
              <a:rPr lang="en-US" altLang="fr-FR" sz="1600"/>
              <a:t> + </a:t>
            </a:r>
            <a:r>
              <a:rPr lang="en-US" altLang="fr-FR" sz="1600" i="1"/>
              <a:t>N</a:t>
            </a:r>
            <a:r>
              <a:rPr lang="en-US" altLang="fr-FR" sz="1600"/>
              <a:t>) </a:t>
            </a:r>
          </a:p>
          <a:p>
            <a:pPr eaLnBrk="1" hangingPunct="1"/>
            <a:endParaRPr lang="en-US" altLang="fr-FR" sz="1600"/>
          </a:p>
          <a:p>
            <a:pPr eaLnBrk="1" hangingPunct="1"/>
            <a:r>
              <a:rPr lang="en-US" altLang="fr-FR" sz="1600" b="1" i="1">
                <a:solidFill>
                  <a:srgbClr val="002060"/>
                </a:solidFill>
              </a:rPr>
              <a:t>balanced accuracy</a:t>
            </a:r>
            <a:r>
              <a:rPr lang="en-US" altLang="fr-FR" sz="1600"/>
              <a:t> (BAC)</a:t>
            </a:r>
          </a:p>
          <a:p>
            <a:pPr eaLnBrk="1" hangingPunct="1"/>
            <a:r>
              <a:rPr lang="en-US" altLang="fr-FR" sz="1600"/>
              <a:t> </a:t>
            </a:r>
            <a:r>
              <a:rPr lang="en-US" altLang="fr-FR" sz="1600" i="1"/>
              <a:t>BAC</a:t>
            </a:r>
            <a:r>
              <a:rPr lang="en-US" altLang="fr-FR" sz="1600"/>
              <a:t> = (</a:t>
            </a:r>
            <a:r>
              <a:rPr lang="en-US" altLang="fr-FR" sz="1600" b="1" i="1">
                <a:solidFill>
                  <a:srgbClr val="002060"/>
                </a:solidFill>
              </a:rPr>
              <a:t>sensitivity</a:t>
            </a:r>
            <a:r>
              <a:rPr lang="en-US" altLang="fr-FR" sz="1600"/>
              <a:t> + </a:t>
            </a:r>
            <a:r>
              <a:rPr lang="en-US" altLang="fr-FR" sz="1600" b="1" i="1">
                <a:solidFill>
                  <a:srgbClr val="002060"/>
                </a:solidFill>
              </a:rPr>
              <a:t>sensitivity</a:t>
            </a:r>
            <a:r>
              <a:rPr lang="en-US" altLang="fr-FR" sz="1600"/>
              <a:t> )</a:t>
            </a:r>
            <a:r>
              <a:rPr lang="en-US" altLang="fr-FR" sz="1600" i="1"/>
              <a:t> </a:t>
            </a:r>
            <a:r>
              <a:rPr lang="en-US" altLang="fr-FR" sz="1600"/>
              <a:t>/ 2 = (</a:t>
            </a:r>
            <a:r>
              <a:rPr lang="en-US" altLang="fr-FR" sz="1600" i="1"/>
              <a:t>TP</a:t>
            </a:r>
            <a:r>
              <a:rPr lang="en-US" altLang="fr-FR" sz="1600"/>
              <a:t> / (</a:t>
            </a:r>
            <a:r>
              <a:rPr lang="en-US" altLang="fr-FR" sz="1600" i="1"/>
              <a:t>TP</a:t>
            </a:r>
            <a:r>
              <a:rPr lang="en-US" altLang="fr-FR" sz="1600"/>
              <a:t> + </a:t>
            </a:r>
            <a:r>
              <a:rPr lang="en-US" altLang="fr-FR" sz="1600" i="1"/>
              <a:t>FN</a:t>
            </a:r>
            <a:r>
              <a:rPr lang="en-US" altLang="fr-FR" sz="1600"/>
              <a:t>) + </a:t>
            </a:r>
            <a:r>
              <a:rPr lang="en-US" altLang="fr-FR" sz="1600" i="1"/>
              <a:t>TN</a:t>
            </a:r>
            <a:r>
              <a:rPr lang="en-US" altLang="fr-FR" sz="1600"/>
              <a:t> / (</a:t>
            </a:r>
            <a:r>
              <a:rPr lang="en-US" altLang="fr-FR" sz="1600" i="1"/>
              <a:t>FP</a:t>
            </a:r>
            <a:r>
              <a:rPr lang="en-US" altLang="fr-FR" sz="1600"/>
              <a:t> + </a:t>
            </a:r>
            <a:r>
              <a:rPr lang="en-US" altLang="fr-FR" sz="1600" i="1"/>
              <a:t>TN</a:t>
            </a:r>
            <a:r>
              <a:rPr lang="en-US" altLang="fr-FR" sz="1600"/>
              <a:t>)) /2  </a:t>
            </a:r>
            <a:endParaRPr lang="en-US" altLang="fr-FR" sz="1600" i="1"/>
          </a:p>
          <a:p>
            <a:pPr eaLnBrk="1" hangingPunct="1"/>
            <a:endParaRPr lang="en-US" altLang="fr-FR" sz="1600"/>
          </a:p>
          <a:p>
            <a:pPr eaLnBrk="1" hangingPunct="1"/>
            <a:endParaRPr lang="en-US" altLang="fr-FR" sz="1600"/>
          </a:p>
        </p:txBody>
      </p:sp>
      <p:sp>
        <p:nvSpPr>
          <p:cNvPr id="59395" name="Rectangle 2"/>
          <p:cNvSpPr>
            <a:spLocks noGrp="1" noChangeArrowheads="1"/>
          </p:cNvSpPr>
          <p:nvPr>
            <p:ph type="title"/>
          </p:nvPr>
        </p:nvSpPr>
        <p:spPr>
          <a:xfrm>
            <a:off x="1428750" y="357188"/>
            <a:ext cx="5429250" cy="642937"/>
          </a:xfrm>
        </p:spPr>
        <p:txBody>
          <a:bodyPr/>
          <a:lstStyle/>
          <a:p>
            <a:r>
              <a:rPr lang="en-US" altLang="fr-FR" sz="2400" b="1" smtClean="0"/>
              <a:t>Classification Evaluation</a:t>
            </a:r>
          </a:p>
        </p:txBody>
      </p:sp>
      <p:sp>
        <p:nvSpPr>
          <p:cNvPr id="59396"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500063" y="0"/>
            <a:ext cx="7572375" cy="1196975"/>
          </a:xfrm>
        </p:spPr>
        <p:txBody>
          <a:bodyPr/>
          <a:lstStyle/>
          <a:p>
            <a:r>
              <a:rPr lang="en-US" altLang="fr-FR" sz="3200" smtClean="0">
                <a:solidFill>
                  <a:srgbClr val="C00000"/>
                </a:solidFill>
              </a:rPr>
              <a:t>R</a:t>
            </a:r>
            <a:r>
              <a:rPr lang="fr-FR" altLang="fr-FR" sz="3200" smtClean="0">
                <a:solidFill>
                  <a:srgbClr val="C00000"/>
                </a:solidFill>
              </a:rPr>
              <a:t>eceiver Operating Characteristic (ROC)</a:t>
            </a:r>
            <a:endParaRPr lang="en-US" altLang="fr-FR" sz="3200" smtClean="0">
              <a:solidFill>
                <a:srgbClr val="C00000"/>
              </a:solidFill>
            </a:endParaRPr>
          </a:p>
        </p:txBody>
      </p:sp>
      <p:pic>
        <p:nvPicPr>
          <p:cNvPr id="6041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7750" y="1643063"/>
            <a:ext cx="3667125" cy="355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0" name="Rectangle 3"/>
          <p:cNvSpPr>
            <a:spLocks noChangeArrowheads="1"/>
          </p:cNvSpPr>
          <p:nvPr/>
        </p:nvSpPr>
        <p:spPr bwMode="auto">
          <a:xfrm>
            <a:off x="428625" y="1714500"/>
            <a:ext cx="4214813"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000"/>
              <a:t>Plot of the </a:t>
            </a:r>
            <a:r>
              <a:rPr lang="en-US" altLang="fr-FR" sz="2000" b="1" i="1"/>
              <a:t>sensitivity</a:t>
            </a:r>
            <a:r>
              <a:rPr lang="en-US" altLang="fr-FR" sz="2000"/>
              <a:t> </a:t>
            </a:r>
            <a:r>
              <a:rPr lang="en-US" altLang="fr-FR" sz="2000" i="1"/>
              <a:t>vs</a:t>
            </a:r>
            <a:r>
              <a:rPr lang="en-US" altLang="fr-FR" sz="2000"/>
              <a:t> </a:t>
            </a:r>
            <a:r>
              <a:rPr lang="en-US" altLang="fr-FR" sz="2000" b="1" i="1"/>
              <a:t>(1 − specificity) </a:t>
            </a:r>
            <a:r>
              <a:rPr lang="en-US" altLang="fr-FR" sz="2000"/>
              <a:t>for a binary classifier system as its discrimination threshold is varied. </a:t>
            </a:r>
          </a:p>
          <a:p>
            <a:pPr eaLnBrk="1" hangingPunct="1"/>
            <a:endParaRPr lang="en-US" altLang="fr-FR" sz="2000"/>
          </a:p>
          <a:p>
            <a:pPr eaLnBrk="1" hangingPunct="1"/>
            <a:r>
              <a:rPr lang="en-US" altLang="fr-FR" sz="2000"/>
              <a:t>The ROC can also be represented equivalently by plotting the fraction of true positives (</a:t>
            </a:r>
            <a:r>
              <a:rPr lang="en-US" altLang="fr-FR" sz="2000" b="1" i="1"/>
              <a:t>TPR</a:t>
            </a:r>
            <a:r>
              <a:rPr lang="en-US" altLang="fr-FR" sz="2000"/>
              <a:t> = true positive rate) </a:t>
            </a:r>
            <a:r>
              <a:rPr lang="en-US" altLang="fr-FR" sz="2000" i="1"/>
              <a:t>vs</a:t>
            </a:r>
            <a:r>
              <a:rPr lang="en-US" altLang="fr-FR" sz="2000"/>
              <a:t> the fraction of false positives (</a:t>
            </a:r>
            <a:r>
              <a:rPr lang="en-US" altLang="fr-FR" sz="2000" b="1" i="1"/>
              <a:t>FPR</a:t>
            </a:r>
            <a:r>
              <a:rPr lang="en-US" altLang="fr-FR" sz="2000"/>
              <a:t> = false positive rate). </a:t>
            </a:r>
          </a:p>
        </p:txBody>
      </p:sp>
      <p:sp>
        <p:nvSpPr>
          <p:cNvPr id="60421" name="Rectangle 4"/>
          <p:cNvSpPr>
            <a:spLocks noChangeArrowheads="1"/>
          </p:cNvSpPr>
          <p:nvPr/>
        </p:nvSpPr>
        <p:spPr bwMode="auto">
          <a:xfrm>
            <a:off x="500063" y="5572125"/>
            <a:ext cx="53578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000"/>
              <a:t>Ideally, </a:t>
            </a:r>
            <a:r>
              <a:rPr lang="en-US" altLang="fr-FR" sz="2000" b="1"/>
              <a:t>Area Under Curve </a:t>
            </a:r>
            <a:r>
              <a:rPr lang="en-US" altLang="fr-FR" sz="2000" b="1" i="1"/>
              <a:t>(AUC</a:t>
            </a:r>
            <a:r>
              <a:rPr lang="en-US" altLang="fr-FR" sz="2000"/>
              <a:t>) </a:t>
            </a:r>
            <a:r>
              <a:rPr lang="en-US" altLang="fr-FR" sz="2000" b="1" i="1"/>
              <a:t>=&gt; 1</a:t>
            </a:r>
            <a:endParaRPr lang="en-US" altLang="fr-FR" sz="2000"/>
          </a:p>
        </p:txBody>
      </p:sp>
      <p:sp>
        <p:nvSpPr>
          <p:cNvPr id="60422" name="ZoneTexte 5"/>
          <p:cNvSpPr txBox="1">
            <a:spLocks noChangeArrowheads="1"/>
          </p:cNvSpPr>
          <p:nvPr/>
        </p:nvSpPr>
        <p:spPr bwMode="auto">
          <a:xfrm>
            <a:off x="4643438" y="1214438"/>
            <a:ext cx="7858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000" b="1"/>
              <a:t>TPR</a:t>
            </a:r>
          </a:p>
        </p:txBody>
      </p:sp>
      <p:sp>
        <p:nvSpPr>
          <p:cNvPr id="60423" name="ZoneTexte 6"/>
          <p:cNvSpPr txBox="1">
            <a:spLocks noChangeArrowheads="1"/>
          </p:cNvSpPr>
          <p:nvPr/>
        </p:nvSpPr>
        <p:spPr bwMode="auto">
          <a:xfrm>
            <a:off x="7786688" y="5072063"/>
            <a:ext cx="7858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000" b="1"/>
              <a:t>FPR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539750" y="1484313"/>
            <a:ext cx="7772400" cy="1143000"/>
          </a:xfrm>
        </p:spPr>
        <p:txBody>
          <a:bodyPr/>
          <a:lstStyle/>
          <a:p>
            <a:pPr eaLnBrk="1" hangingPunct="1"/>
            <a:r>
              <a:rPr lang="fr-FR" altLang="fr-FR" b="1" smtClean="0">
                <a:solidFill>
                  <a:srgbClr val="800000"/>
                </a:solidFill>
              </a:rPr>
              <a:t>Development the models</a:t>
            </a:r>
          </a:p>
        </p:txBody>
      </p:sp>
      <p:sp>
        <p:nvSpPr>
          <p:cNvPr id="26627" name="Rectangle 3"/>
          <p:cNvSpPr>
            <a:spLocks noGrp="1" noChangeArrowheads="1"/>
          </p:cNvSpPr>
          <p:nvPr>
            <p:ph type="subTitle" idx="1"/>
          </p:nvPr>
        </p:nvSpPr>
        <p:spPr>
          <a:xfrm>
            <a:off x="900113" y="3357563"/>
            <a:ext cx="8101012" cy="2667000"/>
          </a:xfrm>
        </p:spPr>
        <p:txBody>
          <a:bodyPr/>
          <a:lstStyle/>
          <a:p>
            <a:pPr algn="l" eaLnBrk="1" hangingPunct="1">
              <a:buFontTx/>
              <a:buChar char="•"/>
            </a:pPr>
            <a:r>
              <a:rPr lang="fr-FR" altLang="fr-FR" b="1" dirty="0" smtClean="0"/>
              <a:t>  </a:t>
            </a:r>
            <a:r>
              <a:rPr lang="fr-FR" altLang="fr-FR" b="1" dirty="0" err="1" smtClean="0"/>
              <a:t>Experimental</a:t>
            </a:r>
            <a:r>
              <a:rPr lang="fr-FR" altLang="fr-FR" b="1" dirty="0" smtClean="0"/>
              <a:t> Data: </a:t>
            </a:r>
            <a:r>
              <a:rPr lang="fr-FR" altLang="fr-FR" b="1" dirty="0" err="1" smtClean="0"/>
              <a:t>selection</a:t>
            </a:r>
            <a:r>
              <a:rPr lang="fr-FR" altLang="fr-FR" b="1" dirty="0" smtClean="0"/>
              <a:t> and </a:t>
            </a:r>
            <a:r>
              <a:rPr lang="fr-FR" altLang="fr-FR" b="1" dirty="0" err="1" smtClean="0"/>
              <a:t>cleaning</a:t>
            </a:r>
            <a:endParaRPr lang="fr-FR" altLang="fr-FR" b="1" dirty="0" smtClean="0"/>
          </a:p>
          <a:p>
            <a:pPr algn="l" eaLnBrk="1" hangingPunct="1">
              <a:buFontTx/>
              <a:buChar char="•"/>
            </a:pPr>
            <a:r>
              <a:rPr lang="fr-FR" altLang="fr-FR" b="1" dirty="0" smtClean="0"/>
              <a:t>  </a:t>
            </a:r>
            <a:r>
              <a:rPr lang="fr-FR" altLang="fr-FR" b="1" dirty="0" err="1" smtClean="0"/>
              <a:t>Descriptors</a:t>
            </a:r>
            <a:r>
              <a:rPr lang="fr-FR" altLang="fr-FR" b="1" dirty="0" smtClean="0"/>
              <a:t> </a:t>
            </a:r>
          </a:p>
          <a:p>
            <a:pPr algn="l" eaLnBrk="1" hangingPunct="1">
              <a:buFontTx/>
              <a:buChar char="•"/>
            </a:pPr>
            <a:r>
              <a:rPr lang="fr-FR" altLang="fr-FR" b="1" dirty="0" smtClean="0"/>
              <a:t>  </a:t>
            </a:r>
            <a:r>
              <a:rPr lang="fr-FR" altLang="fr-FR" b="1" dirty="0" err="1" smtClean="0"/>
              <a:t>Mathematical</a:t>
            </a:r>
            <a:r>
              <a:rPr lang="fr-FR" altLang="fr-FR" b="1" dirty="0" smtClean="0"/>
              <a:t> techniques</a:t>
            </a:r>
          </a:p>
          <a:p>
            <a:pPr algn="l" eaLnBrk="1" hangingPunct="1">
              <a:buFontTx/>
              <a:buChar char="•"/>
            </a:pPr>
            <a:r>
              <a:rPr lang="fr-FR" altLang="fr-FR" b="1" dirty="0" smtClean="0"/>
              <a:t>  </a:t>
            </a:r>
            <a:r>
              <a:rPr lang="fr-FR" altLang="fr-FR" b="1" dirty="0" err="1" smtClean="0"/>
              <a:t>Statistical</a:t>
            </a:r>
            <a:r>
              <a:rPr lang="fr-FR" altLang="fr-FR" b="1" dirty="0" smtClean="0"/>
              <a:t> </a:t>
            </a:r>
            <a:r>
              <a:rPr lang="fr-FR" altLang="fr-FR" b="1" dirty="0" err="1" smtClean="0"/>
              <a:t>criteria</a:t>
            </a:r>
            <a:endParaRPr lang="en-GB" altLang="fr-FR" b="1"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0" y="0"/>
            <a:ext cx="9144000" cy="714375"/>
          </a:xfrm>
        </p:spPr>
        <p:txBody>
          <a:bodyPr/>
          <a:lstStyle/>
          <a:p>
            <a:r>
              <a:rPr lang="en-US" altLang="fr-FR" sz="3600" smtClean="0">
                <a:solidFill>
                  <a:srgbClr val="C00000"/>
                </a:solidFill>
              </a:rPr>
              <a:t>ROC (Receiver Operating Characteristics)</a:t>
            </a:r>
          </a:p>
        </p:txBody>
      </p:sp>
      <p:sp>
        <p:nvSpPr>
          <p:cNvPr id="3" name="Rectangle 2"/>
          <p:cNvSpPr/>
          <p:nvPr/>
        </p:nvSpPr>
        <p:spPr>
          <a:xfrm>
            <a:off x="785813" y="1357313"/>
            <a:ext cx="4429125" cy="450056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61444" name="ZoneTexte 3"/>
          <p:cNvSpPr txBox="1">
            <a:spLocks noChangeArrowheads="1"/>
          </p:cNvSpPr>
          <p:nvPr/>
        </p:nvSpPr>
        <p:spPr bwMode="auto">
          <a:xfrm>
            <a:off x="571500" y="5857875"/>
            <a:ext cx="525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2000"/>
              <a:t>0%</a:t>
            </a:r>
          </a:p>
        </p:txBody>
      </p:sp>
      <p:sp>
        <p:nvSpPr>
          <p:cNvPr id="61445" name="ZoneTexte 4"/>
          <p:cNvSpPr txBox="1">
            <a:spLocks noChangeArrowheads="1"/>
          </p:cNvSpPr>
          <p:nvPr/>
        </p:nvSpPr>
        <p:spPr bwMode="auto">
          <a:xfrm>
            <a:off x="4572000" y="5857875"/>
            <a:ext cx="782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2000"/>
              <a:t>100%</a:t>
            </a:r>
          </a:p>
        </p:txBody>
      </p:sp>
      <p:sp>
        <p:nvSpPr>
          <p:cNvPr id="61446" name="ZoneTexte 5"/>
          <p:cNvSpPr txBox="1">
            <a:spLocks noChangeArrowheads="1"/>
          </p:cNvSpPr>
          <p:nvPr/>
        </p:nvSpPr>
        <p:spPr bwMode="auto">
          <a:xfrm>
            <a:off x="0" y="1243013"/>
            <a:ext cx="782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2000"/>
              <a:t>100%</a:t>
            </a:r>
          </a:p>
        </p:txBody>
      </p:sp>
      <p:sp>
        <p:nvSpPr>
          <p:cNvPr id="61447" name="ZoneTexte 6"/>
          <p:cNvSpPr txBox="1">
            <a:spLocks noChangeArrowheads="1"/>
          </p:cNvSpPr>
          <p:nvPr/>
        </p:nvSpPr>
        <p:spPr bwMode="auto">
          <a:xfrm>
            <a:off x="2786063" y="5886450"/>
            <a:ext cx="6826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2000"/>
              <a:t>FP%</a:t>
            </a:r>
          </a:p>
        </p:txBody>
      </p:sp>
      <p:sp>
        <p:nvSpPr>
          <p:cNvPr id="61448" name="ZoneTexte 7"/>
          <p:cNvSpPr txBox="1">
            <a:spLocks noChangeArrowheads="1"/>
          </p:cNvSpPr>
          <p:nvPr/>
        </p:nvSpPr>
        <p:spPr bwMode="auto">
          <a:xfrm>
            <a:off x="142875" y="3429000"/>
            <a:ext cx="6969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2000"/>
              <a:t>TP%</a:t>
            </a:r>
          </a:p>
        </p:txBody>
      </p:sp>
      <p:sp>
        <p:nvSpPr>
          <p:cNvPr id="9" name="Rectangle 8"/>
          <p:cNvSpPr/>
          <p:nvPr/>
        </p:nvSpPr>
        <p:spPr>
          <a:xfrm>
            <a:off x="5857875" y="1357313"/>
            <a:ext cx="2714625" cy="17859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cxnSp>
        <p:nvCxnSpPr>
          <p:cNvPr id="11" name="Connecteur droit 10"/>
          <p:cNvCxnSpPr>
            <a:stCxn id="9" idx="1"/>
            <a:endCxn id="9" idx="3"/>
          </p:cNvCxnSpPr>
          <p:nvPr/>
        </p:nvCxnSpPr>
        <p:spPr>
          <a:xfrm rot="10800000" flipH="1">
            <a:off x="5857875" y="2249488"/>
            <a:ext cx="2714625" cy="158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a:stCxn id="9" idx="0"/>
            <a:endCxn id="9" idx="2"/>
          </p:cNvCxnSpPr>
          <p:nvPr/>
        </p:nvCxnSpPr>
        <p:spPr>
          <a:xfrm rot="16200000" flipH="1">
            <a:off x="6323013" y="2249488"/>
            <a:ext cx="1785937" cy="158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1452" name="ZoneTexte 13"/>
          <p:cNvSpPr txBox="1">
            <a:spLocks noChangeArrowheads="1"/>
          </p:cNvSpPr>
          <p:nvPr/>
        </p:nvSpPr>
        <p:spPr bwMode="auto">
          <a:xfrm>
            <a:off x="5857875" y="1357313"/>
            <a:ext cx="5445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a:t>TP</a:t>
            </a:r>
          </a:p>
        </p:txBody>
      </p:sp>
      <p:sp>
        <p:nvSpPr>
          <p:cNvPr id="61453" name="ZoneTexte 14"/>
          <p:cNvSpPr txBox="1">
            <a:spLocks noChangeArrowheads="1"/>
          </p:cNvSpPr>
          <p:nvPr/>
        </p:nvSpPr>
        <p:spPr bwMode="auto">
          <a:xfrm>
            <a:off x="7243763" y="1357313"/>
            <a:ext cx="527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a:t>FP</a:t>
            </a:r>
          </a:p>
        </p:txBody>
      </p:sp>
      <p:sp>
        <p:nvSpPr>
          <p:cNvPr id="61454" name="ZoneTexte 15"/>
          <p:cNvSpPr txBox="1">
            <a:spLocks noChangeArrowheads="1"/>
          </p:cNvSpPr>
          <p:nvPr/>
        </p:nvSpPr>
        <p:spPr bwMode="auto">
          <a:xfrm>
            <a:off x="5857875" y="2252663"/>
            <a:ext cx="579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a:t>FN</a:t>
            </a:r>
          </a:p>
        </p:txBody>
      </p:sp>
      <p:sp>
        <p:nvSpPr>
          <p:cNvPr id="61455" name="ZoneTexte 16"/>
          <p:cNvSpPr txBox="1">
            <a:spLocks noChangeArrowheads="1"/>
          </p:cNvSpPr>
          <p:nvPr/>
        </p:nvSpPr>
        <p:spPr bwMode="auto">
          <a:xfrm>
            <a:off x="7191375" y="2252663"/>
            <a:ext cx="5953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a:t>TN</a:t>
            </a:r>
          </a:p>
        </p:txBody>
      </p:sp>
      <p:sp>
        <p:nvSpPr>
          <p:cNvPr id="28" name="ZoneTexte 27"/>
          <p:cNvSpPr txBox="1">
            <a:spLocks noChangeArrowheads="1"/>
          </p:cNvSpPr>
          <p:nvPr/>
        </p:nvSpPr>
        <p:spPr bwMode="auto">
          <a:xfrm>
            <a:off x="6286500" y="2393950"/>
            <a:ext cx="2873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0</a:t>
            </a:r>
          </a:p>
        </p:txBody>
      </p:sp>
      <p:sp>
        <p:nvSpPr>
          <p:cNvPr id="29" name="ZoneTexte 28"/>
          <p:cNvSpPr txBox="1">
            <a:spLocks noChangeArrowheads="1"/>
          </p:cNvSpPr>
          <p:nvPr/>
        </p:nvSpPr>
        <p:spPr bwMode="auto">
          <a:xfrm>
            <a:off x="6499225" y="2393950"/>
            <a:ext cx="2873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1</a:t>
            </a:r>
          </a:p>
        </p:txBody>
      </p:sp>
      <p:sp>
        <p:nvSpPr>
          <p:cNvPr id="30" name="ZoneTexte 29"/>
          <p:cNvSpPr txBox="1">
            <a:spLocks noChangeArrowheads="1"/>
          </p:cNvSpPr>
          <p:nvPr/>
        </p:nvSpPr>
        <p:spPr bwMode="auto">
          <a:xfrm>
            <a:off x="6713538" y="2393950"/>
            <a:ext cx="2873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2</a:t>
            </a:r>
          </a:p>
        </p:txBody>
      </p:sp>
      <p:sp>
        <p:nvSpPr>
          <p:cNvPr id="31" name="ZoneTexte 30"/>
          <p:cNvSpPr txBox="1">
            <a:spLocks noChangeArrowheads="1"/>
          </p:cNvSpPr>
          <p:nvPr/>
        </p:nvSpPr>
        <p:spPr bwMode="auto">
          <a:xfrm>
            <a:off x="6927850" y="2393950"/>
            <a:ext cx="2873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3</a:t>
            </a:r>
          </a:p>
        </p:txBody>
      </p:sp>
      <p:sp>
        <p:nvSpPr>
          <p:cNvPr id="32" name="ZoneTexte 31"/>
          <p:cNvSpPr txBox="1">
            <a:spLocks noChangeArrowheads="1"/>
          </p:cNvSpPr>
          <p:nvPr/>
        </p:nvSpPr>
        <p:spPr bwMode="auto">
          <a:xfrm>
            <a:off x="5857875" y="2733675"/>
            <a:ext cx="2873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4</a:t>
            </a:r>
          </a:p>
        </p:txBody>
      </p:sp>
      <p:sp>
        <p:nvSpPr>
          <p:cNvPr id="33" name="ZoneTexte 32"/>
          <p:cNvSpPr txBox="1">
            <a:spLocks noChangeArrowheads="1"/>
          </p:cNvSpPr>
          <p:nvPr/>
        </p:nvSpPr>
        <p:spPr bwMode="auto">
          <a:xfrm>
            <a:off x="6070600" y="2733675"/>
            <a:ext cx="2873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5</a:t>
            </a:r>
          </a:p>
        </p:txBody>
      </p:sp>
      <p:sp>
        <p:nvSpPr>
          <p:cNvPr id="34" name="ZoneTexte 33"/>
          <p:cNvSpPr txBox="1">
            <a:spLocks noChangeArrowheads="1"/>
          </p:cNvSpPr>
          <p:nvPr/>
        </p:nvSpPr>
        <p:spPr bwMode="auto">
          <a:xfrm>
            <a:off x="6284913" y="2733675"/>
            <a:ext cx="2873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6</a:t>
            </a:r>
          </a:p>
        </p:txBody>
      </p:sp>
      <p:sp>
        <p:nvSpPr>
          <p:cNvPr id="35" name="ZoneTexte 34"/>
          <p:cNvSpPr txBox="1">
            <a:spLocks noChangeArrowheads="1"/>
          </p:cNvSpPr>
          <p:nvPr/>
        </p:nvSpPr>
        <p:spPr bwMode="auto">
          <a:xfrm>
            <a:off x="6499225" y="2733675"/>
            <a:ext cx="2873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7</a:t>
            </a:r>
          </a:p>
        </p:txBody>
      </p:sp>
      <p:sp>
        <p:nvSpPr>
          <p:cNvPr id="36" name="ZoneTexte 35"/>
          <p:cNvSpPr txBox="1">
            <a:spLocks noChangeArrowheads="1"/>
          </p:cNvSpPr>
          <p:nvPr/>
        </p:nvSpPr>
        <p:spPr bwMode="auto">
          <a:xfrm>
            <a:off x="6713538" y="2733675"/>
            <a:ext cx="2873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8</a:t>
            </a:r>
          </a:p>
        </p:txBody>
      </p:sp>
      <p:sp>
        <p:nvSpPr>
          <p:cNvPr id="37" name="ZoneTexte 36"/>
          <p:cNvSpPr txBox="1">
            <a:spLocks noChangeArrowheads="1"/>
          </p:cNvSpPr>
          <p:nvPr/>
        </p:nvSpPr>
        <p:spPr bwMode="auto">
          <a:xfrm>
            <a:off x="6938963" y="2733675"/>
            <a:ext cx="2873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9</a:t>
            </a:r>
          </a:p>
        </p:txBody>
      </p:sp>
      <p:grpSp>
        <p:nvGrpSpPr>
          <p:cNvPr id="61466" name="Groupe 47"/>
          <p:cNvGrpSpPr>
            <a:grpSpLocks/>
          </p:cNvGrpSpPr>
          <p:nvPr/>
        </p:nvGrpSpPr>
        <p:grpSpPr bwMode="auto">
          <a:xfrm>
            <a:off x="6211888" y="3786188"/>
            <a:ext cx="2289175" cy="1624012"/>
            <a:chOff x="6212062" y="3786190"/>
            <a:chExt cx="2289028" cy="1624438"/>
          </a:xfrm>
        </p:grpSpPr>
        <p:sp>
          <p:nvSpPr>
            <p:cNvPr id="61557" name="ZoneTexte 17"/>
            <p:cNvSpPr txBox="1">
              <a:spLocks noChangeArrowheads="1"/>
            </p:cNvSpPr>
            <p:nvPr/>
          </p:nvSpPr>
          <p:spPr bwMode="auto">
            <a:xfrm>
              <a:off x="7262892" y="3786190"/>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0</a:t>
              </a:r>
            </a:p>
          </p:txBody>
        </p:sp>
        <p:sp>
          <p:nvSpPr>
            <p:cNvPr id="61558" name="ZoneTexte 18"/>
            <p:cNvSpPr txBox="1">
              <a:spLocks noChangeArrowheads="1"/>
            </p:cNvSpPr>
            <p:nvPr/>
          </p:nvSpPr>
          <p:spPr bwMode="auto">
            <a:xfrm>
              <a:off x="7062606" y="4214818"/>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1</a:t>
              </a:r>
            </a:p>
          </p:txBody>
        </p:sp>
        <p:sp>
          <p:nvSpPr>
            <p:cNvPr id="61559" name="ZoneTexte 19"/>
            <p:cNvSpPr txBox="1">
              <a:spLocks noChangeArrowheads="1"/>
            </p:cNvSpPr>
            <p:nvPr/>
          </p:nvSpPr>
          <p:spPr bwMode="auto">
            <a:xfrm>
              <a:off x="7516994" y="4090990"/>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2</a:t>
              </a:r>
            </a:p>
          </p:txBody>
        </p:sp>
        <p:sp>
          <p:nvSpPr>
            <p:cNvPr id="61560" name="ZoneTexte 20"/>
            <p:cNvSpPr txBox="1">
              <a:spLocks noChangeArrowheads="1"/>
            </p:cNvSpPr>
            <p:nvPr/>
          </p:nvSpPr>
          <p:spPr bwMode="auto">
            <a:xfrm>
              <a:off x="7353564" y="4429132"/>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3</a:t>
              </a:r>
            </a:p>
          </p:txBody>
        </p:sp>
        <p:sp>
          <p:nvSpPr>
            <p:cNvPr id="61561" name="ZoneTexte 21"/>
            <p:cNvSpPr txBox="1">
              <a:spLocks noChangeArrowheads="1"/>
            </p:cNvSpPr>
            <p:nvPr/>
          </p:nvSpPr>
          <p:spPr bwMode="auto">
            <a:xfrm>
              <a:off x="7783698" y="4714884"/>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4</a:t>
              </a:r>
            </a:p>
          </p:txBody>
        </p:sp>
        <p:sp>
          <p:nvSpPr>
            <p:cNvPr id="61562" name="ZoneTexte 22"/>
            <p:cNvSpPr txBox="1">
              <a:spLocks noChangeArrowheads="1"/>
            </p:cNvSpPr>
            <p:nvPr/>
          </p:nvSpPr>
          <p:spPr bwMode="auto">
            <a:xfrm>
              <a:off x="7928080" y="3838992"/>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5</a:t>
              </a:r>
            </a:p>
          </p:txBody>
        </p:sp>
        <p:sp>
          <p:nvSpPr>
            <p:cNvPr id="61563" name="ZoneTexte 23"/>
            <p:cNvSpPr txBox="1">
              <a:spLocks noChangeArrowheads="1"/>
            </p:cNvSpPr>
            <p:nvPr/>
          </p:nvSpPr>
          <p:spPr bwMode="auto">
            <a:xfrm>
              <a:off x="6499320" y="4714884"/>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6</a:t>
              </a:r>
            </a:p>
          </p:txBody>
        </p:sp>
        <p:sp>
          <p:nvSpPr>
            <p:cNvPr id="61564" name="ZoneTexte 24"/>
            <p:cNvSpPr txBox="1">
              <a:spLocks noChangeArrowheads="1"/>
            </p:cNvSpPr>
            <p:nvPr/>
          </p:nvSpPr>
          <p:spPr bwMode="auto">
            <a:xfrm>
              <a:off x="7640822" y="5000636"/>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7</a:t>
              </a:r>
            </a:p>
          </p:txBody>
        </p:sp>
        <p:sp>
          <p:nvSpPr>
            <p:cNvPr id="61565" name="ZoneTexte 25"/>
            <p:cNvSpPr txBox="1">
              <a:spLocks noChangeArrowheads="1"/>
            </p:cNvSpPr>
            <p:nvPr/>
          </p:nvSpPr>
          <p:spPr bwMode="auto">
            <a:xfrm>
              <a:off x="8213832" y="4124744"/>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8</a:t>
              </a:r>
            </a:p>
          </p:txBody>
        </p:sp>
        <p:sp>
          <p:nvSpPr>
            <p:cNvPr id="61566" name="ZoneTexte 26"/>
            <p:cNvSpPr txBox="1">
              <a:spLocks noChangeArrowheads="1"/>
            </p:cNvSpPr>
            <p:nvPr/>
          </p:nvSpPr>
          <p:spPr bwMode="auto">
            <a:xfrm>
              <a:off x="7926574" y="4929198"/>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9</a:t>
              </a:r>
            </a:p>
          </p:txBody>
        </p:sp>
        <p:sp>
          <p:nvSpPr>
            <p:cNvPr id="61567" name="ZoneTexte 37"/>
            <p:cNvSpPr txBox="1">
              <a:spLocks noChangeArrowheads="1"/>
            </p:cNvSpPr>
            <p:nvPr/>
          </p:nvSpPr>
          <p:spPr bwMode="auto">
            <a:xfrm>
              <a:off x="7062606" y="4000504"/>
              <a:ext cx="2760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a</a:t>
              </a:r>
            </a:p>
          </p:txBody>
        </p:sp>
        <p:sp>
          <p:nvSpPr>
            <p:cNvPr id="61568" name="ZoneTexte 38"/>
            <p:cNvSpPr txBox="1">
              <a:spLocks noChangeArrowheads="1"/>
            </p:cNvSpPr>
            <p:nvPr/>
          </p:nvSpPr>
          <p:spPr bwMode="auto">
            <a:xfrm>
              <a:off x="6483350" y="4224342"/>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b</a:t>
              </a:r>
            </a:p>
          </p:txBody>
        </p:sp>
        <p:sp>
          <p:nvSpPr>
            <p:cNvPr id="61569" name="ZoneTexte 39"/>
            <p:cNvSpPr txBox="1">
              <a:spLocks noChangeArrowheads="1"/>
            </p:cNvSpPr>
            <p:nvPr/>
          </p:nvSpPr>
          <p:spPr bwMode="auto">
            <a:xfrm>
              <a:off x="8001024" y="4124744"/>
              <a:ext cx="2760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c</a:t>
              </a:r>
            </a:p>
          </p:txBody>
        </p:sp>
        <p:sp>
          <p:nvSpPr>
            <p:cNvPr id="61570" name="ZoneTexte 40"/>
            <p:cNvSpPr txBox="1">
              <a:spLocks noChangeArrowheads="1"/>
            </p:cNvSpPr>
            <p:nvPr/>
          </p:nvSpPr>
          <p:spPr bwMode="auto">
            <a:xfrm>
              <a:off x="6955014" y="4529142"/>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d</a:t>
              </a:r>
            </a:p>
          </p:txBody>
        </p:sp>
        <p:sp>
          <p:nvSpPr>
            <p:cNvPr id="61571" name="ZoneTexte 41"/>
            <p:cNvSpPr txBox="1">
              <a:spLocks noChangeArrowheads="1"/>
            </p:cNvSpPr>
            <p:nvPr/>
          </p:nvSpPr>
          <p:spPr bwMode="auto">
            <a:xfrm>
              <a:off x="6426376" y="4929198"/>
              <a:ext cx="2760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e</a:t>
              </a:r>
            </a:p>
          </p:txBody>
        </p:sp>
        <p:sp>
          <p:nvSpPr>
            <p:cNvPr id="61572" name="ZoneTexte 42"/>
            <p:cNvSpPr txBox="1">
              <a:spLocks noChangeArrowheads="1"/>
            </p:cNvSpPr>
            <p:nvPr/>
          </p:nvSpPr>
          <p:spPr bwMode="auto">
            <a:xfrm>
              <a:off x="7259814" y="4833942"/>
              <a:ext cx="2535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f</a:t>
              </a:r>
            </a:p>
          </p:txBody>
        </p:sp>
        <p:sp>
          <p:nvSpPr>
            <p:cNvPr id="61573" name="ZoneTexte 43"/>
            <p:cNvSpPr txBox="1">
              <a:spLocks noChangeArrowheads="1"/>
            </p:cNvSpPr>
            <p:nvPr/>
          </p:nvSpPr>
          <p:spPr bwMode="auto">
            <a:xfrm>
              <a:off x="6712128" y="3786190"/>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g</a:t>
              </a:r>
            </a:p>
          </p:txBody>
        </p:sp>
        <p:sp>
          <p:nvSpPr>
            <p:cNvPr id="61574" name="ZoneTexte 44"/>
            <p:cNvSpPr txBox="1">
              <a:spLocks noChangeArrowheads="1"/>
            </p:cNvSpPr>
            <p:nvPr/>
          </p:nvSpPr>
          <p:spPr bwMode="auto">
            <a:xfrm>
              <a:off x="6212062" y="4500570"/>
              <a:ext cx="28725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h</a:t>
              </a:r>
            </a:p>
          </p:txBody>
        </p:sp>
        <p:sp>
          <p:nvSpPr>
            <p:cNvPr id="61575" name="ZoneTexte 45"/>
            <p:cNvSpPr txBox="1">
              <a:spLocks noChangeArrowheads="1"/>
            </p:cNvSpPr>
            <p:nvPr/>
          </p:nvSpPr>
          <p:spPr bwMode="auto">
            <a:xfrm>
              <a:off x="6855004" y="5072074"/>
              <a:ext cx="2423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i</a:t>
              </a:r>
            </a:p>
          </p:txBody>
        </p:sp>
        <p:sp>
          <p:nvSpPr>
            <p:cNvPr id="61576" name="ZoneTexte 46"/>
            <p:cNvSpPr txBox="1">
              <a:spLocks noChangeArrowheads="1"/>
            </p:cNvSpPr>
            <p:nvPr/>
          </p:nvSpPr>
          <p:spPr bwMode="auto">
            <a:xfrm>
              <a:off x="6552126" y="3846096"/>
              <a:ext cx="2423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j</a:t>
              </a:r>
            </a:p>
          </p:txBody>
        </p:sp>
      </p:grpSp>
      <p:sp>
        <p:nvSpPr>
          <p:cNvPr id="49" name="ZoneTexte 48"/>
          <p:cNvSpPr txBox="1">
            <a:spLocks noChangeArrowheads="1"/>
          </p:cNvSpPr>
          <p:nvPr/>
        </p:nvSpPr>
        <p:spPr bwMode="auto">
          <a:xfrm>
            <a:off x="6286500" y="1465263"/>
            <a:ext cx="2873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0</a:t>
            </a:r>
          </a:p>
        </p:txBody>
      </p:sp>
      <p:sp>
        <p:nvSpPr>
          <p:cNvPr id="50" name="ZoneTexte 49"/>
          <p:cNvSpPr txBox="1">
            <a:spLocks noChangeArrowheads="1"/>
          </p:cNvSpPr>
          <p:nvPr/>
        </p:nvSpPr>
        <p:spPr bwMode="auto">
          <a:xfrm>
            <a:off x="6499225" y="1465263"/>
            <a:ext cx="2873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1</a:t>
            </a:r>
          </a:p>
        </p:txBody>
      </p:sp>
      <p:sp>
        <p:nvSpPr>
          <p:cNvPr id="51" name="ZoneTexte 50"/>
          <p:cNvSpPr txBox="1">
            <a:spLocks noChangeArrowheads="1"/>
          </p:cNvSpPr>
          <p:nvPr/>
        </p:nvSpPr>
        <p:spPr bwMode="auto">
          <a:xfrm>
            <a:off x="6713538" y="1465263"/>
            <a:ext cx="2873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2</a:t>
            </a:r>
          </a:p>
        </p:txBody>
      </p:sp>
      <p:sp>
        <p:nvSpPr>
          <p:cNvPr id="52" name="ZoneTexte 51"/>
          <p:cNvSpPr txBox="1">
            <a:spLocks noChangeArrowheads="1"/>
          </p:cNvSpPr>
          <p:nvPr/>
        </p:nvSpPr>
        <p:spPr bwMode="auto">
          <a:xfrm>
            <a:off x="6927850" y="1465263"/>
            <a:ext cx="2873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3</a:t>
            </a:r>
          </a:p>
        </p:txBody>
      </p:sp>
      <p:sp>
        <p:nvSpPr>
          <p:cNvPr id="53" name="ZoneTexte 52"/>
          <p:cNvSpPr txBox="1">
            <a:spLocks noChangeArrowheads="1"/>
          </p:cNvSpPr>
          <p:nvPr/>
        </p:nvSpPr>
        <p:spPr bwMode="auto">
          <a:xfrm>
            <a:off x="5857875" y="1804988"/>
            <a:ext cx="28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4</a:t>
            </a:r>
          </a:p>
        </p:txBody>
      </p:sp>
      <p:sp>
        <p:nvSpPr>
          <p:cNvPr id="54" name="ZoneTexte 53"/>
          <p:cNvSpPr txBox="1">
            <a:spLocks noChangeArrowheads="1"/>
          </p:cNvSpPr>
          <p:nvPr/>
        </p:nvSpPr>
        <p:spPr bwMode="auto">
          <a:xfrm>
            <a:off x="6070600" y="1804988"/>
            <a:ext cx="28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5</a:t>
            </a:r>
          </a:p>
        </p:txBody>
      </p:sp>
      <p:sp>
        <p:nvSpPr>
          <p:cNvPr id="55" name="ZoneTexte 54"/>
          <p:cNvSpPr txBox="1">
            <a:spLocks noChangeArrowheads="1"/>
          </p:cNvSpPr>
          <p:nvPr/>
        </p:nvSpPr>
        <p:spPr bwMode="auto">
          <a:xfrm>
            <a:off x="6284913" y="1804988"/>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6</a:t>
            </a:r>
          </a:p>
        </p:txBody>
      </p:sp>
      <p:sp>
        <p:nvSpPr>
          <p:cNvPr id="56" name="ZoneTexte 55"/>
          <p:cNvSpPr txBox="1">
            <a:spLocks noChangeArrowheads="1"/>
          </p:cNvSpPr>
          <p:nvPr/>
        </p:nvSpPr>
        <p:spPr bwMode="auto">
          <a:xfrm>
            <a:off x="6499225" y="1804988"/>
            <a:ext cx="28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7</a:t>
            </a:r>
          </a:p>
        </p:txBody>
      </p:sp>
      <p:sp>
        <p:nvSpPr>
          <p:cNvPr id="57" name="ZoneTexte 56"/>
          <p:cNvSpPr txBox="1">
            <a:spLocks noChangeArrowheads="1"/>
          </p:cNvSpPr>
          <p:nvPr/>
        </p:nvSpPr>
        <p:spPr bwMode="auto">
          <a:xfrm>
            <a:off x="6713538" y="1804988"/>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8</a:t>
            </a:r>
          </a:p>
        </p:txBody>
      </p:sp>
      <p:sp>
        <p:nvSpPr>
          <p:cNvPr id="58" name="ZoneTexte 57"/>
          <p:cNvSpPr txBox="1">
            <a:spLocks noChangeArrowheads="1"/>
          </p:cNvSpPr>
          <p:nvPr/>
        </p:nvSpPr>
        <p:spPr bwMode="auto">
          <a:xfrm>
            <a:off x="6938963" y="1804988"/>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FF0000"/>
                </a:solidFill>
              </a:rPr>
              <a:t>9</a:t>
            </a:r>
          </a:p>
        </p:txBody>
      </p:sp>
      <p:sp>
        <p:nvSpPr>
          <p:cNvPr id="59" name="ZoneTexte 58"/>
          <p:cNvSpPr txBox="1">
            <a:spLocks noChangeArrowheads="1"/>
          </p:cNvSpPr>
          <p:nvPr/>
        </p:nvSpPr>
        <p:spPr bwMode="auto">
          <a:xfrm>
            <a:off x="7643813" y="2305050"/>
            <a:ext cx="276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a</a:t>
            </a:r>
          </a:p>
        </p:txBody>
      </p:sp>
      <p:sp>
        <p:nvSpPr>
          <p:cNvPr id="60" name="ZoneTexte 59"/>
          <p:cNvSpPr txBox="1">
            <a:spLocks noChangeArrowheads="1"/>
          </p:cNvSpPr>
          <p:nvPr/>
        </p:nvSpPr>
        <p:spPr bwMode="auto">
          <a:xfrm>
            <a:off x="7856538" y="2305050"/>
            <a:ext cx="2873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b</a:t>
            </a:r>
          </a:p>
        </p:txBody>
      </p:sp>
      <p:sp>
        <p:nvSpPr>
          <p:cNvPr id="61" name="ZoneTexte 60"/>
          <p:cNvSpPr txBox="1">
            <a:spLocks noChangeArrowheads="1"/>
          </p:cNvSpPr>
          <p:nvPr/>
        </p:nvSpPr>
        <p:spPr bwMode="auto">
          <a:xfrm>
            <a:off x="8081963" y="2305050"/>
            <a:ext cx="276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c</a:t>
            </a:r>
          </a:p>
        </p:txBody>
      </p:sp>
      <p:sp>
        <p:nvSpPr>
          <p:cNvPr id="62" name="ZoneTexte 61"/>
          <p:cNvSpPr txBox="1">
            <a:spLocks noChangeArrowheads="1"/>
          </p:cNvSpPr>
          <p:nvPr/>
        </p:nvSpPr>
        <p:spPr bwMode="auto">
          <a:xfrm>
            <a:off x="8285163" y="2305050"/>
            <a:ext cx="2873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d</a:t>
            </a:r>
          </a:p>
        </p:txBody>
      </p:sp>
      <p:sp>
        <p:nvSpPr>
          <p:cNvPr id="63" name="ZoneTexte 62"/>
          <p:cNvSpPr txBox="1">
            <a:spLocks noChangeArrowheads="1"/>
          </p:cNvSpPr>
          <p:nvPr/>
        </p:nvSpPr>
        <p:spPr bwMode="auto">
          <a:xfrm>
            <a:off x="7239000" y="2709863"/>
            <a:ext cx="276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e</a:t>
            </a:r>
          </a:p>
        </p:txBody>
      </p:sp>
      <p:sp>
        <p:nvSpPr>
          <p:cNvPr id="64" name="ZoneTexte 63"/>
          <p:cNvSpPr txBox="1">
            <a:spLocks noChangeArrowheads="1"/>
          </p:cNvSpPr>
          <p:nvPr/>
        </p:nvSpPr>
        <p:spPr bwMode="auto">
          <a:xfrm>
            <a:off x="7443788" y="2709863"/>
            <a:ext cx="2524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f</a:t>
            </a:r>
          </a:p>
        </p:txBody>
      </p:sp>
      <p:sp>
        <p:nvSpPr>
          <p:cNvPr id="65" name="ZoneTexte 64"/>
          <p:cNvSpPr txBox="1">
            <a:spLocks noChangeArrowheads="1"/>
          </p:cNvSpPr>
          <p:nvPr/>
        </p:nvSpPr>
        <p:spPr bwMode="auto">
          <a:xfrm>
            <a:off x="7656513" y="2709863"/>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g</a:t>
            </a:r>
          </a:p>
        </p:txBody>
      </p:sp>
      <p:sp>
        <p:nvSpPr>
          <p:cNvPr id="66" name="ZoneTexte 65"/>
          <p:cNvSpPr txBox="1">
            <a:spLocks noChangeArrowheads="1"/>
          </p:cNvSpPr>
          <p:nvPr/>
        </p:nvSpPr>
        <p:spPr bwMode="auto">
          <a:xfrm>
            <a:off x="7856538" y="2733675"/>
            <a:ext cx="2873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h</a:t>
            </a:r>
          </a:p>
        </p:txBody>
      </p:sp>
      <p:sp>
        <p:nvSpPr>
          <p:cNvPr id="67" name="ZoneTexte 66"/>
          <p:cNvSpPr txBox="1">
            <a:spLocks noChangeArrowheads="1"/>
          </p:cNvSpPr>
          <p:nvPr/>
        </p:nvSpPr>
        <p:spPr bwMode="auto">
          <a:xfrm>
            <a:off x="8115300" y="2714625"/>
            <a:ext cx="2428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i</a:t>
            </a:r>
          </a:p>
        </p:txBody>
      </p:sp>
      <p:sp>
        <p:nvSpPr>
          <p:cNvPr id="68" name="ZoneTexte 67"/>
          <p:cNvSpPr txBox="1">
            <a:spLocks noChangeArrowheads="1"/>
          </p:cNvSpPr>
          <p:nvPr/>
        </p:nvSpPr>
        <p:spPr bwMode="auto">
          <a:xfrm>
            <a:off x="8286750" y="2714625"/>
            <a:ext cx="2428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j</a:t>
            </a:r>
          </a:p>
        </p:txBody>
      </p:sp>
      <p:sp>
        <p:nvSpPr>
          <p:cNvPr id="69" name="ZoneTexte 68"/>
          <p:cNvSpPr txBox="1">
            <a:spLocks noChangeArrowheads="1"/>
          </p:cNvSpPr>
          <p:nvPr/>
        </p:nvSpPr>
        <p:spPr bwMode="auto">
          <a:xfrm>
            <a:off x="7643813" y="1376363"/>
            <a:ext cx="276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a</a:t>
            </a:r>
          </a:p>
        </p:txBody>
      </p:sp>
      <p:sp>
        <p:nvSpPr>
          <p:cNvPr id="70" name="ZoneTexte 69"/>
          <p:cNvSpPr txBox="1">
            <a:spLocks noChangeArrowheads="1"/>
          </p:cNvSpPr>
          <p:nvPr/>
        </p:nvSpPr>
        <p:spPr bwMode="auto">
          <a:xfrm>
            <a:off x="7856538" y="1376363"/>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b</a:t>
            </a:r>
          </a:p>
        </p:txBody>
      </p:sp>
      <p:sp>
        <p:nvSpPr>
          <p:cNvPr id="71" name="ZoneTexte 70"/>
          <p:cNvSpPr txBox="1">
            <a:spLocks noChangeArrowheads="1"/>
          </p:cNvSpPr>
          <p:nvPr/>
        </p:nvSpPr>
        <p:spPr bwMode="auto">
          <a:xfrm>
            <a:off x="8081963" y="1376363"/>
            <a:ext cx="276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c</a:t>
            </a:r>
          </a:p>
        </p:txBody>
      </p:sp>
      <p:sp>
        <p:nvSpPr>
          <p:cNvPr id="72" name="ZoneTexte 71"/>
          <p:cNvSpPr txBox="1">
            <a:spLocks noChangeArrowheads="1"/>
          </p:cNvSpPr>
          <p:nvPr/>
        </p:nvSpPr>
        <p:spPr bwMode="auto">
          <a:xfrm>
            <a:off x="8285163" y="1376363"/>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d</a:t>
            </a:r>
          </a:p>
        </p:txBody>
      </p:sp>
      <p:sp>
        <p:nvSpPr>
          <p:cNvPr id="73" name="ZoneTexte 72"/>
          <p:cNvSpPr txBox="1">
            <a:spLocks noChangeArrowheads="1"/>
          </p:cNvSpPr>
          <p:nvPr/>
        </p:nvSpPr>
        <p:spPr bwMode="auto">
          <a:xfrm>
            <a:off x="7239000" y="1781175"/>
            <a:ext cx="276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e</a:t>
            </a:r>
          </a:p>
        </p:txBody>
      </p:sp>
      <p:sp>
        <p:nvSpPr>
          <p:cNvPr id="74" name="ZoneTexte 73"/>
          <p:cNvSpPr txBox="1">
            <a:spLocks noChangeArrowheads="1"/>
          </p:cNvSpPr>
          <p:nvPr/>
        </p:nvSpPr>
        <p:spPr bwMode="auto">
          <a:xfrm>
            <a:off x="7443788" y="1781175"/>
            <a:ext cx="2524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f</a:t>
            </a:r>
          </a:p>
        </p:txBody>
      </p:sp>
      <p:sp>
        <p:nvSpPr>
          <p:cNvPr id="75" name="ZoneTexte 74"/>
          <p:cNvSpPr txBox="1">
            <a:spLocks noChangeArrowheads="1"/>
          </p:cNvSpPr>
          <p:nvPr/>
        </p:nvSpPr>
        <p:spPr bwMode="auto">
          <a:xfrm>
            <a:off x="7656513" y="1781175"/>
            <a:ext cx="2873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g</a:t>
            </a:r>
          </a:p>
        </p:txBody>
      </p:sp>
      <p:sp>
        <p:nvSpPr>
          <p:cNvPr id="76" name="ZoneTexte 75"/>
          <p:cNvSpPr txBox="1">
            <a:spLocks noChangeArrowheads="1"/>
          </p:cNvSpPr>
          <p:nvPr/>
        </p:nvSpPr>
        <p:spPr bwMode="auto">
          <a:xfrm>
            <a:off x="7856538" y="1804988"/>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h</a:t>
            </a:r>
          </a:p>
        </p:txBody>
      </p:sp>
      <p:sp>
        <p:nvSpPr>
          <p:cNvPr id="77" name="ZoneTexte 76"/>
          <p:cNvSpPr txBox="1">
            <a:spLocks noChangeArrowheads="1"/>
          </p:cNvSpPr>
          <p:nvPr/>
        </p:nvSpPr>
        <p:spPr bwMode="auto">
          <a:xfrm>
            <a:off x="8115300" y="1785938"/>
            <a:ext cx="2428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i</a:t>
            </a:r>
          </a:p>
        </p:txBody>
      </p:sp>
      <p:sp>
        <p:nvSpPr>
          <p:cNvPr id="78" name="ZoneTexte 77"/>
          <p:cNvSpPr txBox="1">
            <a:spLocks noChangeArrowheads="1"/>
          </p:cNvSpPr>
          <p:nvPr/>
        </p:nvSpPr>
        <p:spPr bwMode="auto">
          <a:xfrm>
            <a:off x="8286750" y="1785938"/>
            <a:ext cx="2428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600">
                <a:solidFill>
                  <a:srgbClr val="0070C0"/>
                </a:solidFill>
              </a:rPr>
              <a:t>j</a:t>
            </a:r>
          </a:p>
        </p:txBody>
      </p:sp>
      <p:sp>
        <p:nvSpPr>
          <p:cNvPr id="79" name="Étoile à 5 branches 78"/>
          <p:cNvSpPr/>
          <p:nvPr/>
        </p:nvSpPr>
        <p:spPr>
          <a:xfrm>
            <a:off x="6786563" y="4500563"/>
            <a:ext cx="142875" cy="142875"/>
          </a:xfrm>
          <a:prstGeom prst="star5">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1" name="Étoile à 5 branches 80"/>
          <p:cNvSpPr/>
          <p:nvPr/>
        </p:nvSpPr>
        <p:spPr>
          <a:xfrm>
            <a:off x="7715250" y="4500563"/>
            <a:ext cx="142875" cy="142875"/>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86" name="Connecteur droit 85"/>
          <p:cNvCxnSpPr/>
          <p:nvPr/>
        </p:nvCxnSpPr>
        <p:spPr>
          <a:xfrm>
            <a:off x="5929313" y="4572000"/>
            <a:ext cx="2786062"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Connecteur droit 87"/>
          <p:cNvCxnSpPr/>
          <p:nvPr/>
        </p:nvCxnSpPr>
        <p:spPr>
          <a:xfrm rot="5400000">
            <a:off x="7644606" y="4572794"/>
            <a:ext cx="1571625"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Connecteur droit 88"/>
          <p:cNvCxnSpPr/>
          <p:nvPr/>
        </p:nvCxnSpPr>
        <p:spPr>
          <a:xfrm rot="5400000">
            <a:off x="5357019" y="4571207"/>
            <a:ext cx="1571625" cy="15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Connecteur droit 89"/>
          <p:cNvCxnSpPr/>
          <p:nvPr/>
        </p:nvCxnSpPr>
        <p:spPr>
          <a:xfrm rot="5400000">
            <a:off x="6501606" y="4571207"/>
            <a:ext cx="1571625"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Connecteur droit 90"/>
          <p:cNvCxnSpPr/>
          <p:nvPr/>
        </p:nvCxnSpPr>
        <p:spPr>
          <a:xfrm rot="5400000">
            <a:off x="7073106" y="4571207"/>
            <a:ext cx="1571625"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Connecteur droit 91"/>
          <p:cNvCxnSpPr/>
          <p:nvPr/>
        </p:nvCxnSpPr>
        <p:spPr>
          <a:xfrm rot="5400000">
            <a:off x="5928519" y="4571207"/>
            <a:ext cx="1571625" cy="15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Connecteur droit avec flèche 93"/>
          <p:cNvCxnSpPr/>
          <p:nvPr/>
        </p:nvCxnSpPr>
        <p:spPr>
          <a:xfrm>
            <a:off x="8429625" y="3786188"/>
            <a:ext cx="214313" cy="158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5" name="Connecteur droit avec flèche 94"/>
          <p:cNvCxnSpPr/>
          <p:nvPr/>
        </p:nvCxnSpPr>
        <p:spPr>
          <a:xfrm>
            <a:off x="7858125" y="3786188"/>
            <a:ext cx="214313" cy="158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6" name="Connecteur droit avec flèche 95"/>
          <p:cNvCxnSpPr/>
          <p:nvPr/>
        </p:nvCxnSpPr>
        <p:spPr>
          <a:xfrm>
            <a:off x="7286625" y="3786188"/>
            <a:ext cx="214313" cy="158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7" name="Connecteur droit avec flèche 96"/>
          <p:cNvCxnSpPr/>
          <p:nvPr/>
        </p:nvCxnSpPr>
        <p:spPr>
          <a:xfrm>
            <a:off x="6715125" y="3786188"/>
            <a:ext cx="214313" cy="158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8" name="Connecteur droit avec flèche 97"/>
          <p:cNvCxnSpPr/>
          <p:nvPr/>
        </p:nvCxnSpPr>
        <p:spPr>
          <a:xfrm>
            <a:off x="6143625" y="3786188"/>
            <a:ext cx="214313" cy="158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5" name="Connecteur droit avec flèche 104"/>
          <p:cNvCxnSpPr/>
          <p:nvPr/>
        </p:nvCxnSpPr>
        <p:spPr>
          <a:xfrm rot="10800000">
            <a:off x="8215313" y="5357813"/>
            <a:ext cx="214312" cy="1587"/>
          </a:xfrm>
          <a:prstGeom prst="straightConnector1">
            <a:avLst/>
          </a:prstGeom>
          <a:ln w="127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6" name="Connecteur droit avec flèche 105"/>
          <p:cNvCxnSpPr/>
          <p:nvPr/>
        </p:nvCxnSpPr>
        <p:spPr>
          <a:xfrm rot="10800000">
            <a:off x="7643813" y="5357813"/>
            <a:ext cx="214312" cy="1587"/>
          </a:xfrm>
          <a:prstGeom prst="straightConnector1">
            <a:avLst/>
          </a:prstGeom>
          <a:ln w="127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7" name="Connecteur droit avec flèche 106"/>
          <p:cNvCxnSpPr/>
          <p:nvPr/>
        </p:nvCxnSpPr>
        <p:spPr>
          <a:xfrm rot="10800000">
            <a:off x="7072313" y="5357813"/>
            <a:ext cx="214312" cy="1587"/>
          </a:xfrm>
          <a:prstGeom prst="straightConnector1">
            <a:avLst/>
          </a:prstGeom>
          <a:ln w="127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8" name="Connecteur droit avec flèche 107"/>
          <p:cNvCxnSpPr/>
          <p:nvPr/>
        </p:nvCxnSpPr>
        <p:spPr>
          <a:xfrm rot="10800000">
            <a:off x="6500813" y="5356225"/>
            <a:ext cx="214312" cy="1588"/>
          </a:xfrm>
          <a:prstGeom prst="straightConnector1">
            <a:avLst/>
          </a:prstGeom>
          <a:ln w="127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9" name="Connecteur droit avec flèche 108"/>
          <p:cNvCxnSpPr/>
          <p:nvPr/>
        </p:nvCxnSpPr>
        <p:spPr>
          <a:xfrm rot="10800000">
            <a:off x="5929313" y="5357813"/>
            <a:ext cx="214312" cy="1587"/>
          </a:xfrm>
          <a:prstGeom prst="straightConnector1">
            <a:avLst/>
          </a:prstGeom>
          <a:ln w="127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20" name="Connecteur droit 119"/>
          <p:cNvCxnSpPr/>
          <p:nvPr/>
        </p:nvCxnSpPr>
        <p:spPr>
          <a:xfrm flipV="1">
            <a:off x="839788" y="3644900"/>
            <a:ext cx="4375150" cy="222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Connecteur droit 120"/>
          <p:cNvCxnSpPr/>
          <p:nvPr/>
        </p:nvCxnSpPr>
        <p:spPr>
          <a:xfrm flipV="1">
            <a:off x="857250" y="4978400"/>
            <a:ext cx="4375150" cy="2222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Connecteur droit 121"/>
          <p:cNvCxnSpPr/>
          <p:nvPr/>
        </p:nvCxnSpPr>
        <p:spPr>
          <a:xfrm flipV="1">
            <a:off x="857250" y="2206625"/>
            <a:ext cx="4375150" cy="2222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Connecteur droit 122"/>
          <p:cNvCxnSpPr/>
          <p:nvPr/>
        </p:nvCxnSpPr>
        <p:spPr>
          <a:xfrm flipV="1">
            <a:off x="839788" y="5429250"/>
            <a:ext cx="4375150" cy="2222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Connecteur droit 123"/>
          <p:cNvCxnSpPr/>
          <p:nvPr/>
        </p:nvCxnSpPr>
        <p:spPr>
          <a:xfrm flipV="1">
            <a:off x="857250" y="4549775"/>
            <a:ext cx="4375150" cy="2222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Connecteur droit 124"/>
          <p:cNvCxnSpPr/>
          <p:nvPr/>
        </p:nvCxnSpPr>
        <p:spPr>
          <a:xfrm flipV="1">
            <a:off x="857250" y="4121150"/>
            <a:ext cx="4375150" cy="2222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Connecteur droit 125"/>
          <p:cNvCxnSpPr/>
          <p:nvPr/>
        </p:nvCxnSpPr>
        <p:spPr>
          <a:xfrm flipV="1">
            <a:off x="839788" y="3140075"/>
            <a:ext cx="4375150" cy="2222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Connecteur droit 126"/>
          <p:cNvCxnSpPr/>
          <p:nvPr/>
        </p:nvCxnSpPr>
        <p:spPr>
          <a:xfrm flipV="1">
            <a:off x="839788" y="2695575"/>
            <a:ext cx="4375150" cy="2222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Connecteur droit 127"/>
          <p:cNvCxnSpPr/>
          <p:nvPr/>
        </p:nvCxnSpPr>
        <p:spPr>
          <a:xfrm flipV="1">
            <a:off x="839788" y="1806575"/>
            <a:ext cx="4375150" cy="2222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Connecteur droit 130"/>
          <p:cNvCxnSpPr>
            <a:stCxn id="3" idx="0"/>
          </p:cNvCxnSpPr>
          <p:nvPr/>
        </p:nvCxnSpPr>
        <p:spPr>
          <a:xfrm rot="16200000" flipH="1">
            <a:off x="750094" y="3607594"/>
            <a:ext cx="4516437" cy="15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Connecteur droit 131"/>
          <p:cNvCxnSpPr/>
          <p:nvPr/>
        </p:nvCxnSpPr>
        <p:spPr>
          <a:xfrm rot="16200000" flipH="1">
            <a:off x="-567531" y="3590131"/>
            <a:ext cx="4516438" cy="1587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Connecteur droit 132"/>
          <p:cNvCxnSpPr/>
          <p:nvPr/>
        </p:nvCxnSpPr>
        <p:spPr>
          <a:xfrm rot="16200000" flipH="1">
            <a:off x="1610519" y="3590131"/>
            <a:ext cx="4516438" cy="1587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Connecteur droit 133"/>
          <p:cNvCxnSpPr/>
          <p:nvPr/>
        </p:nvCxnSpPr>
        <p:spPr>
          <a:xfrm rot="16200000" flipH="1">
            <a:off x="-123031" y="3590131"/>
            <a:ext cx="4516438" cy="1587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Connecteur droit 134"/>
          <p:cNvCxnSpPr/>
          <p:nvPr/>
        </p:nvCxnSpPr>
        <p:spPr>
          <a:xfrm rot="16200000" flipH="1">
            <a:off x="-1027906" y="3590131"/>
            <a:ext cx="4516438" cy="1587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Connecteur droit 135"/>
          <p:cNvCxnSpPr/>
          <p:nvPr/>
        </p:nvCxnSpPr>
        <p:spPr>
          <a:xfrm rot="16200000" flipH="1">
            <a:off x="305594" y="3590131"/>
            <a:ext cx="4516438" cy="1587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Connecteur droit 136"/>
          <p:cNvCxnSpPr/>
          <p:nvPr/>
        </p:nvCxnSpPr>
        <p:spPr>
          <a:xfrm rot="16200000" flipH="1">
            <a:off x="1194594" y="3590131"/>
            <a:ext cx="4516438" cy="1587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Connecteur droit 137"/>
          <p:cNvCxnSpPr/>
          <p:nvPr/>
        </p:nvCxnSpPr>
        <p:spPr>
          <a:xfrm rot="16200000" flipH="1">
            <a:off x="2483644" y="3590131"/>
            <a:ext cx="4516438" cy="1587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Connecteur droit 138"/>
          <p:cNvCxnSpPr/>
          <p:nvPr/>
        </p:nvCxnSpPr>
        <p:spPr>
          <a:xfrm rot="16200000" flipH="1">
            <a:off x="2039144" y="3590131"/>
            <a:ext cx="4516438" cy="15875"/>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41" name="Ellipse 140"/>
          <p:cNvSpPr/>
          <p:nvPr/>
        </p:nvSpPr>
        <p:spPr>
          <a:xfrm>
            <a:off x="728663" y="5776913"/>
            <a:ext cx="127000" cy="1571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2" name="Ellipse 141"/>
          <p:cNvSpPr/>
          <p:nvPr/>
        </p:nvSpPr>
        <p:spPr>
          <a:xfrm>
            <a:off x="5149850" y="1304925"/>
            <a:ext cx="127000" cy="1571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3" name="Ellipse 142"/>
          <p:cNvSpPr/>
          <p:nvPr/>
        </p:nvSpPr>
        <p:spPr>
          <a:xfrm>
            <a:off x="1165225" y="4075113"/>
            <a:ext cx="127000" cy="1571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4" name="Ellipse 143"/>
          <p:cNvSpPr/>
          <p:nvPr/>
        </p:nvSpPr>
        <p:spPr>
          <a:xfrm>
            <a:off x="1617663" y="2139950"/>
            <a:ext cx="127000" cy="1571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45" name="Ellipse 144"/>
          <p:cNvSpPr/>
          <p:nvPr/>
        </p:nvSpPr>
        <p:spPr>
          <a:xfrm>
            <a:off x="3371850" y="1714500"/>
            <a:ext cx="127000" cy="1571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147" name="Connecteur droit 146"/>
          <p:cNvCxnSpPr/>
          <p:nvPr/>
        </p:nvCxnSpPr>
        <p:spPr>
          <a:xfrm rot="5400000" flipH="1" flipV="1">
            <a:off x="213519" y="4804569"/>
            <a:ext cx="1568450" cy="3921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9" name="Connecteur droit 148"/>
          <p:cNvCxnSpPr/>
          <p:nvPr/>
        </p:nvCxnSpPr>
        <p:spPr>
          <a:xfrm rot="5400000" flipH="1" flipV="1">
            <a:off x="542131" y="2993232"/>
            <a:ext cx="1800225" cy="4079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3" name="Connecteur droit 152"/>
          <p:cNvCxnSpPr>
            <a:stCxn id="144" idx="7"/>
            <a:endCxn id="145" idx="2"/>
          </p:cNvCxnSpPr>
          <p:nvPr/>
        </p:nvCxnSpPr>
        <p:spPr>
          <a:xfrm rot="5400000" flipH="1" flipV="1">
            <a:off x="2363788" y="1154113"/>
            <a:ext cx="369887" cy="164623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7" name="Connecteur droit 156"/>
          <p:cNvCxnSpPr>
            <a:stCxn id="145" idx="7"/>
            <a:endCxn id="142" idx="3"/>
          </p:cNvCxnSpPr>
          <p:nvPr/>
        </p:nvCxnSpPr>
        <p:spPr>
          <a:xfrm rot="5400000" flipH="1" flipV="1">
            <a:off x="4175919" y="743744"/>
            <a:ext cx="296862" cy="16891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60" name="Trapèze 159"/>
          <p:cNvSpPr/>
          <p:nvPr/>
        </p:nvSpPr>
        <p:spPr>
          <a:xfrm>
            <a:off x="793750" y="2184400"/>
            <a:ext cx="4400550" cy="3644900"/>
          </a:xfrm>
          <a:prstGeom prst="trapezoid">
            <a:avLst>
              <a:gd name="adj" fmla="val 24483"/>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161" name="Triangle rectangle 160"/>
          <p:cNvSpPr/>
          <p:nvPr/>
        </p:nvSpPr>
        <p:spPr>
          <a:xfrm flipH="1">
            <a:off x="1638300" y="1384300"/>
            <a:ext cx="3556000" cy="800100"/>
          </a:xfrm>
          <a:prstGeom prst="rtTriangle">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62" name="Triangle rectangle 161"/>
          <p:cNvSpPr/>
          <p:nvPr/>
        </p:nvSpPr>
        <p:spPr>
          <a:xfrm rot="10800000">
            <a:off x="4260850" y="2184400"/>
            <a:ext cx="933450" cy="3644900"/>
          </a:xfrm>
          <a:prstGeom prst="rtTriangle">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65" name="ZoneTexte 164"/>
          <p:cNvSpPr txBox="1"/>
          <p:nvPr/>
        </p:nvSpPr>
        <p:spPr>
          <a:xfrm>
            <a:off x="2393950" y="3473450"/>
            <a:ext cx="1555750" cy="461665"/>
          </a:xfrm>
          <a:prstGeom prst="rect">
            <a:avLst/>
          </a:prstGeom>
          <a:solidFill>
            <a:srgbClr val="FFFF99"/>
          </a:solidFill>
          <a:ln>
            <a:solidFill>
              <a:schemeClr val="tx1"/>
            </a:solidFill>
          </a:ln>
          <a:effectLst>
            <a:outerShdw blurRad="76200" dir="13500000" sy="23000" kx="1200000" algn="br" rotWithShape="0">
              <a:prstClr val="black">
                <a:alpha val="20000"/>
              </a:prstClr>
            </a:outerShdw>
          </a:effectLst>
          <a:scene3d>
            <a:camera prst="orthographicFront"/>
            <a:lightRig rig="threePt" dir="t"/>
          </a:scene3d>
          <a:sp3d extrusionH="76200" prstMaterial="matte">
            <a:extrusionClr>
              <a:schemeClr val="bg1">
                <a:lumMod val="95000"/>
              </a:schemeClr>
            </a:extrusionClr>
          </a:sp3d>
        </p:spPr>
        <p:txBody>
          <a:bodyPr>
            <a:spAutoFit/>
          </a:bodyPr>
          <a:lstStyle/>
          <a:p>
            <a:pPr>
              <a:defRPr/>
            </a:pPr>
            <a:r>
              <a:rPr lang="fr-FR" dirty="0">
                <a:cs typeface="+mn-cs"/>
              </a:rPr>
              <a:t>AUC=0.84</a:t>
            </a:r>
          </a:p>
        </p:txBody>
      </p:sp>
      <p:cxnSp>
        <p:nvCxnSpPr>
          <p:cNvPr id="167" name="Connecteur droit 166"/>
          <p:cNvCxnSpPr/>
          <p:nvPr/>
        </p:nvCxnSpPr>
        <p:spPr>
          <a:xfrm flipV="1">
            <a:off x="793750" y="1462088"/>
            <a:ext cx="4419600" cy="4367212"/>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68" name="Triangle rectangle 167"/>
          <p:cNvSpPr/>
          <p:nvPr/>
        </p:nvSpPr>
        <p:spPr>
          <a:xfrm rot="16200000">
            <a:off x="793750" y="1473200"/>
            <a:ext cx="4400550" cy="4400550"/>
          </a:xfrm>
          <a:prstGeom prst="rtTriangle">
            <a:avLst/>
          </a:prstGeom>
          <a:solidFill>
            <a:schemeClr val="accent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70" name="ZoneTexte 169"/>
          <p:cNvSpPr txBox="1"/>
          <p:nvPr/>
        </p:nvSpPr>
        <p:spPr>
          <a:xfrm>
            <a:off x="2705100" y="4184650"/>
            <a:ext cx="2055813" cy="830263"/>
          </a:xfrm>
          <a:prstGeom prst="rect">
            <a:avLst/>
          </a:prstGeom>
          <a:solidFill>
            <a:srgbClr val="FFFF99"/>
          </a:solidFill>
          <a:ln>
            <a:solidFill>
              <a:schemeClr val="tx1"/>
            </a:solidFill>
          </a:ln>
          <a:effectLst>
            <a:outerShdw blurRad="76200" dir="13500000" sy="23000" kx="1200000" algn="br" rotWithShape="0">
              <a:prstClr val="black">
                <a:alpha val="20000"/>
              </a:prstClr>
            </a:outerShdw>
          </a:effectLst>
        </p:spPr>
        <p:txBody>
          <a:bodyPr wrap="none">
            <a:spAutoFit/>
          </a:bodyPr>
          <a:lstStyle/>
          <a:p>
            <a:pPr>
              <a:defRPr/>
            </a:pPr>
            <a:r>
              <a:rPr lang="fr-FR" dirty="0" err="1">
                <a:cs typeface="+mn-cs"/>
              </a:rPr>
              <a:t>Useless</a:t>
            </a:r>
            <a:r>
              <a:rPr lang="fr-FR" dirty="0">
                <a:cs typeface="+mn-cs"/>
              </a:rPr>
              <a:t> model:</a:t>
            </a:r>
          </a:p>
          <a:p>
            <a:pPr algn="ctr">
              <a:defRPr/>
            </a:pPr>
            <a:r>
              <a:rPr lang="fr-FR" dirty="0">
                <a:cs typeface="+mn-cs"/>
              </a:rPr>
              <a:t>AUC=0.50</a:t>
            </a:r>
          </a:p>
        </p:txBody>
      </p:sp>
      <p:cxnSp>
        <p:nvCxnSpPr>
          <p:cNvPr id="172" name="Connecteur droit 171"/>
          <p:cNvCxnSpPr/>
          <p:nvPr/>
        </p:nvCxnSpPr>
        <p:spPr>
          <a:xfrm>
            <a:off x="782638" y="1398588"/>
            <a:ext cx="11112" cy="443071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8" name="Connecteur droit 177"/>
          <p:cNvCxnSpPr/>
          <p:nvPr/>
        </p:nvCxnSpPr>
        <p:spPr>
          <a:xfrm>
            <a:off x="782638" y="1365250"/>
            <a:ext cx="4430712" cy="190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79" name="Rectangle 178"/>
          <p:cNvSpPr/>
          <p:nvPr/>
        </p:nvSpPr>
        <p:spPr>
          <a:xfrm>
            <a:off x="793750" y="1384300"/>
            <a:ext cx="4400550" cy="4489450"/>
          </a:xfrm>
          <a:prstGeom prst="rect">
            <a:avLst/>
          </a:prstGeom>
          <a:solidFill>
            <a:srgbClr val="FF0000">
              <a:alpha val="25000"/>
            </a:srgbClr>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80" name="ZoneTexte 179"/>
          <p:cNvSpPr txBox="1"/>
          <p:nvPr/>
        </p:nvSpPr>
        <p:spPr>
          <a:xfrm>
            <a:off x="2082800" y="3206750"/>
            <a:ext cx="1728788" cy="830263"/>
          </a:xfrm>
          <a:prstGeom prst="rect">
            <a:avLst/>
          </a:prstGeom>
          <a:solidFill>
            <a:srgbClr val="FFFF00"/>
          </a:solidFill>
          <a:ln>
            <a:solidFill>
              <a:schemeClr val="tx1"/>
            </a:solidFill>
          </a:ln>
          <a:effectLst>
            <a:outerShdw blurRad="76200" dir="13500000" sy="23000" kx="1200000" algn="br" rotWithShape="0">
              <a:prstClr val="black">
                <a:alpha val="20000"/>
              </a:prstClr>
            </a:outerShdw>
          </a:effectLst>
        </p:spPr>
        <p:txBody>
          <a:bodyPr wrap="none">
            <a:spAutoFit/>
          </a:bodyPr>
          <a:lstStyle/>
          <a:p>
            <a:pPr>
              <a:defRPr/>
            </a:pPr>
            <a:r>
              <a:rPr lang="fr-FR" dirty="0" err="1">
                <a:cs typeface="+mn-cs"/>
              </a:rPr>
              <a:t>Ideal</a:t>
            </a:r>
            <a:r>
              <a:rPr lang="fr-FR" dirty="0">
                <a:cs typeface="+mn-cs"/>
              </a:rPr>
              <a:t> model:</a:t>
            </a:r>
          </a:p>
          <a:p>
            <a:pPr algn="ctr">
              <a:defRPr/>
            </a:pPr>
            <a:r>
              <a:rPr lang="fr-FR" dirty="0">
                <a:cs typeface="+mn-cs"/>
              </a:rPr>
              <a:t>AUC=1.00</a:t>
            </a:r>
          </a:p>
        </p:txBody>
      </p:sp>
      <p:cxnSp>
        <p:nvCxnSpPr>
          <p:cNvPr id="182" name="Connecteur droit avec flèche 181"/>
          <p:cNvCxnSpPr/>
          <p:nvPr/>
        </p:nvCxnSpPr>
        <p:spPr>
          <a:xfrm>
            <a:off x="5816600" y="5783263"/>
            <a:ext cx="133350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4" name="Connecteur droit avec flèche 183"/>
          <p:cNvCxnSpPr/>
          <p:nvPr/>
        </p:nvCxnSpPr>
        <p:spPr>
          <a:xfrm rot="5400000" flipH="1" flipV="1">
            <a:off x="5172869" y="5137944"/>
            <a:ext cx="128905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checkerboard(across)">
                                      <p:cBhvr>
                                        <p:cTn id="7" dur="500"/>
                                        <p:tgtEl>
                                          <p:spTgt spid="79"/>
                                        </p:tgtEl>
                                      </p:cBhvr>
                                    </p:animEffect>
                                  </p:childTnLst>
                                </p:cTn>
                              </p:par>
                              <p:par>
                                <p:cTn id="8" presetID="5" presetClass="entr" presetSubtype="10" fill="hold" nodeType="withEffect">
                                  <p:stCondLst>
                                    <p:cond delay="0"/>
                                  </p:stCondLst>
                                  <p:childTnLst>
                                    <p:set>
                                      <p:cBhvr>
                                        <p:cTn id="9" dur="1" fill="hold">
                                          <p:stCondLst>
                                            <p:cond delay="0"/>
                                          </p:stCondLst>
                                        </p:cTn>
                                        <p:tgtEl>
                                          <p:spTgt spid="81"/>
                                        </p:tgtEl>
                                        <p:attrNameLst>
                                          <p:attrName>style.visibility</p:attrName>
                                        </p:attrNameLst>
                                      </p:cBhvr>
                                      <p:to>
                                        <p:strVal val="visible"/>
                                      </p:to>
                                    </p:set>
                                    <p:animEffect transition="in" filter="checkerboard(across)">
                                      <p:cBhvr>
                                        <p:cTn id="10" dur="500"/>
                                        <p:tgtEl>
                                          <p:spTgt spid="81"/>
                                        </p:tgtEl>
                                      </p:cBhvr>
                                    </p:animEffect>
                                  </p:childTnLst>
                                </p:cTn>
                              </p:par>
                              <p:par>
                                <p:cTn id="11" presetID="5" presetClass="entr" presetSubtype="10" fill="hold" nodeType="withEffect">
                                  <p:stCondLst>
                                    <p:cond delay="0"/>
                                  </p:stCondLst>
                                  <p:childTnLst>
                                    <p:set>
                                      <p:cBhvr>
                                        <p:cTn id="12" dur="1" fill="hold">
                                          <p:stCondLst>
                                            <p:cond delay="0"/>
                                          </p:stCondLst>
                                        </p:cTn>
                                        <p:tgtEl>
                                          <p:spTgt spid="86"/>
                                        </p:tgtEl>
                                        <p:attrNameLst>
                                          <p:attrName>style.visibility</p:attrName>
                                        </p:attrNameLst>
                                      </p:cBhvr>
                                      <p:to>
                                        <p:strVal val="visible"/>
                                      </p:to>
                                    </p:set>
                                    <p:animEffect transition="in" filter="checkerboard(across)">
                                      <p:cBhvr>
                                        <p:cTn id="13" dur="500"/>
                                        <p:tgtEl>
                                          <p:spTgt spid="86"/>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nodeType="clickEffect">
                                  <p:stCondLst>
                                    <p:cond delay="0"/>
                                  </p:stCondLst>
                                  <p:childTnLst>
                                    <p:set>
                                      <p:cBhvr>
                                        <p:cTn id="17" dur="1" fill="hold">
                                          <p:stCondLst>
                                            <p:cond delay="0"/>
                                          </p:stCondLst>
                                        </p:cTn>
                                        <p:tgtEl>
                                          <p:spTgt spid="88"/>
                                        </p:tgtEl>
                                        <p:attrNameLst>
                                          <p:attrName>style.visibility</p:attrName>
                                        </p:attrNameLst>
                                      </p:cBhvr>
                                      <p:to>
                                        <p:strVal val="visible"/>
                                      </p:to>
                                    </p:set>
                                    <p:animEffect transition="in" filter="checkerboard(across)">
                                      <p:cBhvr>
                                        <p:cTn id="18" dur="500"/>
                                        <p:tgtEl>
                                          <p:spTgt spid="88"/>
                                        </p:tgtEl>
                                      </p:cBhvr>
                                    </p:animEffect>
                                  </p:childTnLst>
                                </p:cTn>
                              </p:par>
                              <p:par>
                                <p:cTn id="19" presetID="5" presetClass="entr" presetSubtype="10" fill="hold" nodeType="with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checkerboard(across)">
                                      <p:cBhvr>
                                        <p:cTn id="21" dur="500"/>
                                        <p:tgtEl>
                                          <p:spTgt spid="94"/>
                                        </p:tgtEl>
                                      </p:cBhvr>
                                    </p:animEffect>
                                  </p:childTnLst>
                                </p:cTn>
                              </p:par>
                              <p:par>
                                <p:cTn id="22" presetID="5" presetClass="entr" presetSubtype="10" fill="hold" nodeType="withEffect">
                                  <p:stCondLst>
                                    <p:cond delay="0"/>
                                  </p:stCondLst>
                                  <p:childTnLst>
                                    <p:set>
                                      <p:cBhvr>
                                        <p:cTn id="23" dur="1" fill="hold">
                                          <p:stCondLst>
                                            <p:cond delay="0"/>
                                          </p:stCondLst>
                                        </p:cTn>
                                        <p:tgtEl>
                                          <p:spTgt spid="105"/>
                                        </p:tgtEl>
                                        <p:attrNameLst>
                                          <p:attrName>style.visibility</p:attrName>
                                        </p:attrNameLst>
                                      </p:cBhvr>
                                      <p:to>
                                        <p:strVal val="visible"/>
                                      </p:to>
                                    </p:set>
                                    <p:animEffect transition="in" filter="checkerboard(across)">
                                      <p:cBhvr>
                                        <p:cTn id="24" dur="500"/>
                                        <p:tgtEl>
                                          <p:spTgt spid="105"/>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checkerboard(across)">
                                      <p:cBhvr>
                                        <p:cTn id="27" dur="500"/>
                                        <p:tgtEl>
                                          <p:spTgt spid="28"/>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checkerboard(across)">
                                      <p:cBhvr>
                                        <p:cTn id="30" dur="500"/>
                                        <p:tgtEl>
                                          <p:spTgt spid="29"/>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checkerboard(across)">
                                      <p:cBhvr>
                                        <p:cTn id="33" dur="500"/>
                                        <p:tgtEl>
                                          <p:spTgt spid="30"/>
                                        </p:tgtEl>
                                      </p:cBhvr>
                                    </p:animEffect>
                                  </p:childTnLst>
                                </p:cTn>
                              </p:par>
                              <p:par>
                                <p:cTn id="34" presetID="5" presetClass="entr" presetSubtype="1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checkerboard(across)">
                                      <p:cBhvr>
                                        <p:cTn id="36" dur="500"/>
                                        <p:tgtEl>
                                          <p:spTgt spid="31"/>
                                        </p:tgtEl>
                                      </p:cBhvr>
                                    </p:animEffect>
                                  </p:childTnLst>
                                </p:cTn>
                              </p:par>
                              <p:par>
                                <p:cTn id="37" presetID="5" presetClass="entr" presetSubtype="1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checkerboard(across)">
                                      <p:cBhvr>
                                        <p:cTn id="39" dur="500"/>
                                        <p:tgtEl>
                                          <p:spTgt spid="37"/>
                                        </p:tgtEl>
                                      </p:cBhvr>
                                    </p:animEffect>
                                  </p:childTnLst>
                                </p:cTn>
                              </p:par>
                              <p:par>
                                <p:cTn id="40" presetID="5" presetClass="entr" presetSubtype="1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checkerboard(across)">
                                      <p:cBhvr>
                                        <p:cTn id="42" dur="500"/>
                                        <p:tgtEl>
                                          <p:spTgt spid="36"/>
                                        </p:tgtEl>
                                      </p:cBhvr>
                                    </p:animEffect>
                                  </p:childTnLst>
                                </p:cTn>
                              </p:par>
                              <p:par>
                                <p:cTn id="43" presetID="5" presetClass="entr" presetSubtype="1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checkerboard(across)">
                                      <p:cBhvr>
                                        <p:cTn id="45" dur="500"/>
                                        <p:tgtEl>
                                          <p:spTgt spid="35"/>
                                        </p:tgtEl>
                                      </p:cBhvr>
                                    </p:animEffect>
                                  </p:childTnLst>
                                </p:cTn>
                              </p:par>
                              <p:par>
                                <p:cTn id="46" presetID="5" presetClass="entr" presetSubtype="10"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checkerboard(across)">
                                      <p:cBhvr>
                                        <p:cTn id="48" dur="500"/>
                                        <p:tgtEl>
                                          <p:spTgt spid="34"/>
                                        </p:tgtEl>
                                      </p:cBhvr>
                                    </p:animEffect>
                                  </p:childTnLst>
                                </p:cTn>
                              </p:par>
                              <p:par>
                                <p:cTn id="49" presetID="5" presetClass="entr" presetSubtype="10"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checkerboard(across)">
                                      <p:cBhvr>
                                        <p:cTn id="51" dur="500"/>
                                        <p:tgtEl>
                                          <p:spTgt spid="33"/>
                                        </p:tgtEl>
                                      </p:cBhvr>
                                    </p:animEffect>
                                  </p:childTnLst>
                                </p:cTn>
                              </p:par>
                              <p:par>
                                <p:cTn id="52" presetID="5" presetClass="entr" presetSubtype="1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checkerboard(across)">
                                      <p:cBhvr>
                                        <p:cTn id="54" dur="500"/>
                                        <p:tgtEl>
                                          <p:spTgt spid="32"/>
                                        </p:tgtEl>
                                      </p:cBhvr>
                                    </p:animEffect>
                                  </p:childTnLst>
                                </p:cTn>
                              </p:par>
                              <p:par>
                                <p:cTn id="55" presetID="5" presetClass="entr" presetSubtype="10" fill="hold" grpId="0" nodeType="with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checkerboard(across)">
                                      <p:cBhvr>
                                        <p:cTn id="57" dur="500"/>
                                        <p:tgtEl>
                                          <p:spTgt spid="59"/>
                                        </p:tgtEl>
                                      </p:cBhvr>
                                    </p:animEffect>
                                  </p:childTnLst>
                                </p:cTn>
                              </p:par>
                              <p:par>
                                <p:cTn id="58" presetID="5" presetClass="entr" presetSubtype="10" fill="hold" grpId="0" nodeType="withEffect">
                                  <p:stCondLst>
                                    <p:cond delay="0"/>
                                  </p:stCondLst>
                                  <p:childTnLst>
                                    <p:set>
                                      <p:cBhvr>
                                        <p:cTn id="59" dur="1" fill="hold">
                                          <p:stCondLst>
                                            <p:cond delay="0"/>
                                          </p:stCondLst>
                                        </p:cTn>
                                        <p:tgtEl>
                                          <p:spTgt spid="60"/>
                                        </p:tgtEl>
                                        <p:attrNameLst>
                                          <p:attrName>style.visibility</p:attrName>
                                        </p:attrNameLst>
                                      </p:cBhvr>
                                      <p:to>
                                        <p:strVal val="visible"/>
                                      </p:to>
                                    </p:set>
                                    <p:animEffect transition="in" filter="checkerboard(across)">
                                      <p:cBhvr>
                                        <p:cTn id="60" dur="500"/>
                                        <p:tgtEl>
                                          <p:spTgt spid="60"/>
                                        </p:tgtEl>
                                      </p:cBhvr>
                                    </p:animEffect>
                                  </p:childTnLst>
                                </p:cTn>
                              </p:par>
                              <p:par>
                                <p:cTn id="61" presetID="5" presetClass="entr" presetSubtype="10" fill="hold" grpId="0" nodeType="with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checkerboard(across)">
                                      <p:cBhvr>
                                        <p:cTn id="63" dur="500"/>
                                        <p:tgtEl>
                                          <p:spTgt spid="61"/>
                                        </p:tgtEl>
                                      </p:cBhvr>
                                    </p:animEffect>
                                  </p:childTnLst>
                                </p:cTn>
                              </p:par>
                              <p:par>
                                <p:cTn id="64" presetID="5" presetClass="entr" presetSubtype="10" fill="hold" grpId="0" nodeType="withEffect">
                                  <p:stCondLst>
                                    <p:cond delay="0"/>
                                  </p:stCondLst>
                                  <p:childTnLst>
                                    <p:set>
                                      <p:cBhvr>
                                        <p:cTn id="65" dur="1" fill="hold">
                                          <p:stCondLst>
                                            <p:cond delay="0"/>
                                          </p:stCondLst>
                                        </p:cTn>
                                        <p:tgtEl>
                                          <p:spTgt spid="62"/>
                                        </p:tgtEl>
                                        <p:attrNameLst>
                                          <p:attrName>style.visibility</p:attrName>
                                        </p:attrNameLst>
                                      </p:cBhvr>
                                      <p:to>
                                        <p:strVal val="visible"/>
                                      </p:to>
                                    </p:set>
                                    <p:animEffect transition="in" filter="checkerboard(across)">
                                      <p:cBhvr>
                                        <p:cTn id="66" dur="500"/>
                                        <p:tgtEl>
                                          <p:spTgt spid="62"/>
                                        </p:tgtEl>
                                      </p:cBhvr>
                                    </p:animEffect>
                                  </p:childTnLst>
                                </p:cTn>
                              </p:par>
                              <p:par>
                                <p:cTn id="67" presetID="5" presetClass="entr" presetSubtype="10" fill="hold" grpId="0" nodeType="withEffect">
                                  <p:stCondLst>
                                    <p:cond delay="0"/>
                                  </p:stCondLst>
                                  <p:childTnLst>
                                    <p:set>
                                      <p:cBhvr>
                                        <p:cTn id="68" dur="1" fill="hold">
                                          <p:stCondLst>
                                            <p:cond delay="0"/>
                                          </p:stCondLst>
                                        </p:cTn>
                                        <p:tgtEl>
                                          <p:spTgt spid="68"/>
                                        </p:tgtEl>
                                        <p:attrNameLst>
                                          <p:attrName>style.visibility</p:attrName>
                                        </p:attrNameLst>
                                      </p:cBhvr>
                                      <p:to>
                                        <p:strVal val="visible"/>
                                      </p:to>
                                    </p:set>
                                    <p:animEffect transition="in" filter="checkerboard(across)">
                                      <p:cBhvr>
                                        <p:cTn id="69" dur="500"/>
                                        <p:tgtEl>
                                          <p:spTgt spid="68"/>
                                        </p:tgtEl>
                                      </p:cBhvr>
                                    </p:animEffect>
                                  </p:childTnLst>
                                </p:cTn>
                              </p:par>
                              <p:par>
                                <p:cTn id="70" presetID="5" presetClass="entr" presetSubtype="10" fill="hold" grpId="0" nodeType="withEffect">
                                  <p:stCondLst>
                                    <p:cond delay="0"/>
                                  </p:stCondLst>
                                  <p:childTnLst>
                                    <p:set>
                                      <p:cBhvr>
                                        <p:cTn id="71" dur="1" fill="hold">
                                          <p:stCondLst>
                                            <p:cond delay="0"/>
                                          </p:stCondLst>
                                        </p:cTn>
                                        <p:tgtEl>
                                          <p:spTgt spid="67"/>
                                        </p:tgtEl>
                                        <p:attrNameLst>
                                          <p:attrName>style.visibility</p:attrName>
                                        </p:attrNameLst>
                                      </p:cBhvr>
                                      <p:to>
                                        <p:strVal val="visible"/>
                                      </p:to>
                                    </p:set>
                                    <p:animEffect transition="in" filter="checkerboard(across)">
                                      <p:cBhvr>
                                        <p:cTn id="72" dur="500"/>
                                        <p:tgtEl>
                                          <p:spTgt spid="67"/>
                                        </p:tgtEl>
                                      </p:cBhvr>
                                    </p:animEffect>
                                  </p:childTnLst>
                                </p:cTn>
                              </p:par>
                              <p:par>
                                <p:cTn id="73" presetID="5" presetClass="entr" presetSubtype="10" fill="hold" grpId="0" nodeType="with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checkerboard(across)">
                                      <p:cBhvr>
                                        <p:cTn id="75" dur="500"/>
                                        <p:tgtEl>
                                          <p:spTgt spid="66"/>
                                        </p:tgtEl>
                                      </p:cBhvr>
                                    </p:animEffect>
                                  </p:childTnLst>
                                </p:cTn>
                              </p:par>
                              <p:par>
                                <p:cTn id="76" presetID="5" presetClass="entr" presetSubtype="10" fill="hold" grpId="0" nodeType="withEffect">
                                  <p:stCondLst>
                                    <p:cond delay="0"/>
                                  </p:stCondLst>
                                  <p:childTnLst>
                                    <p:set>
                                      <p:cBhvr>
                                        <p:cTn id="77" dur="1" fill="hold">
                                          <p:stCondLst>
                                            <p:cond delay="0"/>
                                          </p:stCondLst>
                                        </p:cTn>
                                        <p:tgtEl>
                                          <p:spTgt spid="65"/>
                                        </p:tgtEl>
                                        <p:attrNameLst>
                                          <p:attrName>style.visibility</p:attrName>
                                        </p:attrNameLst>
                                      </p:cBhvr>
                                      <p:to>
                                        <p:strVal val="visible"/>
                                      </p:to>
                                    </p:set>
                                    <p:animEffect transition="in" filter="checkerboard(across)">
                                      <p:cBhvr>
                                        <p:cTn id="78" dur="500"/>
                                        <p:tgtEl>
                                          <p:spTgt spid="65"/>
                                        </p:tgtEl>
                                      </p:cBhvr>
                                    </p:animEffect>
                                  </p:childTnLst>
                                </p:cTn>
                              </p:par>
                              <p:par>
                                <p:cTn id="79" presetID="5" presetClass="entr" presetSubtype="10" fill="hold" grpId="0" nodeType="withEffect">
                                  <p:stCondLst>
                                    <p:cond delay="0"/>
                                  </p:stCondLst>
                                  <p:childTnLst>
                                    <p:set>
                                      <p:cBhvr>
                                        <p:cTn id="80" dur="1" fill="hold">
                                          <p:stCondLst>
                                            <p:cond delay="0"/>
                                          </p:stCondLst>
                                        </p:cTn>
                                        <p:tgtEl>
                                          <p:spTgt spid="64"/>
                                        </p:tgtEl>
                                        <p:attrNameLst>
                                          <p:attrName>style.visibility</p:attrName>
                                        </p:attrNameLst>
                                      </p:cBhvr>
                                      <p:to>
                                        <p:strVal val="visible"/>
                                      </p:to>
                                    </p:set>
                                    <p:animEffect transition="in" filter="checkerboard(across)">
                                      <p:cBhvr>
                                        <p:cTn id="81" dur="500"/>
                                        <p:tgtEl>
                                          <p:spTgt spid="64"/>
                                        </p:tgtEl>
                                      </p:cBhvr>
                                    </p:animEffect>
                                  </p:childTnLst>
                                </p:cTn>
                              </p:par>
                              <p:par>
                                <p:cTn id="82" presetID="5" presetClass="entr" presetSubtype="10"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checkerboard(across)">
                                      <p:cBhvr>
                                        <p:cTn id="84" dur="500"/>
                                        <p:tgtEl>
                                          <p:spTgt spid="63"/>
                                        </p:tgtEl>
                                      </p:cBhvr>
                                    </p:animEffect>
                                  </p:childTnLst>
                                </p:cTn>
                              </p:par>
                              <p:par>
                                <p:cTn id="85" presetID="5" presetClass="entr" presetSubtype="10" fill="hold" grpId="0" nodeType="withEffect">
                                  <p:stCondLst>
                                    <p:cond delay="0"/>
                                  </p:stCondLst>
                                  <p:childTnLst>
                                    <p:set>
                                      <p:cBhvr>
                                        <p:cTn id="86" dur="1" fill="hold">
                                          <p:stCondLst>
                                            <p:cond delay="0"/>
                                          </p:stCondLst>
                                        </p:cTn>
                                        <p:tgtEl>
                                          <p:spTgt spid="141"/>
                                        </p:tgtEl>
                                        <p:attrNameLst>
                                          <p:attrName>style.visibility</p:attrName>
                                        </p:attrNameLst>
                                      </p:cBhvr>
                                      <p:to>
                                        <p:strVal val="visible"/>
                                      </p:to>
                                    </p:set>
                                    <p:animEffect transition="in" filter="checkerboard(across)">
                                      <p:cBhvr>
                                        <p:cTn id="87" dur="500"/>
                                        <p:tgtEl>
                                          <p:spTgt spid="141"/>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5" presetClass="exit" presetSubtype="10" fill="hold" nodeType="clickEffect">
                                  <p:stCondLst>
                                    <p:cond delay="0"/>
                                  </p:stCondLst>
                                  <p:childTnLst>
                                    <p:animEffect transition="out" filter="checkerboard(across)">
                                      <p:cBhvr>
                                        <p:cTn id="91" dur="500"/>
                                        <p:tgtEl>
                                          <p:spTgt spid="88"/>
                                        </p:tgtEl>
                                      </p:cBhvr>
                                    </p:animEffect>
                                    <p:set>
                                      <p:cBhvr>
                                        <p:cTn id="92" dur="1" fill="hold">
                                          <p:stCondLst>
                                            <p:cond delay="499"/>
                                          </p:stCondLst>
                                        </p:cTn>
                                        <p:tgtEl>
                                          <p:spTgt spid="88"/>
                                        </p:tgtEl>
                                        <p:attrNameLst>
                                          <p:attrName>style.visibility</p:attrName>
                                        </p:attrNameLst>
                                      </p:cBhvr>
                                      <p:to>
                                        <p:strVal val="hidden"/>
                                      </p:to>
                                    </p:set>
                                  </p:childTnLst>
                                </p:cTn>
                              </p:par>
                              <p:par>
                                <p:cTn id="93" presetID="5" presetClass="exit" presetSubtype="10" fill="hold" nodeType="withEffect">
                                  <p:stCondLst>
                                    <p:cond delay="0"/>
                                  </p:stCondLst>
                                  <p:childTnLst>
                                    <p:animEffect transition="out" filter="checkerboard(across)">
                                      <p:cBhvr>
                                        <p:cTn id="94" dur="500"/>
                                        <p:tgtEl>
                                          <p:spTgt spid="105"/>
                                        </p:tgtEl>
                                      </p:cBhvr>
                                    </p:animEffect>
                                    <p:set>
                                      <p:cBhvr>
                                        <p:cTn id="95" dur="1" fill="hold">
                                          <p:stCondLst>
                                            <p:cond delay="499"/>
                                          </p:stCondLst>
                                        </p:cTn>
                                        <p:tgtEl>
                                          <p:spTgt spid="105"/>
                                        </p:tgtEl>
                                        <p:attrNameLst>
                                          <p:attrName>style.visibility</p:attrName>
                                        </p:attrNameLst>
                                      </p:cBhvr>
                                      <p:to>
                                        <p:strVal val="hidden"/>
                                      </p:to>
                                    </p:set>
                                  </p:childTnLst>
                                </p:cTn>
                              </p:par>
                              <p:par>
                                <p:cTn id="96" presetID="5" presetClass="exit" presetSubtype="10" fill="hold" nodeType="withEffect">
                                  <p:stCondLst>
                                    <p:cond delay="0"/>
                                  </p:stCondLst>
                                  <p:childTnLst>
                                    <p:animEffect transition="out" filter="checkerboard(across)">
                                      <p:cBhvr>
                                        <p:cTn id="97" dur="500"/>
                                        <p:tgtEl>
                                          <p:spTgt spid="94"/>
                                        </p:tgtEl>
                                      </p:cBhvr>
                                    </p:animEffect>
                                    <p:set>
                                      <p:cBhvr>
                                        <p:cTn id="98" dur="1" fill="hold">
                                          <p:stCondLst>
                                            <p:cond delay="499"/>
                                          </p:stCondLst>
                                        </p:cTn>
                                        <p:tgtEl>
                                          <p:spTgt spid="94"/>
                                        </p:tgtEl>
                                        <p:attrNameLst>
                                          <p:attrName>style.visibility</p:attrName>
                                        </p:attrNameLst>
                                      </p:cBhvr>
                                      <p:to>
                                        <p:strVal val="hidden"/>
                                      </p:to>
                                    </p:set>
                                  </p:childTnLst>
                                </p:cTn>
                              </p:par>
                              <p:par>
                                <p:cTn id="99" presetID="5" presetClass="entr" presetSubtype="10" fill="hold" nodeType="withEffect">
                                  <p:stCondLst>
                                    <p:cond delay="0"/>
                                  </p:stCondLst>
                                  <p:childTnLst>
                                    <p:set>
                                      <p:cBhvr>
                                        <p:cTn id="100" dur="1" fill="hold">
                                          <p:stCondLst>
                                            <p:cond delay="0"/>
                                          </p:stCondLst>
                                        </p:cTn>
                                        <p:tgtEl>
                                          <p:spTgt spid="91"/>
                                        </p:tgtEl>
                                        <p:attrNameLst>
                                          <p:attrName>style.visibility</p:attrName>
                                        </p:attrNameLst>
                                      </p:cBhvr>
                                      <p:to>
                                        <p:strVal val="visible"/>
                                      </p:to>
                                    </p:set>
                                    <p:animEffect transition="in" filter="checkerboard(across)">
                                      <p:cBhvr>
                                        <p:cTn id="101" dur="500"/>
                                        <p:tgtEl>
                                          <p:spTgt spid="91"/>
                                        </p:tgtEl>
                                      </p:cBhvr>
                                    </p:animEffect>
                                  </p:childTnLst>
                                </p:cTn>
                              </p:par>
                              <p:par>
                                <p:cTn id="102" presetID="5" presetClass="entr" presetSubtype="10" fill="hold" nodeType="withEffect">
                                  <p:stCondLst>
                                    <p:cond delay="0"/>
                                  </p:stCondLst>
                                  <p:childTnLst>
                                    <p:set>
                                      <p:cBhvr>
                                        <p:cTn id="103" dur="1" fill="hold">
                                          <p:stCondLst>
                                            <p:cond delay="0"/>
                                          </p:stCondLst>
                                        </p:cTn>
                                        <p:tgtEl>
                                          <p:spTgt spid="95"/>
                                        </p:tgtEl>
                                        <p:attrNameLst>
                                          <p:attrName>style.visibility</p:attrName>
                                        </p:attrNameLst>
                                      </p:cBhvr>
                                      <p:to>
                                        <p:strVal val="visible"/>
                                      </p:to>
                                    </p:set>
                                    <p:animEffect transition="in" filter="checkerboard(across)">
                                      <p:cBhvr>
                                        <p:cTn id="104" dur="500"/>
                                        <p:tgtEl>
                                          <p:spTgt spid="95"/>
                                        </p:tgtEl>
                                      </p:cBhvr>
                                    </p:animEffect>
                                  </p:childTnLst>
                                </p:cTn>
                              </p:par>
                              <p:par>
                                <p:cTn id="105" presetID="5" presetClass="entr" presetSubtype="10" fill="hold" nodeType="withEffect">
                                  <p:stCondLst>
                                    <p:cond delay="0"/>
                                  </p:stCondLst>
                                  <p:childTnLst>
                                    <p:set>
                                      <p:cBhvr>
                                        <p:cTn id="106" dur="1" fill="hold">
                                          <p:stCondLst>
                                            <p:cond delay="0"/>
                                          </p:stCondLst>
                                        </p:cTn>
                                        <p:tgtEl>
                                          <p:spTgt spid="106"/>
                                        </p:tgtEl>
                                        <p:attrNameLst>
                                          <p:attrName>style.visibility</p:attrName>
                                        </p:attrNameLst>
                                      </p:cBhvr>
                                      <p:to>
                                        <p:strVal val="visible"/>
                                      </p:to>
                                    </p:set>
                                    <p:animEffect transition="in" filter="checkerboard(across)">
                                      <p:cBhvr>
                                        <p:cTn id="107" dur="500"/>
                                        <p:tgtEl>
                                          <p:spTgt spid="106"/>
                                        </p:tgtEl>
                                      </p:cBhvr>
                                    </p:animEffect>
                                  </p:childTnLst>
                                </p:cTn>
                              </p:par>
                              <p:par>
                                <p:cTn id="108" presetID="5" presetClass="exit" presetSubtype="10" fill="hold" grpId="1" nodeType="withEffect">
                                  <p:stCondLst>
                                    <p:cond delay="0"/>
                                  </p:stCondLst>
                                  <p:childTnLst>
                                    <p:animEffect transition="out" filter="checkerboard(across)">
                                      <p:cBhvr>
                                        <p:cTn id="109" dur="500"/>
                                        <p:tgtEl>
                                          <p:spTgt spid="32"/>
                                        </p:tgtEl>
                                      </p:cBhvr>
                                    </p:animEffect>
                                    <p:set>
                                      <p:cBhvr>
                                        <p:cTn id="110" dur="1" fill="hold">
                                          <p:stCondLst>
                                            <p:cond delay="499"/>
                                          </p:stCondLst>
                                        </p:cTn>
                                        <p:tgtEl>
                                          <p:spTgt spid="32"/>
                                        </p:tgtEl>
                                        <p:attrNameLst>
                                          <p:attrName>style.visibility</p:attrName>
                                        </p:attrNameLst>
                                      </p:cBhvr>
                                      <p:to>
                                        <p:strVal val="hidden"/>
                                      </p:to>
                                    </p:set>
                                  </p:childTnLst>
                                </p:cTn>
                              </p:par>
                              <p:par>
                                <p:cTn id="111" presetID="5" presetClass="exit" presetSubtype="10" fill="hold" grpId="1" nodeType="withEffect">
                                  <p:stCondLst>
                                    <p:cond delay="0"/>
                                  </p:stCondLst>
                                  <p:childTnLst>
                                    <p:animEffect transition="out" filter="checkerboard(across)">
                                      <p:cBhvr>
                                        <p:cTn id="112" dur="500"/>
                                        <p:tgtEl>
                                          <p:spTgt spid="33"/>
                                        </p:tgtEl>
                                      </p:cBhvr>
                                    </p:animEffect>
                                    <p:set>
                                      <p:cBhvr>
                                        <p:cTn id="113" dur="1" fill="hold">
                                          <p:stCondLst>
                                            <p:cond delay="499"/>
                                          </p:stCondLst>
                                        </p:cTn>
                                        <p:tgtEl>
                                          <p:spTgt spid="33"/>
                                        </p:tgtEl>
                                        <p:attrNameLst>
                                          <p:attrName>style.visibility</p:attrName>
                                        </p:attrNameLst>
                                      </p:cBhvr>
                                      <p:to>
                                        <p:strVal val="hidden"/>
                                      </p:to>
                                    </p:set>
                                  </p:childTnLst>
                                </p:cTn>
                              </p:par>
                              <p:par>
                                <p:cTn id="114" presetID="5" presetClass="exit" presetSubtype="10" fill="hold" grpId="1" nodeType="withEffect">
                                  <p:stCondLst>
                                    <p:cond delay="0"/>
                                  </p:stCondLst>
                                  <p:childTnLst>
                                    <p:animEffect transition="out" filter="checkerboard(across)">
                                      <p:cBhvr>
                                        <p:cTn id="115" dur="500"/>
                                        <p:tgtEl>
                                          <p:spTgt spid="36"/>
                                        </p:tgtEl>
                                      </p:cBhvr>
                                    </p:animEffect>
                                    <p:set>
                                      <p:cBhvr>
                                        <p:cTn id="116" dur="1" fill="hold">
                                          <p:stCondLst>
                                            <p:cond delay="499"/>
                                          </p:stCondLst>
                                        </p:cTn>
                                        <p:tgtEl>
                                          <p:spTgt spid="36"/>
                                        </p:tgtEl>
                                        <p:attrNameLst>
                                          <p:attrName>style.visibility</p:attrName>
                                        </p:attrNameLst>
                                      </p:cBhvr>
                                      <p:to>
                                        <p:strVal val="hidden"/>
                                      </p:to>
                                    </p:set>
                                  </p:childTnLst>
                                </p:cTn>
                              </p:par>
                              <p:par>
                                <p:cTn id="117" presetID="5" presetClass="exit" presetSubtype="10" fill="hold" grpId="1" nodeType="withEffect">
                                  <p:stCondLst>
                                    <p:cond delay="0"/>
                                  </p:stCondLst>
                                  <p:childTnLst>
                                    <p:animEffect transition="out" filter="checkerboard(across)">
                                      <p:cBhvr>
                                        <p:cTn id="118" dur="500"/>
                                        <p:tgtEl>
                                          <p:spTgt spid="37"/>
                                        </p:tgtEl>
                                      </p:cBhvr>
                                    </p:animEffect>
                                    <p:set>
                                      <p:cBhvr>
                                        <p:cTn id="119" dur="1" fill="hold">
                                          <p:stCondLst>
                                            <p:cond delay="499"/>
                                          </p:stCondLst>
                                        </p:cTn>
                                        <p:tgtEl>
                                          <p:spTgt spid="37"/>
                                        </p:tgtEl>
                                        <p:attrNameLst>
                                          <p:attrName>style.visibility</p:attrName>
                                        </p:attrNameLst>
                                      </p:cBhvr>
                                      <p:to>
                                        <p:strVal val="hidden"/>
                                      </p:to>
                                    </p:set>
                                  </p:childTnLst>
                                </p:cTn>
                              </p:par>
                              <p:par>
                                <p:cTn id="120" presetID="5" presetClass="exit" presetSubtype="10" fill="hold" grpId="1" nodeType="withEffect">
                                  <p:stCondLst>
                                    <p:cond delay="0"/>
                                  </p:stCondLst>
                                  <p:childTnLst>
                                    <p:animEffect transition="out" filter="checkerboard(across)">
                                      <p:cBhvr>
                                        <p:cTn id="121" dur="500"/>
                                        <p:tgtEl>
                                          <p:spTgt spid="61"/>
                                        </p:tgtEl>
                                      </p:cBhvr>
                                    </p:animEffect>
                                    <p:set>
                                      <p:cBhvr>
                                        <p:cTn id="122" dur="1" fill="hold">
                                          <p:stCondLst>
                                            <p:cond delay="499"/>
                                          </p:stCondLst>
                                        </p:cTn>
                                        <p:tgtEl>
                                          <p:spTgt spid="61"/>
                                        </p:tgtEl>
                                        <p:attrNameLst>
                                          <p:attrName>style.visibility</p:attrName>
                                        </p:attrNameLst>
                                      </p:cBhvr>
                                      <p:to>
                                        <p:strVal val="hidden"/>
                                      </p:to>
                                    </p:set>
                                  </p:childTnLst>
                                </p:cTn>
                              </p:par>
                              <p:par>
                                <p:cTn id="123" presetID="5" presetClass="entr" presetSubtype="10" fill="hold" grpId="0" nodeType="withEffect">
                                  <p:stCondLst>
                                    <p:cond delay="0"/>
                                  </p:stCondLst>
                                  <p:childTnLst>
                                    <p:set>
                                      <p:cBhvr>
                                        <p:cTn id="124" dur="1" fill="hold">
                                          <p:stCondLst>
                                            <p:cond delay="0"/>
                                          </p:stCondLst>
                                        </p:cTn>
                                        <p:tgtEl>
                                          <p:spTgt spid="53"/>
                                        </p:tgtEl>
                                        <p:attrNameLst>
                                          <p:attrName>style.visibility</p:attrName>
                                        </p:attrNameLst>
                                      </p:cBhvr>
                                      <p:to>
                                        <p:strVal val="visible"/>
                                      </p:to>
                                    </p:set>
                                    <p:animEffect transition="in" filter="checkerboard(across)">
                                      <p:cBhvr>
                                        <p:cTn id="125" dur="500"/>
                                        <p:tgtEl>
                                          <p:spTgt spid="53"/>
                                        </p:tgtEl>
                                      </p:cBhvr>
                                    </p:animEffect>
                                  </p:childTnLst>
                                </p:cTn>
                              </p:par>
                              <p:par>
                                <p:cTn id="126" presetID="5" presetClass="entr" presetSubtype="10" fill="hold" grpId="0" nodeType="withEffect">
                                  <p:stCondLst>
                                    <p:cond delay="0"/>
                                  </p:stCondLst>
                                  <p:childTnLst>
                                    <p:set>
                                      <p:cBhvr>
                                        <p:cTn id="127" dur="1" fill="hold">
                                          <p:stCondLst>
                                            <p:cond delay="0"/>
                                          </p:stCondLst>
                                        </p:cTn>
                                        <p:tgtEl>
                                          <p:spTgt spid="54"/>
                                        </p:tgtEl>
                                        <p:attrNameLst>
                                          <p:attrName>style.visibility</p:attrName>
                                        </p:attrNameLst>
                                      </p:cBhvr>
                                      <p:to>
                                        <p:strVal val="visible"/>
                                      </p:to>
                                    </p:set>
                                    <p:animEffect transition="in" filter="checkerboard(across)">
                                      <p:cBhvr>
                                        <p:cTn id="128" dur="500"/>
                                        <p:tgtEl>
                                          <p:spTgt spid="54"/>
                                        </p:tgtEl>
                                      </p:cBhvr>
                                    </p:animEffect>
                                  </p:childTnLst>
                                </p:cTn>
                              </p:par>
                              <p:par>
                                <p:cTn id="129" presetID="5" presetClass="entr" presetSubtype="10" fill="hold" grpId="0" nodeType="withEffect">
                                  <p:stCondLst>
                                    <p:cond delay="0"/>
                                  </p:stCondLst>
                                  <p:childTnLst>
                                    <p:set>
                                      <p:cBhvr>
                                        <p:cTn id="130" dur="1" fill="hold">
                                          <p:stCondLst>
                                            <p:cond delay="0"/>
                                          </p:stCondLst>
                                        </p:cTn>
                                        <p:tgtEl>
                                          <p:spTgt spid="57"/>
                                        </p:tgtEl>
                                        <p:attrNameLst>
                                          <p:attrName>style.visibility</p:attrName>
                                        </p:attrNameLst>
                                      </p:cBhvr>
                                      <p:to>
                                        <p:strVal val="visible"/>
                                      </p:to>
                                    </p:set>
                                    <p:animEffect transition="in" filter="checkerboard(across)">
                                      <p:cBhvr>
                                        <p:cTn id="131" dur="500"/>
                                        <p:tgtEl>
                                          <p:spTgt spid="57"/>
                                        </p:tgtEl>
                                      </p:cBhvr>
                                    </p:animEffect>
                                  </p:childTnLst>
                                </p:cTn>
                              </p:par>
                              <p:par>
                                <p:cTn id="132" presetID="5" presetClass="entr" presetSubtype="10" fill="hold" grpId="0" nodeType="withEffect">
                                  <p:stCondLst>
                                    <p:cond delay="0"/>
                                  </p:stCondLst>
                                  <p:childTnLst>
                                    <p:set>
                                      <p:cBhvr>
                                        <p:cTn id="133" dur="1" fill="hold">
                                          <p:stCondLst>
                                            <p:cond delay="0"/>
                                          </p:stCondLst>
                                        </p:cTn>
                                        <p:tgtEl>
                                          <p:spTgt spid="58"/>
                                        </p:tgtEl>
                                        <p:attrNameLst>
                                          <p:attrName>style.visibility</p:attrName>
                                        </p:attrNameLst>
                                      </p:cBhvr>
                                      <p:to>
                                        <p:strVal val="visible"/>
                                      </p:to>
                                    </p:set>
                                    <p:animEffect transition="in" filter="checkerboard(across)">
                                      <p:cBhvr>
                                        <p:cTn id="134" dur="500"/>
                                        <p:tgtEl>
                                          <p:spTgt spid="58"/>
                                        </p:tgtEl>
                                      </p:cBhvr>
                                    </p:animEffect>
                                  </p:childTnLst>
                                </p:cTn>
                              </p:par>
                              <p:par>
                                <p:cTn id="135" presetID="5" presetClass="entr" presetSubtype="10" fill="hold" grpId="0" nodeType="withEffect">
                                  <p:stCondLst>
                                    <p:cond delay="0"/>
                                  </p:stCondLst>
                                  <p:childTnLst>
                                    <p:set>
                                      <p:cBhvr>
                                        <p:cTn id="136" dur="1" fill="hold">
                                          <p:stCondLst>
                                            <p:cond delay="0"/>
                                          </p:stCondLst>
                                        </p:cTn>
                                        <p:tgtEl>
                                          <p:spTgt spid="71"/>
                                        </p:tgtEl>
                                        <p:attrNameLst>
                                          <p:attrName>style.visibility</p:attrName>
                                        </p:attrNameLst>
                                      </p:cBhvr>
                                      <p:to>
                                        <p:strVal val="visible"/>
                                      </p:to>
                                    </p:set>
                                    <p:animEffect transition="in" filter="checkerboard(across)">
                                      <p:cBhvr>
                                        <p:cTn id="137" dur="500"/>
                                        <p:tgtEl>
                                          <p:spTgt spid="71"/>
                                        </p:tgtEl>
                                      </p:cBhvr>
                                    </p:animEffect>
                                  </p:childTnLst>
                                </p:cTn>
                              </p:par>
                              <p:par>
                                <p:cTn id="138" presetID="5" presetClass="entr" presetSubtype="10" fill="hold" grpId="0" nodeType="withEffect">
                                  <p:stCondLst>
                                    <p:cond delay="0"/>
                                  </p:stCondLst>
                                  <p:childTnLst>
                                    <p:set>
                                      <p:cBhvr>
                                        <p:cTn id="139" dur="1" fill="hold">
                                          <p:stCondLst>
                                            <p:cond delay="0"/>
                                          </p:stCondLst>
                                        </p:cTn>
                                        <p:tgtEl>
                                          <p:spTgt spid="143"/>
                                        </p:tgtEl>
                                        <p:attrNameLst>
                                          <p:attrName>style.visibility</p:attrName>
                                        </p:attrNameLst>
                                      </p:cBhvr>
                                      <p:to>
                                        <p:strVal val="visible"/>
                                      </p:to>
                                    </p:set>
                                    <p:animEffect transition="in" filter="checkerboard(across)">
                                      <p:cBhvr>
                                        <p:cTn id="140" dur="500"/>
                                        <p:tgtEl>
                                          <p:spTgt spid="143"/>
                                        </p:tgtEl>
                                      </p:cBhvr>
                                    </p:animEffect>
                                  </p:childTnLst>
                                </p:cTn>
                              </p:par>
                            </p:childTnLst>
                          </p:cTn>
                        </p:par>
                      </p:childTnLst>
                    </p:cTn>
                  </p:par>
                  <p:par>
                    <p:cTn id="141" fill="hold" nodeType="clickPar">
                      <p:stCondLst>
                        <p:cond delay="indefinite"/>
                      </p:stCondLst>
                      <p:childTnLst>
                        <p:par>
                          <p:cTn id="142" fill="hold" nodeType="withGroup">
                            <p:stCondLst>
                              <p:cond delay="0"/>
                            </p:stCondLst>
                            <p:childTnLst>
                              <p:par>
                                <p:cTn id="143" presetID="5" presetClass="exit" presetSubtype="10" fill="hold" nodeType="clickEffect">
                                  <p:stCondLst>
                                    <p:cond delay="0"/>
                                  </p:stCondLst>
                                  <p:childTnLst>
                                    <p:animEffect transition="out" filter="checkerboard(across)">
                                      <p:cBhvr>
                                        <p:cTn id="144" dur="500"/>
                                        <p:tgtEl>
                                          <p:spTgt spid="95"/>
                                        </p:tgtEl>
                                      </p:cBhvr>
                                    </p:animEffect>
                                    <p:set>
                                      <p:cBhvr>
                                        <p:cTn id="145" dur="1" fill="hold">
                                          <p:stCondLst>
                                            <p:cond delay="499"/>
                                          </p:stCondLst>
                                        </p:cTn>
                                        <p:tgtEl>
                                          <p:spTgt spid="95"/>
                                        </p:tgtEl>
                                        <p:attrNameLst>
                                          <p:attrName>style.visibility</p:attrName>
                                        </p:attrNameLst>
                                      </p:cBhvr>
                                      <p:to>
                                        <p:strVal val="hidden"/>
                                      </p:to>
                                    </p:set>
                                  </p:childTnLst>
                                </p:cTn>
                              </p:par>
                              <p:par>
                                <p:cTn id="146" presetID="5" presetClass="exit" presetSubtype="10" fill="hold" nodeType="withEffect">
                                  <p:stCondLst>
                                    <p:cond delay="0"/>
                                  </p:stCondLst>
                                  <p:childTnLst>
                                    <p:animEffect transition="out" filter="checkerboard(across)">
                                      <p:cBhvr>
                                        <p:cTn id="147" dur="500"/>
                                        <p:tgtEl>
                                          <p:spTgt spid="91"/>
                                        </p:tgtEl>
                                      </p:cBhvr>
                                    </p:animEffect>
                                    <p:set>
                                      <p:cBhvr>
                                        <p:cTn id="148" dur="1" fill="hold">
                                          <p:stCondLst>
                                            <p:cond delay="499"/>
                                          </p:stCondLst>
                                        </p:cTn>
                                        <p:tgtEl>
                                          <p:spTgt spid="91"/>
                                        </p:tgtEl>
                                        <p:attrNameLst>
                                          <p:attrName>style.visibility</p:attrName>
                                        </p:attrNameLst>
                                      </p:cBhvr>
                                      <p:to>
                                        <p:strVal val="hidden"/>
                                      </p:to>
                                    </p:set>
                                  </p:childTnLst>
                                </p:cTn>
                              </p:par>
                              <p:par>
                                <p:cTn id="149" presetID="5" presetClass="exit" presetSubtype="10" fill="hold" nodeType="withEffect">
                                  <p:stCondLst>
                                    <p:cond delay="0"/>
                                  </p:stCondLst>
                                  <p:childTnLst>
                                    <p:animEffect transition="out" filter="checkerboard(across)">
                                      <p:cBhvr>
                                        <p:cTn id="150" dur="500"/>
                                        <p:tgtEl>
                                          <p:spTgt spid="106"/>
                                        </p:tgtEl>
                                      </p:cBhvr>
                                    </p:animEffect>
                                    <p:set>
                                      <p:cBhvr>
                                        <p:cTn id="151" dur="1" fill="hold">
                                          <p:stCondLst>
                                            <p:cond delay="499"/>
                                          </p:stCondLst>
                                        </p:cTn>
                                        <p:tgtEl>
                                          <p:spTgt spid="106"/>
                                        </p:tgtEl>
                                        <p:attrNameLst>
                                          <p:attrName>style.visibility</p:attrName>
                                        </p:attrNameLst>
                                      </p:cBhvr>
                                      <p:to>
                                        <p:strVal val="hidden"/>
                                      </p:to>
                                    </p:set>
                                  </p:childTnLst>
                                </p:cTn>
                              </p:par>
                              <p:par>
                                <p:cTn id="152" presetID="5" presetClass="entr" presetSubtype="10" fill="hold" nodeType="withEffect">
                                  <p:stCondLst>
                                    <p:cond delay="0"/>
                                  </p:stCondLst>
                                  <p:childTnLst>
                                    <p:set>
                                      <p:cBhvr>
                                        <p:cTn id="153" dur="1" fill="hold">
                                          <p:stCondLst>
                                            <p:cond delay="0"/>
                                          </p:stCondLst>
                                        </p:cTn>
                                        <p:tgtEl>
                                          <p:spTgt spid="107"/>
                                        </p:tgtEl>
                                        <p:attrNameLst>
                                          <p:attrName>style.visibility</p:attrName>
                                        </p:attrNameLst>
                                      </p:cBhvr>
                                      <p:to>
                                        <p:strVal val="visible"/>
                                      </p:to>
                                    </p:set>
                                    <p:animEffect transition="in" filter="checkerboard(across)">
                                      <p:cBhvr>
                                        <p:cTn id="154" dur="500"/>
                                        <p:tgtEl>
                                          <p:spTgt spid="107"/>
                                        </p:tgtEl>
                                      </p:cBhvr>
                                    </p:animEffect>
                                  </p:childTnLst>
                                </p:cTn>
                              </p:par>
                              <p:par>
                                <p:cTn id="155" presetID="5" presetClass="entr" presetSubtype="10" fill="hold" nodeType="withEffect">
                                  <p:stCondLst>
                                    <p:cond delay="0"/>
                                  </p:stCondLst>
                                  <p:childTnLst>
                                    <p:set>
                                      <p:cBhvr>
                                        <p:cTn id="156" dur="1" fill="hold">
                                          <p:stCondLst>
                                            <p:cond delay="0"/>
                                          </p:stCondLst>
                                        </p:cTn>
                                        <p:tgtEl>
                                          <p:spTgt spid="90"/>
                                        </p:tgtEl>
                                        <p:attrNameLst>
                                          <p:attrName>style.visibility</p:attrName>
                                        </p:attrNameLst>
                                      </p:cBhvr>
                                      <p:to>
                                        <p:strVal val="visible"/>
                                      </p:to>
                                    </p:set>
                                    <p:animEffect transition="in" filter="checkerboard(across)">
                                      <p:cBhvr>
                                        <p:cTn id="157" dur="500"/>
                                        <p:tgtEl>
                                          <p:spTgt spid="90"/>
                                        </p:tgtEl>
                                      </p:cBhvr>
                                    </p:animEffect>
                                  </p:childTnLst>
                                </p:cTn>
                              </p:par>
                              <p:par>
                                <p:cTn id="158" presetID="5" presetClass="entr" presetSubtype="10" fill="hold" nodeType="withEffect">
                                  <p:stCondLst>
                                    <p:cond delay="0"/>
                                  </p:stCondLst>
                                  <p:childTnLst>
                                    <p:set>
                                      <p:cBhvr>
                                        <p:cTn id="159" dur="1" fill="hold">
                                          <p:stCondLst>
                                            <p:cond delay="0"/>
                                          </p:stCondLst>
                                        </p:cTn>
                                        <p:tgtEl>
                                          <p:spTgt spid="96"/>
                                        </p:tgtEl>
                                        <p:attrNameLst>
                                          <p:attrName>style.visibility</p:attrName>
                                        </p:attrNameLst>
                                      </p:cBhvr>
                                      <p:to>
                                        <p:strVal val="visible"/>
                                      </p:to>
                                    </p:set>
                                    <p:animEffect transition="in" filter="checkerboard(across)">
                                      <p:cBhvr>
                                        <p:cTn id="160" dur="500"/>
                                        <p:tgtEl>
                                          <p:spTgt spid="96"/>
                                        </p:tgtEl>
                                      </p:cBhvr>
                                    </p:animEffect>
                                  </p:childTnLst>
                                </p:cTn>
                              </p:par>
                              <p:par>
                                <p:cTn id="161" presetID="5" presetClass="exit" presetSubtype="10" fill="hold" grpId="1" nodeType="withEffect">
                                  <p:stCondLst>
                                    <p:cond delay="0"/>
                                  </p:stCondLst>
                                  <p:childTnLst>
                                    <p:animEffect transition="out" filter="checkerboard(across)">
                                      <p:cBhvr>
                                        <p:cTn id="162" dur="500"/>
                                        <p:tgtEl>
                                          <p:spTgt spid="35"/>
                                        </p:tgtEl>
                                      </p:cBhvr>
                                    </p:animEffect>
                                    <p:set>
                                      <p:cBhvr>
                                        <p:cTn id="163" dur="1" fill="hold">
                                          <p:stCondLst>
                                            <p:cond delay="499"/>
                                          </p:stCondLst>
                                        </p:cTn>
                                        <p:tgtEl>
                                          <p:spTgt spid="35"/>
                                        </p:tgtEl>
                                        <p:attrNameLst>
                                          <p:attrName>style.visibility</p:attrName>
                                        </p:attrNameLst>
                                      </p:cBhvr>
                                      <p:to>
                                        <p:strVal val="hidden"/>
                                      </p:to>
                                    </p:set>
                                  </p:childTnLst>
                                </p:cTn>
                              </p:par>
                              <p:par>
                                <p:cTn id="164" presetID="5" presetClass="exit" presetSubtype="10" fill="hold" grpId="1" nodeType="withEffect">
                                  <p:stCondLst>
                                    <p:cond delay="0"/>
                                  </p:stCondLst>
                                  <p:childTnLst>
                                    <p:animEffect transition="out" filter="checkerboard(across)">
                                      <p:cBhvr>
                                        <p:cTn id="165" dur="500"/>
                                        <p:tgtEl>
                                          <p:spTgt spid="28"/>
                                        </p:tgtEl>
                                      </p:cBhvr>
                                    </p:animEffect>
                                    <p:set>
                                      <p:cBhvr>
                                        <p:cTn id="166" dur="1" fill="hold">
                                          <p:stCondLst>
                                            <p:cond delay="499"/>
                                          </p:stCondLst>
                                        </p:cTn>
                                        <p:tgtEl>
                                          <p:spTgt spid="28"/>
                                        </p:tgtEl>
                                        <p:attrNameLst>
                                          <p:attrName>style.visibility</p:attrName>
                                        </p:attrNameLst>
                                      </p:cBhvr>
                                      <p:to>
                                        <p:strVal val="hidden"/>
                                      </p:to>
                                    </p:set>
                                  </p:childTnLst>
                                </p:cTn>
                              </p:par>
                              <p:par>
                                <p:cTn id="167" presetID="5" presetClass="exit" presetSubtype="10" fill="hold" grpId="1" nodeType="withEffect">
                                  <p:stCondLst>
                                    <p:cond delay="0"/>
                                  </p:stCondLst>
                                  <p:childTnLst>
                                    <p:animEffect transition="out" filter="checkerboard(across)">
                                      <p:cBhvr>
                                        <p:cTn id="168" dur="500"/>
                                        <p:tgtEl>
                                          <p:spTgt spid="30"/>
                                        </p:tgtEl>
                                      </p:cBhvr>
                                    </p:animEffect>
                                    <p:set>
                                      <p:cBhvr>
                                        <p:cTn id="169" dur="1" fill="hold">
                                          <p:stCondLst>
                                            <p:cond delay="499"/>
                                          </p:stCondLst>
                                        </p:cTn>
                                        <p:tgtEl>
                                          <p:spTgt spid="30"/>
                                        </p:tgtEl>
                                        <p:attrNameLst>
                                          <p:attrName>style.visibility</p:attrName>
                                        </p:attrNameLst>
                                      </p:cBhvr>
                                      <p:to>
                                        <p:strVal val="hidden"/>
                                      </p:to>
                                    </p:set>
                                  </p:childTnLst>
                                </p:cTn>
                              </p:par>
                              <p:par>
                                <p:cTn id="170" presetID="5" presetClass="exit" presetSubtype="10" fill="hold" grpId="1" nodeType="withEffect">
                                  <p:stCondLst>
                                    <p:cond delay="0"/>
                                  </p:stCondLst>
                                  <p:childTnLst>
                                    <p:animEffect transition="out" filter="checkerboard(across)">
                                      <p:cBhvr>
                                        <p:cTn id="171" dur="500"/>
                                        <p:tgtEl>
                                          <p:spTgt spid="31"/>
                                        </p:tgtEl>
                                      </p:cBhvr>
                                    </p:animEffect>
                                    <p:set>
                                      <p:cBhvr>
                                        <p:cTn id="172" dur="1" fill="hold">
                                          <p:stCondLst>
                                            <p:cond delay="499"/>
                                          </p:stCondLst>
                                        </p:cTn>
                                        <p:tgtEl>
                                          <p:spTgt spid="31"/>
                                        </p:tgtEl>
                                        <p:attrNameLst>
                                          <p:attrName>style.visibility</p:attrName>
                                        </p:attrNameLst>
                                      </p:cBhvr>
                                      <p:to>
                                        <p:strVal val="hidden"/>
                                      </p:to>
                                    </p:set>
                                  </p:childTnLst>
                                </p:cTn>
                              </p:par>
                              <p:par>
                                <p:cTn id="173" presetID="5" presetClass="exit" presetSubtype="10" fill="hold" grpId="1" nodeType="withEffect">
                                  <p:stCondLst>
                                    <p:cond delay="0"/>
                                  </p:stCondLst>
                                  <p:childTnLst>
                                    <p:animEffect transition="out" filter="checkerboard(across)">
                                      <p:cBhvr>
                                        <p:cTn id="174" dur="500"/>
                                        <p:tgtEl>
                                          <p:spTgt spid="64"/>
                                        </p:tgtEl>
                                      </p:cBhvr>
                                    </p:animEffect>
                                    <p:set>
                                      <p:cBhvr>
                                        <p:cTn id="175" dur="1" fill="hold">
                                          <p:stCondLst>
                                            <p:cond delay="499"/>
                                          </p:stCondLst>
                                        </p:cTn>
                                        <p:tgtEl>
                                          <p:spTgt spid="64"/>
                                        </p:tgtEl>
                                        <p:attrNameLst>
                                          <p:attrName>style.visibility</p:attrName>
                                        </p:attrNameLst>
                                      </p:cBhvr>
                                      <p:to>
                                        <p:strVal val="hidden"/>
                                      </p:to>
                                    </p:set>
                                  </p:childTnLst>
                                </p:cTn>
                              </p:par>
                              <p:par>
                                <p:cTn id="176" presetID="5" presetClass="entr" presetSubtype="10" fill="hold" grpId="0" nodeType="withEffect">
                                  <p:stCondLst>
                                    <p:cond delay="0"/>
                                  </p:stCondLst>
                                  <p:childTnLst>
                                    <p:set>
                                      <p:cBhvr>
                                        <p:cTn id="177" dur="1" fill="hold">
                                          <p:stCondLst>
                                            <p:cond delay="0"/>
                                          </p:stCondLst>
                                        </p:cTn>
                                        <p:tgtEl>
                                          <p:spTgt spid="49"/>
                                        </p:tgtEl>
                                        <p:attrNameLst>
                                          <p:attrName>style.visibility</p:attrName>
                                        </p:attrNameLst>
                                      </p:cBhvr>
                                      <p:to>
                                        <p:strVal val="visible"/>
                                      </p:to>
                                    </p:set>
                                    <p:animEffect transition="in" filter="checkerboard(across)">
                                      <p:cBhvr>
                                        <p:cTn id="178" dur="500"/>
                                        <p:tgtEl>
                                          <p:spTgt spid="49"/>
                                        </p:tgtEl>
                                      </p:cBhvr>
                                    </p:animEffect>
                                  </p:childTnLst>
                                </p:cTn>
                              </p:par>
                              <p:par>
                                <p:cTn id="179" presetID="5" presetClass="entr" presetSubtype="10" fill="hold" grpId="0" nodeType="withEffect">
                                  <p:stCondLst>
                                    <p:cond delay="0"/>
                                  </p:stCondLst>
                                  <p:childTnLst>
                                    <p:set>
                                      <p:cBhvr>
                                        <p:cTn id="180" dur="1" fill="hold">
                                          <p:stCondLst>
                                            <p:cond delay="0"/>
                                          </p:stCondLst>
                                        </p:cTn>
                                        <p:tgtEl>
                                          <p:spTgt spid="51"/>
                                        </p:tgtEl>
                                        <p:attrNameLst>
                                          <p:attrName>style.visibility</p:attrName>
                                        </p:attrNameLst>
                                      </p:cBhvr>
                                      <p:to>
                                        <p:strVal val="visible"/>
                                      </p:to>
                                    </p:set>
                                    <p:animEffect transition="in" filter="checkerboard(across)">
                                      <p:cBhvr>
                                        <p:cTn id="181" dur="500"/>
                                        <p:tgtEl>
                                          <p:spTgt spid="51"/>
                                        </p:tgtEl>
                                      </p:cBhvr>
                                    </p:animEffect>
                                  </p:childTnLst>
                                </p:cTn>
                              </p:par>
                              <p:par>
                                <p:cTn id="182" presetID="5" presetClass="entr" presetSubtype="10" fill="hold" grpId="0" nodeType="withEffect">
                                  <p:stCondLst>
                                    <p:cond delay="0"/>
                                  </p:stCondLst>
                                  <p:childTnLst>
                                    <p:set>
                                      <p:cBhvr>
                                        <p:cTn id="183" dur="1" fill="hold">
                                          <p:stCondLst>
                                            <p:cond delay="0"/>
                                          </p:stCondLst>
                                        </p:cTn>
                                        <p:tgtEl>
                                          <p:spTgt spid="52"/>
                                        </p:tgtEl>
                                        <p:attrNameLst>
                                          <p:attrName>style.visibility</p:attrName>
                                        </p:attrNameLst>
                                      </p:cBhvr>
                                      <p:to>
                                        <p:strVal val="visible"/>
                                      </p:to>
                                    </p:set>
                                    <p:animEffect transition="in" filter="checkerboard(across)">
                                      <p:cBhvr>
                                        <p:cTn id="184" dur="500"/>
                                        <p:tgtEl>
                                          <p:spTgt spid="52"/>
                                        </p:tgtEl>
                                      </p:cBhvr>
                                    </p:animEffect>
                                  </p:childTnLst>
                                </p:cTn>
                              </p:par>
                              <p:par>
                                <p:cTn id="185" presetID="5" presetClass="entr" presetSubtype="10" fill="hold" grpId="0" nodeType="withEffect">
                                  <p:stCondLst>
                                    <p:cond delay="0"/>
                                  </p:stCondLst>
                                  <p:childTnLst>
                                    <p:set>
                                      <p:cBhvr>
                                        <p:cTn id="186" dur="1" fill="hold">
                                          <p:stCondLst>
                                            <p:cond delay="0"/>
                                          </p:stCondLst>
                                        </p:cTn>
                                        <p:tgtEl>
                                          <p:spTgt spid="56"/>
                                        </p:tgtEl>
                                        <p:attrNameLst>
                                          <p:attrName>style.visibility</p:attrName>
                                        </p:attrNameLst>
                                      </p:cBhvr>
                                      <p:to>
                                        <p:strVal val="visible"/>
                                      </p:to>
                                    </p:set>
                                    <p:animEffect transition="in" filter="checkerboard(across)">
                                      <p:cBhvr>
                                        <p:cTn id="187" dur="500"/>
                                        <p:tgtEl>
                                          <p:spTgt spid="56"/>
                                        </p:tgtEl>
                                      </p:cBhvr>
                                    </p:animEffect>
                                  </p:childTnLst>
                                </p:cTn>
                              </p:par>
                              <p:par>
                                <p:cTn id="188" presetID="5" presetClass="entr" presetSubtype="10" fill="hold" grpId="0" nodeType="withEffect">
                                  <p:stCondLst>
                                    <p:cond delay="0"/>
                                  </p:stCondLst>
                                  <p:childTnLst>
                                    <p:set>
                                      <p:cBhvr>
                                        <p:cTn id="189" dur="1" fill="hold">
                                          <p:stCondLst>
                                            <p:cond delay="0"/>
                                          </p:stCondLst>
                                        </p:cTn>
                                        <p:tgtEl>
                                          <p:spTgt spid="74"/>
                                        </p:tgtEl>
                                        <p:attrNameLst>
                                          <p:attrName>style.visibility</p:attrName>
                                        </p:attrNameLst>
                                      </p:cBhvr>
                                      <p:to>
                                        <p:strVal val="visible"/>
                                      </p:to>
                                    </p:set>
                                    <p:animEffect transition="in" filter="checkerboard(across)">
                                      <p:cBhvr>
                                        <p:cTn id="190" dur="500"/>
                                        <p:tgtEl>
                                          <p:spTgt spid="74"/>
                                        </p:tgtEl>
                                      </p:cBhvr>
                                    </p:animEffect>
                                  </p:childTnLst>
                                </p:cTn>
                              </p:par>
                              <p:par>
                                <p:cTn id="191" presetID="5" presetClass="entr" presetSubtype="10" fill="hold" grpId="0" nodeType="withEffect">
                                  <p:stCondLst>
                                    <p:cond delay="0"/>
                                  </p:stCondLst>
                                  <p:childTnLst>
                                    <p:set>
                                      <p:cBhvr>
                                        <p:cTn id="192" dur="1" fill="hold">
                                          <p:stCondLst>
                                            <p:cond delay="0"/>
                                          </p:stCondLst>
                                        </p:cTn>
                                        <p:tgtEl>
                                          <p:spTgt spid="144"/>
                                        </p:tgtEl>
                                        <p:attrNameLst>
                                          <p:attrName>style.visibility</p:attrName>
                                        </p:attrNameLst>
                                      </p:cBhvr>
                                      <p:to>
                                        <p:strVal val="visible"/>
                                      </p:to>
                                    </p:set>
                                    <p:animEffect transition="in" filter="checkerboard(across)">
                                      <p:cBhvr>
                                        <p:cTn id="193" dur="500"/>
                                        <p:tgtEl>
                                          <p:spTgt spid="144"/>
                                        </p:tgtEl>
                                      </p:cBhvr>
                                    </p:animEffect>
                                  </p:childTnLst>
                                </p:cTn>
                              </p:par>
                            </p:childTnLst>
                          </p:cTn>
                        </p:par>
                      </p:childTnLst>
                    </p:cTn>
                  </p:par>
                  <p:par>
                    <p:cTn id="194" fill="hold" nodeType="clickPar">
                      <p:stCondLst>
                        <p:cond delay="indefinite"/>
                      </p:stCondLst>
                      <p:childTnLst>
                        <p:par>
                          <p:cTn id="195" fill="hold" nodeType="withGroup">
                            <p:stCondLst>
                              <p:cond delay="0"/>
                            </p:stCondLst>
                            <p:childTnLst>
                              <p:par>
                                <p:cTn id="196" presetID="5" presetClass="exit" presetSubtype="10" fill="hold" nodeType="clickEffect">
                                  <p:stCondLst>
                                    <p:cond delay="0"/>
                                  </p:stCondLst>
                                  <p:childTnLst>
                                    <p:animEffect transition="out" filter="checkerboard(across)">
                                      <p:cBhvr>
                                        <p:cTn id="197" dur="500"/>
                                        <p:tgtEl>
                                          <p:spTgt spid="90"/>
                                        </p:tgtEl>
                                      </p:cBhvr>
                                    </p:animEffect>
                                    <p:set>
                                      <p:cBhvr>
                                        <p:cTn id="198" dur="1" fill="hold">
                                          <p:stCondLst>
                                            <p:cond delay="499"/>
                                          </p:stCondLst>
                                        </p:cTn>
                                        <p:tgtEl>
                                          <p:spTgt spid="90"/>
                                        </p:tgtEl>
                                        <p:attrNameLst>
                                          <p:attrName>style.visibility</p:attrName>
                                        </p:attrNameLst>
                                      </p:cBhvr>
                                      <p:to>
                                        <p:strVal val="hidden"/>
                                      </p:to>
                                    </p:set>
                                  </p:childTnLst>
                                </p:cTn>
                              </p:par>
                              <p:par>
                                <p:cTn id="199" presetID="5" presetClass="exit" presetSubtype="10" fill="hold" nodeType="withEffect">
                                  <p:stCondLst>
                                    <p:cond delay="0"/>
                                  </p:stCondLst>
                                  <p:childTnLst>
                                    <p:animEffect transition="out" filter="checkerboard(across)">
                                      <p:cBhvr>
                                        <p:cTn id="200" dur="500"/>
                                        <p:tgtEl>
                                          <p:spTgt spid="107"/>
                                        </p:tgtEl>
                                      </p:cBhvr>
                                    </p:animEffect>
                                    <p:set>
                                      <p:cBhvr>
                                        <p:cTn id="201" dur="1" fill="hold">
                                          <p:stCondLst>
                                            <p:cond delay="499"/>
                                          </p:stCondLst>
                                        </p:cTn>
                                        <p:tgtEl>
                                          <p:spTgt spid="107"/>
                                        </p:tgtEl>
                                        <p:attrNameLst>
                                          <p:attrName>style.visibility</p:attrName>
                                        </p:attrNameLst>
                                      </p:cBhvr>
                                      <p:to>
                                        <p:strVal val="hidden"/>
                                      </p:to>
                                    </p:set>
                                  </p:childTnLst>
                                </p:cTn>
                              </p:par>
                              <p:par>
                                <p:cTn id="202" presetID="5" presetClass="exit" presetSubtype="10" fill="hold" nodeType="withEffect">
                                  <p:stCondLst>
                                    <p:cond delay="0"/>
                                  </p:stCondLst>
                                  <p:childTnLst>
                                    <p:animEffect transition="out" filter="checkerboard(across)">
                                      <p:cBhvr>
                                        <p:cTn id="203" dur="500"/>
                                        <p:tgtEl>
                                          <p:spTgt spid="96"/>
                                        </p:tgtEl>
                                      </p:cBhvr>
                                    </p:animEffect>
                                    <p:set>
                                      <p:cBhvr>
                                        <p:cTn id="204" dur="1" fill="hold">
                                          <p:stCondLst>
                                            <p:cond delay="499"/>
                                          </p:stCondLst>
                                        </p:cTn>
                                        <p:tgtEl>
                                          <p:spTgt spid="96"/>
                                        </p:tgtEl>
                                        <p:attrNameLst>
                                          <p:attrName>style.visibility</p:attrName>
                                        </p:attrNameLst>
                                      </p:cBhvr>
                                      <p:to>
                                        <p:strVal val="hidden"/>
                                      </p:to>
                                    </p:set>
                                  </p:childTnLst>
                                </p:cTn>
                              </p:par>
                              <p:par>
                                <p:cTn id="205" presetID="5" presetClass="entr" presetSubtype="10" fill="hold" nodeType="withEffect">
                                  <p:stCondLst>
                                    <p:cond delay="0"/>
                                  </p:stCondLst>
                                  <p:childTnLst>
                                    <p:set>
                                      <p:cBhvr>
                                        <p:cTn id="206" dur="1" fill="hold">
                                          <p:stCondLst>
                                            <p:cond delay="0"/>
                                          </p:stCondLst>
                                        </p:cTn>
                                        <p:tgtEl>
                                          <p:spTgt spid="92"/>
                                        </p:tgtEl>
                                        <p:attrNameLst>
                                          <p:attrName>style.visibility</p:attrName>
                                        </p:attrNameLst>
                                      </p:cBhvr>
                                      <p:to>
                                        <p:strVal val="visible"/>
                                      </p:to>
                                    </p:set>
                                    <p:animEffect transition="in" filter="checkerboard(across)">
                                      <p:cBhvr>
                                        <p:cTn id="207" dur="500"/>
                                        <p:tgtEl>
                                          <p:spTgt spid="92"/>
                                        </p:tgtEl>
                                      </p:cBhvr>
                                    </p:animEffect>
                                  </p:childTnLst>
                                </p:cTn>
                              </p:par>
                              <p:par>
                                <p:cTn id="208" presetID="5" presetClass="entr" presetSubtype="10" fill="hold" nodeType="withEffect">
                                  <p:stCondLst>
                                    <p:cond delay="0"/>
                                  </p:stCondLst>
                                  <p:childTnLst>
                                    <p:set>
                                      <p:cBhvr>
                                        <p:cTn id="209" dur="1" fill="hold">
                                          <p:stCondLst>
                                            <p:cond delay="0"/>
                                          </p:stCondLst>
                                        </p:cTn>
                                        <p:tgtEl>
                                          <p:spTgt spid="108"/>
                                        </p:tgtEl>
                                        <p:attrNameLst>
                                          <p:attrName>style.visibility</p:attrName>
                                        </p:attrNameLst>
                                      </p:cBhvr>
                                      <p:to>
                                        <p:strVal val="visible"/>
                                      </p:to>
                                    </p:set>
                                    <p:animEffect transition="in" filter="checkerboard(across)">
                                      <p:cBhvr>
                                        <p:cTn id="210" dur="500"/>
                                        <p:tgtEl>
                                          <p:spTgt spid="108"/>
                                        </p:tgtEl>
                                      </p:cBhvr>
                                    </p:animEffect>
                                  </p:childTnLst>
                                </p:cTn>
                              </p:par>
                              <p:par>
                                <p:cTn id="211" presetID="5" presetClass="entr" presetSubtype="10" fill="hold" nodeType="withEffect">
                                  <p:stCondLst>
                                    <p:cond delay="0"/>
                                  </p:stCondLst>
                                  <p:childTnLst>
                                    <p:set>
                                      <p:cBhvr>
                                        <p:cTn id="212" dur="1" fill="hold">
                                          <p:stCondLst>
                                            <p:cond delay="0"/>
                                          </p:stCondLst>
                                        </p:cTn>
                                        <p:tgtEl>
                                          <p:spTgt spid="97"/>
                                        </p:tgtEl>
                                        <p:attrNameLst>
                                          <p:attrName>style.visibility</p:attrName>
                                        </p:attrNameLst>
                                      </p:cBhvr>
                                      <p:to>
                                        <p:strVal val="visible"/>
                                      </p:to>
                                    </p:set>
                                    <p:animEffect transition="in" filter="checkerboard(across)">
                                      <p:cBhvr>
                                        <p:cTn id="213" dur="500"/>
                                        <p:tgtEl>
                                          <p:spTgt spid="97"/>
                                        </p:tgtEl>
                                      </p:cBhvr>
                                    </p:animEffect>
                                  </p:childTnLst>
                                </p:cTn>
                              </p:par>
                              <p:par>
                                <p:cTn id="214" presetID="5" presetClass="exit" presetSubtype="10" fill="hold" grpId="1" nodeType="withEffect">
                                  <p:stCondLst>
                                    <p:cond delay="0"/>
                                  </p:stCondLst>
                                  <p:childTnLst>
                                    <p:animEffect transition="out" filter="checkerboard(across)">
                                      <p:cBhvr>
                                        <p:cTn id="215" dur="500"/>
                                        <p:tgtEl>
                                          <p:spTgt spid="29"/>
                                        </p:tgtEl>
                                      </p:cBhvr>
                                    </p:animEffect>
                                    <p:set>
                                      <p:cBhvr>
                                        <p:cTn id="216" dur="1" fill="hold">
                                          <p:stCondLst>
                                            <p:cond delay="499"/>
                                          </p:stCondLst>
                                        </p:cTn>
                                        <p:tgtEl>
                                          <p:spTgt spid="29"/>
                                        </p:tgtEl>
                                        <p:attrNameLst>
                                          <p:attrName>style.visibility</p:attrName>
                                        </p:attrNameLst>
                                      </p:cBhvr>
                                      <p:to>
                                        <p:strVal val="hidden"/>
                                      </p:to>
                                    </p:set>
                                  </p:childTnLst>
                                </p:cTn>
                              </p:par>
                              <p:par>
                                <p:cTn id="217" presetID="5" presetClass="exit" presetSubtype="10" fill="hold" grpId="1" nodeType="withEffect">
                                  <p:stCondLst>
                                    <p:cond delay="0"/>
                                  </p:stCondLst>
                                  <p:childTnLst>
                                    <p:animEffect transition="out" filter="checkerboard(across)">
                                      <p:cBhvr>
                                        <p:cTn id="218" dur="500"/>
                                        <p:tgtEl>
                                          <p:spTgt spid="59"/>
                                        </p:tgtEl>
                                      </p:cBhvr>
                                    </p:animEffect>
                                    <p:set>
                                      <p:cBhvr>
                                        <p:cTn id="219" dur="1" fill="hold">
                                          <p:stCondLst>
                                            <p:cond delay="499"/>
                                          </p:stCondLst>
                                        </p:cTn>
                                        <p:tgtEl>
                                          <p:spTgt spid="59"/>
                                        </p:tgtEl>
                                        <p:attrNameLst>
                                          <p:attrName>style.visibility</p:attrName>
                                        </p:attrNameLst>
                                      </p:cBhvr>
                                      <p:to>
                                        <p:strVal val="hidden"/>
                                      </p:to>
                                    </p:set>
                                  </p:childTnLst>
                                </p:cTn>
                              </p:par>
                              <p:par>
                                <p:cTn id="220" presetID="5" presetClass="exit" presetSubtype="10" fill="hold" grpId="1" nodeType="withEffect">
                                  <p:stCondLst>
                                    <p:cond delay="0"/>
                                  </p:stCondLst>
                                  <p:childTnLst>
                                    <p:animEffect transition="out" filter="checkerboard(across)">
                                      <p:cBhvr>
                                        <p:cTn id="221" dur="500"/>
                                        <p:tgtEl>
                                          <p:spTgt spid="62"/>
                                        </p:tgtEl>
                                      </p:cBhvr>
                                    </p:animEffect>
                                    <p:set>
                                      <p:cBhvr>
                                        <p:cTn id="222" dur="1" fill="hold">
                                          <p:stCondLst>
                                            <p:cond delay="499"/>
                                          </p:stCondLst>
                                        </p:cTn>
                                        <p:tgtEl>
                                          <p:spTgt spid="62"/>
                                        </p:tgtEl>
                                        <p:attrNameLst>
                                          <p:attrName>style.visibility</p:attrName>
                                        </p:attrNameLst>
                                      </p:cBhvr>
                                      <p:to>
                                        <p:strVal val="hidden"/>
                                      </p:to>
                                    </p:set>
                                  </p:childTnLst>
                                </p:cTn>
                              </p:par>
                              <p:par>
                                <p:cTn id="223" presetID="5" presetClass="exit" presetSubtype="10" fill="hold" grpId="1" nodeType="withEffect">
                                  <p:stCondLst>
                                    <p:cond delay="0"/>
                                  </p:stCondLst>
                                  <p:childTnLst>
                                    <p:animEffect transition="out" filter="checkerboard(across)">
                                      <p:cBhvr>
                                        <p:cTn id="224" dur="500"/>
                                        <p:tgtEl>
                                          <p:spTgt spid="65"/>
                                        </p:tgtEl>
                                      </p:cBhvr>
                                    </p:animEffect>
                                    <p:set>
                                      <p:cBhvr>
                                        <p:cTn id="225" dur="1" fill="hold">
                                          <p:stCondLst>
                                            <p:cond delay="499"/>
                                          </p:stCondLst>
                                        </p:cTn>
                                        <p:tgtEl>
                                          <p:spTgt spid="65"/>
                                        </p:tgtEl>
                                        <p:attrNameLst>
                                          <p:attrName>style.visibility</p:attrName>
                                        </p:attrNameLst>
                                      </p:cBhvr>
                                      <p:to>
                                        <p:strVal val="hidden"/>
                                      </p:to>
                                    </p:set>
                                  </p:childTnLst>
                                </p:cTn>
                              </p:par>
                              <p:par>
                                <p:cTn id="226" presetID="5" presetClass="exit" presetSubtype="10" fill="hold" grpId="1" nodeType="withEffect">
                                  <p:stCondLst>
                                    <p:cond delay="0"/>
                                  </p:stCondLst>
                                  <p:childTnLst>
                                    <p:animEffect transition="out" filter="checkerboard(across)">
                                      <p:cBhvr>
                                        <p:cTn id="227" dur="500"/>
                                        <p:tgtEl>
                                          <p:spTgt spid="67"/>
                                        </p:tgtEl>
                                      </p:cBhvr>
                                    </p:animEffect>
                                    <p:set>
                                      <p:cBhvr>
                                        <p:cTn id="228" dur="1" fill="hold">
                                          <p:stCondLst>
                                            <p:cond delay="499"/>
                                          </p:stCondLst>
                                        </p:cTn>
                                        <p:tgtEl>
                                          <p:spTgt spid="67"/>
                                        </p:tgtEl>
                                        <p:attrNameLst>
                                          <p:attrName>style.visibility</p:attrName>
                                        </p:attrNameLst>
                                      </p:cBhvr>
                                      <p:to>
                                        <p:strVal val="hidden"/>
                                      </p:to>
                                    </p:set>
                                  </p:childTnLst>
                                </p:cTn>
                              </p:par>
                              <p:par>
                                <p:cTn id="229" presetID="5" presetClass="entr" presetSubtype="10" fill="hold" grpId="0" nodeType="withEffect">
                                  <p:stCondLst>
                                    <p:cond delay="0"/>
                                  </p:stCondLst>
                                  <p:childTnLst>
                                    <p:set>
                                      <p:cBhvr>
                                        <p:cTn id="230" dur="1" fill="hold">
                                          <p:stCondLst>
                                            <p:cond delay="0"/>
                                          </p:stCondLst>
                                        </p:cTn>
                                        <p:tgtEl>
                                          <p:spTgt spid="50"/>
                                        </p:tgtEl>
                                        <p:attrNameLst>
                                          <p:attrName>style.visibility</p:attrName>
                                        </p:attrNameLst>
                                      </p:cBhvr>
                                      <p:to>
                                        <p:strVal val="visible"/>
                                      </p:to>
                                    </p:set>
                                    <p:animEffect transition="in" filter="checkerboard(across)">
                                      <p:cBhvr>
                                        <p:cTn id="231" dur="500"/>
                                        <p:tgtEl>
                                          <p:spTgt spid="50"/>
                                        </p:tgtEl>
                                      </p:cBhvr>
                                    </p:animEffect>
                                  </p:childTnLst>
                                </p:cTn>
                              </p:par>
                              <p:par>
                                <p:cTn id="232" presetID="5" presetClass="entr" presetSubtype="10" fill="hold" grpId="0" nodeType="withEffect">
                                  <p:stCondLst>
                                    <p:cond delay="0"/>
                                  </p:stCondLst>
                                  <p:childTnLst>
                                    <p:set>
                                      <p:cBhvr>
                                        <p:cTn id="233" dur="1" fill="hold">
                                          <p:stCondLst>
                                            <p:cond delay="0"/>
                                          </p:stCondLst>
                                        </p:cTn>
                                        <p:tgtEl>
                                          <p:spTgt spid="69"/>
                                        </p:tgtEl>
                                        <p:attrNameLst>
                                          <p:attrName>style.visibility</p:attrName>
                                        </p:attrNameLst>
                                      </p:cBhvr>
                                      <p:to>
                                        <p:strVal val="visible"/>
                                      </p:to>
                                    </p:set>
                                    <p:animEffect transition="in" filter="checkerboard(across)">
                                      <p:cBhvr>
                                        <p:cTn id="234" dur="500"/>
                                        <p:tgtEl>
                                          <p:spTgt spid="69"/>
                                        </p:tgtEl>
                                      </p:cBhvr>
                                    </p:animEffect>
                                  </p:childTnLst>
                                </p:cTn>
                              </p:par>
                              <p:par>
                                <p:cTn id="235" presetID="5" presetClass="entr" presetSubtype="10" fill="hold" grpId="0" nodeType="withEffect">
                                  <p:stCondLst>
                                    <p:cond delay="0"/>
                                  </p:stCondLst>
                                  <p:childTnLst>
                                    <p:set>
                                      <p:cBhvr>
                                        <p:cTn id="236" dur="1" fill="hold">
                                          <p:stCondLst>
                                            <p:cond delay="0"/>
                                          </p:stCondLst>
                                        </p:cTn>
                                        <p:tgtEl>
                                          <p:spTgt spid="72"/>
                                        </p:tgtEl>
                                        <p:attrNameLst>
                                          <p:attrName>style.visibility</p:attrName>
                                        </p:attrNameLst>
                                      </p:cBhvr>
                                      <p:to>
                                        <p:strVal val="visible"/>
                                      </p:to>
                                    </p:set>
                                    <p:animEffect transition="in" filter="checkerboard(across)">
                                      <p:cBhvr>
                                        <p:cTn id="237" dur="500"/>
                                        <p:tgtEl>
                                          <p:spTgt spid="72"/>
                                        </p:tgtEl>
                                      </p:cBhvr>
                                    </p:animEffect>
                                  </p:childTnLst>
                                </p:cTn>
                              </p:par>
                              <p:par>
                                <p:cTn id="238" presetID="5" presetClass="entr" presetSubtype="10" fill="hold" grpId="0" nodeType="withEffect">
                                  <p:stCondLst>
                                    <p:cond delay="0"/>
                                  </p:stCondLst>
                                  <p:childTnLst>
                                    <p:set>
                                      <p:cBhvr>
                                        <p:cTn id="239" dur="1" fill="hold">
                                          <p:stCondLst>
                                            <p:cond delay="0"/>
                                          </p:stCondLst>
                                        </p:cTn>
                                        <p:tgtEl>
                                          <p:spTgt spid="75"/>
                                        </p:tgtEl>
                                        <p:attrNameLst>
                                          <p:attrName>style.visibility</p:attrName>
                                        </p:attrNameLst>
                                      </p:cBhvr>
                                      <p:to>
                                        <p:strVal val="visible"/>
                                      </p:to>
                                    </p:set>
                                    <p:animEffect transition="in" filter="checkerboard(across)">
                                      <p:cBhvr>
                                        <p:cTn id="240" dur="500"/>
                                        <p:tgtEl>
                                          <p:spTgt spid="75"/>
                                        </p:tgtEl>
                                      </p:cBhvr>
                                    </p:animEffect>
                                  </p:childTnLst>
                                </p:cTn>
                              </p:par>
                              <p:par>
                                <p:cTn id="241" presetID="5" presetClass="entr" presetSubtype="10" fill="hold" grpId="0" nodeType="withEffect">
                                  <p:stCondLst>
                                    <p:cond delay="0"/>
                                  </p:stCondLst>
                                  <p:childTnLst>
                                    <p:set>
                                      <p:cBhvr>
                                        <p:cTn id="242" dur="1" fill="hold">
                                          <p:stCondLst>
                                            <p:cond delay="0"/>
                                          </p:stCondLst>
                                        </p:cTn>
                                        <p:tgtEl>
                                          <p:spTgt spid="77"/>
                                        </p:tgtEl>
                                        <p:attrNameLst>
                                          <p:attrName>style.visibility</p:attrName>
                                        </p:attrNameLst>
                                      </p:cBhvr>
                                      <p:to>
                                        <p:strVal val="visible"/>
                                      </p:to>
                                    </p:set>
                                    <p:animEffect transition="in" filter="checkerboard(across)">
                                      <p:cBhvr>
                                        <p:cTn id="243" dur="500"/>
                                        <p:tgtEl>
                                          <p:spTgt spid="77"/>
                                        </p:tgtEl>
                                      </p:cBhvr>
                                    </p:animEffect>
                                  </p:childTnLst>
                                </p:cTn>
                              </p:par>
                              <p:par>
                                <p:cTn id="244" presetID="5" presetClass="entr" presetSubtype="10" fill="hold" grpId="0" nodeType="withEffect">
                                  <p:stCondLst>
                                    <p:cond delay="0"/>
                                  </p:stCondLst>
                                  <p:childTnLst>
                                    <p:set>
                                      <p:cBhvr>
                                        <p:cTn id="245" dur="1" fill="hold">
                                          <p:stCondLst>
                                            <p:cond delay="0"/>
                                          </p:stCondLst>
                                        </p:cTn>
                                        <p:tgtEl>
                                          <p:spTgt spid="145"/>
                                        </p:tgtEl>
                                        <p:attrNameLst>
                                          <p:attrName>style.visibility</p:attrName>
                                        </p:attrNameLst>
                                      </p:cBhvr>
                                      <p:to>
                                        <p:strVal val="visible"/>
                                      </p:to>
                                    </p:set>
                                    <p:animEffect transition="in" filter="checkerboard(across)">
                                      <p:cBhvr>
                                        <p:cTn id="246" dur="500"/>
                                        <p:tgtEl>
                                          <p:spTgt spid="145"/>
                                        </p:tgtEl>
                                      </p:cBhvr>
                                    </p:animEffect>
                                  </p:childTnLst>
                                </p:cTn>
                              </p:par>
                            </p:childTnLst>
                          </p:cTn>
                        </p:par>
                      </p:childTnLst>
                    </p:cTn>
                  </p:par>
                  <p:par>
                    <p:cTn id="247" fill="hold" nodeType="clickPar">
                      <p:stCondLst>
                        <p:cond delay="indefinite"/>
                      </p:stCondLst>
                      <p:childTnLst>
                        <p:par>
                          <p:cTn id="248" fill="hold" nodeType="withGroup">
                            <p:stCondLst>
                              <p:cond delay="0"/>
                            </p:stCondLst>
                            <p:childTnLst>
                              <p:par>
                                <p:cTn id="249" presetID="5" presetClass="exit" presetSubtype="10" fill="hold" nodeType="clickEffect">
                                  <p:stCondLst>
                                    <p:cond delay="0"/>
                                  </p:stCondLst>
                                  <p:childTnLst>
                                    <p:animEffect transition="out" filter="checkerboard(across)">
                                      <p:cBhvr>
                                        <p:cTn id="250" dur="500"/>
                                        <p:tgtEl>
                                          <p:spTgt spid="92"/>
                                        </p:tgtEl>
                                      </p:cBhvr>
                                    </p:animEffect>
                                    <p:set>
                                      <p:cBhvr>
                                        <p:cTn id="251" dur="1" fill="hold">
                                          <p:stCondLst>
                                            <p:cond delay="499"/>
                                          </p:stCondLst>
                                        </p:cTn>
                                        <p:tgtEl>
                                          <p:spTgt spid="92"/>
                                        </p:tgtEl>
                                        <p:attrNameLst>
                                          <p:attrName>style.visibility</p:attrName>
                                        </p:attrNameLst>
                                      </p:cBhvr>
                                      <p:to>
                                        <p:strVal val="hidden"/>
                                      </p:to>
                                    </p:set>
                                  </p:childTnLst>
                                </p:cTn>
                              </p:par>
                              <p:par>
                                <p:cTn id="252" presetID="5" presetClass="exit" presetSubtype="10" fill="hold" nodeType="withEffect">
                                  <p:stCondLst>
                                    <p:cond delay="0"/>
                                  </p:stCondLst>
                                  <p:childTnLst>
                                    <p:animEffect transition="out" filter="checkerboard(across)">
                                      <p:cBhvr>
                                        <p:cTn id="253" dur="500"/>
                                        <p:tgtEl>
                                          <p:spTgt spid="97"/>
                                        </p:tgtEl>
                                      </p:cBhvr>
                                    </p:animEffect>
                                    <p:set>
                                      <p:cBhvr>
                                        <p:cTn id="254" dur="1" fill="hold">
                                          <p:stCondLst>
                                            <p:cond delay="499"/>
                                          </p:stCondLst>
                                        </p:cTn>
                                        <p:tgtEl>
                                          <p:spTgt spid="97"/>
                                        </p:tgtEl>
                                        <p:attrNameLst>
                                          <p:attrName>style.visibility</p:attrName>
                                        </p:attrNameLst>
                                      </p:cBhvr>
                                      <p:to>
                                        <p:strVal val="hidden"/>
                                      </p:to>
                                    </p:set>
                                  </p:childTnLst>
                                </p:cTn>
                              </p:par>
                              <p:par>
                                <p:cTn id="255" presetID="5" presetClass="exit" presetSubtype="10" fill="hold" nodeType="withEffect">
                                  <p:stCondLst>
                                    <p:cond delay="0"/>
                                  </p:stCondLst>
                                  <p:childTnLst>
                                    <p:animEffect transition="out" filter="checkerboard(across)">
                                      <p:cBhvr>
                                        <p:cTn id="256" dur="500"/>
                                        <p:tgtEl>
                                          <p:spTgt spid="108"/>
                                        </p:tgtEl>
                                      </p:cBhvr>
                                    </p:animEffect>
                                    <p:set>
                                      <p:cBhvr>
                                        <p:cTn id="257" dur="1" fill="hold">
                                          <p:stCondLst>
                                            <p:cond delay="499"/>
                                          </p:stCondLst>
                                        </p:cTn>
                                        <p:tgtEl>
                                          <p:spTgt spid="108"/>
                                        </p:tgtEl>
                                        <p:attrNameLst>
                                          <p:attrName>style.visibility</p:attrName>
                                        </p:attrNameLst>
                                      </p:cBhvr>
                                      <p:to>
                                        <p:strVal val="hidden"/>
                                      </p:to>
                                    </p:set>
                                  </p:childTnLst>
                                </p:cTn>
                              </p:par>
                              <p:par>
                                <p:cTn id="258" presetID="5" presetClass="entr" presetSubtype="10" fill="hold" nodeType="withEffect">
                                  <p:stCondLst>
                                    <p:cond delay="0"/>
                                  </p:stCondLst>
                                  <p:childTnLst>
                                    <p:set>
                                      <p:cBhvr>
                                        <p:cTn id="259" dur="1" fill="hold">
                                          <p:stCondLst>
                                            <p:cond delay="0"/>
                                          </p:stCondLst>
                                        </p:cTn>
                                        <p:tgtEl>
                                          <p:spTgt spid="89"/>
                                        </p:tgtEl>
                                        <p:attrNameLst>
                                          <p:attrName>style.visibility</p:attrName>
                                        </p:attrNameLst>
                                      </p:cBhvr>
                                      <p:to>
                                        <p:strVal val="visible"/>
                                      </p:to>
                                    </p:set>
                                    <p:animEffect transition="in" filter="checkerboard(across)">
                                      <p:cBhvr>
                                        <p:cTn id="260" dur="500"/>
                                        <p:tgtEl>
                                          <p:spTgt spid="89"/>
                                        </p:tgtEl>
                                      </p:cBhvr>
                                    </p:animEffect>
                                  </p:childTnLst>
                                </p:cTn>
                              </p:par>
                              <p:par>
                                <p:cTn id="261" presetID="5" presetClass="entr" presetSubtype="10" fill="hold" nodeType="withEffect">
                                  <p:stCondLst>
                                    <p:cond delay="0"/>
                                  </p:stCondLst>
                                  <p:childTnLst>
                                    <p:set>
                                      <p:cBhvr>
                                        <p:cTn id="262" dur="1" fill="hold">
                                          <p:stCondLst>
                                            <p:cond delay="0"/>
                                          </p:stCondLst>
                                        </p:cTn>
                                        <p:tgtEl>
                                          <p:spTgt spid="98"/>
                                        </p:tgtEl>
                                        <p:attrNameLst>
                                          <p:attrName>style.visibility</p:attrName>
                                        </p:attrNameLst>
                                      </p:cBhvr>
                                      <p:to>
                                        <p:strVal val="visible"/>
                                      </p:to>
                                    </p:set>
                                    <p:animEffect transition="in" filter="checkerboard(across)">
                                      <p:cBhvr>
                                        <p:cTn id="263" dur="500"/>
                                        <p:tgtEl>
                                          <p:spTgt spid="98"/>
                                        </p:tgtEl>
                                      </p:cBhvr>
                                    </p:animEffect>
                                  </p:childTnLst>
                                </p:cTn>
                              </p:par>
                              <p:par>
                                <p:cTn id="264" presetID="5" presetClass="entr" presetSubtype="10" fill="hold" nodeType="withEffect">
                                  <p:stCondLst>
                                    <p:cond delay="0"/>
                                  </p:stCondLst>
                                  <p:childTnLst>
                                    <p:set>
                                      <p:cBhvr>
                                        <p:cTn id="265" dur="1" fill="hold">
                                          <p:stCondLst>
                                            <p:cond delay="0"/>
                                          </p:stCondLst>
                                        </p:cTn>
                                        <p:tgtEl>
                                          <p:spTgt spid="109"/>
                                        </p:tgtEl>
                                        <p:attrNameLst>
                                          <p:attrName>style.visibility</p:attrName>
                                        </p:attrNameLst>
                                      </p:cBhvr>
                                      <p:to>
                                        <p:strVal val="visible"/>
                                      </p:to>
                                    </p:set>
                                    <p:animEffect transition="in" filter="checkerboard(across)">
                                      <p:cBhvr>
                                        <p:cTn id="266" dur="500"/>
                                        <p:tgtEl>
                                          <p:spTgt spid="109"/>
                                        </p:tgtEl>
                                      </p:cBhvr>
                                    </p:animEffect>
                                  </p:childTnLst>
                                </p:cTn>
                              </p:par>
                              <p:par>
                                <p:cTn id="267" presetID="5" presetClass="exit" presetSubtype="10" fill="hold" grpId="1" nodeType="withEffect">
                                  <p:stCondLst>
                                    <p:cond delay="0"/>
                                  </p:stCondLst>
                                  <p:childTnLst>
                                    <p:animEffect transition="out" filter="checkerboard(across)">
                                      <p:cBhvr>
                                        <p:cTn id="268" dur="500"/>
                                        <p:tgtEl>
                                          <p:spTgt spid="60"/>
                                        </p:tgtEl>
                                      </p:cBhvr>
                                    </p:animEffect>
                                    <p:set>
                                      <p:cBhvr>
                                        <p:cTn id="269" dur="1" fill="hold">
                                          <p:stCondLst>
                                            <p:cond delay="499"/>
                                          </p:stCondLst>
                                        </p:cTn>
                                        <p:tgtEl>
                                          <p:spTgt spid="60"/>
                                        </p:tgtEl>
                                        <p:attrNameLst>
                                          <p:attrName>style.visibility</p:attrName>
                                        </p:attrNameLst>
                                      </p:cBhvr>
                                      <p:to>
                                        <p:strVal val="hidden"/>
                                      </p:to>
                                    </p:set>
                                  </p:childTnLst>
                                </p:cTn>
                              </p:par>
                              <p:par>
                                <p:cTn id="270" presetID="5" presetClass="exit" presetSubtype="10" fill="hold" grpId="1" nodeType="withEffect">
                                  <p:stCondLst>
                                    <p:cond delay="0"/>
                                  </p:stCondLst>
                                  <p:childTnLst>
                                    <p:animEffect transition="out" filter="checkerboard(across)">
                                      <p:cBhvr>
                                        <p:cTn id="271" dur="500"/>
                                        <p:tgtEl>
                                          <p:spTgt spid="63"/>
                                        </p:tgtEl>
                                      </p:cBhvr>
                                    </p:animEffect>
                                    <p:set>
                                      <p:cBhvr>
                                        <p:cTn id="272" dur="1" fill="hold">
                                          <p:stCondLst>
                                            <p:cond delay="499"/>
                                          </p:stCondLst>
                                        </p:cTn>
                                        <p:tgtEl>
                                          <p:spTgt spid="63"/>
                                        </p:tgtEl>
                                        <p:attrNameLst>
                                          <p:attrName>style.visibility</p:attrName>
                                        </p:attrNameLst>
                                      </p:cBhvr>
                                      <p:to>
                                        <p:strVal val="hidden"/>
                                      </p:to>
                                    </p:set>
                                  </p:childTnLst>
                                </p:cTn>
                              </p:par>
                              <p:par>
                                <p:cTn id="273" presetID="5" presetClass="exit" presetSubtype="10" fill="hold" grpId="1" nodeType="withEffect">
                                  <p:stCondLst>
                                    <p:cond delay="0"/>
                                  </p:stCondLst>
                                  <p:childTnLst>
                                    <p:animEffect transition="out" filter="checkerboard(across)">
                                      <p:cBhvr>
                                        <p:cTn id="274" dur="500"/>
                                        <p:tgtEl>
                                          <p:spTgt spid="68"/>
                                        </p:tgtEl>
                                      </p:cBhvr>
                                    </p:animEffect>
                                    <p:set>
                                      <p:cBhvr>
                                        <p:cTn id="275" dur="1" fill="hold">
                                          <p:stCondLst>
                                            <p:cond delay="499"/>
                                          </p:stCondLst>
                                        </p:cTn>
                                        <p:tgtEl>
                                          <p:spTgt spid="68"/>
                                        </p:tgtEl>
                                        <p:attrNameLst>
                                          <p:attrName>style.visibility</p:attrName>
                                        </p:attrNameLst>
                                      </p:cBhvr>
                                      <p:to>
                                        <p:strVal val="hidden"/>
                                      </p:to>
                                    </p:set>
                                  </p:childTnLst>
                                </p:cTn>
                              </p:par>
                              <p:par>
                                <p:cTn id="276" presetID="5" presetClass="exit" presetSubtype="10" fill="hold" grpId="1" nodeType="withEffect">
                                  <p:stCondLst>
                                    <p:cond delay="0"/>
                                  </p:stCondLst>
                                  <p:childTnLst>
                                    <p:animEffect transition="out" filter="checkerboard(across)">
                                      <p:cBhvr>
                                        <p:cTn id="277" dur="500"/>
                                        <p:tgtEl>
                                          <p:spTgt spid="66"/>
                                        </p:tgtEl>
                                      </p:cBhvr>
                                    </p:animEffect>
                                    <p:set>
                                      <p:cBhvr>
                                        <p:cTn id="278" dur="1" fill="hold">
                                          <p:stCondLst>
                                            <p:cond delay="499"/>
                                          </p:stCondLst>
                                        </p:cTn>
                                        <p:tgtEl>
                                          <p:spTgt spid="66"/>
                                        </p:tgtEl>
                                        <p:attrNameLst>
                                          <p:attrName>style.visibility</p:attrName>
                                        </p:attrNameLst>
                                      </p:cBhvr>
                                      <p:to>
                                        <p:strVal val="hidden"/>
                                      </p:to>
                                    </p:set>
                                  </p:childTnLst>
                                </p:cTn>
                              </p:par>
                              <p:par>
                                <p:cTn id="279" presetID="5" presetClass="exit" presetSubtype="10" fill="hold" grpId="1" nodeType="withEffect">
                                  <p:stCondLst>
                                    <p:cond delay="0"/>
                                  </p:stCondLst>
                                  <p:childTnLst>
                                    <p:animEffect transition="out" filter="checkerboard(across)">
                                      <p:cBhvr>
                                        <p:cTn id="280" dur="500"/>
                                        <p:tgtEl>
                                          <p:spTgt spid="34"/>
                                        </p:tgtEl>
                                      </p:cBhvr>
                                    </p:animEffect>
                                    <p:set>
                                      <p:cBhvr>
                                        <p:cTn id="281" dur="1" fill="hold">
                                          <p:stCondLst>
                                            <p:cond delay="499"/>
                                          </p:stCondLst>
                                        </p:cTn>
                                        <p:tgtEl>
                                          <p:spTgt spid="34"/>
                                        </p:tgtEl>
                                        <p:attrNameLst>
                                          <p:attrName>style.visibility</p:attrName>
                                        </p:attrNameLst>
                                      </p:cBhvr>
                                      <p:to>
                                        <p:strVal val="hidden"/>
                                      </p:to>
                                    </p:set>
                                  </p:childTnLst>
                                </p:cTn>
                              </p:par>
                              <p:par>
                                <p:cTn id="282" presetID="5" presetClass="entr" presetSubtype="10" fill="hold" grpId="0" nodeType="withEffect">
                                  <p:stCondLst>
                                    <p:cond delay="0"/>
                                  </p:stCondLst>
                                  <p:childTnLst>
                                    <p:set>
                                      <p:cBhvr>
                                        <p:cTn id="283" dur="1" fill="hold">
                                          <p:stCondLst>
                                            <p:cond delay="0"/>
                                          </p:stCondLst>
                                        </p:cTn>
                                        <p:tgtEl>
                                          <p:spTgt spid="70"/>
                                        </p:tgtEl>
                                        <p:attrNameLst>
                                          <p:attrName>style.visibility</p:attrName>
                                        </p:attrNameLst>
                                      </p:cBhvr>
                                      <p:to>
                                        <p:strVal val="visible"/>
                                      </p:to>
                                    </p:set>
                                    <p:animEffect transition="in" filter="checkerboard(across)">
                                      <p:cBhvr>
                                        <p:cTn id="284" dur="500"/>
                                        <p:tgtEl>
                                          <p:spTgt spid="70"/>
                                        </p:tgtEl>
                                      </p:cBhvr>
                                    </p:animEffect>
                                  </p:childTnLst>
                                </p:cTn>
                              </p:par>
                              <p:par>
                                <p:cTn id="285" presetID="5" presetClass="entr" presetSubtype="10" fill="hold" grpId="0" nodeType="withEffect">
                                  <p:stCondLst>
                                    <p:cond delay="0"/>
                                  </p:stCondLst>
                                  <p:childTnLst>
                                    <p:set>
                                      <p:cBhvr>
                                        <p:cTn id="286" dur="1" fill="hold">
                                          <p:stCondLst>
                                            <p:cond delay="0"/>
                                          </p:stCondLst>
                                        </p:cTn>
                                        <p:tgtEl>
                                          <p:spTgt spid="73"/>
                                        </p:tgtEl>
                                        <p:attrNameLst>
                                          <p:attrName>style.visibility</p:attrName>
                                        </p:attrNameLst>
                                      </p:cBhvr>
                                      <p:to>
                                        <p:strVal val="visible"/>
                                      </p:to>
                                    </p:set>
                                    <p:animEffect transition="in" filter="checkerboard(across)">
                                      <p:cBhvr>
                                        <p:cTn id="287" dur="500"/>
                                        <p:tgtEl>
                                          <p:spTgt spid="73"/>
                                        </p:tgtEl>
                                      </p:cBhvr>
                                    </p:animEffect>
                                  </p:childTnLst>
                                </p:cTn>
                              </p:par>
                              <p:par>
                                <p:cTn id="288" presetID="5" presetClass="entr" presetSubtype="10" fill="hold" grpId="0" nodeType="withEffect">
                                  <p:stCondLst>
                                    <p:cond delay="0"/>
                                  </p:stCondLst>
                                  <p:childTnLst>
                                    <p:set>
                                      <p:cBhvr>
                                        <p:cTn id="289" dur="1" fill="hold">
                                          <p:stCondLst>
                                            <p:cond delay="0"/>
                                          </p:stCondLst>
                                        </p:cTn>
                                        <p:tgtEl>
                                          <p:spTgt spid="78"/>
                                        </p:tgtEl>
                                        <p:attrNameLst>
                                          <p:attrName>style.visibility</p:attrName>
                                        </p:attrNameLst>
                                      </p:cBhvr>
                                      <p:to>
                                        <p:strVal val="visible"/>
                                      </p:to>
                                    </p:set>
                                    <p:animEffect transition="in" filter="checkerboard(across)">
                                      <p:cBhvr>
                                        <p:cTn id="290" dur="500"/>
                                        <p:tgtEl>
                                          <p:spTgt spid="78"/>
                                        </p:tgtEl>
                                      </p:cBhvr>
                                    </p:animEffect>
                                  </p:childTnLst>
                                </p:cTn>
                              </p:par>
                              <p:par>
                                <p:cTn id="291" presetID="5" presetClass="entr" presetSubtype="10" fill="hold" grpId="0" nodeType="withEffect">
                                  <p:stCondLst>
                                    <p:cond delay="0"/>
                                  </p:stCondLst>
                                  <p:childTnLst>
                                    <p:set>
                                      <p:cBhvr>
                                        <p:cTn id="292" dur="1" fill="hold">
                                          <p:stCondLst>
                                            <p:cond delay="0"/>
                                          </p:stCondLst>
                                        </p:cTn>
                                        <p:tgtEl>
                                          <p:spTgt spid="76"/>
                                        </p:tgtEl>
                                        <p:attrNameLst>
                                          <p:attrName>style.visibility</p:attrName>
                                        </p:attrNameLst>
                                      </p:cBhvr>
                                      <p:to>
                                        <p:strVal val="visible"/>
                                      </p:to>
                                    </p:set>
                                    <p:animEffect transition="in" filter="checkerboard(across)">
                                      <p:cBhvr>
                                        <p:cTn id="293" dur="500"/>
                                        <p:tgtEl>
                                          <p:spTgt spid="76"/>
                                        </p:tgtEl>
                                      </p:cBhvr>
                                    </p:animEffect>
                                  </p:childTnLst>
                                </p:cTn>
                              </p:par>
                              <p:par>
                                <p:cTn id="294" presetID="5" presetClass="entr" presetSubtype="10" fill="hold" grpId="0" nodeType="withEffect">
                                  <p:stCondLst>
                                    <p:cond delay="0"/>
                                  </p:stCondLst>
                                  <p:childTnLst>
                                    <p:set>
                                      <p:cBhvr>
                                        <p:cTn id="295" dur="1" fill="hold">
                                          <p:stCondLst>
                                            <p:cond delay="0"/>
                                          </p:stCondLst>
                                        </p:cTn>
                                        <p:tgtEl>
                                          <p:spTgt spid="55"/>
                                        </p:tgtEl>
                                        <p:attrNameLst>
                                          <p:attrName>style.visibility</p:attrName>
                                        </p:attrNameLst>
                                      </p:cBhvr>
                                      <p:to>
                                        <p:strVal val="visible"/>
                                      </p:to>
                                    </p:set>
                                    <p:animEffect transition="in" filter="checkerboard(across)">
                                      <p:cBhvr>
                                        <p:cTn id="296" dur="500"/>
                                        <p:tgtEl>
                                          <p:spTgt spid="55"/>
                                        </p:tgtEl>
                                      </p:cBhvr>
                                    </p:animEffect>
                                  </p:childTnLst>
                                </p:cTn>
                              </p:par>
                              <p:par>
                                <p:cTn id="297" presetID="5" presetClass="entr" presetSubtype="10" fill="hold" grpId="0" nodeType="withEffect">
                                  <p:stCondLst>
                                    <p:cond delay="0"/>
                                  </p:stCondLst>
                                  <p:childTnLst>
                                    <p:set>
                                      <p:cBhvr>
                                        <p:cTn id="298" dur="1" fill="hold">
                                          <p:stCondLst>
                                            <p:cond delay="0"/>
                                          </p:stCondLst>
                                        </p:cTn>
                                        <p:tgtEl>
                                          <p:spTgt spid="142"/>
                                        </p:tgtEl>
                                        <p:attrNameLst>
                                          <p:attrName>style.visibility</p:attrName>
                                        </p:attrNameLst>
                                      </p:cBhvr>
                                      <p:to>
                                        <p:strVal val="visible"/>
                                      </p:to>
                                    </p:set>
                                    <p:animEffect transition="in" filter="checkerboard(across)">
                                      <p:cBhvr>
                                        <p:cTn id="299" dur="500"/>
                                        <p:tgtEl>
                                          <p:spTgt spid="142"/>
                                        </p:tgtEl>
                                      </p:cBhvr>
                                    </p:animEffect>
                                  </p:childTnLst>
                                </p:cTn>
                              </p:par>
                            </p:childTnLst>
                          </p:cTn>
                        </p:par>
                      </p:childTnLst>
                    </p:cTn>
                  </p:par>
                  <p:par>
                    <p:cTn id="300" fill="hold" nodeType="clickPar">
                      <p:stCondLst>
                        <p:cond delay="indefinite"/>
                      </p:stCondLst>
                      <p:childTnLst>
                        <p:par>
                          <p:cTn id="301" fill="hold" nodeType="withGroup">
                            <p:stCondLst>
                              <p:cond delay="0"/>
                            </p:stCondLst>
                            <p:childTnLst>
                              <p:par>
                                <p:cTn id="302" presetID="5" presetClass="exit" presetSubtype="10" fill="hold" nodeType="clickEffect">
                                  <p:stCondLst>
                                    <p:cond delay="0"/>
                                  </p:stCondLst>
                                  <p:childTnLst>
                                    <p:animEffect transition="out" filter="checkerboard(across)">
                                      <p:cBhvr>
                                        <p:cTn id="303" dur="500"/>
                                        <p:tgtEl>
                                          <p:spTgt spid="79"/>
                                        </p:tgtEl>
                                      </p:cBhvr>
                                    </p:animEffect>
                                    <p:set>
                                      <p:cBhvr>
                                        <p:cTn id="304" dur="1" fill="hold">
                                          <p:stCondLst>
                                            <p:cond delay="499"/>
                                          </p:stCondLst>
                                        </p:cTn>
                                        <p:tgtEl>
                                          <p:spTgt spid="79"/>
                                        </p:tgtEl>
                                        <p:attrNameLst>
                                          <p:attrName>style.visibility</p:attrName>
                                        </p:attrNameLst>
                                      </p:cBhvr>
                                      <p:to>
                                        <p:strVal val="hidden"/>
                                      </p:to>
                                    </p:set>
                                  </p:childTnLst>
                                </p:cTn>
                              </p:par>
                              <p:par>
                                <p:cTn id="305" presetID="5" presetClass="exit" presetSubtype="10" fill="hold" nodeType="withEffect">
                                  <p:stCondLst>
                                    <p:cond delay="0"/>
                                  </p:stCondLst>
                                  <p:childTnLst>
                                    <p:animEffect transition="out" filter="checkerboard(across)">
                                      <p:cBhvr>
                                        <p:cTn id="306" dur="500"/>
                                        <p:tgtEl>
                                          <p:spTgt spid="81"/>
                                        </p:tgtEl>
                                      </p:cBhvr>
                                    </p:animEffect>
                                    <p:set>
                                      <p:cBhvr>
                                        <p:cTn id="307" dur="1" fill="hold">
                                          <p:stCondLst>
                                            <p:cond delay="499"/>
                                          </p:stCondLst>
                                        </p:cTn>
                                        <p:tgtEl>
                                          <p:spTgt spid="81"/>
                                        </p:tgtEl>
                                        <p:attrNameLst>
                                          <p:attrName>style.visibility</p:attrName>
                                        </p:attrNameLst>
                                      </p:cBhvr>
                                      <p:to>
                                        <p:strVal val="hidden"/>
                                      </p:to>
                                    </p:set>
                                  </p:childTnLst>
                                </p:cTn>
                              </p:par>
                              <p:par>
                                <p:cTn id="308" presetID="5" presetClass="exit" presetSubtype="10" fill="hold" nodeType="withEffect">
                                  <p:stCondLst>
                                    <p:cond delay="0"/>
                                  </p:stCondLst>
                                  <p:childTnLst>
                                    <p:animEffect transition="out" filter="checkerboard(across)">
                                      <p:cBhvr>
                                        <p:cTn id="309" dur="500"/>
                                        <p:tgtEl>
                                          <p:spTgt spid="86"/>
                                        </p:tgtEl>
                                      </p:cBhvr>
                                    </p:animEffect>
                                    <p:set>
                                      <p:cBhvr>
                                        <p:cTn id="310" dur="1" fill="hold">
                                          <p:stCondLst>
                                            <p:cond delay="499"/>
                                          </p:stCondLst>
                                        </p:cTn>
                                        <p:tgtEl>
                                          <p:spTgt spid="86"/>
                                        </p:tgtEl>
                                        <p:attrNameLst>
                                          <p:attrName>style.visibility</p:attrName>
                                        </p:attrNameLst>
                                      </p:cBhvr>
                                      <p:to>
                                        <p:strVal val="hidden"/>
                                      </p:to>
                                    </p:set>
                                  </p:childTnLst>
                                </p:cTn>
                              </p:par>
                              <p:par>
                                <p:cTn id="311" presetID="5" presetClass="exit" presetSubtype="10" fill="hold" nodeType="withEffect">
                                  <p:stCondLst>
                                    <p:cond delay="0"/>
                                  </p:stCondLst>
                                  <p:childTnLst>
                                    <p:animEffect transition="out" filter="checkerboard(across)">
                                      <p:cBhvr>
                                        <p:cTn id="312" dur="500"/>
                                        <p:tgtEl>
                                          <p:spTgt spid="89"/>
                                        </p:tgtEl>
                                      </p:cBhvr>
                                    </p:animEffect>
                                    <p:set>
                                      <p:cBhvr>
                                        <p:cTn id="313" dur="1" fill="hold">
                                          <p:stCondLst>
                                            <p:cond delay="499"/>
                                          </p:stCondLst>
                                        </p:cTn>
                                        <p:tgtEl>
                                          <p:spTgt spid="89"/>
                                        </p:tgtEl>
                                        <p:attrNameLst>
                                          <p:attrName>style.visibility</p:attrName>
                                        </p:attrNameLst>
                                      </p:cBhvr>
                                      <p:to>
                                        <p:strVal val="hidden"/>
                                      </p:to>
                                    </p:set>
                                  </p:childTnLst>
                                </p:cTn>
                              </p:par>
                              <p:par>
                                <p:cTn id="314" presetID="5" presetClass="exit" presetSubtype="10" fill="hold" nodeType="withEffect">
                                  <p:stCondLst>
                                    <p:cond delay="0"/>
                                  </p:stCondLst>
                                  <p:childTnLst>
                                    <p:animEffect transition="out" filter="checkerboard(across)">
                                      <p:cBhvr>
                                        <p:cTn id="315" dur="500"/>
                                        <p:tgtEl>
                                          <p:spTgt spid="109"/>
                                        </p:tgtEl>
                                      </p:cBhvr>
                                    </p:animEffect>
                                    <p:set>
                                      <p:cBhvr>
                                        <p:cTn id="316" dur="1" fill="hold">
                                          <p:stCondLst>
                                            <p:cond delay="499"/>
                                          </p:stCondLst>
                                        </p:cTn>
                                        <p:tgtEl>
                                          <p:spTgt spid="109"/>
                                        </p:tgtEl>
                                        <p:attrNameLst>
                                          <p:attrName>style.visibility</p:attrName>
                                        </p:attrNameLst>
                                      </p:cBhvr>
                                      <p:to>
                                        <p:strVal val="hidden"/>
                                      </p:to>
                                    </p:set>
                                  </p:childTnLst>
                                </p:cTn>
                              </p:par>
                              <p:par>
                                <p:cTn id="317" presetID="5" presetClass="exit" presetSubtype="10" fill="hold" nodeType="withEffect">
                                  <p:stCondLst>
                                    <p:cond delay="0"/>
                                  </p:stCondLst>
                                  <p:childTnLst>
                                    <p:animEffect transition="out" filter="checkerboard(across)">
                                      <p:cBhvr>
                                        <p:cTn id="318" dur="500"/>
                                        <p:tgtEl>
                                          <p:spTgt spid="98"/>
                                        </p:tgtEl>
                                      </p:cBhvr>
                                    </p:animEffect>
                                    <p:set>
                                      <p:cBhvr>
                                        <p:cTn id="319" dur="1" fill="hold">
                                          <p:stCondLst>
                                            <p:cond delay="499"/>
                                          </p:stCondLst>
                                        </p:cTn>
                                        <p:tgtEl>
                                          <p:spTgt spid="98"/>
                                        </p:tgtEl>
                                        <p:attrNameLst>
                                          <p:attrName>style.visibility</p:attrName>
                                        </p:attrNameLst>
                                      </p:cBhvr>
                                      <p:to>
                                        <p:strVal val="hidden"/>
                                      </p:to>
                                    </p:set>
                                  </p:childTnLst>
                                </p:cTn>
                              </p:par>
                              <p:par>
                                <p:cTn id="320" presetID="5" presetClass="entr" presetSubtype="10" fill="hold" nodeType="withEffect">
                                  <p:stCondLst>
                                    <p:cond delay="0"/>
                                  </p:stCondLst>
                                  <p:childTnLst>
                                    <p:set>
                                      <p:cBhvr>
                                        <p:cTn id="321" dur="1" fill="hold">
                                          <p:stCondLst>
                                            <p:cond delay="0"/>
                                          </p:stCondLst>
                                        </p:cTn>
                                        <p:tgtEl>
                                          <p:spTgt spid="147"/>
                                        </p:tgtEl>
                                        <p:attrNameLst>
                                          <p:attrName>style.visibility</p:attrName>
                                        </p:attrNameLst>
                                      </p:cBhvr>
                                      <p:to>
                                        <p:strVal val="visible"/>
                                      </p:to>
                                    </p:set>
                                    <p:animEffect transition="in" filter="checkerboard(across)">
                                      <p:cBhvr>
                                        <p:cTn id="322" dur="500"/>
                                        <p:tgtEl>
                                          <p:spTgt spid="147"/>
                                        </p:tgtEl>
                                      </p:cBhvr>
                                    </p:animEffect>
                                  </p:childTnLst>
                                </p:cTn>
                              </p:par>
                              <p:par>
                                <p:cTn id="323" presetID="5" presetClass="entr" presetSubtype="10" fill="hold" nodeType="withEffect">
                                  <p:stCondLst>
                                    <p:cond delay="0"/>
                                  </p:stCondLst>
                                  <p:childTnLst>
                                    <p:set>
                                      <p:cBhvr>
                                        <p:cTn id="324" dur="1" fill="hold">
                                          <p:stCondLst>
                                            <p:cond delay="0"/>
                                          </p:stCondLst>
                                        </p:cTn>
                                        <p:tgtEl>
                                          <p:spTgt spid="149"/>
                                        </p:tgtEl>
                                        <p:attrNameLst>
                                          <p:attrName>style.visibility</p:attrName>
                                        </p:attrNameLst>
                                      </p:cBhvr>
                                      <p:to>
                                        <p:strVal val="visible"/>
                                      </p:to>
                                    </p:set>
                                    <p:animEffect transition="in" filter="checkerboard(across)">
                                      <p:cBhvr>
                                        <p:cTn id="325" dur="500"/>
                                        <p:tgtEl>
                                          <p:spTgt spid="149"/>
                                        </p:tgtEl>
                                      </p:cBhvr>
                                    </p:animEffect>
                                  </p:childTnLst>
                                </p:cTn>
                              </p:par>
                              <p:par>
                                <p:cTn id="326" presetID="5" presetClass="entr" presetSubtype="10" fill="hold" nodeType="withEffect">
                                  <p:stCondLst>
                                    <p:cond delay="0"/>
                                  </p:stCondLst>
                                  <p:childTnLst>
                                    <p:set>
                                      <p:cBhvr>
                                        <p:cTn id="327" dur="1" fill="hold">
                                          <p:stCondLst>
                                            <p:cond delay="0"/>
                                          </p:stCondLst>
                                        </p:cTn>
                                        <p:tgtEl>
                                          <p:spTgt spid="153"/>
                                        </p:tgtEl>
                                        <p:attrNameLst>
                                          <p:attrName>style.visibility</p:attrName>
                                        </p:attrNameLst>
                                      </p:cBhvr>
                                      <p:to>
                                        <p:strVal val="visible"/>
                                      </p:to>
                                    </p:set>
                                    <p:animEffect transition="in" filter="checkerboard(across)">
                                      <p:cBhvr>
                                        <p:cTn id="328" dur="500"/>
                                        <p:tgtEl>
                                          <p:spTgt spid="153"/>
                                        </p:tgtEl>
                                      </p:cBhvr>
                                    </p:animEffect>
                                  </p:childTnLst>
                                </p:cTn>
                              </p:par>
                              <p:par>
                                <p:cTn id="329" presetID="5" presetClass="entr" presetSubtype="10" fill="hold" nodeType="withEffect">
                                  <p:stCondLst>
                                    <p:cond delay="0"/>
                                  </p:stCondLst>
                                  <p:childTnLst>
                                    <p:set>
                                      <p:cBhvr>
                                        <p:cTn id="330" dur="1" fill="hold">
                                          <p:stCondLst>
                                            <p:cond delay="0"/>
                                          </p:stCondLst>
                                        </p:cTn>
                                        <p:tgtEl>
                                          <p:spTgt spid="157"/>
                                        </p:tgtEl>
                                        <p:attrNameLst>
                                          <p:attrName>style.visibility</p:attrName>
                                        </p:attrNameLst>
                                      </p:cBhvr>
                                      <p:to>
                                        <p:strVal val="visible"/>
                                      </p:to>
                                    </p:set>
                                    <p:animEffect transition="in" filter="checkerboard(across)">
                                      <p:cBhvr>
                                        <p:cTn id="331" dur="500"/>
                                        <p:tgtEl>
                                          <p:spTgt spid="157"/>
                                        </p:tgtEl>
                                      </p:cBhvr>
                                    </p:animEffect>
                                  </p:childTnLst>
                                </p:cTn>
                              </p:par>
                              <p:par>
                                <p:cTn id="332" presetID="5" presetClass="exit" presetSubtype="10" fill="hold" grpId="1" nodeType="withEffect">
                                  <p:stCondLst>
                                    <p:cond delay="0"/>
                                  </p:stCondLst>
                                  <p:childTnLst>
                                    <p:animEffect transition="out" filter="checkerboard(across)">
                                      <p:cBhvr>
                                        <p:cTn id="333" dur="500"/>
                                        <p:tgtEl>
                                          <p:spTgt spid="49"/>
                                        </p:tgtEl>
                                      </p:cBhvr>
                                    </p:animEffect>
                                    <p:set>
                                      <p:cBhvr>
                                        <p:cTn id="334" dur="1" fill="hold">
                                          <p:stCondLst>
                                            <p:cond delay="499"/>
                                          </p:stCondLst>
                                        </p:cTn>
                                        <p:tgtEl>
                                          <p:spTgt spid="49"/>
                                        </p:tgtEl>
                                        <p:attrNameLst>
                                          <p:attrName>style.visibility</p:attrName>
                                        </p:attrNameLst>
                                      </p:cBhvr>
                                      <p:to>
                                        <p:strVal val="hidden"/>
                                      </p:to>
                                    </p:set>
                                  </p:childTnLst>
                                </p:cTn>
                              </p:par>
                              <p:par>
                                <p:cTn id="335" presetID="5" presetClass="exit" presetSubtype="10" fill="hold" grpId="1" nodeType="withEffect">
                                  <p:stCondLst>
                                    <p:cond delay="0"/>
                                  </p:stCondLst>
                                  <p:childTnLst>
                                    <p:animEffect transition="out" filter="checkerboard(across)">
                                      <p:cBhvr>
                                        <p:cTn id="336" dur="500"/>
                                        <p:tgtEl>
                                          <p:spTgt spid="50"/>
                                        </p:tgtEl>
                                      </p:cBhvr>
                                    </p:animEffect>
                                    <p:set>
                                      <p:cBhvr>
                                        <p:cTn id="337" dur="1" fill="hold">
                                          <p:stCondLst>
                                            <p:cond delay="499"/>
                                          </p:stCondLst>
                                        </p:cTn>
                                        <p:tgtEl>
                                          <p:spTgt spid="50"/>
                                        </p:tgtEl>
                                        <p:attrNameLst>
                                          <p:attrName>style.visibility</p:attrName>
                                        </p:attrNameLst>
                                      </p:cBhvr>
                                      <p:to>
                                        <p:strVal val="hidden"/>
                                      </p:to>
                                    </p:set>
                                  </p:childTnLst>
                                </p:cTn>
                              </p:par>
                              <p:par>
                                <p:cTn id="338" presetID="5" presetClass="exit" presetSubtype="10" fill="hold" grpId="1" nodeType="withEffect">
                                  <p:stCondLst>
                                    <p:cond delay="0"/>
                                  </p:stCondLst>
                                  <p:childTnLst>
                                    <p:animEffect transition="out" filter="checkerboard(across)">
                                      <p:cBhvr>
                                        <p:cTn id="339" dur="500"/>
                                        <p:tgtEl>
                                          <p:spTgt spid="51"/>
                                        </p:tgtEl>
                                      </p:cBhvr>
                                    </p:animEffect>
                                    <p:set>
                                      <p:cBhvr>
                                        <p:cTn id="340" dur="1" fill="hold">
                                          <p:stCondLst>
                                            <p:cond delay="499"/>
                                          </p:stCondLst>
                                        </p:cTn>
                                        <p:tgtEl>
                                          <p:spTgt spid="51"/>
                                        </p:tgtEl>
                                        <p:attrNameLst>
                                          <p:attrName>style.visibility</p:attrName>
                                        </p:attrNameLst>
                                      </p:cBhvr>
                                      <p:to>
                                        <p:strVal val="hidden"/>
                                      </p:to>
                                    </p:set>
                                  </p:childTnLst>
                                </p:cTn>
                              </p:par>
                              <p:par>
                                <p:cTn id="341" presetID="5" presetClass="exit" presetSubtype="10" fill="hold" grpId="1" nodeType="withEffect">
                                  <p:stCondLst>
                                    <p:cond delay="0"/>
                                  </p:stCondLst>
                                  <p:childTnLst>
                                    <p:animEffect transition="out" filter="checkerboard(across)">
                                      <p:cBhvr>
                                        <p:cTn id="342" dur="500"/>
                                        <p:tgtEl>
                                          <p:spTgt spid="52"/>
                                        </p:tgtEl>
                                      </p:cBhvr>
                                    </p:animEffect>
                                    <p:set>
                                      <p:cBhvr>
                                        <p:cTn id="343" dur="1" fill="hold">
                                          <p:stCondLst>
                                            <p:cond delay="499"/>
                                          </p:stCondLst>
                                        </p:cTn>
                                        <p:tgtEl>
                                          <p:spTgt spid="52"/>
                                        </p:tgtEl>
                                        <p:attrNameLst>
                                          <p:attrName>style.visibility</p:attrName>
                                        </p:attrNameLst>
                                      </p:cBhvr>
                                      <p:to>
                                        <p:strVal val="hidden"/>
                                      </p:to>
                                    </p:set>
                                  </p:childTnLst>
                                </p:cTn>
                              </p:par>
                              <p:par>
                                <p:cTn id="344" presetID="5" presetClass="exit" presetSubtype="10" fill="hold" grpId="1" nodeType="withEffect">
                                  <p:stCondLst>
                                    <p:cond delay="0"/>
                                  </p:stCondLst>
                                  <p:childTnLst>
                                    <p:animEffect transition="out" filter="checkerboard(across)">
                                      <p:cBhvr>
                                        <p:cTn id="345" dur="500"/>
                                        <p:tgtEl>
                                          <p:spTgt spid="53"/>
                                        </p:tgtEl>
                                      </p:cBhvr>
                                    </p:animEffect>
                                    <p:set>
                                      <p:cBhvr>
                                        <p:cTn id="346" dur="1" fill="hold">
                                          <p:stCondLst>
                                            <p:cond delay="499"/>
                                          </p:stCondLst>
                                        </p:cTn>
                                        <p:tgtEl>
                                          <p:spTgt spid="53"/>
                                        </p:tgtEl>
                                        <p:attrNameLst>
                                          <p:attrName>style.visibility</p:attrName>
                                        </p:attrNameLst>
                                      </p:cBhvr>
                                      <p:to>
                                        <p:strVal val="hidden"/>
                                      </p:to>
                                    </p:set>
                                  </p:childTnLst>
                                </p:cTn>
                              </p:par>
                              <p:par>
                                <p:cTn id="347" presetID="5" presetClass="exit" presetSubtype="10" fill="hold" grpId="1" nodeType="withEffect">
                                  <p:stCondLst>
                                    <p:cond delay="0"/>
                                  </p:stCondLst>
                                  <p:childTnLst>
                                    <p:animEffect transition="out" filter="checkerboard(across)">
                                      <p:cBhvr>
                                        <p:cTn id="348" dur="500"/>
                                        <p:tgtEl>
                                          <p:spTgt spid="54"/>
                                        </p:tgtEl>
                                      </p:cBhvr>
                                    </p:animEffect>
                                    <p:set>
                                      <p:cBhvr>
                                        <p:cTn id="349" dur="1" fill="hold">
                                          <p:stCondLst>
                                            <p:cond delay="499"/>
                                          </p:stCondLst>
                                        </p:cTn>
                                        <p:tgtEl>
                                          <p:spTgt spid="54"/>
                                        </p:tgtEl>
                                        <p:attrNameLst>
                                          <p:attrName>style.visibility</p:attrName>
                                        </p:attrNameLst>
                                      </p:cBhvr>
                                      <p:to>
                                        <p:strVal val="hidden"/>
                                      </p:to>
                                    </p:set>
                                  </p:childTnLst>
                                </p:cTn>
                              </p:par>
                              <p:par>
                                <p:cTn id="350" presetID="5" presetClass="exit" presetSubtype="10" fill="hold" grpId="1" nodeType="withEffect">
                                  <p:stCondLst>
                                    <p:cond delay="0"/>
                                  </p:stCondLst>
                                  <p:childTnLst>
                                    <p:animEffect transition="out" filter="checkerboard(across)">
                                      <p:cBhvr>
                                        <p:cTn id="351" dur="500"/>
                                        <p:tgtEl>
                                          <p:spTgt spid="55"/>
                                        </p:tgtEl>
                                      </p:cBhvr>
                                    </p:animEffect>
                                    <p:set>
                                      <p:cBhvr>
                                        <p:cTn id="352" dur="1" fill="hold">
                                          <p:stCondLst>
                                            <p:cond delay="499"/>
                                          </p:stCondLst>
                                        </p:cTn>
                                        <p:tgtEl>
                                          <p:spTgt spid="55"/>
                                        </p:tgtEl>
                                        <p:attrNameLst>
                                          <p:attrName>style.visibility</p:attrName>
                                        </p:attrNameLst>
                                      </p:cBhvr>
                                      <p:to>
                                        <p:strVal val="hidden"/>
                                      </p:to>
                                    </p:set>
                                  </p:childTnLst>
                                </p:cTn>
                              </p:par>
                              <p:par>
                                <p:cTn id="353" presetID="5" presetClass="exit" presetSubtype="10" fill="hold" grpId="1" nodeType="withEffect">
                                  <p:stCondLst>
                                    <p:cond delay="0"/>
                                  </p:stCondLst>
                                  <p:childTnLst>
                                    <p:animEffect transition="out" filter="checkerboard(across)">
                                      <p:cBhvr>
                                        <p:cTn id="354" dur="500"/>
                                        <p:tgtEl>
                                          <p:spTgt spid="56"/>
                                        </p:tgtEl>
                                      </p:cBhvr>
                                    </p:animEffect>
                                    <p:set>
                                      <p:cBhvr>
                                        <p:cTn id="355" dur="1" fill="hold">
                                          <p:stCondLst>
                                            <p:cond delay="499"/>
                                          </p:stCondLst>
                                        </p:cTn>
                                        <p:tgtEl>
                                          <p:spTgt spid="56"/>
                                        </p:tgtEl>
                                        <p:attrNameLst>
                                          <p:attrName>style.visibility</p:attrName>
                                        </p:attrNameLst>
                                      </p:cBhvr>
                                      <p:to>
                                        <p:strVal val="hidden"/>
                                      </p:to>
                                    </p:set>
                                  </p:childTnLst>
                                </p:cTn>
                              </p:par>
                              <p:par>
                                <p:cTn id="356" presetID="5" presetClass="exit" presetSubtype="10" fill="hold" grpId="1" nodeType="withEffect">
                                  <p:stCondLst>
                                    <p:cond delay="0"/>
                                  </p:stCondLst>
                                  <p:childTnLst>
                                    <p:animEffect transition="out" filter="checkerboard(across)">
                                      <p:cBhvr>
                                        <p:cTn id="357" dur="500"/>
                                        <p:tgtEl>
                                          <p:spTgt spid="57"/>
                                        </p:tgtEl>
                                      </p:cBhvr>
                                    </p:animEffect>
                                    <p:set>
                                      <p:cBhvr>
                                        <p:cTn id="358" dur="1" fill="hold">
                                          <p:stCondLst>
                                            <p:cond delay="499"/>
                                          </p:stCondLst>
                                        </p:cTn>
                                        <p:tgtEl>
                                          <p:spTgt spid="57"/>
                                        </p:tgtEl>
                                        <p:attrNameLst>
                                          <p:attrName>style.visibility</p:attrName>
                                        </p:attrNameLst>
                                      </p:cBhvr>
                                      <p:to>
                                        <p:strVal val="hidden"/>
                                      </p:to>
                                    </p:set>
                                  </p:childTnLst>
                                </p:cTn>
                              </p:par>
                              <p:par>
                                <p:cTn id="359" presetID="5" presetClass="exit" presetSubtype="10" fill="hold" grpId="1" nodeType="withEffect">
                                  <p:stCondLst>
                                    <p:cond delay="0"/>
                                  </p:stCondLst>
                                  <p:childTnLst>
                                    <p:animEffect transition="out" filter="checkerboard(across)">
                                      <p:cBhvr>
                                        <p:cTn id="360" dur="500"/>
                                        <p:tgtEl>
                                          <p:spTgt spid="58"/>
                                        </p:tgtEl>
                                      </p:cBhvr>
                                    </p:animEffect>
                                    <p:set>
                                      <p:cBhvr>
                                        <p:cTn id="361" dur="1" fill="hold">
                                          <p:stCondLst>
                                            <p:cond delay="499"/>
                                          </p:stCondLst>
                                        </p:cTn>
                                        <p:tgtEl>
                                          <p:spTgt spid="58"/>
                                        </p:tgtEl>
                                        <p:attrNameLst>
                                          <p:attrName>style.visibility</p:attrName>
                                        </p:attrNameLst>
                                      </p:cBhvr>
                                      <p:to>
                                        <p:strVal val="hidden"/>
                                      </p:to>
                                    </p:set>
                                  </p:childTnLst>
                                </p:cTn>
                              </p:par>
                              <p:par>
                                <p:cTn id="362" presetID="5" presetClass="exit" presetSubtype="10" fill="hold" grpId="1" nodeType="withEffect">
                                  <p:stCondLst>
                                    <p:cond delay="0"/>
                                  </p:stCondLst>
                                  <p:childTnLst>
                                    <p:animEffect transition="out" filter="checkerboard(across)">
                                      <p:cBhvr>
                                        <p:cTn id="363" dur="500"/>
                                        <p:tgtEl>
                                          <p:spTgt spid="69"/>
                                        </p:tgtEl>
                                      </p:cBhvr>
                                    </p:animEffect>
                                    <p:set>
                                      <p:cBhvr>
                                        <p:cTn id="364" dur="1" fill="hold">
                                          <p:stCondLst>
                                            <p:cond delay="499"/>
                                          </p:stCondLst>
                                        </p:cTn>
                                        <p:tgtEl>
                                          <p:spTgt spid="69"/>
                                        </p:tgtEl>
                                        <p:attrNameLst>
                                          <p:attrName>style.visibility</p:attrName>
                                        </p:attrNameLst>
                                      </p:cBhvr>
                                      <p:to>
                                        <p:strVal val="hidden"/>
                                      </p:to>
                                    </p:set>
                                  </p:childTnLst>
                                </p:cTn>
                              </p:par>
                              <p:par>
                                <p:cTn id="365" presetID="5" presetClass="exit" presetSubtype="10" fill="hold" grpId="1" nodeType="withEffect">
                                  <p:stCondLst>
                                    <p:cond delay="0"/>
                                  </p:stCondLst>
                                  <p:childTnLst>
                                    <p:animEffect transition="out" filter="checkerboard(across)">
                                      <p:cBhvr>
                                        <p:cTn id="366" dur="500"/>
                                        <p:tgtEl>
                                          <p:spTgt spid="70"/>
                                        </p:tgtEl>
                                      </p:cBhvr>
                                    </p:animEffect>
                                    <p:set>
                                      <p:cBhvr>
                                        <p:cTn id="367" dur="1" fill="hold">
                                          <p:stCondLst>
                                            <p:cond delay="499"/>
                                          </p:stCondLst>
                                        </p:cTn>
                                        <p:tgtEl>
                                          <p:spTgt spid="70"/>
                                        </p:tgtEl>
                                        <p:attrNameLst>
                                          <p:attrName>style.visibility</p:attrName>
                                        </p:attrNameLst>
                                      </p:cBhvr>
                                      <p:to>
                                        <p:strVal val="hidden"/>
                                      </p:to>
                                    </p:set>
                                  </p:childTnLst>
                                </p:cTn>
                              </p:par>
                              <p:par>
                                <p:cTn id="368" presetID="5" presetClass="exit" presetSubtype="10" fill="hold" grpId="1" nodeType="withEffect">
                                  <p:stCondLst>
                                    <p:cond delay="0"/>
                                  </p:stCondLst>
                                  <p:childTnLst>
                                    <p:animEffect transition="out" filter="checkerboard(across)">
                                      <p:cBhvr>
                                        <p:cTn id="369" dur="500"/>
                                        <p:tgtEl>
                                          <p:spTgt spid="71"/>
                                        </p:tgtEl>
                                      </p:cBhvr>
                                    </p:animEffect>
                                    <p:set>
                                      <p:cBhvr>
                                        <p:cTn id="370" dur="1" fill="hold">
                                          <p:stCondLst>
                                            <p:cond delay="499"/>
                                          </p:stCondLst>
                                        </p:cTn>
                                        <p:tgtEl>
                                          <p:spTgt spid="71"/>
                                        </p:tgtEl>
                                        <p:attrNameLst>
                                          <p:attrName>style.visibility</p:attrName>
                                        </p:attrNameLst>
                                      </p:cBhvr>
                                      <p:to>
                                        <p:strVal val="hidden"/>
                                      </p:to>
                                    </p:set>
                                  </p:childTnLst>
                                </p:cTn>
                              </p:par>
                              <p:par>
                                <p:cTn id="371" presetID="5" presetClass="exit" presetSubtype="10" fill="hold" grpId="1" nodeType="withEffect">
                                  <p:stCondLst>
                                    <p:cond delay="0"/>
                                  </p:stCondLst>
                                  <p:childTnLst>
                                    <p:animEffect transition="out" filter="checkerboard(across)">
                                      <p:cBhvr>
                                        <p:cTn id="372" dur="500"/>
                                        <p:tgtEl>
                                          <p:spTgt spid="72"/>
                                        </p:tgtEl>
                                      </p:cBhvr>
                                    </p:animEffect>
                                    <p:set>
                                      <p:cBhvr>
                                        <p:cTn id="373" dur="1" fill="hold">
                                          <p:stCondLst>
                                            <p:cond delay="499"/>
                                          </p:stCondLst>
                                        </p:cTn>
                                        <p:tgtEl>
                                          <p:spTgt spid="72"/>
                                        </p:tgtEl>
                                        <p:attrNameLst>
                                          <p:attrName>style.visibility</p:attrName>
                                        </p:attrNameLst>
                                      </p:cBhvr>
                                      <p:to>
                                        <p:strVal val="hidden"/>
                                      </p:to>
                                    </p:set>
                                  </p:childTnLst>
                                </p:cTn>
                              </p:par>
                              <p:par>
                                <p:cTn id="374" presetID="5" presetClass="exit" presetSubtype="10" fill="hold" grpId="1" nodeType="withEffect">
                                  <p:stCondLst>
                                    <p:cond delay="0"/>
                                  </p:stCondLst>
                                  <p:childTnLst>
                                    <p:animEffect transition="out" filter="checkerboard(across)">
                                      <p:cBhvr>
                                        <p:cTn id="375" dur="500"/>
                                        <p:tgtEl>
                                          <p:spTgt spid="73"/>
                                        </p:tgtEl>
                                      </p:cBhvr>
                                    </p:animEffect>
                                    <p:set>
                                      <p:cBhvr>
                                        <p:cTn id="376" dur="1" fill="hold">
                                          <p:stCondLst>
                                            <p:cond delay="499"/>
                                          </p:stCondLst>
                                        </p:cTn>
                                        <p:tgtEl>
                                          <p:spTgt spid="73"/>
                                        </p:tgtEl>
                                        <p:attrNameLst>
                                          <p:attrName>style.visibility</p:attrName>
                                        </p:attrNameLst>
                                      </p:cBhvr>
                                      <p:to>
                                        <p:strVal val="hidden"/>
                                      </p:to>
                                    </p:set>
                                  </p:childTnLst>
                                </p:cTn>
                              </p:par>
                              <p:par>
                                <p:cTn id="377" presetID="5" presetClass="exit" presetSubtype="10" fill="hold" grpId="1" nodeType="withEffect">
                                  <p:stCondLst>
                                    <p:cond delay="0"/>
                                  </p:stCondLst>
                                  <p:childTnLst>
                                    <p:animEffect transition="out" filter="checkerboard(across)">
                                      <p:cBhvr>
                                        <p:cTn id="378" dur="500"/>
                                        <p:tgtEl>
                                          <p:spTgt spid="74"/>
                                        </p:tgtEl>
                                      </p:cBhvr>
                                    </p:animEffect>
                                    <p:set>
                                      <p:cBhvr>
                                        <p:cTn id="379" dur="1" fill="hold">
                                          <p:stCondLst>
                                            <p:cond delay="499"/>
                                          </p:stCondLst>
                                        </p:cTn>
                                        <p:tgtEl>
                                          <p:spTgt spid="74"/>
                                        </p:tgtEl>
                                        <p:attrNameLst>
                                          <p:attrName>style.visibility</p:attrName>
                                        </p:attrNameLst>
                                      </p:cBhvr>
                                      <p:to>
                                        <p:strVal val="hidden"/>
                                      </p:to>
                                    </p:set>
                                  </p:childTnLst>
                                </p:cTn>
                              </p:par>
                              <p:par>
                                <p:cTn id="380" presetID="5" presetClass="exit" presetSubtype="10" fill="hold" grpId="1" nodeType="withEffect">
                                  <p:stCondLst>
                                    <p:cond delay="0"/>
                                  </p:stCondLst>
                                  <p:childTnLst>
                                    <p:animEffect transition="out" filter="checkerboard(across)">
                                      <p:cBhvr>
                                        <p:cTn id="381" dur="500"/>
                                        <p:tgtEl>
                                          <p:spTgt spid="75"/>
                                        </p:tgtEl>
                                      </p:cBhvr>
                                    </p:animEffect>
                                    <p:set>
                                      <p:cBhvr>
                                        <p:cTn id="382" dur="1" fill="hold">
                                          <p:stCondLst>
                                            <p:cond delay="499"/>
                                          </p:stCondLst>
                                        </p:cTn>
                                        <p:tgtEl>
                                          <p:spTgt spid="75"/>
                                        </p:tgtEl>
                                        <p:attrNameLst>
                                          <p:attrName>style.visibility</p:attrName>
                                        </p:attrNameLst>
                                      </p:cBhvr>
                                      <p:to>
                                        <p:strVal val="hidden"/>
                                      </p:to>
                                    </p:set>
                                  </p:childTnLst>
                                </p:cTn>
                              </p:par>
                              <p:par>
                                <p:cTn id="383" presetID="5" presetClass="exit" presetSubtype="10" fill="hold" grpId="1" nodeType="withEffect">
                                  <p:stCondLst>
                                    <p:cond delay="0"/>
                                  </p:stCondLst>
                                  <p:childTnLst>
                                    <p:animEffect transition="out" filter="checkerboard(across)">
                                      <p:cBhvr>
                                        <p:cTn id="384" dur="500"/>
                                        <p:tgtEl>
                                          <p:spTgt spid="76"/>
                                        </p:tgtEl>
                                      </p:cBhvr>
                                    </p:animEffect>
                                    <p:set>
                                      <p:cBhvr>
                                        <p:cTn id="385" dur="1" fill="hold">
                                          <p:stCondLst>
                                            <p:cond delay="499"/>
                                          </p:stCondLst>
                                        </p:cTn>
                                        <p:tgtEl>
                                          <p:spTgt spid="76"/>
                                        </p:tgtEl>
                                        <p:attrNameLst>
                                          <p:attrName>style.visibility</p:attrName>
                                        </p:attrNameLst>
                                      </p:cBhvr>
                                      <p:to>
                                        <p:strVal val="hidden"/>
                                      </p:to>
                                    </p:set>
                                  </p:childTnLst>
                                </p:cTn>
                              </p:par>
                              <p:par>
                                <p:cTn id="386" presetID="5" presetClass="exit" presetSubtype="10" fill="hold" grpId="1" nodeType="withEffect">
                                  <p:stCondLst>
                                    <p:cond delay="0"/>
                                  </p:stCondLst>
                                  <p:childTnLst>
                                    <p:animEffect transition="out" filter="checkerboard(across)">
                                      <p:cBhvr>
                                        <p:cTn id="387" dur="500"/>
                                        <p:tgtEl>
                                          <p:spTgt spid="77"/>
                                        </p:tgtEl>
                                      </p:cBhvr>
                                    </p:animEffect>
                                    <p:set>
                                      <p:cBhvr>
                                        <p:cTn id="388" dur="1" fill="hold">
                                          <p:stCondLst>
                                            <p:cond delay="499"/>
                                          </p:stCondLst>
                                        </p:cTn>
                                        <p:tgtEl>
                                          <p:spTgt spid="77"/>
                                        </p:tgtEl>
                                        <p:attrNameLst>
                                          <p:attrName>style.visibility</p:attrName>
                                        </p:attrNameLst>
                                      </p:cBhvr>
                                      <p:to>
                                        <p:strVal val="hidden"/>
                                      </p:to>
                                    </p:set>
                                  </p:childTnLst>
                                </p:cTn>
                              </p:par>
                              <p:par>
                                <p:cTn id="389" presetID="5" presetClass="exit" presetSubtype="10" fill="hold" grpId="1" nodeType="withEffect">
                                  <p:stCondLst>
                                    <p:cond delay="0"/>
                                  </p:stCondLst>
                                  <p:childTnLst>
                                    <p:animEffect transition="out" filter="checkerboard(across)">
                                      <p:cBhvr>
                                        <p:cTn id="390" dur="500"/>
                                        <p:tgtEl>
                                          <p:spTgt spid="78"/>
                                        </p:tgtEl>
                                      </p:cBhvr>
                                    </p:animEffect>
                                    <p:set>
                                      <p:cBhvr>
                                        <p:cTn id="391" dur="1" fill="hold">
                                          <p:stCondLst>
                                            <p:cond delay="499"/>
                                          </p:stCondLst>
                                        </p:cTn>
                                        <p:tgtEl>
                                          <p:spTgt spid="78"/>
                                        </p:tgtEl>
                                        <p:attrNameLst>
                                          <p:attrName>style.visibility</p:attrName>
                                        </p:attrNameLst>
                                      </p:cBhvr>
                                      <p:to>
                                        <p:strVal val="hidden"/>
                                      </p:to>
                                    </p:set>
                                  </p:childTnLst>
                                </p:cTn>
                              </p:par>
                            </p:childTnLst>
                          </p:cTn>
                        </p:par>
                      </p:childTnLst>
                    </p:cTn>
                  </p:par>
                  <p:par>
                    <p:cTn id="392" fill="hold" nodeType="clickPar">
                      <p:stCondLst>
                        <p:cond delay="indefinite"/>
                      </p:stCondLst>
                      <p:childTnLst>
                        <p:par>
                          <p:cTn id="393" fill="hold" nodeType="withGroup">
                            <p:stCondLst>
                              <p:cond delay="0"/>
                            </p:stCondLst>
                            <p:childTnLst>
                              <p:par>
                                <p:cTn id="394" presetID="5" presetClass="entr" presetSubtype="10" fill="hold" nodeType="clickEffect">
                                  <p:stCondLst>
                                    <p:cond delay="0"/>
                                  </p:stCondLst>
                                  <p:childTnLst>
                                    <p:set>
                                      <p:cBhvr>
                                        <p:cTn id="395" dur="1" fill="hold">
                                          <p:stCondLst>
                                            <p:cond delay="0"/>
                                          </p:stCondLst>
                                        </p:cTn>
                                        <p:tgtEl>
                                          <p:spTgt spid="160"/>
                                        </p:tgtEl>
                                        <p:attrNameLst>
                                          <p:attrName>style.visibility</p:attrName>
                                        </p:attrNameLst>
                                      </p:cBhvr>
                                      <p:to>
                                        <p:strVal val="visible"/>
                                      </p:to>
                                    </p:set>
                                    <p:animEffect transition="in" filter="checkerboard(across)">
                                      <p:cBhvr>
                                        <p:cTn id="396" dur="500"/>
                                        <p:tgtEl>
                                          <p:spTgt spid="160"/>
                                        </p:tgtEl>
                                      </p:cBhvr>
                                    </p:animEffect>
                                  </p:childTnLst>
                                </p:cTn>
                              </p:par>
                              <p:par>
                                <p:cTn id="397" presetID="5" presetClass="entr" presetSubtype="10" fill="hold" grpId="0" nodeType="withEffect" nodePh="1">
                                  <p:stCondLst>
                                    <p:cond delay="0"/>
                                  </p:stCondLst>
                                  <p:endCondLst>
                                    <p:cond evt="begin" delay="0">
                                      <p:tn val="397"/>
                                    </p:cond>
                                  </p:endCondLst>
                                  <p:childTnLst>
                                    <p:set>
                                      <p:cBhvr>
                                        <p:cTn id="398" dur="1" fill="hold">
                                          <p:stCondLst>
                                            <p:cond delay="0"/>
                                          </p:stCondLst>
                                        </p:cTn>
                                        <p:tgtEl>
                                          <p:spTgt spid="161">
                                            <p:txEl>
                                              <p:charRg st="4294967295" end="4294967295"/>
                                            </p:txEl>
                                          </p:spTgt>
                                        </p:tgtEl>
                                        <p:attrNameLst>
                                          <p:attrName>style.visibility</p:attrName>
                                        </p:attrNameLst>
                                      </p:cBhvr>
                                      <p:to>
                                        <p:strVal val="visible"/>
                                      </p:to>
                                    </p:set>
                                    <p:animEffect transition="in" filter="checkerboard(across)">
                                      <p:cBhvr>
                                        <p:cTn id="399" dur="500"/>
                                        <p:tgtEl>
                                          <p:spTgt spid="161">
                                            <p:txEl>
                                              <p:charRg st="4294967295" end="4294967295"/>
                                            </p:txEl>
                                          </p:spTgt>
                                        </p:tgtEl>
                                      </p:cBhvr>
                                    </p:animEffect>
                                  </p:childTnLst>
                                </p:cTn>
                              </p:par>
                              <p:par>
                                <p:cTn id="400" presetID="5" presetClass="entr" presetSubtype="10" fill="hold" grpId="0" nodeType="withEffect" nodePh="1">
                                  <p:stCondLst>
                                    <p:cond delay="0"/>
                                  </p:stCondLst>
                                  <p:endCondLst>
                                    <p:cond evt="begin" delay="0">
                                      <p:tn val="400"/>
                                    </p:cond>
                                  </p:endCondLst>
                                  <p:childTnLst>
                                    <p:set>
                                      <p:cBhvr>
                                        <p:cTn id="401" dur="1" fill="hold">
                                          <p:stCondLst>
                                            <p:cond delay="0"/>
                                          </p:stCondLst>
                                        </p:cTn>
                                        <p:tgtEl>
                                          <p:spTgt spid="162">
                                            <p:txEl>
                                              <p:charRg st="4294967295" end="4294967295"/>
                                            </p:txEl>
                                          </p:spTgt>
                                        </p:tgtEl>
                                        <p:attrNameLst>
                                          <p:attrName>style.visibility</p:attrName>
                                        </p:attrNameLst>
                                      </p:cBhvr>
                                      <p:to>
                                        <p:strVal val="visible"/>
                                      </p:to>
                                    </p:set>
                                    <p:animEffect transition="in" filter="checkerboard(across)">
                                      <p:cBhvr>
                                        <p:cTn id="402" dur="500"/>
                                        <p:tgtEl>
                                          <p:spTgt spid="162">
                                            <p:txEl>
                                              <p:charRg st="4294967295" end="4294967295"/>
                                            </p:txEl>
                                          </p:spTgt>
                                        </p:tgtEl>
                                      </p:cBhvr>
                                    </p:animEffect>
                                  </p:childTnLst>
                                </p:cTn>
                              </p:par>
                              <p:par>
                                <p:cTn id="403" presetID="5" presetClass="entr" presetSubtype="10" fill="hold" nodeType="withEffect">
                                  <p:stCondLst>
                                    <p:cond delay="0"/>
                                  </p:stCondLst>
                                  <p:childTnLst>
                                    <p:set>
                                      <p:cBhvr>
                                        <p:cTn id="404" dur="1" fill="hold">
                                          <p:stCondLst>
                                            <p:cond delay="0"/>
                                          </p:stCondLst>
                                        </p:cTn>
                                        <p:tgtEl>
                                          <p:spTgt spid="165"/>
                                        </p:tgtEl>
                                        <p:attrNameLst>
                                          <p:attrName>style.visibility</p:attrName>
                                        </p:attrNameLst>
                                      </p:cBhvr>
                                      <p:to>
                                        <p:strVal val="visible"/>
                                      </p:to>
                                    </p:set>
                                    <p:animEffect transition="in" filter="checkerboard(across)">
                                      <p:cBhvr>
                                        <p:cTn id="405" dur="500"/>
                                        <p:tgtEl>
                                          <p:spTgt spid="165"/>
                                        </p:tgtEl>
                                      </p:cBhvr>
                                    </p:animEffect>
                                  </p:childTnLst>
                                </p:cTn>
                              </p:par>
                            </p:childTnLst>
                          </p:cTn>
                        </p:par>
                      </p:childTnLst>
                    </p:cTn>
                  </p:par>
                  <p:par>
                    <p:cTn id="406" fill="hold" nodeType="clickPar">
                      <p:stCondLst>
                        <p:cond delay="indefinite"/>
                      </p:stCondLst>
                      <p:childTnLst>
                        <p:par>
                          <p:cTn id="407" fill="hold" nodeType="withGroup">
                            <p:stCondLst>
                              <p:cond delay="0"/>
                            </p:stCondLst>
                            <p:childTnLst>
                              <p:par>
                                <p:cTn id="408" presetID="5" presetClass="exit" presetSubtype="10" fill="hold" nodeType="clickEffect">
                                  <p:stCondLst>
                                    <p:cond delay="0"/>
                                  </p:stCondLst>
                                  <p:childTnLst>
                                    <p:animEffect transition="out" filter="checkerboard(across)">
                                      <p:cBhvr>
                                        <p:cTn id="409" dur="500"/>
                                        <p:tgtEl>
                                          <p:spTgt spid="165"/>
                                        </p:tgtEl>
                                      </p:cBhvr>
                                    </p:animEffect>
                                    <p:set>
                                      <p:cBhvr>
                                        <p:cTn id="410" dur="1" fill="hold">
                                          <p:stCondLst>
                                            <p:cond delay="499"/>
                                          </p:stCondLst>
                                        </p:cTn>
                                        <p:tgtEl>
                                          <p:spTgt spid="165"/>
                                        </p:tgtEl>
                                        <p:attrNameLst>
                                          <p:attrName>style.visibility</p:attrName>
                                        </p:attrNameLst>
                                      </p:cBhvr>
                                      <p:to>
                                        <p:strVal val="hidden"/>
                                      </p:to>
                                    </p:set>
                                  </p:childTnLst>
                                </p:cTn>
                              </p:par>
                              <p:par>
                                <p:cTn id="411" presetID="5" presetClass="exit" presetSubtype="10" fill="hold" nodeType="withEffect">
                                  <p:stCondLst>
                                    <p:cond delay="0"/>
                                  </p:stCondLst>
                                  <p:childTnLst>
                                    <p:animEffect transition="out" filter="checkerboard(across)">
                                      <p:cBhvr>
                                        <p:cTn id="412" dur="500"/>
                                        <p:tgtEl>
                                          <p:spTgt spid="160"/>
                                        </p:tgtEl>
                                      </p:cBhvr>
                                    </p:animEffect>
                                    <p:set>
                                      <p:cBhvr>
                                        <p:cTn id="413" dur="1" fill="hold">
                                          <p:stCondLst>
                                            <p:cond delay="499"/>
                                          </p:stCondLst>
                                        </p:cTn>
                                        <p:tgtEl>
                                          <p:spTgt spid="160"/>
                                        </p:tgtEl>
                                        <p:attrNameLst>
                                          <p:attrName>style.visibility</p:attrName>
                                        </p:attrNameLst>
                                      </p:cBhvr>
                                      <p:to>
                                        <p:strVal val="hidden"/>
                                      </p:to>
                                    </p:set>
                                  </p:childTnLst>
                                </p:cTn>
                              </p:par>
                            </p:childTnLst>
                          </p:cTn>
                        </p:par>
                      </p:childTnLst>
                    </p:cTn>
                  </p:par>
                  <p:par>
                    <p:cTn id="414" fill="hold" nodeType="clickPar">
                      <p:stCondLst>
                        <p:cond delay="indefinite"/>
                      </p:stCondLst>
                      <p:childTnLst>
                        <p:par>
                          <p:cTn id="415" fill="hold" nodeType="withGroup">
                            <p:stCondLst>
                              <p:cond delay="0"/>
                            </p:stCondLst>
                            <p:childTnLst>
                              <p:par>
                                <p:cTn id="416" presetID="5" presetClass="entr" presetSubtype="10" fill="hold" grpId="0" nodeType="clickEffect">
                                  <p:stCondLst>
                                    <p:cond delay="0"/>
                                  </p:stCondLst>
                                  <p:childTnLst>
                                    <p:set>
                                      <p:cBhvr>
                                        <p:cTn id="417" dur="1" fill="hold">
                                          <p:stCondLst>
                                            <p:cond delay="0"/>
                                          </p:stCondLst>
                                        </p:cTn>
                                        <p:tgtEl>
                                          <p:spTgt spid="168"/>
                                        </p:tgtEl>
                                        <p:attrNameLst>
                                          <p:attrName>style.visibility</p:attrName>
                                        </p:attrNameLst>
                                      </p:cBhvr>
                                      <p:to>
                                        <p:strVal val="visible"/>
                                      </p:to>
                                    </p:set>
                                    <p:animEffect transition="in" filter="checkerboard(across)">
                                      <p:cBhvr>
                                        <p:cTn id="418" dur="500"/>
                                        <p:tgtEl>
                                          <p:spTgt spid="168"/>
                                        </p:tgtEl>
                                      </p:cBhvr>
                                    </p:animEffect>
                                  </p:childTnLst>
                                </p:cTn>
                              </p:par>
                              <p:par>
                                <p:cTn id="419" presetID="5" presetClass="entr" presetSubtype="10" fill="hold" nodeType="withEffect">
                                  <p:stCondLst>
                                    <p:cond delay="0"/>
                                  </p:stCondLst>
                                  <p:childTnLst>
                                    <p:set>
                                      <p:cBhvr>
                                        <p:cTn id="420" dur="1" fill="hold">
                                          <p:stCondLst>
                                            <p:cond delay="0"/>
                                          </p:stCondLst>
                                        </p:cTn>
                                        <p:tgtEl>
                                          <p:spTgt spid="167"/>
                                        </p:tgtEl>
                                        <p:attrNameLst>
                                          <p:attrName>style.visibility</p:attrName>
                                        </p:attrNameLst>
                                      </p:cBhvr>
                                      <p:to>
                                        <p:strVal val="visible"/>
                                      </p:to>
                                    </p:set>
                                    <p:animEffect transition="in" filter="checkerboard(across)">
                                      <p:cBhvr>
                                        <p:cTn id="421" dur="500"/>
                                        <p:tgtEl>
                                          <p:spTgt spid="167"/>
                                        </p:tgtEl>
                                      </p:cBhvr>
                                    </p:animEffect>
                                  </p:childTnLst>
                                </p:cTn>
                              </p:par>
                              <p:par>
                                <p:cTn id="422" presetID="5" presetClass="entr" presetSubtype="10" fill="hold" grpId="0" nodeType="withEffect">
                                  <p:stCondLst>
                                    <p:cond delay="0"/>
                                  </p:stCondLst>
                                  <p:childTnLst>
                                    <p:set>
                                      <p:cBhvr>
                                        <p:cTn id="423" dur="1" fill="hold">
                                          <p:stCondLst>
                                            <p:cond delay="0"/>
                                          </p:stCondLst>
                                        </p:cTn>
                                        <p:tgtEl>
                                          <p:spTgt spid="170"/>
                                        </p:tgtEl>
                                        <p:attrNameLst>
                                          <p:attrName>style.visibility</p:attrName>
                                        </p:attrNameLst>
                                      </p:cBhvr>
                                      <p:to>
                                        <p:strVal val="visible"/>
                                      </p:to>
                                    </p:set>
                                    <p:animEffect transition="in" filter="checkerboard(across)">
                                      <p:cBhvr>
                                        <p:cTn id="424" dur="500"/>
                                        <p:tgtEl>
                                          <p:spTgt spid="170"/>
                                        </p:tgtEl>
                                      </p:cBhvr>
                                    </p:animEffect>
                                  </p:childTnLst>
                                </p:cTn>
                              </p:par>
                            </p:childTnLst>
                          </p:cTn>
                        </p:par>
                      </p:childTnLst>
                    </p:cTn>
                  </p:par>
                  <p:par>
                    <p:cTn id="425" fill="hold" nodeType="clickPar">
                      <p:stCondLst>
                        <p:cond delay="indefinite"/>
                      </p:stCondLst>
                      <p:childTnLst>
                        <p:par>
                          <p:cTn id="426" fill="hold" nodeType="withGroup">
                            <p:stCondLst>
                              <p:cond delay="0"/>
                            </p:stCondLst>
                            <p:childTnLst>
                              <p:par>
                                <p:cTn id="427" presetID="5" presetClass="exit" presetSubtype="10" fill="hold" grpId="1" nodeType="clickEffect">
                                  <p:stCondLst>
                                    <p:cond delay="0"/>
                                  </p:stCondLst>
                                  <p:childTnLst>
                                    <p:animEffect transition="out" filter="checkerboard(across)">
                                      <p:cBhvr>
                                        <p:cTn id="428" dur="500"/>
                                        <p:tgtEl>
                                          <p:spTgt spid="170"/>
                                        </p:tgtEl>
                                      </p:cBhvr>
                                    </p:animEffect>
                                    <p:set>
                                      <p:cBhvr>
                                        <p:cTn id="429" dur="1" fill="hold">
                                          <p:stCondLst>
                                            <p:cond delay="499"/>
                                          </p:stCondLst>
                                        </p:cTn>
                                        <p:tgtEl>
                                          <p:spTgt spid="170"/>
                                        </p:tgtEl>
                                        <p:attrNameLst>
                                          <p:attrName>style.visibility</p:attrName>
                                        </p:attrNameLst>
                                      </p:cBhvr>
                                      <p:to>
                                        <p:strVal val="hidden"/>
                                      </p:to>
                                    </p:set>
                                  </p:childTnLst>
                                </p:cTn>
                              </p:par>
                              <p:par>
                                <p:cTn id="430" presetID="5" presetClass="exit" presetSubtype="10" fill="hold" grpId="1" nodeType="withEffect">
                                  <p:stCondLst>
                                    <p:cond delay="0"/>
                                  </p:stCondLst>
                                  <p:childTnLst>
                                    <p:animEffect transition="out" filter="checkerboard(across)">
                                      <p:cBhvr>
                                        <p:cTn id="431" dur="500"/>
                                        <p:tgtEl>
                                          <p:spTgt spid="168"/>
                                        </p:tgtEl>
                                      </p:cBhvr>
                                    </p:animEffect>
                                    <p:set>
                                      <p:cBhvr>
                                        <p:cTn id="432" dur="1" fill="hold">
                                          <p:stCondLst>
                                            <p:cond delay="499"/>
                                          </p:stCondLst>
                                        </p:cTn>
                                        <p:tgtEl>
                                          <p:spTgt spid="168"/>
                                        </p:tgtEl>
                                        <p:attrNameLst>
                                          <p:attrName>style.visibility</p:attrName>
                                        </p:attrNameLst>
                                      </p:cBhvr>
                                      <p:to>
                                        <p:strVal val="hidden"/>
                                      </p:to>
                                    </p:set>
                                  </p:childTnLst>
                                </p:cTn>
                              </p:par>
                            </p:childTnLst>
                          </p:cTn>
                        </p:par>
                      </p:childTnLst>
                    </p:cTn>
                  </p:par>
                  <p:par>
                    <p:cTn id="433" fill="hold" nodeType="clickPar">
                      <p:stCondLst>
                        <p:cond delay="indefinite"/>
                      </p:stCondLst>
                      <p:childTnLst>
                        <p:par>
                          <p:cTn id="434" fill="hold" nodeType="withGroup">
                            <p:stCondLst>
                              <p:cond delay="0"/>
                            </p:stCondLst>
                            <p:childTnLst>
                              <p:par>
                                <p:cTn id="435" presetID="5" presetClass="entr" presetSubtype="10" fill="hold" nodeType="clickEffect">
                                  <p:stCondLst>
                                    <p:cond delay="0"/>
                                  </p:stCondLst>
                                  <p:childTnLst>
                                    <p:set>
                                      <p:cBhvr>
                                        <p:cTn id="436" dur="1" fill="hold">
                                          <p:stCondLst>
                                            <p:cond delay="0"/>
                                          </p:stCondLst>
                                        </p:cTn>
                                        <p:tgtEl>
                                          <p:spTgt spid="172"/>
                                        </p:tgtEl>
                                        <p:attrNameLst>
                                          <p:attrName>style.visibility</p:attrName>
                                        </p:attrNameLst>
                                      </p:cBhvr>
                                      <p:to>
                                        <p:strVal val="visible"/>
                                      </p:to>
                                    </p:set>
                                    <p:animEffect transition="in" filter="checkerboard(across)">
                                      <p:cBhvr>
                                        <p:cTn id="437" dur="500"/>
                                        <p:tgtEl>
                                          <p:spTgt spid="172"/>
                                        </p:tgtEl>
                                      </p:cBhvr>
                                    </p:animEffect>
                                  </p:childTnLst>
                                </p:cTn>
                              </p:par>
                              <p:par>
                                <p:cTn id="438" presetID="5" presetClass="entr" presetSubtype="10" fill="hold" nodeType="withEffect">
                                  <p:stCondLst>
                                    <p:cond delay="0"/>
                                  </p:stCondLst>
                                  <p:childTnLst>
                                    <p:set>
                                      <p:cBhvr>
                                        <p:cTn id="439" dur="1" fill="hold">
                                          <p:stCondLst>
                                            <p:cond delay="0"/>
                                          </p:stCondLst>
                                        </p:cTn>
                                        <p:tgtEl>
                                          <p:spTgt spid="178"/>
                                        </p:tgtEl>
                                        <p:attrNameLst>
                                          <p:attrName>style.visibility</p:attrName>
                                        </p:attrNameLst>
                                      </p:cBhvr>
                                      <p:to>
                                        <p:strVal val="visible"/>
                                      </p:to>
                                    </p:set>
                                    <p:animEffect transition="in" filter="checkerboard(across)">
                                      <p:cBhvr>
                                        <p:cTn id="440" dur="500"/>
                                        <p:tgtEl>
                                          <p:spTgt spid="178"/>
                                        </p:tgtEl>
                                      </p:cBhvr>
                                    </p:animEffect>
                                  </p:childTnLst>
                                </p:cTn>
                              </p:par>
                              <p:par>
                                <p:cTn id="441" presetID="5" presetClass="entr" presetSubtype="10" fill="hold" grpId="0" nodeType="withEffect">
                                  <p:stCondLst>
                                    <p:cond delay="0"/>
                                  </p:stCondLst>
                                  <p:childTnLst>
                                    <p:set>
                                      <p:cBhvr>
                                        <p:cTn id="442" dur="1" fill="hold">
                                          <p:stCondLst>
                                            <p:cond delay="0"/>
                                          </p:stCondLst>
                                        </p:cTn>
                                        <p:tgtEl>
                                          <p:spTgt spid="179"/>
                                        </p:tgtEl>
                                        <p:attrNameLst>
                                          <p:attrName>style.visibility</p:attrName>
                                        </p:attrNameLst>
                                      </p:cBhvr>
                                      <p:to>
                                        <p:strVal val="visible"/>
                                      </p:to>
                                    </p:set>
                                    <p:animEffect transition="in" filter="checkerboard(across)">
                                      <p:cBhvr>
                                        <p:cTn id="443" dur="500"/>
                                        <p:tgtEl>
                                          <p:spTgt spid="179"/>
                                        </p:tgtEl>
                                      </p:cBhvr>
                                    </p:animEffect>
                                  </p:childTnLst>
                                </p:cTn>
                              </p:par>
                              <p:par>
                                <p:cTn id="444" presetID="5" presetClass="entr" presetSubtype="10" fill="hold" grpId="0" nodeType="withEffect">
                                  <p:stCondLst>
                                    <p:cond delay="0"/>
                                  </p:stCondLst>
                                  <p:childTnLst>
                                    <p:set>
                                      <p:cBhvr>
                                        <p:cTn id="445" dur="1" fill="hold">
                                          <p:stCondLst>
                                            <p:cond delay="0"/>
                                          </p:stCondLst>
                                        </p:cTn>
                                        <p:tgtEl>
                                          <p:spTgt spid="180"/>
                                        </p:tgtEl>
                                        <p:attrNameLst>
                                          <p:attrName>style.visibility</p:attrName>
                                        </p:attrNameLst>
                                      </p:cBhvr>
                                      <p:to>
                                        <p:strVal val="visible"/>
                                      </p:to>
                                    </p:set>
                                    <p:animEffect transition="in" filter="checkerboard(across)">
                                      <p:cBhvr>
                                        <p:cTn id="446" dur="500"/>
                                        <p:tgtEl>
                                          <p:spTgt spid="180"/>
                                        </p:tgtEl>
                                      </p:cBhvr>
                                    </p:animEffect>
                                  </p:childTnLst>
                                </p:cTn>
                              </p:par>
                            </p:childTnLst>
                          </p:cTn>
                        </p:par>
                      </p:childTnLst>
                    </p:cTn>
                  </p:par>
                  <p:par>
                    <p:cTn id="447" fill="hold" nodeType="clickPar">
                      <p:stCondLst>
                        <p:cond delay="indefinite"/>
                      </p:stCondLst>
                      <p:childTnLst>
                        <p:par>
                          <p:cTn id="448" fill="hold" nodeType="withGroup">
                            <p:stCondLst>
                              <p:cond delay="0"/>
                            </p:stCondLst>
                            <p:childTnLst>
                              <p:par>
                                <p:cTn id="449" presetID="5" presetClass="exit" presetSubtype="10" fill="hold" grpId="1" nodeType="clickEffect">
                                  <p:stCondLst>
                                    <p:cond delay="0"/>
                                  </p:stCondLst>
                                  <p:childTnLst>
                                    <p:animEffect transition="out" filter="checkerboard(across)">
                                      <p:cBhvr>
                                        <p:cTn id="450" dur="500"/>
                                        <p:tgtEl>
                                          <p:spTgt spid="179"/>
                                        </p:tgtEl>
                                      </p:cBhvr>
                                    </p:animEffect>
                                    <p:set>
                                      <p:cBhvr>
                                        <p:cTn id="451" dur="1" fill="hold">
                                          <p:stCondLst>
                                            <p:cond delay="499"/>
                                          </p:stCondLst>
                                        </p:cTn>
                                        <p:tgtEl>
                                          <p:spTgt spid="179"/>
                                        </p:tgtEl>
                                        <p:attrNameLst>
                                          <p:attrName>style.visibility</p:attrName>
                                        </p:attrNameLst>
                                      </p:cBhvr>
                                      <p:to>
                                        <p:strVal val="hidden"/>
                                      </p:to>
                                    </p:set>
                                  </p:childTnLst>
                                </p:cTn>
                              </p:par>
                              <p:par>
                                <p:cTn id="452" presetID="5" presetClass="exit" presetSubtype="10" fill="hold" grpId="1" nodeType="withEffect">
                                  <p:stCondLst>
                                    <p:cond delay="0"/>
                                  </p:stCondLst>
                                  <p:childTnLst>
                                    <p:animEffect transition="out" filter="checkerboard(across)">
                                      <p:cBhvr>
                                        <p:cTn id="453" dur="500"/>
                                        <p:tgtEl>
                                          <p:spTgt spid="180"/>
                                        </p:tgtEl>
                                      </p:cBhvr>
                                    </p:animEffect>
                                    <p:set>
                                      <p:cBhvr>
                                        <p:cTn id="454" dur="1" fill="hold">
                                          <p:stCondLst>
                                            <p:cond delay="499"/>
                                          </p:stCondLst>
                                        </p:cTn>
                                        <p:tgtEl>
                                          <p:spTgt spid="18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8" grpId="1"/>
      <p:bldP spid="29" grpId="0"/>
      <p:bldP spid="29" grpId="1"/>
      <p:bldP spid="30" grpId="0"/>
      <p:bldP spid="30" grpId="1"/>
      <p:bldP spid="31" grpId="0"/>
      <p:bldP spid="31" grpId="1"/>
      <p:bldP spid="32" grpId="0"/>
      <p:bldP spid="32" grpId="1"/>
      <p:bldP spid="33" grpId="0"/>
      <p:bldP spid="33" grpId="1"/>
      <p:bldP spid="34" grpId="0"/>
      <p:bldP spid="34" grpId="1"/>
      <p:bldP spid="35" grpId="0"/>
      <p:bldP spid="35" grpId="1"/>
      <p:bldP spid="36" grpId="0"/>
      <p:bldP spid="36" grpId="1"/>
      <p:bldP spid="37" grpId="0"/>
      <p:bldP spid="37" grpId="1"/>
      <p:bldP spid="49" grpId="0"/>
      <p:bldP spid="49" grpId="1"/>
      <p:bldP spid="50" grpId="0"/>
      <p:bldP spid="50" grpId="1"/>
      <p:bldP spid="51" grpId="0"/>
      <p:bldP spid="51" grpId="1"/>
      <p:bldP spid="52" grpId="0"/>
      <p:bldP spid="52" grpId="1"/>
      <p:bldP spid="53" grpId="0"/>
      <p:bldP spid="53" grpId="1"/>
      <p:bldP spid="54" grpId="0"/>
      <p:bldP spid="54" grpId="1"/>
      <p:bldP spid="55" grpId="0"/>
      <p:bldP spid="55" grpId="1"/>
      <p:bldP spid="56" grpId="0"/>
      <p:bldP spid="56" grpId="1"/>
      <p:bldP spid="57" grpId="0"/>
      <p:bldP spid="57" grpId="1"/>
      <p:bldP spid="58" grpId="0"/>
      <p:bldP spid="58" grpId="1"/>
      <p:bldP spid="59" grpId="0"/>
      <p:bldP spid="59" grpId="1"/>
      <p:bldP spid="60" grpId="0"/>
      <p:bldP spid="60" grpId="1"/>
      <p:bldP spid="61" grpId="0"/>
      <p:bldP spid="61" grpId="1"/>
      <p:bldP spid="62" grpId="0"/>
      <p:bldP spid="62" grpId="1"/>
      <p:bldP spid="63" grpId="0"/>
      <p:bldP spid="63" grpId="1"/>
      <p:bldP spid="64" grpId="0"/>
      <p:bldP spid="64" grpId="1"/>
      <p:bldP spid="65" grpId="0"/>
      <p:bldP spid="65" grpId="1"/>
      <p:bldP spid="66" grpId="0"/>
      <p:bldP spid="66" grpId="1"/>
      <p:bldP spid="67" grpId="0"/>
      <p:bldP spid="67" grpId="1"/>
      <p:bldP spid="68" grpId="0"/>
      <p:bldP spid="68" grpId="1"/>
      <p:bldP spid="69" grpId="0"/>
      <p:bldP spid="69" grpId="1"/>
      <p:bldP spid="70" grpId="0"/>
      <p:bldP spid="70" grpId="1"/>
      <p:bldP spid="71" grpId="0"/>
      <p:bldP spid="71" grpId="1"/>
      <p:bldP spid="72" grpId="0"/>
      <p:bldP spid="72" grpId="1"/>
      <p:bldP spid="73" grpId="0"/>
      <p:bldP spid="73" grpId="1"/>
      <p:bldP spid="74" grpId="0"/>
      <p:bldP spid="74" grpId="1"/>
      <p:bldP spid="75" grpId="0"/>
      <p:bldP spid="75" grpId="1"/>
      <p:bldP spid="76" grpId="0"/>
      <p:bldP spid="76" grpId="1"/>
      <p:bldP spid="77" grpId="0"/>
      <p:bldP spid="77" grpId="1"/>
      <p:bldP spid="78" grpId="0"/>
      <p:bldP spid="78" grpId="1"/>
      <p:bldP spid="141" grpId="0" animBg="1"/>
      <p:bldP spid="142" grpId="0" animBg="1"/>
      <p:bldP spid="143" grpId="0" animBg="1"/>
      <p:bldP spid="144" grpId="0" animBg="1"/>
      <p:bldP spid="145" grpId="0" animBg="1"/>
      <p:bldP spid="161" grpId="0"/>
      <p:bldP spid="162" grpId="0"/>
      <p:bldP spid="168" grpId="0" animBg="1"/>
      <p:bldP spid="168" grpId="1" animBg="1"/>
      <p:bldP spid="170" grpId="0" animBg="1"/>
      <p:bldP spid="170" grpId="1" animBg="1"/>
      <p:bldP spid="179" grpId="0" animBg="1"/>
      <p:bldP spid="179" grpId="1" animBg="1"/>
      <p:bldP spid="180" grpId="0" animBg="1"/>
      <p:bldP spid="180"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itre 1"/>
          <p:cNvSpPr>
            <a:spLocks noGrp="1"/>
          </p:cNvSpPr>
          <p:nvPr>
            <p:ph type="title"/>
          </p:nvPr>
        </p:nvSpPr>
        <p:spPr>
          <a:xfrm>
            <a:off x="0" y="0"/>
            <a:ext cx="8229600" cy="857250"/>
          </a:xfrm>
        </p:spPr>
        <p:txBody>
          <a:bodyPr/>
          <a:lstStyle/>
          <a:p>
            <a:r>
              <a:rPr lang="en-GB" altLang="fr-FR" smtClean="0"/>
              <a:t>When a model is accepted ? </a:t>
            </a:r>
          </a:p>
        </p:txBody>
      </p:sp>
      <p:sp>
        <p:nvSpPr>
          <p:cNvPr id="10245" name="Espace réservé du numéro de diapositive 3"/>
          <p:cNvSpPr>
            <a:spLocks noGrp="1"/>
          </p:cNvSpPr>
          <p:nvPr>
            <p:ph type="sldNum" sz="quarter" idx="12"/>
          </p:nvPr>
        </p:nvSpPr>
        <p:spPr>
          <a:xfrm>
            <a:off x="0" y="6532563"/>
            <a:ext cx="455613" cy="325437"/>
          </a:xfrm>
        </p:spPr>
        <p:txBody>
          <a:bodyPr/>
          <a:lstStyle/>
          <a:p>
            <a:pPr algn="l">
              <a:defRPr/>
            </a:pPr>
            <a:fld id="{2F8F6E1D-77F4-4A9C-9153-CF9A8F2DFE7D}" type="slidenum">
              <a:rPr lang="fr-FR" smtClean="0"/>
              <a:pPr algn="l">
                <a:defRPr/>
              </a:pPr>
              <a:t>31</a:t>
            </a:fld>
            <a:endParaRPr lang="fr-FR" smtClean="0"/>
          </a:p>
        </p:txBody>
      </p:sp>
      <p:sp>
        <p:nvSpPr>
          <p:cNvPr id="6" name="Rectangle 5"/>
          <p:cNvSpPr/>
          <p:nvPr/>
        </p:nvSpPr>
        <p:spPr>
          <a:xfrm>
            <a:off x="571500" y="1071563"/>
            <a:ext cx="7500938" cy="571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GB" sz="2200" dirty="0">
              <a:solidFill>
                <a:schemeClr val="tx1"/>
              </a:solidFill>
            </a:endParaRPr>
          </a:p>
        </p:txBody>
      </p:sp>
      <p:grpSp>
        <p:nvGrpSpPr>
          <p:cNvPr id="10247" name="Groupe 20"/>
          <p:cNvGrpSpPr>
            <a:grpSpLocks/>
          </p:cNvGrpSpPr>
          <p:nvPr/>
        </p:nvGrpSpPr>
        <p:grpSpPr bwMode="auto">
          <a:xfrm>
            <a:off x="357188" y="1643063"/>
            <a:ext cx="4071937" cy="3786187"/>
            <a:chOff x="285720" y="2285992"/>
            <a:chExt cx="4071966" cy="3460760"/>
          </a:xfrm>
        </p:grpSpPr>
        <p:graphicFrame>
          <p:nvGraphicFramePr>
            <p:cNvPr id="10243" name="Graphique 8"/>
            <p:cNvGraphicFramePr>
              <a:graphicFrameLocks/>
            </p:cNvGraphicFramePr>
            <p:nvPr/>
          </p:nvGraphicFramePr>
          <p:xfrm>
            <a:off x="285720" y="2714620"/>
            <a:ext cx="3976694" cy="3032132"/>
          </p:xfrm>
          <a:graphic>
            <a:graphicData uri="http://schemas.openxmlformats.org/presentationml/2006/ole">
              <mc:AlternateContent xmlns:mc="http://schemas.openxmlformats.org/markup-compatibility/2006">
                <mc:Choice xmlns:v="urn:schemas-microsoft-com:vml" Requires="v">
                  <p:oleObj spid="_x0000_s10263" r:id="rId4" imgW="3974936" imgH="3029975" progId="Excel.Sheet.8">
                    <p:embed/>
                  </p:oleObj>
                </mc:Choice>
                <mc:Fallback>
                  <p:oleObj r:id="rId4" imgW="3974936" imgH="3029975" progId="Excel.Sheet.8">
                    <p:embed/>
                    <p:pic>
                      <p:nvPicPr>
                        <p:cNvPr id="0" name="Graphique 8"/>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20" y="2714620"/>
                          <a:ext cx="3976694" cy="30321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0" name="Connecteur droit 9"/>
            <p:cNvCxnSpPr/>
            <p:nvPr/>
          </p:nvCxnSpPr>
          <p:spPr>
            <a:xfrm>
              <a:off x="928662" y="3999685"/>
              <a:ext cx="2928959" cy="1452"/>
            </a:xfrm>
            <a:prstGeom prst="line">
              <a:avLst/>
            </a:prstGeom>
            <a:ln w="28575">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57158" y="2714052"/>
              <a:ext cx="4000528" cy="29296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 name="Rectangle 13"/>
            <p:cNvSpPr/>
            <p:nvPr/>
          </p:nvSpPr>
          <p:spPr>
            <a:xfrm>
              <a:off x="357158" y="2285992"/>
              <a:ext cx="4000528" cy="486102"/>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fr-FR" dirty="0" err="1"/>
                <a:t>Regression</a:t>
              </a:r>
              <a:r>
                <a:rPr lang="fr-FR" dirty="0"/>
                <a:t> </a:t>
              </a:r>
              <a:r>
                <a:rPr lang="fr-FR" dirty="0" err="1"/>
                <a:t>Models</a:t>
              </a:r>
              <a:endParaRPr lang="fr-FR" dirty="0"/>
            </a:p>
          </p:txBody>
        </p:sp>
      </p:grpSp>
      <p:sp>
        <p:nvSpPr>
          <p:cNvPr id="10248" name="Rectangle 14"/>
          <p:cNvSpPr>
            <a:spLocks noChangeArrowheads="1"/>
          </p:cNvSpPr>
          <p:nvPr/>
        </p:nvSpPr>
        <p:spPr bwMode="auto">
          <a:xfrm>
            <a:off x="0" y="5559425"/>
            <a:ext cx="3940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400">
                <a:solidFill>
                  <a:schemeClr val="tx1"/>
                </a:solidFill>
                <a:latin typeface="Times New Roman" pitchFamily="18" charset="0"/>
                <a:cs typeface="Arial" pitchFamily="34" charset="0"/>
              </a:defRPr>
            </a:lvl1pPr>
            <a:lvl2pPr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lvl="1" eaLnBrk="1" hangingPunct="1"/>
            <a:r>
              <a:rPr lang="fr-FR" altLang="fr-FR">
                <a:latin typeface="Calibri" pitchFamily="34" charset="0"/>
              </a:rPr>
              <a:t>Determination coefficient  </a:t>
            </a:r>
            <a:r>
              <a:rPr lang="fr-FR" altLang="fr-FR" sz="2000" b="1">
                <a:latin typeface="Calibri" pitchFamily="34" charset="0"/>
              </a:rPr>
              <a:t>R</a:t>
            </a:r>
            <a:r>
              <a:rPr lang="fr-FR" altLang="fr-FR" sz="2000" b="1" baseline="30000">
                <a:latin typeface="Calibri" pitchFamily="34" charset="0"/>
              </a:rPr>
              <a:t>2</a:t>
            </a:r>
            <a:r>
              <a:rPr lang="fr-FR" altLang="fr-FR" sz="2000" b="1">
                <a:latin typeface="Calibri" pitchFamily="34" charset="0"/>
              </a:rPr>
              <a:t> &gt; R</a:t>
            </a:r>
            <a:r>
              <a:rPr lang="fr-FR" altLang="fr-FR" sz="2000" b="1" baseline="-25000">
                <a:latin typeface="Calibri" pitchFamily="34" charset="0"/>
              </a:rPr>
              <a:t>0</a:t>
            </a:r>
            <a:r>
              <a:rPr lang="fr-FR" altLang="fr-FR" sz="2000" b="1" baseline="30000">
                <a:latin typeface="Calibri" pitchFamily="34" charset="0"/>
              </a:rPr>
              <a:t>2</a:t>
            </a:r>
          </a:p>
        </p:txBody>
      </p:sp>
      <p:grpSp>
        <p:nvGrpSpPr>
          <p:cNvPr id="10249" name="Groupe 19"/>
          <p:cNvGrpSpPr>
            <a:grpSpLocks/>
          </p:cNvGrpSpPr>
          <p:nvPr/>
        </p:nvGrpSpPr>
        <p:grpSpPr bwMode="auto">
          <a:xfrm>
            <a:off x="4786313" y="1643063"/>
            <a:ext cx="4048125" cy="3732212"/>
            <a:chOff x="4786314" y="2025661"/>
            <a:chExt cx="4048132" cy="3732218"/>
          </a:xfrm>
        </p:grpSpPr>
        <p:graphicFrame>
          <p:nvGraphicFramePr>
            <p:cNvPr id="10242" name="Graphique 7"/>
            <p:cNvGraphicFramePr>
              <a:graphicFrameLocks/>
            </p:cNvGraphicFramePr>
            <p:nvPr/>
          </p:nvGraphicFramePr>
          <p:xfrm>
            <a:off x="4857752" y="2725747"/>
            <a:ext cx="3976694" cy="3032132"/>
          </p:xfrm>
          <a:graphic>
            <a:graphicData uri="http://schemas.openxmlformats.org/presentationml/2006/ole">
              <mc:AlternateContent xmlns:mc="http://schemas.openxmlformats.org/markup-compatibility/2006">
                <mc:Choice xmlns:v="urn:schemas-microsoft-com:vml" Requires="v">
                  <p:oleObj spid="_x0000_s10264" r:id="rId6" imgW="3974936" imgH="3036071" progId="Excel.Sheet.8">
                    <p:embed/>
                  </p:oleObj>
                </mc:Choice>
                <mc:Fallback>
                  <p:oleObj r:id="rId6" imgW="3974936" imgH="3036071" progId="Excel.Sheet.8">
                    <p:embed/>
                    <p:pic>
                      <p:nvPicPr>
                        <p:cNvPr id="0" name="Graphique 7"/>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57752" y="2725747"/>
                          <a:ext cx="3976694" cy="30321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1" name="Connecteur droit 10"/>
            <p:cNvCxnSpPr/>
            <p:nvPr/>
          </p:nvCxnSpPr>
          <p:spPr>
            <a:xfrm>
              <a:off x="5500690" y="3876689"/>
              <a:ext cx="2928942" cy="1587"/>
            </a:xfrm>
            <a:prstGeom prst="line">
              <a:avLst/>
            </a:prstGeom>
            <a:ln w="28575">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0255" name="ZoneTexte 11"/>
            <p:cNvSpPr txBox="1">
              <a:spLocks noChangeArrowheads="1"/>
            </p:cNvSpPr>
            <p:nvPr/>
          </p:nvSpPr>
          <p:spPr bwMode="auto">
            <a:xfrm>
              <a:off x="5643570" y="3124212"/>
              <a:ext cx="10005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GB" altLang="fr-FR">
                  <a:latin typeface="Calibri" pitchFamily="34" charset="0"/>
                </a:rPr>
                <a:t>3 classes</a:t>
              </a:r>
            </a:p>
          </p:txBody>
        </p:sp>
        <p:sp>
          <p:nvSpPr>
            <p:cNvPr id="17" name="Rectangle 16"/>
            <p:cNvSpPr/>
            <p:nvPr/>
          </p:nvSpPr>
          <p:spPr>
            <a:xfrm>
              <a:off x="4786314" y="2511437"/>
              <a:ext cx="4000507" cy="31432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8" name="Rectangle 17"/>
            <p:cNvSpPr/>
            <p:nvPr/>
          </p:nvSpPr>
          <p:spPr>
            <a:xfrm>
              <a:off x="4786314" y="2025661"/>
              <a:ext cx="4000507" cy="485776"/>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fr-FR" dirty="0"/>
                <a:t>Classification </a:t>
              </a:r>
              <a:r>
                <a:rPr lang="fr-FR" dirty="0" err="1"/>
                <a:t>Models</a:t>
              </a:r>
              <a:endParaRPr lang="fr-FR" dirty="0"/>
            </a:p>
          </p:txBody>
        </p:sp>
      </p:grpSp>
      <p:sp>
        <p:nvSpPr>
          <p:cNvPr id="10250" name="Rectangle 18"/>
          <p:cNvSpPr>
            <a:spLocks noChangeArrowheads="1"/>
          </p:cNvSpPr>
          <p:nvPr/>
        </p:nvSpPr>
        <p:spPr bwMode="auto">
          <a:xfrm>
            <a:off x="5500688" y="5572125"/>
            <a:ext cx="2879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lvl="1" eaLnBrk="1" hangingPunct="1">
              <a:spcBef>
                <a:spcPct val="20000"/>
              </a:spcBef>
            </a:pPr>
            <a:r>
              <a:rPr lang="fr-FR" altLang="fr-FR" sz="2000" b="1">
                <a:latin typeface="Calibri" pitchFamily="34" charset="0"/>
              </a:rPr>
              <a:t>BA</a:t>
            </a:r>
            <a:r>
              <a:rPr lang="fr-FR" altLang="fr-FR" sz="2000">
                <a:latin typeface="Calibri" pitchFamily="34" charset="0"/>
              </a:rPr>
              <a:t> &gt; 1/</a:t>
            </a:r>
            <a:r>
              <a:rPr lang="fr-FR" altLang="fr-FR" sz="2000" b="1" i="1">
                <a:latin typeface="Calibri" pitchFamily="34" charset="0"/>
              </a:rPr>
              <a:t>q</a:t>
            </a:r>
            <a:r>
              <a:rPr lang="fr-FR" altLang="fr-FR" sz="2000">
                <a:latin typeface="Calibri" pitchFamily="34" charset="0"/>
              </a:rPr>
              <a:t> for </a:t>
            </a:r>
            <a:r>
              <a:rPr lang="fr-FR" altLang="fr-FR" sz="2000" b="1" i="1">
                <a:latin typeface="Calibri" pitchFamily="34" charset="0"/>
              </a:rPr>
              <a:t>q</a:t>
            </a:r>
            <a:r>
              <a:rPr lang="fr-FR" altLang="fr-FR" sz="2000">
                <a:latin typeface="Calibri" pitchFamily="34" charset="0"/>
              </a:rPr>
              <a:t> classes</a:t>
            </a:r>
          </a:p>
        </p:txBody>
      </p:sp>
      <p:sp>
        <p:nvSpPr>
          <p:cNvPr id="10251" name="Rectangle 21"/>
          <p:cNvSpPr>
            <a:spLocks noChangeArrowheads="1"/>
          </p:cNvSpPr>
          <p:nvPr/>
        </p:nvSpPr>
        <p:spPr bwMode="auto">
          <a:xfrm>
            <a:off x="1214438" y="5916613"/>
            <a:ext cx="1985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400">
                <a:solidFill>
                  <a:schemeClr val="tx1"/>
                </a:solidFill>
                <a:latin typeface="Times New Roman" pitchFamily="18" charset="0"/>
                <a:cs typeface="Arial" pitchFamily="34" charset="0"/>
              </a:defRPr>
            </a:lvl1pPr>
            <a:lvl2pPr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lvl="1" eaLnBrk="1" hangingPunct="1"/>
            <a:r>
              <a:rPr lang="fr-FR" altLang="fr-FR">
                <a:latin typeface="Calibri" pitchFamily="34" charset="0"/>
              </a:rPr>
              <a:t>Here, </a:t>
            </a:r>
            <a:r>
              <a:rPr lang="fr-FR" altLang="fr-FR" b="1">
                <a:latin typeface="Calibri" pitchFamily="34" charset="0"/>
              </a:rPr>
              <a:t>R</a:t>
            </a:r>
            <a:r>
              <a:rPr lang="fr-FR" altLang="fr-FR" b="1" baseline="-25000">
                <a:latin typeface="Calibri" pitchFamily="34" charset="0"/>
              </a:rPr>
              <a:t>0</a:t>
            </a:r>
            <a:r>
              <a:rPr lang="fr-FR" altLang="fr-FR" b="1" baseline="30000">
                <a:latin typeface="Calibri" pitchFamily="34" charset="0"/>
              </a:rPr>
              <a:t>2</a:t>
            </a:r>
            <a:r>
              <a:rPr lang="fr-FR" altLang="fr-FR" baseline="30000">
                <a:latin typeface="Calibri" pitchFamily="34" charset="0"/>
              </a:rPr>
              <a:t> </a:t>
            </a:r>
            <a:r>
              <a:rPr lang="fr-FR" altLang="fr-FR">
                <a:latin typeface="Calibri" pitchFamily="34" charset="0"/>
              </a:rPr>
              <a:t>= 0.5</a:t>
            </a:r>
            <a:endParaRPr lang="fr-FR" altLang="fr-FR" baseline="30000">
              <a:latin typeface="Calibri" pitchFamily="34" charset="0"/>
            </a:endParaRPr>
          </a:p>
        </p:txBody>
      </p:sp>
      <p:sp>
        <p:nvSpPr>
          <p:cNvPr id="26" name="Multiplier 25"/>
          <p:cNvSpPr/>
          <p:nvPr/>
        </p:nvSpPr>
        <p:spPr>
          <a:xfrm>
            <a:off x="857250" y="3571875"/>
            <a:ext cx="1357313" cy="1357313"/>
          </a:xfrm>
          <a:prstGeom prst="mathMultiply">
            <a:avLst>
              <a:gd name="adj1" fmla="val 1322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31" name="Multiplier 30"/>
          <p:cNvSpPr/>
          <p:nvPr/>
        </p:nvSpPr>
        <p:spPr>
          <a:xfrm>
            <a:off x="5332413" y="3714750"/>
            <a:ext cx="1357312" cy="1357313"/>
          </a:xfrm>
          <a:prstGeom prst="mathMultiply">
            <a:avLst>
              <a:gd name="adj1" fmla="val 1322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heckerboard(across)">
                                      <p:cBhvr>
                                        <p:cTn id="7" dur="500"/>
                                        <p:tgtEl>
                                          <p:spTgt spid="26"/>
                                        </p:tgtEl>
                                      </p:cBhvr>
                                    </p:animEffect>
                                  </p:childTnLst>
                                </p:cTn>
                              </p:par>
                              <p:par>
                                <p:cTn id="8" presetID="5" presetClass="entr" presetSubtype="1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checkerboard(across)">
                                      <p:cBhvr>
                                        <p:cTn id="1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375" y="1428750"/>
            <a:ext cx="7246938" cy="516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7" name="Image 2" descr="mangeur-de-cigogne0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8275" y="1857375"/>
            <a:ext cx="1585913"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p:cNvSpPr txBox="1">
            <a:spLocks noChangeArrowheads="1"/>
          </p:cNvSpPr>
          <p:nvPr/>
        </p:nvSpPr>
        <p:spPr bwMode="auto">
          <a:xfrm>
            <a:off x="1643063" y="571500"/>
            <a:ext cx="6286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3600" b="1" i="1"/>
              <a:t>“Chance correlation” </a:t>
            </a:r>
            <a:r>
              <a:rPr lang="en-US" altLang="fr-FR" sz="3600" b="1"/>
              <a:t>problem</a:t>
            </a:r>
            <a:endParaRPr lang="en-US" altLang="fr-FR" sz="3600" b="1" i="1"/>
          </a:p>
        </p:txBody>
      </p:sp>
      <p:sp>
        <p:nvSpPr>
          <p:cNvPr id="62469" name="Rectangle 6"/>
          <p:cNvSpPr>
            <a:spLocks noChangeArrowheads="1"/>
          </p:cNvSpPr>
          <p:nvPr/>
        </p:nvSpPr>
        <p:spPr bwMode="auto">
          <a:xfrm>
            <a:off x="1428750" y="2000250"/>
            <a:ext cx="428625" cy="27146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2470" name="ZoneTexte 5"/>
          <p:cNvSpPr txBox="1">
            <a:spLocks noChangeArrowheads="1"/>
          </p:cNvSpPr>
          <p:nvPr/>
        </p:nvSpPr>
        <p:spPr bwMode="auto">
          <a:xfrm>
            <a:off x="1373188" y="2049463"/>
            <a:ext cx="5889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400" b="1"/>
              <a:t>2,000</a:t>
            </a:r>
          </a:p>
        </p:txBody>
      </p:sp>
      <p:sp>
        <p:nvSpPr>
          <p:cNvPr id="62471" name="ZoneTexte 7"/>
          <p:cNvSpPr txBox="1">
            <a:spLocks noChangeArrowheads="1"/>
          </p:cNvSpPr>
          <p:nvPr/>
        </p:nvSpPr>
        <p:spPr bwMode="auto">
          <a:xfrm>
            <a:off x="1373188" y="3214688"/>
            <a:ext cx="5889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400" b="1"/>
              <a:t>1,500</a:t>
            </a:r>
          </a:p>
        </p:txBody>
      </p:sp>
      <p:sp>
        <p:nvSpPr>
          <p:cNvPr id="62472" name="ZoneTexte 8"/>
          <p:cNvSpPr txBox="1">
            <a:spLocks noChangeArrowheads="1"/>
          </p:cNvSpPr>
          <p:nvPr/>
        </p:nvSpPr>
        <p:spPr bwMode="auto">
          <a:xfrm>
            <a:off x="1373188" y="4406900"/>
            <a:ext cx="5889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400" b="1"/>
              <a:t>1,000</a:t>
            </a:r>
          </a:p>
        </p:txBody>
      </p:sp>
      <p:sp>
        <p:nvSpPr>
          <p:cNvPr id="62473" name="Rectangle 9"/>
          <p:cNvSpPr>
            <a:spLocks noChangeArrowheads="1"/>
          </p:cNvSpPr>
          <p:nvPr/>
        </p:nvSpPr>
        <p:spPr bwMode="auto">
          <a:xfrm>
            <a:off x="6215063" y="2152650"/>
            <a:ext cx="428625" cy="27146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2474" name="ZoneTexte 11"/>
          <p:cNvSpPr txBox="1">
            <a:spLocks noChangeArrowheads="1"/>
          </p:cNvSpPr>
          <p:nvPr/>
        </p:nvSpPr>
        <p:spPr bwMode="auto">
          <a:xfrm>
            <a:off x="6143625" y="2120900"/>
            <a:ext cx="2746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400" b="1"/>
              <a:t>1</a:t>
            </a:r>
          </a:p>
        </p:txBody>
      </p:sp>
      <p:sp>
        <p:nvSpPr>
          <p:cNvPr id="62475" name="ZoneTexte 12"/>
          <p:cNvSpPr txBox="1">
            <a:spLocks noChangeArrowheads="1"/>
          </p:cNvSpPr>
          <p:nvPr/>
        </p:nvSpPr>
        <p:spPr bwMode="auto">
          <a:xfrm>
            <a:off x="6143625" y="3263900"/>
            <a:ext cx="4984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400" b="1"/>
              <a:t>0.75</a:t>
            </a:r>
          </a:p>
        </p:txBody>
      </p:sp>
      <p:sp>
        <p:nvSpPr>
          <p:cNvPr id="62476" name="ZoneTexte 13"/>
          <p:cNvSpPr txBox="1">
            <a:spLocks noChangeArrowheads="1"/>
          </p:cNvSpPr>
          <p:nvPr/>
        </p:nvSpPr>
        <p:spPr bwMode="auto">
          <a:xfrm>
            <a:off x="6143625" y="4478338"/>
            <a:ext cx="409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400" b="1"/>
              <a:t>0.5</a:t>
            </a:r>
          </a:p>
        </p:txBody>
      </p:sp>
      <p:sp>
        <p:nvSpPr>
          <p:cNvPr id="62477" name="Rectangle 19"/>
          <p:cNvSpPr>
            <a:spLocks noChangeArrowheads="1"/>
          </p:cNvSpPr>
          <p:nvPr/>
        </p:nvSpPr>
        <p:spPr bwMode="auto">
          <a:xfrm>
            <a:off x="2071688" y="5181600"/>
            <a:ext cx="4000500" cy="50006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2478" name="ZoneTexte 14"/>
          <p:cNvSpPr txBox="1">
            <a:spLocks noChangeArrowheads="1"/>
          </p:cNvSpPr>
          <p:nvPr/>
        </p:nvSpPr>
        <p:spPr bwMode="auto">
          <a:xfrm>
            <a:off x="5572125" y="5089525"/>
            <a:ext cx="4921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200" b="1"/>
              <a:t>1980</a:t>
            </a:r>
          </a:p>
        </p:txBody>
      </p:sp>
      <p:sp>
        <p:nvSpPr>
          <p:cNvPr id="62479" name="ZoneTexte 15"/>
          <p:cNvSpPr txBox="1">
            <a:spLocks noChangeArrowheads="1"/>
          </p:cNvSpPr>
          <p:nvPr/>
        </p:nvSpPr>
        <p:spPr bwMode="auto">
          <a:xfrm>
            <a:off x="4357688" y="5089525"/>
            <a:ext cx="4921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200" b="1"/>
              <a:t>1975</a:t>
            </a:r>
          </a:p>
        </p:txBody>
      </p:sp>
      <p:sp>
        <p:nvSpPr>
          <p:cNvPr id="62480" name="ZoneTexte 16"/>
          <p:cNvSpPr txBox="1">
            <a:spLocks noChangeArrowheads="1"/>
          </p:cNvSpPr>
          <p:nvPr/>
        </p:nvSpPr>
        <p:spPr bwMode="auto">
          <a:xfrm>
            <a:off x="3143250" y="5089525"/>
            <a:ext cx="4921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200" b="1"/>
              <a:t>1970</a:t>
            </a:r>
          </a:p>
        </p:txBody>
      </p:sp>
      <p:sp>
        <p:nvSpPr>
          <p:cNvPr id="62481" name="ZoneTexte 18"/>
          <p:cNvSpPr txBox="1">
            <a:spLocks noChangeArrowheads="1"/>
          </p:cNvSpPr>
          <p:nvPr/>
        </p:nvSpPr>
        <p:spPr bwMode="auto">
          <a:xfrm>
            <a:off x="3714750" y="5214938"/>
            <a:ext cx="5508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600" b="1" i="1"/>
              <a:t>year</a:t>
            </a:r>
          </a:p>
        </p:txBody>
      </p:sp>
      <p:sp>
        <p:nvSpPr>
          <p:cNvPr id="62482" name="ZoneTexte 17"/>
          <p:cNvSpPr txBox="1">
            <a:spLocks noChangeArrowheads="1"/>
          </p:cNvSpPr>
          <p:nvPr/>
        </p:nvSpPr>
        <p:spPr bwMode="auto">
          <a:xfrm>
            <a:off x="2011363" y="5089525"/>
            <a:ext cx="4921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200" b="1"/>
              <a:t>1965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grpId="0" nodeType="afterEffect">
                                  <p:stCondLst>
                                    <p:cond delay="0"/>
                                  </p:stCondLst>
                                  <p:childTnLst>
                                    <p:animScale>
                                      <p:cBhvr>
                                        <p:cTn id="6" dur="3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88" y="642938"/>
            <a:ext cx="5076825"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1" name="Image 2" descr="mangeur-de-cigogne0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1813" y="928688"/>
            <a:ext cx="792162"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3"/>
          <p:cNvSpPr txBox="1">
            <a:spLocks noChangeArrowheads="1"/>
          </p:cNvSpPr>
          <p:nvPr/>
        </p:nvSpPr>
        <p:spPr>
          <a:xfrm>
            <a:off x="357188" y="4357688"/>
            <a:ext cx="8501062" cy="928687"/>
          </a:xfrm>
          <a:prstGeom prst="rect">
            <a:avLst/>
          </a:prstGeom>
        </p:spPr>
        <p:txBody>
          <a:bodyPr/>
          <a:lstStyle/>
          <a:p>
            <a:pPr marL="342900" indent="-342900">
              <a:spcBef>
                <a:spcPct val="20000"/>
              </a:spcBef>
              <a:defRPr/>
            </a:pPr>
            <a:r>
              <a:rPr lang="fr-FR" sz="2800" b="1" kern="0" dirty="0">
                <a:solidFill>
                  <a:srgbClr val="000099"/>
                </a:solidFill>
                <a:latin typeface="+mn-lt"/>
                <a:cs typeface="+mn-cs"/>
              </a:rPr>
              <a:t>    a model MUST </a:t>
            </a:r>
            <a:r>
              <a:rPr lang="fr-FR" sz="2800" b="1" kern="0" dirty="0" err="1">
                <a:solidFill>
                  <a:srgbClr val="000099"/>
                </a:solidFill>
                <a:latin typeface="+mn-lt"/>
                <a:cs typeface="+mn-cs"/>
              </a:rPr>
              <a:t>be</a:t>
            </a:r>
            <a:r>
              <a:rPr lang="fr-FR" sz="2800" b="1" kern="0" dirty="0">
                <a:solidFill>
                  <a:srgbClr val="000099"/>
                </a:solidFill>
                <a:latin typeface="+mn-lt"/>
                <a:cs typeface="+mn-cs"/>
              </a:rPr>
              <a:t> </a:t>
            </a:r>
            <a:r>
              <a:rPr lang="fr-FR" sz="2800" b="1" kern="0" dirty="0" err="1">
                <a:solidFill>
                  <a:srgbClr val="000099"/>
                </a:solidFill>
                <a:latin typeface="+mn-lt"/>
                <a:cs typeface="+mn-cs"/>
              </a:rPr>
              <a:t>validated</a:t>
            </a:r>
            <a:r>
              <a:rPr lang="fr-FR" sz="2800" b="1" kern="0" dirty="0">
                <a:solidFill>
                  <a:srgbClr val="000099"/>
                </a:solidFill>
                <a:latin typeface="+mn-lt"/>
                <a:cs typeface="+mn-cs"/>
              </a:rPr>
              <a:t> on new </a:t>
            </a:r>
            <a:r>
              <a:rPr lang="fr-FR" sz="2800" b="1" kern="0" dirty="0" err="1">
                <a:solidFill>
                  <a:srgbClr val="000099"/>
                </a:solidFill>
                <a:latin typeface="+mn-lt"/>
                <a:cs typeface="+mn-cs"/>
              </a:rPr>
              <a:t>independent</a:t>
            </a:r>
            <a:r>
              <a:rPr lang="fr-FR" sz="2800" b="1" kern="0" dirty="0">
                <a:solidFill>
                  <a:srgbClr val="000099"/>
                </a:solidFill>
                <a:latin typeface="+mn-lt"/>
                <a:cs typeface="+mn-cs"/>
              </a:rPr>
              <a:t> data to </a:t>
            </a:r>
            <a:r>
              <a:rPr lang="fr-FR" sz="2800" b="1" kern="0" dirty="0" err="1">
                <a:solidFill>
                  <a:srgbClr val="000099"/>
                </a:solidFill>
                <a:latin typeface="+mn-lt"/>
                <a:cs typeface="+mn-cs"/>
              </a:rPr>
              <a:t>avoid</a:t>
            </a:r>
            <a:r>
              <a:rPr lang="fr-FR" sz="2800" b="1" kern="0" dirty="0">
                <a:solidFill>
                  <a:srgbClr val="000099"/>
                </a:solidFill>
                <a:latin typeface="+mn-lt"/>
                <a:cs typeface="+mn-cs"/>
              </a:rPr>
              <a:t> a </a:t>
            </a:r>
            <a:r>
              <a:rPr lang="fr-FR" sz="2800" b="1" i="1" kern="0" dirty="0">
                <a:solidFill>
                  <a:srgbClr val="000099"/>
                </a:solidFill>
                <a:latin typeface="+mn-lt"/>
                <a:cs typeface="+mn-cs"/>
              </a:rPr>
              <a:t>chance </a:t>
            </a:r>
            <a:r>
              <a:rPr lang="fr-FR" sz="2800" b="1" i="1" kern="0" dirty="0" err="1">
                <a:solidFill>
                  <a:srgbClr val="000099"/>
                </a:solidFill>
                <a:latin typeface="+mn-lt"/>
                <a:cs typeface="+mn-cs"/>
              </a:rPr>
              <a:t>correlation</a:t>
            </a:r>
            <a:endParaRPr lang="fr-FR" sz="2800" b="1" i="1" kern="0" dirty="0">
              <a:solidFill>
                <a:srgbClr val="000099"/>
              </a:solidFill>
              <a:latin typeface="+mn-lt"/>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4"/>
          <p:cNvSpPr txBox="1">
            <a:spLocks noChangeArrowheads="1"/>
          </p:cNvSpPr>
          <p:nvPr/>
        </p:nvSpPr>
        <p:spPr bwMode="auto">
          <a:xfrm>
            <a:off x="2216150" y="0"/>
            <a:ext cx="48148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sz="3600" b="1"/>
              <a:t>Y-Scrambling </a:t>
            </a:r>
          </a:p>
          <a:p>
            <a:pPr algn="ctr" eaLnBrk="1" hangingPunct="1"/>
            <a:r>
              <a:rPr lang="en-US" altLang="fr-FR" b="1"/>
              <a:t>(for methods without descriptor selection)</a:t>
            </a:r>
            <a:endParaRPr lang="ru-RU" altLang="fr-FR" b="1"/>
          </a:p>
        </p:txBody>
      </p:sp>
      <p:graphicFrame>
        <p:nvGraphicFramePr>
          <p:cNvPr id="2125" name="Group 77"/>
          <p:cNvGraphicFramePr>
            <a:graphicFrameLocks noGrp="1"/>
          </p:cNvGraphicFramePr>
          <p:nvPr/>
        </p:nvGraphicFramePr>
        <p:xfrm>
          <a:off x="7232650" y="1003300"/>
          <a:ext cx="584200" cy="3848168"/>
        </p:xfrm>
        <a:graphic>
          <a:graphicData uri="http://schemas.openxmlformats.org/drawingml/2006/table">
            <a:tbl>
              <a:tblPr/>
              <a:tblGrid>
                <a:gridCol w="584200"/>
              </a:tblGrid>
              <a:tr h="5180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2</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5</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4</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6</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1</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7</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3</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78" name="Group 130"/>
          <p:cNvGraphicFramePr>
            <a:graphicFrameLocks noGrp="1"/>
          </p:cNvGraphicFramePr>
          <p:nvPr/>
        </p:nvGraphicFramePr>
        <p:xfrm>
          <a:off x="6057900" y="1020763"/>
          <a:ext cx="584200" cy="3848168"/>
        </p:xfrm>
        <a:graphic>
          <a:graphicData uri="http://schemas.openxmlformats.org/drawingml/2006/table">
            <a:tbl>
              <a:tblPr/>
              <a:tblGrid>
                <a:gridCol w="584200"/>
              </a:tblGrid>
              <a:tr h="5180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1</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2</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3</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4</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5</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6</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7</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80" name="Group 132"/>
          <p:cNvGraphicFramePr>
            <a:graphicFrameLocks noGrp="1"/>
          </p:cNvGraphicFramePr>
          <p:nvPr/>
        </p:nvGraphicFramePr>
        <p:xfrm>
          <a:off x="1016000" y="1042988"/>
          <a:ext cx="4186238" cy="3848168"/>
        </p:xfrm>
        <a:graphic>
          <a:graphicData uri="http://schemas.openxmlformats.org/drawingml/2006/table">
            <a:tbl>
              <a:tblPr/>
              <a:tblGrid>
                <a:gridCol w="4186238"/>
              </a:tblGrid>
              <a:tr h="51807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1</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2</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3</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4</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5</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6</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7</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86" name="Line 138"/>
          <p:cNvSpPr>
            <a:spLocks noChangeShapeType="1"/>
          </p:cNvSpPr>
          <p:nvPr/>
        </p:nvSpPr>
        <p:spPr bwMode="auto">
          <a:xfrm flipV="1">
            <a:off x="6661150" y="2940050"/>
            <a:ext cx="577850" cy="11112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4570" name="Line 142"/>
          <p:cNvSpPr>
            <a:spLocks noChangeShapeType="1"/>
          </p:cNvSpPr>
          <p:nvPr/>
        </p:nvSpPr>
        <p:spPr bwMode="auto">
          <a:xfrm>
            <a:off x="1646238" y="6308725"/>
            <a:ext cx="6526212" cy="0"/>
          </a:xfrm>
          <a:prstGeom prst="line">
            <a:avLst/>
          </a:prstGeom>
          <a:noFill/>
          <a:ln w="381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4571" name="Text Box 143"/>
          <p:cNvSpPr txBox="1">
            <a:spLocks noChangeArrowheads="1"/>
          </p:cNvSpPr>
          <p:nvPr/>
        </p:nvSpPr>
        <p:spPr bwMode="auto">
          <a:xfrm>
            <a:off x="1062038" y="6084888"/>
            <a:ext cx="5175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b="1"/>
              <a:t>R</a:t>
            </a:r>
            <a:r>
              <a:rPr lang="en-US" altLang="fr-FR" b="1" baseline="30000"/>
              <a:t>2</a:t>
            </a:r>
            <a:endParaRPr lang="ru-RU" altLang="fr-FR" b="1" baseline="30000"/>
          </a:p>
        </p:txBody>
      </p:sp>
      <p:sp>
        <p:nvSpPr>
          <p:cNvPr id="64572" name="Line 144"/>
          <p:cNvSpPr>
            <a:spLocks noChangeShapeType="1"/>
          </p:cNvSpPr>
          <p:nvPr/>
        </p:nvSpPr>
        <p:spPr bwMode="auto">
          <a:xfrm>
            <a:off x="2411413" y="6173788"/>
            <a:ext cx="0" cy="2698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64573" name="Line 145"/>
          <p:cNvSpPr>
            <a:spLocks noChangeShapeType="1"/>
          </p:cNvSpPr>
          <p:nvPr/>
        </p:nvSpPr>
        <p:spPr bwMode="auto">
          <a:xfrm>
            <a:off x="7451725" y="6173788"/>
            <a:ext cx="0" cy="2698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194" name="Line 146"/>
          <p:cNvSpPr>
            <a:spLocks noChangeShapeType="1"/>
          </p:cNvSpPr>
          <p:nvPr/>
        </p:nvSpPr>
        <p:spPr bwMode="auto">
          <a:xfrm>
            <a:off x="5607050" y="5994400"/>
            <a:ext cx="0" cy="630238"/>
          </a:xfrm>
          <a:prstGeom prst="line">
            <a:avLst/>
          </a:prstGeom>
          <a:noFill/>
          <a:ln w="63500">
            <a:solidFill>
              <a:srgbClr val="FF0000"/>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199" name="Oval 151"/>
          <p:cNvSpPr>
            <a:spLocks noChangeArrowheads="1"/>
          </p:cNvSpPr>
          <p:nvPr/>
        </p:nvSpPr>
        <p:spPr bwMode="auto">
          <a:xfrm>
            <a:off x="2501900" y="6219825"/>
            <a:ext cx="180975" cy="180975"/>
          </a:xfrm>
          <a:prstGeom prst="ellipse">
            <a:avLst/>
          </a:prstGeom>
          <a:solidFill>
            <a:srgbClr val="FF0000"/>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64576" name="Text Box 152"/>
          <p:cNvSpPr txBox="1">
            <a:spLocks noChangeArrowheads="1"/>
          </p:cNvSpPr>
          <p:nvPr/>
        </p:nvSpPr>
        <p:spPr bwMode="auto">
          <a:xfrm>
            <a:off x="2179638" y="6392863"/>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0.0</a:t>
            </a:r>
            <a:endParaRPr lang="ru-RU" altLang="fr-FR"/>
          </a:p>
        </p:txBody>
      </p:sp>
      <p:sp>
        <p:nvSpPr>
          <p:cNvPr id="64577" name="Text Box 153"/>
          <p:cNvSpPr txBox="1">
            <a:spLocks noChangeArrowheads="1"/>
          </p:cNvSpPr>
          <p:nvPr/>
        </p:nvSpPr>
        <p:spPr bwMode="auto">
          <a:xfrm>
            <a:off x="7219950" y="6392863"/>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1.0</a:t>
            </a:r>
            <a:endParaRPr lang="ru-RU" altLang="fr-FR"/>
          </a:p>
        </p:txBody>
      </p:sp>
      <p:sp>
        <p:nvSpPr>
          <p:cNvPr id="2204" name="Line 156"/>
          <p:cNvSpPr>
            <a:spLocks noChangeShapeType="1"/>
          </p:cNvSpPr>
          <p:nvPr/>
        </p:nvSpPr>
        <p:spPr bwMode="auto">
          <a:xfrm flipH="1">
            <a:off x="2590800" y="4914900"/>
            <a:ext cx="425450" cy="13144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2210" name="Line 162"/>
          <p:cNvSpPr>
            <a:spLocks noChangeShapeType="1"/>
          </p:cNvSpPr>
          <p:nvPr/>
        </p:nvSpPr>
        <p:spPr bwMode="auto">
          <a:xfrm flipH="1">
            <a:off x="2660650" y="4851400"/>
            <a:ext cx="4889500" cy="142240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2211" name="Line 163"/>
          <p:cNvSpPr>
            <a:spLocks noChangeShapeType="1"/>
          </p:cNvSpPr>
          <p:nvPr/>
        </p:nvSpPr>
        <p:spPr bwMode="auto">
          <a:xfrm>
            <a:off x="2997200" y="4889500"/>
            <a:ext cx="2641600" cy="10731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2214" name="Line 166"/>
          <p:cNvSpPr>
            <a:spLocks noChangeShapeType="1"/>
          </p:cNvSpPr>
          <p:nvPr/>
        </p:nvSpPr>
        <p:spPr bwMode="auto">
          <a:xfrm flipH="1">
            <a:off x="5594350" y="4868863"/>
            <a:ext cx="777875" cy="1138237"/>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graphicFrame>
        <p:nvGraphicFramePr>
          <p:cNvPr id="2248" name="Group 200"/>
          <p:cNvGraphicFramePr>
            <a:graphicFrameLocks noGrp="1"/>
          </p:cNvGraphicFramePr>
          <p:nvPr/>
        </p:nvGraphicFramePr>
        <p:xfrm>
          <a:off x="1016000" y="1042988"/>
          <a:ext cx="4186238" cy="3848168"/>
        </p:xfrm>
        <a:graphic>
          <a:graphicData uri="http://schemas.openxmlformats.org/drawingml/2006/table">
            <a:tbl>
              <a:tblPr/>
              <a:tblGrid>
                <a:gridCol w="4186238"/>
              </a:tblGrid>
              <a:tr h="51807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1</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2</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3</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4</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5</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6</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7</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433" name="Line 385"/>
          <p:cNvSpPr>
            <a:spLocks noChangeShapeType="1"/>
          </p:cNvSpPr>
          <p:nvPr/>
        </p:nvSpPr>
        <p:spPr bwMode="auto">
          <a:xfrm flipV="1">
            <a:off x="6643688" y="4006850"/>
            <a:ext cx="595312" cy="592138"/>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2435" name="Line 387"/>
          <p:cNvSpPr>
            <a:spLocks noChangeShapeType="1"/>
          </p:cNvSpPr>
          <p:nvPr/>
        </p:nvSpPr>
        <p:spPr bwMode="auto">
          <a:xfrm flipV="1">
            <a:off x="6642100" y="1739900"/>
            <a:ext cx="596900" cy="17335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2436" name="Line 388"/>
          <p:cNvSpPr>
            <a:spLocks noChangeShapeType="1"/>
          </p:cNvSpPr>
          <p:nvPr/>
        </p:nvSpPr>
        <p:spPr bwMode="auto">
          <a:xfrm flipV="1">
            <a:off x="6642100" y="2362200"/>
            <a:ext cx="596900" cy="57150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2437" name="Line 389"/>
          <p:cNvSpPr>
            <a:spLocks noChangeShapeType="1"/>
          </p:cNvSpPr>
          <p:nvPr/>
        </p:nvSpPr>
        <p:spPr bwMode="auto">
          <a:xfrm>
            <a:off x="6642100" y="2349500"/>
            <a:ext cx="596900" cy="22796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2456" name="Line 408"/>
          <p:cNvSpPr>
            <a:spLocks noChangeShapeType="1"/>
          </p:cNvSpPr>
          <p:nvPr/>
        </p:nvSpPr>
        <p:spPr bwMode="auto">
          <a:xfrm>
            <a:off x="6661150" y="1295400"/>
            <a:ext cx="577850" cy="21780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2458" name="Line 410"/>
          <p:cNvSpPr>
            <a:spLocks noChangeShapeType="1"/>
          </p:cNvSpPr>
          <p:nvPr/>
        </p:nvSpPr>
        <p:spPr bwMode="auto">
          <a:xfrm flipV="1">
            <a:off x="6642100" y="1295400"/>
            <a:ext cx="596900" cy="512763"/>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11"/>
                                        </p:tgtEl>
                                        <p:attrNameLst>
                                          <p:attrName>style.visibility</p:attrName>
                                        </p:attrNameLst>
                                      </p:cBhvr>
                                      <p:to>
                                        <p:strVal val="visible"/>
                                      </p:to>
                                    </p:set>
                                    <p:animEffect transition="in" filter="blinds(horizontal)">
                                      <p:cBhvr>
                                        <p:cTn id="7" dur="500"/>
                                        <p:tgtEl>
                                          <p:spTgt spid="221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214"/>
                                        </p:tgtEl>
                                        <p:attrNameLst>
                                          <p:attrName>style.visibility</p:attrName>
                                        </p:attrNameLst>
                                      </p:cBhvr>
                                      <p:to>
                                        <p:strVal val="visible"/>
                                      </p:to>
                                    </p:set>
                                    <p:animEffect transition="in" filter="blinds(horizontal)">
                                      <p:cBhvr>
                                        <p:cTn id="10" dur="500"/>
                                        <p:tgtEl>
                                          <p:spTgt spid="221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194"/>
                                        </p:tgtEl>
                                        <p:attrNameLst>
                                          <p:attrName>style.visibility</p:attrName>
                                        </p:attrNameLst>
                                      </p:cBhvr>
                                      <p:to>
                                        <p:strVal val="visible"/>
                                      </p:to>
                                    </p:set>
                                    <p:animEffect transition="in" filter="blinds(horizontal)">
                                      <p:cBhvr>
                                        <p:cTn id="13" dur="500"/>
                                        <p:tgtEl>
                                          <p:spTgt spid="2194"/>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nodeType="clickEffect">
                                  <p:stCondLst>
                                    <p:cond delay="0"/>
                                  </p:stCondLst>
                                  <p:childTnLst>
                                    <p:set>
                                      <p:cBhvr>
                                        <p:cTn id="17" dur="1" fill="hold">
                                          <p:stCondLst>
                                            <p:cond delay="0"/>
                                          </p:stCondLst>
                                        </p:cTn>
                                        <p:tgtEl>
                                          <p:spTgt spid="2125"/>
                                        </p:tgtEl>
                                        <p:attrNameLst>
                                          <p:attrName>style.visibility</p:attrName>
                                        </p:attrNameLst>
                                      </p:cBhvr>
                                      <p:to>
                                        <p:strVal val="visible"/>
                                      </p:to>
                                    </p:set>
                                    <p:animEffect transition="in" filter="blinds(horizontal)">
                                      <p:cBhvr>
                                        <p:cTn id="18" dur="500"/>
                                        <p:tgtEl>
                                          <p:spTgt spid="2125"/>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458"/>
                                        </p:tgtEl>
                                        <p:attrNameLst>
                                          <p:attrName>style.visibility</p:attrName>
                                        </p:attrNameLst>
                                      </p:cBhvr>
                                      <p:to>
                                        <p:strVal val="visible"/>
                                      </p:to>
                                    </p:set>
                                    <p:animEffect transition="in" filter="blinds(horizontal)">
                                      <p:cBhvr>
                                        <p:cTn id="21" dur="500"/>
                                        <p:tgtEl>
                                          <p:spTgt spid="2458"/>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435"/>
                                        </p:tgtEl>
                                        <p:attrNameLst>
                                          <p:attrName>style.visibility</p:attrName>
                                        </p:attrNameLst>
                                      </p:cBhvr>
                                      <p:to>
                                        <p:strVal val="visible"/>
                                      </p:to>
                                    </p:set>
                                    <p:animEffect transition="in" filter="blinds(horizontal)">
                                      <p:cBhvr>
                                        <p:cTn id="24" dur="500"/>
                                        <p:tgtEl>
                                          <p:spTgt spid="2435"/>
                                        </p:tgtEl>
                                      </p:cBhvr>
                                    </p:animEffect>
                                  </p:childTnLst>
                                </p:cTn>
                              </p:par>
                              <p:par>
                                <p:cTn id="25" presetID="3" presetClass="entr" presetSubtype="10" fill="hold" grpId="1" nodeType="withEffect">
                                  <p:stCondLst>
                                    <p:cond delay="0"/>
                                  </p:stCondLst>
                                  <p:childTnLst>
                                    <p:set>
                                      <p:cBhvr>
                                        <p:cTn id="26" dur="1" fill="hold">
                                          <p:stCondLst>
                                            <p:cond delay="0"/>
                                          </p:stCondLst>
                                        </p:cTn>
                                        <p:tgtEl>
                                          <p:spTgt spid="2458"/>
                                        </p:tgtEl>
                                        <p:attrNameLst>
                                          <p:attrName>style.visibility</p:attrName>
                                        </p:attrNameLst>
                                      </p:cBhvr>
                                      <p:to>
                                        <p:strVal val="visible"/>
                                      </p:to>
                                    </p:set>
                                    <p:animEffect transition="in" filter="blinds(horizontal)">
                                      <p:cBhvr>
                                        <p:cTn id="27" dur="500"/>
                                        <p:tgtEl>
                                          <p:spTgt spid="2458"/>
                                        </p:tgtEl>
                                      </p:cBhvr>
                                    </p:animEffect>
                                  </p:childTnLst>
                                </p:cTn>
                              </p:par>
                              <p:par>
                                <p:cTn id="28" presetID="3" presetClass="entr" presetSubtype="10" fill="hold" grpId="1" nodeType="withEffect">
                                  <p:stCondLst>
                                    <p:cond delay="0"/>
                                  </p:stCondLst>
                                  <p:childTnLst>
                                    <p:set>
                                      <p:cBhvr>
                                        <p:cTn id="29" dur="1" fill="hold">
                                          <p:stCondLst>
                                            <p:cond delay="0"/>
                                          </p:stCondLst>
                                        </p:cTn>
                                        <p:tgtEl>
                                          <p:spTgt spid="2435"/>
                                        </p:tgtEl>
                                        <p:attrNameLst>
                                          <p:attrName>style.visibility</p:attrName>
                                        </p:attrNameLst>
                                      </p:cBhvr>
                                      <p:to>
                                        <p:strVal val="visible"/>
                                      </p:to>
                                    </p:set>
                                    <p:animEffect transition="in" filter="blinds(horizontal)">
                                      <p:cBhvr>
                                        <p:cTn id="30" dur="500"/>
                                        <p:tgtEl>
                                          <p:spTgt spid="2435"/>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436"/>
                                        </p:tgtEl>
                                        <p:attrNameLst>
                                          <p:attrName>style.visibility</p:attrName>
                                        </p:attrNameLst>
                                      </p:cBhvr>
                                      <p:to>
                                        <p:strVal val="visible"/>
                                      </p:to>
                                    </p:set>
                                    <p:animEffect transition="in" filter="blinds(horizontal)">
                                      <p:cBhvr>
                                        <p:cTn id="33" dur="500"/>
                                        <p:tgtEl>
                                          <p:spTgt spid="2436"/>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2456"/>
                                        </p:tgtEl>
                                        <p:attrNameLst>
                                          <p:attrName>style.visibility</p:attrName>
                                        </p:attrNameLst>
                                      </p:cBhvr>
                                      <p:to>
                                        <p:strVal val="visible"/>
                                      </p:to>
                                    </p:set>
                                    <p:animEffect transition="in" filter="blinds(horizontal)">
                                      <p:cBhvr>
                                        <p:cTn id="36" dur="500"/>
                                        <p:tgtEl>
                                          <p:spTgt spid="2456"/>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2433"/>
                                        </p:tgtEl>
                                        <p:attrNameLst>
                                          <p:attrName>style.visibility</p:attrName>
                                        </p:attrNameLst>
                                      </p:cBhvr>
                                      <p:to>
                                        <p:strVal val="visible"/>
                                      </p:to>
                                    </p:set>
                                    <p:animEffect transition="in" filter="blinds(horizontal)">
                                      <p:cBhvr>
                                        <p:cTn id="39" dur="500"/>
                                        <p:tgtEl>
                                          <p:spTgt spid="2433"/>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2437"/>
                                        </p:tgtEl>
                                        <p:attrNameLst>
                                          <p:attrName>style.visibility</p:attrName>
                                        </p:attrNameLst>
                                      </p:cBhvr>
                                      <p:to>
                                        <p:strVal val="visible"/>
                                      </p:to>
                                    </p:set>
                                    <p:animEffect transition="in" filter="blinds(horizontal)">
                                      <p:cBhvr>
                                        <p:cTn id="42" dur="500"/>
                                        <p:tgtEl>
                                          <p:spTgt spid="2437"/>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2186"/>
                                        </p:tgtEl>
                                        <p:attrNameLst>
                                          <p:attrName>style.visibility</p:attrName>
                                        </p:attrNameLst>
                                      </p:cBhvr>
                                      <p:to>
                                        <p:strVal val="visible"/>
                                      </p:to>
                                    </p:set>
                                    <p:animEffect transition="in" filter="blinds(horizontal)">
                                      <p:cBhvr>
                                        <p:cTn id="45" dur="500"/>
                                        <p:tgtEl>
                                          <p:spTgt spid="2186"/>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2204"/>
                                        </p:tgtEl>
                                        <p:attrNameLst>
                                          <p:attrName>style.visibility</p:attrName>
                                        </p:attrNameLst>
                                      </p:cBhvr>
                                      <p:to>
                                        <p:strVal val="visible"/>
                                      </p:to>
                                    </p:set>
                                    <p:animEffect transition="in" filter="blinds(horizontal)">
                                      <p:cBhvr>
                                        <p:cTn id="50" dur="500"/>
                                        <p:tgtEl>
                                          <p:spTgt spid="2204"/>
                                        </p:tgtEl>
                                      </p:cBhvr>
                                    </p:animEffect>
                                  </p:childTnLst>
                                </p:cTn>
                              </p:par>
                              <p:par>
                                <p:cTn id="51" presetID="3" presetClass="entr" presetSubtype="10" fill="hold" grpId="0" nodeType="withEffect">
                                  <p:stCondLst>
                                    <p:cond delay="0"/>
                                  </p:stCondLst>
                                  <p:childTnLst>
                                    <p:set>
                                      <p:cBhvr>
                                        <p:cTn id="52" dur="1" fill="hold">
                                          <p:stCondLst>
                                            <p:cond delay="0"/>
                                          </p:stCondLst>
                                        </p:cTn>
                                        <p:tgtEl>
                                          <p:spTgt spid="2210"/>
                                        </p:tgtEl>
                                        <p:attrNameLst>
                                          <p:attrName>style.visibility</p:attrName>
                                        </p:attrNameLst>
                                      </p:cBhvr>
                                      <p:to>
                                        <p:strVal val="visible"/>
                                      </p:to>
                                    </p:set>
                                    <p:animEffect transition="in" filter="blinds(horizontal)">
                                      <p:cBhvr>
                                        <p:cTn id="53" dur="500"/>
                                        <p:tgtEl>
                                          <p:spTgt spid="2210"/>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2199"/>
                                        </p:tgtEl>
                                        <p:attrNameLst>
                                          <p:attrName>style.visibility</p:attrName>
                                        </p:attrNameLst>
                                      </p:cBhvr>
                                      <p:to>
                                        <p:strVal val="visible"/>
                                      </p:to>
                                    </p:set>
                                    <p:animEffect transition="in" filter="blinds(horizontal)">
                                      <p:cBhvr>
                                        <p:cTn id="56" dur="500"/>
                                        <p:tgtEl>
                                          <p:spTgt spid="2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6" grpId="0" animBg="1"/>
      <p:bldP spid="2194" grpId="0" animBg="1"/>
      <p:bldP spid="2199" grpId="0" animBg="1"/>
      <p:bldP spid="2204" grpId="0" animBg="1"/>
      <p:bldP spid="2210" grpId="0" animBg="1"/>
      <p:bldP spid="2211" grpId="0" animBg="1"/>
      <p:bldP spid="2214" grpId="0" animBg="1"/>
      <p:bldP spid="2433" grpId="0" animBg="1"/>
      <p:bldP spid="2435" grpId="0" animBg="1"/>
      <p:bldP spid="2435" grpId="1" animBg="1"/>
      <p:bldP spid="2436" grpId="0" animBg="1"/>
      <p:bldP spid="2437" grpId="0" animBg="1"/>
      <p:bldP spid="2456" grpId="0" animBg="1"/>
      <p:bldP spid="2458" grpId="0" animBg="1"/>
      <p:bldP spid="2458"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4"/>
          <p:cNvSpPr txBox="1">
            <a:spLocks noChangeArrowheads="1"/>
          </p:cNvSpPr>
          <p:nvPr/>
        </p:nvSpPr>
        <p:spPr bwMode="auto">
          <a:xfrm>
            <a:off x="2216150" y="0"/>
            <a:ext cx="48148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sz="3600" b="1"/>
              <a:t>Y-Scrambling </a:t>
            </a:r>
          </a:p>
          <a:p>
            <a:pPr algn="ctr" eaLnBrk="1" hangingPunct="1"/>
            <a:r>
              <a:rPr lang="en-US" altLang="fr-FR" b="1"/>
              <a:t>(for methods without descriptor selection)</a:t>
            </a:r>
            <a:endParaRPr lang="ru-RU" altLang="fr-FR" b="1"/>
          </a:p>
        </p:txBody>
      </p:sp>
      <p:graphicFrame>
        <p:nvGraphicFramePr>
          <p:cNvPr id="2125" name="Group 77"/>
          <p:cNvGraphicFramePr>
            <a:graphicFrameLocks noGrp="1"/>
          </p:cNvGraphicFramePr>
          <p:nvPr/>
        </p:nvGraphicFramePr>
        <p:xfrm>
          <a:off x="7232650" y="1003300"/>
          <a:ext cx="584200" cy="3848168"/>
        </p:xfrm>
        <a:graphic>
          <a:graphicData uri="http://schemas.openxmlformats.org/drawingml/2006/table">
            <a:tbl>
              <a:tblPr/>
              <a:tblGrid>
                <a:gridCol w="584200"/>
              </a:tblGrid>
              <a:tr h="5180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4</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1</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5</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2</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6</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3</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7</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78" name="Group 130"/>
          <p:cNvGraphicFramePr>
            <a:graphicFrameLocks noGrp="1"/>
          </p:cNvGraphicFramePr>
          <p:nvPr/>
        </p:nvGraphicFramePr>
        <p:xfrm>
          <a:off x="6057900" y="1020763"/>
          <a:ext cx="584200" cy="3848168"/>
        </p:xfrm>
        <a:graphic>
          <a:graphicData uri="http://schemas.openxmlformats.org/drawingml/2006/table">
            <a:tbl>
              <a:tblPr/>
              <a:tblGrid>
                <a:gridCol w="584200"/>
              </a:tblGrid>
              <a:tr h="5180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1</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2</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3</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4</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5</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6</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7</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80" name="Group 132"/>
          <p:cNvGraphicFramePr>
            <a:graphicFrameLocks noGrp="1"/>
          </p:cNvGraphicFramePr>
          <p:nvPr/>
        </p:nvGraphicFramePr>
        <p:xfrm>
          <a:off x="1016000" y="1042988"/>
          <a:ext cx="4186238" cy="3848168"/>
        </p:xfrm>
        <a:graphic>
          <a:graphicData uri="http://schemas.openxmlformats.org/drawingml/2006/table">
            <a:tbl>
              <a:tblPr/>
              <a:tblGrid>
                <a:gridCol w="4186238"/>
              </a:tblGrid>
              <a:tr h="51807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1</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2</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3</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4</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5</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6</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7</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5593" name="Line 138"/>
          <p:cNvSpPr>
            <a:spLocks noChangeShapeType="1"/>
          </p:cNvSpPr>
          <p:nvPr/>
        </p:nvSpPr>
        <p:spPr bwMode="auto">
          <a:xfrm flipV="1">
            <a:off x="6661150" y="3384550"/>
            <a:ext cx="577850" cy="6667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594" name="Line 142"/>
          <p:cNvSpPr>
            <a:spLocks noChangeShapeType="1"/>
          </p:cNvSpPr>
          <p:nvPr/>
        </p:nvSpPr>
        <p:spPr bwMode="auto">
          <a:xfrm>
            <a:off x="1646238" y="6308725"/>
            <a:ext cx="6526212" cy="0"/>
          </a:xfrm>
          <a:prstGeom prst="line">
            <a:avLst/>
          </a:prstGeom>
          <a:noFill/>
          <a:ln w="381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595" name="Text Box 143"/>
          <p:cNvSpPr txBox="1">
            <a:spLocks noChangeArrowheads="1"/>
          </p:cNvSpPr>
          <p:nvPr/>
        </p:nvSpPr>
        <p:spPr bwMode="auto">
          <a:xfrm>
            <a:off x="1062038" y="6084888"/>
            <a:ext cx="5175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b="1"/>
              <a:t>R</a:t>
            </a:r>
            <a:r>
              <a:rPr lang="en-US" altLang="fr-FR" b="1" baseline="30000"/>
              <a:t>2</a:t>
            </a:r>
            <a:endParaRPr lang="ru-RU" altLang="fr-FR" b="1" baseline="30000"/>
          </a:p>
        </p:txBody>
      </p:sp>
      <p:sp>
        <p:nvSpPr>
          <p:cNvPr id="65596" name="Line 144"/>
          <p:cNvSpPr>
            <a:spLocks noChangeShapeType="1"/>
          </p:cNvSpPr>
          <p:nvPr/>
        </p:nvSpPr>
        <p:spPr bwMode="auto">
          <a:xfrm>
            <a:off x="2411413" y="6173788"/>
            <a:ext cx="0" cy="2698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65597" name="Line 145"/>
          <p:cNvSpPr>
            <a:spLocks noChangeShapeType="1"/>
          </p:cNvSpPr>
          <p:nvPr/>
        </p:nvSpPr>
        <p:spPr bwMode="auto">
          <a:xfrm>
            <a:off x="7451725" y="6173788"/>
            <a:ext cx="0" cy="2698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65598" name="Line 146"/>
          <p:cNvSpPr>
            <a:spLocks noChangeShapeType="1"/>
          </p:cNvSpPr>
          <p:nvPr/>
        </p:nvSpPr>
        <p:spPr bwMode="auto">
          <a:xfrm>
            <a:off x="5607050" y="5994400"/>
            <a:ext cx="0" cy="630238"/>
          </a:xfrm>
          <a:prstGeom prst="line">
            <a:avLst/>
          </a:prstGeom>
          <a:noFill/>
          <a:ln w="63500">
            <a:solidFill>
              <a:srgbClr val="FF0000"/>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65599" name="Oval 151"/>
          <p:cNvSpPr>
            <a:spLocks noChangeArrowheads="1"/>
          </p:cNvSpPr>
          <p:nvPr/>
        </p:nvSpPr>
        <p:spPr bwMode="auto">
          <a:xfrm>
            <a:off x="2501900" y="6219825"/>
            <a:ext cx="180975" cy="180975"/>
          </a:xfrm>
          <a:prstGeom prst="ellipse">
            <a:avLst/>
          </a:prstGeom>
          <a:solidFill>
            <a:srgbClr val="FF0000"/>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65600" name="Text Box 152"/>
          <p:cNvSpPr txBox="1">
            <a:spLocks noChangeArrowheads="1"/>
          </p:cNvSpPr>
          <p:nvPr/>
        </p:nvSpPr>
        <p:spPr bwMode="auto">
          <a:xfrm>
            <a:off x="2179638" y="6392863"/>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0.0</a:t>
            </a:r>
            <a:endParaRPr lang="ru-RU" altLang="fr-FR"/>
          </a:p>
        </p:txBody>
      </p:sp>
      <p:sp>
        <p:nvSpPr>
          <p:cNvPr id="65601" name="Text Box 153"/>
          <p:cNvSpPr txBox="1">
            <a:spLocks noChangeArrowheads="1"/>
          </p:cNvSpPr>
          <p:nvPr/>
        </p:nvSpPr>
        <p:spPr bwMode="auto">
          <a:xfrm>
            <a:off x="7219950" y="6392863"/>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1.0</a:t>
            </a:r>
            <a:endParaRPr lang="ru-RU" altLang="fr-FR"/>
          </a:p>
        </p:txBody>
      </p:sp>
      <p:sp>
        <p:nvSpPr>
          <p:cNvPr id="65602" name="Line 156"/>
          <p:cNvSpPr>
            <a:spLocks noChangeShapeType="1"/>
          </p:cNvSpPr>
          <p:nvPr/>
        </p:nvSpPr>
        <p:spPr bwMode="auto">
          <a:xfrm flipH="1">
            <a:off x="2260600" y="4914900"/>
            <a:ext cx="755650" cy="135890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603" name="Line 162"/>
          <p:cNvSpPr>
            <a:spLocks noChangeShapeType="1"/>
          </p:cNvSpPr>
          <p:nvPr/>
        </p:nvSpPr>
        <p:spPr bwMode="auto">
          <a:xfrm flipH="1">
            <a:off x="2305050" y="4851400"/>
            <a:ext cx="5245100" cy="142240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604" name="Line 163"/>
          <p:cNvSpPr>
            <a:spLocks noChangeShapeType="1"/>
          </p:cNvSpPr>
          <p:nvPr/>
        </p:nvSpPr>
        <p:spPr bwMode="auto">
          <a:xfrm>
            <a:off x="2997200" y="4889500"/>
            <a:ext cx="2641600" cy="10731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605" name="Line 166"/>
          <p:cNvSpPr>
            <a:spLocks noChangeShapeType="1"/>
          </p:cNvSpPr>
          <p:nvPr/>
        </p:nvSpPr>
        <p:spPr bwMode="auto">
          <a:xfrm flipH="1">
            <a:off x="5594350" y="4868863"/>
            <a:ext cx="777875" cy="1138237"/>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graphicFrame>
        <p:nvGraphicFramePr>
          <p:cNvPr id="2248" name="Group 200"/>
          <p:cNvGraphicFramePr>
            <a:graphicFrameLocks noGrp="1"/>
          </p:cNvGraphicFramePr>
          <p:nvPr/>
        </p:nvGraphicFramePr>
        <p:xfrm>
          <a:off x="1016000" y="1042988"/>
          <a:ext cx="4186238" cy="3848168"/>
        </p:xfrm>
        <a:graphic>
          <a:graphicData uri="http://schemas.openxmlformats.org/drawingml/2006/table">
            <a:tbl>
              <a:tblPr/>
              <a:tblGrid>
                <a:gridCol w="4186238"/>
              </a:tblGrid>
              <a:tr h="51807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1</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2</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3</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4</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5</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6</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7</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5624" name="Line 385"/>
          <p:cNvSpPr>
            <a:spLocks noChangeShapeType="1"/>
          </p:cNvSpPr>
          <p:nvPr/>
        </p:nvSpPr>
        <p:spPr bwMode="auto">
          <a:xfrm flipV="1">
            <a:off x="6643688" y="4540250"/>
            <a:ext cx="595312" cy="58738"/>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625" name="Line 387"/>
          <p:cNvSpPr>
            <a:spLocks noChangeShapeType="1"/>
          </p:cNvSpPr>
          <p:nvPr/>
        </p:nvSpPr>
        <p:spPr bwMode="auto">
          <a:xfrm flipV="1">
            <a:off x="6642100" y="2317750"/>
            <a:ext cx="596900" cy="115570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626" name="Line 388"/>
          <p:cNvSpPr>
            <a:spLocks noChangeShapeType="1"/>
          </p:cNvSpPr>
          <p:nvPr/>
        </p:nvSpPr>
        <p:spPr bwMode="auto">
          <a:xfrm flipV="1">
            <a:off x="6642100" y="1250950"/>
            <a:ext cx="596900" cy="16827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627" name="Line 389"/>
          <p:cNvSpPr>
            <a:spLocks noChangeShapeType="1"/>
          </p:cNvSpPr>
          <p:nvPr/>
        </p:nvSpPr>
        <p:spPr bwMode="auto">
          <a:xfrm>
            <a:off x="6642100" y="2349500"/>
            <a:ext cx="596900" cy="170180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628" name="Line 408"/>
          <p:cNvSpPr>
            <a:spLocks noChangeShapeType="1"/>
          </p:cNvSpPr>
          <p:nvPr/>
        </p:nvSpPr>
        <p:spPr bwMode="auto">
          <a:xfrm>
            <a:off x="6661150" y="1295400"/>
            <a:ext cx="577850" cy="4889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629" name="Line 410"/>
          <p:cNvSpPr>
            <a:spLocks noChangeShapeType="1"/>
          </p:cNvSpPr>
          <p:nvPr/>
        </p:nvSpPr>
        <p:spPr bwMode="auto">
          <a:xfrm>
            <a:off x="6642100" y="1808163"/>
            <a:ext cx="596900" cy="1176337"/>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5630" name="Oval 151"/>
          <p:cNvSpPr>
            <a:spLocks noChangeArrowheads="1"/>
          </p:cNvSpPr>
          <p:nvPr/>
        </p:nvSpPr>
        <p:spPr bwMode="auto">
          <a:xfrm>
            <a:off x="2124075" y="6229350"/>
            <a:ext cx="180975" cy="180975"/>
          </a:xfrm>
          <a:prstGeom prst="ellipse">
            <a:avLst/>
          </a:prstGeom>
          <a:solidFill>
            <a:srgbClr val="FF0000"/>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4"/>
          <p:cNvSpPr txBox="1">
            <a:spLocks noChangeArrowheads="1"/>
          </p:cNvSpPr>
          <p:nvPr/>
        </p:nvSpPr>
        <p:spPr bwMode="auto">
          <a:xfrm>
            <a:off x="2216150" y="0"/>
            <a:ext cx="48148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sz="3600" b="1"/>
              <a:t>Y-Scrambling </a:t>
            </a:r>
          </a:p>
          <a:p>
            <a:pPr algn="ctr" eaLnBrk="1" hangingPunct="1"/>
            <a:r>
              <a:rPr lang="en-US" altLang="fr-FR" b="1"/>
              <a:t>(for methods without descriptor selection)</a:t>
            </a:r>
            <a:endParaRPr lang="ru-RU" altLang="fr-FR" b="1"/>
          </a:p>
        </p:txBody>
      </p:sp>
      <p:graphicFrame>
        <p:nvGraphicFramePr>
          <p:cNvPr id="2125" name="Group 77"/>
          <p:cNvGraphicFramePr>
            <a:graphicFrameLocks noGrp="1"/>
          </p:cNvGraphicFramePr>
          <p:nvPr/>
        </p:nvGraphicFramePr>
        <p:xfrm>
          <a:off x="7232650" y="1003300"/>
          <a:ext cx="584200" cy="3848168"/>
        </p:xfrm>
        <a:graphic>
          <a:graphicData uri="http://schemas.openxmlformats.org/drawingml/2006/table">
            <a:tbl>
              <a:tblPr/>
              <a:tblGrid>
                <a:gridCol w="584200"/>
              </a:tblGrid>
              <a:tr h="5180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7</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6</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3</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5</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4</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1</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charset="0"/>
                          <a:cs typeface="Arial" charset="0"/>
                        </a:rPr>
                        <a:t>Y</a:t>
                      </a:r>
                      <a:r>
                        <a:rPr kumimoji="0" lang="en-US" sz="1800" b="1" i="0" u="none" strike="noStrike" cap="none" normalizeH="0" baseline="0" dirty="0" smtClean="0">
                          <a:ln>
                            <a:noFill/>
                          </a:ln>
                          <a:solidFill>
                            <a:schemeClr val="tx1"/>
                          </a:solidFill>
                          <a:effectLst/>
                          <a:latin typeface="Arial" charset="0"/>
                          <a:cs typeface="Arial" charset="0"/>
                        </a:rPr>
                        <a:t>2</a:t>
                      </a:r>
                      <a:endParaRPr kumimoji="0" lang="ru-RU" sz="1800" b="1" i="0" u="none" strike="noStrike" cap="none" normalizeH="0" baseline="0" dirty="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78" name="Group 130"/>
          <p:cNvGraphicFramePr>
            <a:graphicFrameLocks noGrp="1"/>
          </p:cNvGraphicFramePr>
          <p:nvPr/>
        </p:nvGraphicFramePr>
        <p:xfrm>
          <a:off x="6057900" y="1020763"/>
          <a:ext cx="584200" cy="3848168"/>
        </p:xfrm>
        <a:graphic>
          <a:graphicData uri="http://schemas.openxmlformats.org/drawingml/2006/table">
            <a:tbl>
              <a:tblPr/>
              <a:tblGrid>
                <a:gridCol w="584200"/>
              </a:tblGrid>
              <a:tr h="5180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1</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2</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3</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4</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5</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6</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Y</a:t>
                      </a:r>
                      <a:r>
                        <a:rPr kumimoji="0" lang="en-US" sz="1800" b="1" i="0" u="none" strike="noStrike" cap="none" normalizeH="0" baseline="0" smtClean="0">
                          <a:ln>
                            <a:noFill/>
                          </a:ln>
                          <a:solidFill>
                            <a:schemeClr val="tx1"/>
                          </a:solidFill>
                          <a:effectLst/>
                          <a:latin typeface="Arial" charset="0"/>
                          <a:cs typeface="Arial" charset="0"/>
                        </a:rPr>
                        <a:t>7</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80" name="Group 132"/>
          <p:cNvGraphicFramePr>
            <a:graphicFrameLocks noGrp="1"/>
          </p:cNvGraphicFramePr>
          <p:nvPr/>
        </p:nvGraphicFramePr>
        <p:xfrm>
          <a:off x="1016000" y="1042988"/>
          <a:ext cx="4186238" cy="3848168"/>
        </p:xfrm>
        <a:graphic>
          <a:graphicData uri="http://schemas.openxmlformats.org/drawingml/2006/table">
            <a:tbl>
              <a:tblPr/>
              <a:tblGrid>
                <a:gridCol w="4186238"/>
              </a:tblGrid>
              <a:tr h="51807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1</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2</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3</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4</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5</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6</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7</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6617" name="Line 138"/>
          <p:cNvSpPr>
            <a:spLocks noChangeShapeType="1"/>
          </p:cNvSpPr>
          <p:nvPr/>
        </p:nvSpPr>
        <p:spPr bwMode="auto">
          <a:xfrm flipV="1">
            <a:off x="6661150" y="1784350"/>
            <a:ext cx="577850" cy="22669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6618" name="Line 142"/>
          <p:cNvSpPr>
            <a:spLocks noChangeShapeType="1"/>
          </p:cNvSpPr>
          <p:nvPr/>
        </p:nvSpPr>
        <p:spPr bwMode="auto">
          <a:xfrm>
            <a:off x="1646238" y="6308725"/>
            <a:ext cx="6526212" cy="0"/>
          </a:xfrm>
          <a:prstGeom prst="line">
            <a:avLst/>
          </a:prstGeom>
          <a:noFill/>
          <a:ln w="381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6619" name="Text Box 143"/>
          <p:cNvSpPr txBox="1">
            <a:spLocks noChangeArrowheads="1"/>
          </p:cNvSpPr>
          <p:nvPr/>
        </p:nvSpPr>
        <p:spPr bwMode="auto">
          <a:xfrm>
            <a:off x="1062038" y="6084888"/>
            <a:ext cx="5175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b="1"/>
              <a:t>R</a:t>
            </a:r>
            <a:r>
              <a:rPr lang="en-US" altLang="fr-FR" b="1" baseline="30000"/>
              <a:t>2</a:t>
            </a:r>
            <a:endParaRPr lang="ru-RU" altLang="fr-FR" b="1" baseline="30000"/>
          </a:p>
        </p:txBody>
      </p:sp>
      <p:sp>
        <p:nvSpPr>
          <p:cNvPr id="66620" name="Line 144"/>
          <p:cNvSpPr>
            <a:spLocks noChangeShapeType="1"/>
          </p:cNvSpPr>
          <p:nvPr/>
        </p:nvSpPr>
        <p:spPr bwMode="auto">
          <a:xfrm>
            <a:off x="2411413" y="6173788"/>
            <a:ext cx="0" cy="2698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66621" name="Line 145"/>
          <p:cNvSpPr>
            <a:spLocks noChangeShapeType="1"/>
          </p:cNvSpPr>
          <p:nvPr/>
        </p:nvSpPr>
        <p:spPr bwMode="auto">
          <a:xfrm>
            <a:off x="7451725" y="6173788"/>
            <a:ext cx="0" cy="26987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66622" name="Line 146"/>
          <p:cNvSpPr>
            <a:spLocks noChangeShapeType="1"/>
          </p:cNvSpPr>
          <p:nvPr/>
        </p:nvSpPr>
        <p:spPr bwMode="auto">
          <a:xfrm>
            <a:off x="5607050" y="5994400"/>
            <a:ext cx="0" cy="630238"/>
          </a:xfrm>
          <a:prstGeom prst="line">
            <a:avLst/>
          </a:prstGeom>
          <a:noFill/>
          <a:ln w="63500">
            <a:solidFill>
              <a:srgbClr val="FF0000"/>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66623" name="Oval 151"/>
          <p:cNvSpPr>
            <a:spLocks noChangeArrowheads="1"/>
          </p:cNvSpPr>
          <p:nvPr/>
        </p:nvSpPr>
        <p:spPr bwMode="auto">
          <a:xfrm>
            <a:off x="2524125" y="6219825"/>
            <a:ext cx="180975" cy="180975"/>
          </a:xfrm>
          <a:prstGeom prst="ellipse">
            <a:avLst/>
          </a:prstGeom>
          <a:solidFill>
            <a:srgbClr val="FF0000"/>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66624" name="Text Box 152"/>
          <p:cNvSpPr txBox="1">
            <a:spLocks noChangeArrowheads="1"/>
          </p:cNvSpPr>
          <p:nvPr/>
        </p:nvSpPr>
        <p:spPr bwMode="auto">
          <a:xfrm>
            <a:off x="2179638" y="6392863"/>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0.0</a:t>
            </a:r>
            <a:endParaRPr lang="ru-RU" altLang="fr-FR"/>
          </a:p>
        </p:txBody>
      </p:sp>
      <p:sp>
        <p:nvSpPr>
          <p:cNvPr id="66625" name="Text Box 153"/>
          <p:cNvSpPr txBox="1">
            <a:spLocks noChangeArrowheads="1"/>
          </p:cNvSpPr>
          <p:nvPr/>
        </p:nvSpPr>
        <p:spPr bwMode="auto">
          <a:xfrm>
            <a:off x="7219950" y="6392863"/>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1.0</a:t>
            </a:r>
            <a:endParaRPr lang="ru-RU" altLang="fr-FR"/>
          </a:p>
        </p:txBody>
      </p:sp>
      <p:sp>
        <p:nvSpPr>
          <p:cNvPr id="66626" name="Line 156"/>
          <p:cNvSpPr>
            <a:spLocks noChangeShapeType="1"/>
          </p:cNvSpPr>
          <p:nvPr/>
        </p:nvSpPr>
        <p:spPr bwMode="auto">
          <a:xfrm flipH="1">
            <a:off x="2393950" y="4914900"/>
            <a:ext cx="622300" cy="135890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6627" name="Line 162"/>
          <p:cNvSpPr>
            <a:spLocks noChangeShapeType="1"/>
          </p:cNvSpPr>
          <p:nvPr/>
        </p:nvSpPr>
        <p:spPr bwMode="auto">
          <a:xfrm flipH="1">
            <a:off x="2482850" y="4851400"/>
            <a:ext cx="5067300" cy="13779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6628" name="Line 163"/>
          <p:cNvSpPr>
            <a:spLocks noChangeShapeType="1"/>
          </p:cNvSpPr>
          <p:nvPr/>
        </p:nvSpPr>
        <p:spPr bwMode="auto">
          <a:xfrm>
            <a:off x="2997200" y="4889500"/>
            <a:ext cx="2641600" cy="10731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6629" name="Line 166"/>
          <p:cNvSpPr>
            <a:spLocks noChangeShapeType="1"/>
          </p:cNvSpPr>
          <p:nvPr/>
        </p:nvSpPr>
        <p:spPr bwMode="auto">
          <a:xfrm flipH="1">
            <a:off x="5594350" y="4868863"/>
            <a:ext cx="777875" cy="1138237"/>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graphicFrame>
        <p:nvGraphicFramePr>
          <p:cNvPr id="2248" name="Group 200"/>
          <p:cNvGraphicFramePr>
            <a:graphicFrameLocks noGrp="1"/>
          </p:cNvGraphicFramePr>
          <p:nvPr/>
        </p:nvGraphicFramePr>
        <p:xfrm>
          <a:off x="1016000" y="1042988"/>
          <a:ext cx="4186238" cy="3848168"/>
        </p:xfrm>
        <a:graphic>
          <a:graphicData uri="http://schemas.openxmlformats.org/drawingml/2006/table">
            <a:tbl>
              <a:tblPr/>
              <a:tblGrid>
                <a:gridCol w="4186238"/>
              </a:tblGrid>
              <a:tr h="51807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1</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2</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3</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4</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5</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39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6</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553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Arial" charset="0"/>
                          <a:cs typeface="Arial" charset="0"/>
                        </a:rPr>
                        <a:t>X</a:t>
                      </a:r>
                      <a:r>
                        <a:rPr kumimoji="0" lang="en-US" sz="1800" b="1" i="0" u="none" strike="noStrike" cap="none" normalizeH="0" baseline="0" smtClean="0">
                          <a:ln>
                            <a:noFill/>
                          </a:ln>
                          <a:solidFill>
                            <a:schemeClr val="tx1"/>
                          </a:solidFill>
                          <a:effectLst/>
                          <a:latin typeface="Arial" charset="0"/>
                          <a:cs typeface="Arial" charset="0"/>
                        </a:rPr>
                        <a:t>7</a:t>
                      </a:r>
                      <a:endParaRPr kumimoji="0" lang="ru-RU" sz="1800" b="1" i="0" u="none" strike="noStrike" cap="none" normalizeH="0" baseline="0" smtClean="0">
                        <a:ln>
                          <a:noFill/>
                        </a:ln>
                        <a:solidFill>
                          <a:schemeClr val="tx1"/>
                        </a:solidFill>
                        <a:effectLst/>
                        <a:latin typeface="Arial" charset="0"/>
                        <a:cs typeface="Arial" charset="0"/>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6648" name="Line 385"/>
          <p:cNvSpPr>
            <a:spLocks noChangeShapeType="1"/>
          </p:cNvSpPr>
          <p:nvPr/>
        </p:nvSpPr>
        <p:spPr bwMode="auto">
          <a:xfrm flipV="1">
            <a:off x="6643688" y="1295400"/>
            <a:ext cx="595312" cy="3303588"/>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6649" name="Line 387"/>
          <p:cNvSpPr>
            <a:spLocks noChangeShapeType="1"/>
          </p:cNvSpPr>
          <p:nvPr/>
        </p:nvSpPr>
        <p:spPr bwMode="auto">
          <a:xfrm flipV="1">
            <a:off x="6642100" y="2895600"/>
            <a:ext cx="596900" cy="5778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6650" name="Line 388"/>
          <p:cNvSpPr>
            <a:spLocks noChangeShapeType="1"/>
          </p:cNvSpPr>
          <p:nvPr/>
        </p:nvSpPr>
        <p:spPr bwMode="auto">
          <a:xfrm>
            <a:off x="6642100" y="2933700"/>
            <a:ext cx="596900" cy="53975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6651" name="Line 389"/>
          <p:cNvSpPr>
            <a:spLocks noChangeShapeType="1"/>
          </p:cNvSpPr>
          <p:nvPr/>
        </p:nvSpPr>
        <p:spPr bwMode="auto">
          <a:xfrm flipV="1">
            <a:off x="6642100" y="2303463"/>
            <a:ext cx="596900" cy="46037"/>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6652" name="Line 408"/>
          <p:cNvSpPr>
            <a:spLocks noChangeShapeType="1"/>
          </p:cNvSpPr>
          <p:nvPr/>
        </p:nvSpPr>
        <p:spPr bwMode="auto">
          <a:xfrm>
            <a:off x="6661150" y="1295400"/>
            <a:ext cx="577850" cy="2755900"/>
          </a:xfrm>
          <a:prstGeom prst="line">
            <a:avLst/>
          </a:prstGeom>
          <a:noFill/>
          <a:ln w="1905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6653" name="Line 410"/>
          <p:cNvSpPr>
            <a:spLocks noChangeShapeType="1"/>
          </p:cNvSpPr>
          <p:nvPr/>
        </p:nvSpPr>
        <p:spPr bwMode="auto">
          <a:xfrm>
            <a:off x="6642100" y="1808163"/>
            <a:ext cx="596900" cy="2776537"/>
          </a:xfrm>
          <a:prstGeom prst="line">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fr-FR"/>
          </a:p>
        </p:txBody>
      </p:sp>
      <p:sp>
        <p:nvSpPr>
          <p:cNvPr id="66654" name="Oval 151"/>
          <p:cNvSpPr>
            <a:spLocks noChangeArrowheads="1"/>
          </p:cNvSpPr>
          <p:nvPr/>
        </p:nvSpPr>
        <p:spPr bwMode="auto">
          <a:xfrm>
            <a:off x="2127250" y="6219825"/>
            <a:ext cx="180975" cy="180975"/>
          </a:xfrm>
          <a:prstGeom prst="ellipse">
            <a:avLst/>
          </a:prstGeom>
          <a:solidFill>
            <a:srgbClr val="FF0000"/>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
        <p:nvSpPr>
          <p:cNvPr id="66655" name="Oval 151"/>
          <p:cNvSpPr>
            <a:spLocks noChangeArrowheads="1"/>
          </p:cNvSpPr>
          <p:nvPr/>
        </p:nvSpPr>
        <p:spPr bwMode="auto">
          <a:xfrm>
            <a:off x="2346325" y="6226175"/>
            <a:ext cx="180975" cy="180975"/>
          </a:xfrm>
          <a:prstGeom prst="ellipse">
            <a:avLst/>
          </a:prstGeom>
          <a:solidFill>
            <a:srgbClr val="FF0000"/>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fr-FR" altLang="fr-F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p:cNvSpPr>
            <a:spLocks noGrp="1" noChangeArrowheads="1"/>
          </p:cNvSpPr>
          <p:nvPr>
            <p:ph type="subTitle" idx="1"/>
          </p:nvPr>
        </p:nvSpPr>
        <p:spPr>
          <a:xfrm>
            <a:off x="2928938" y="2786063"/>
            <a:ext cx="4143375" cy="2667000"/>
          </a:xfrm>
        </p:spPr>
        <p:txBody>
          <a:bodyPr/>
          <a:lstStyle/>
          <a:p>
            <a:pPr algn="l" eaLnBrk="1" hangingPunct="1">
              <a:buFontTx/>
              <a:buChar char="•"/>
            </a:pPr>
            <a:r>
              <a:rPr lang="fr-FR" altLang="fr-FR" b="1" smtClean="0"/>
              <a:t>  </a:t>
            </a:r>
            <a:r>
              <a:rPr lang="fr-FR" altLang="fr-FR" smtClean="0"/>
              <a:t>Development</a:t>
            </a:r>
          </a:p>
          <a:p>
            <a:pPr algn="l" eaLnBrk="1" hangingPunct="1">
              <a:buFontTx/>
              <a:buChar char="•"/>
            </a:pPr>
            <a:r>
              <a:rPr lang="fr-FR" altLang="fr-FR" smtClean="0"/>
              <a:t>  Validation</a:t>
            </a:r>
          </a:p>
          <a:p>
            <a:pPr algn="l" eaLnBrk="1" hangingPunct="1">
              <a:buFontTx/>
              <a:buChar char="•"/>
            </a:pPr>
            <a:r>
              <a:rPr lang="fr-FR" altLang="fr-FR" b="1" smtClean="0">
                <a:solidFill>
                  <a:srgbClr val="7030A0"/>
                </a:solidFill>
              </a:rPr>
              <a:t>  Application</a:t>
            </a:r>
          </a:p>
        </p:txBody>
      </p:sp>
      <p:sp>
        <p:nvSpPr>
          <p:cNvPr id="67587" name="Rectangle 2"/>
          <p:cNvSpPr>
            <a:spLocks noGrp="1" noChangeArrowheads="1"/>
          </p:cNvSpPr>
          <p:nvPr>
            <p:ph type="ctrTitle"/>
          </p:nvPr>
        </p:nvSpPr>
        <p:spPr>
          <a:xfrm>
            <a:off x="539750" y="1484313"/>
            <a:ext cx="7772400" cy="1143000"/>
          </a:xfrm>
        </p:spPr>
        <p:txBody>
          <a:bodyPr/>
          <a:lstStyle/>
          <a:p>
            <a:pPr eaLnBrk="1" hangingPunct="1"/>
            <a:r>
              <a:rPr lang="fr-FR" altLang="fr-FR" b="1" smtClean="0">
                <a:solidFill>
                  <a:srgbClr val="800000"/>
                </a:solidFill>
              </a:rPr>
              <a:t>QSAR/QSPR models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4787900" y="3213100"/>
            <a:ext cx="3721100" cy="1800225"/>
            <a:chOff x="3031" y="2024"/>
            <a:chExt cx="2344" cy="1134"/>
          </a:xfrm>
        </p:grpSpPr>
        <p:sp>
          <p:nvSpPr>
            <p:cNvPr id="68628" name="Rectangle 4"/>
            <p:cNvSpPr>
              <a:spLocks noChangeArrowheads="1"/>
            </p:cNvSpPr>
            <p:nvPr/>
          </p:nvSpPr>
          <p:spPr bwMode="auto">
            <a:xfrm>
              <a:off x="3031" y="2024"/>
              <a:ext cx="2344" cy="1134"/>
            </a:xfrm>
            <a:prstGeom prst="rect">
              <a:avLst/>
            </a:prstGeom>
            <a:solidFill>
              <a:schemeClr val="bg1"/>
            </a:solid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8629" name="Text Box 5"/>
            <p:cNvSpPr txBox="1">
              <a:spLocks noChangeArrowheads="1"/>
            </p:cNvSpPr>
            <p:nvPr/>
          </p:nvSpPr>
          <p:spPr bwMode="auto">
            <a:xfrm>
              <a:off x="3086" y="2343"/>
              <a:ext cx="2235" cy="404"/>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just" eaLnBrk="1" hangingPunct="1"/>
              <a:r>
                <a:rPr lang="en-US" altLang="fr-FR"/>
                <a:t>Is  a </a:t>
              </a:r>
              <a:r>
                <a:rPr lang="en-US" altLang="fr-FR" i="1"/>
                <a:t>test compound</a:t>
              </a:r>
              <a:r>
                <a:rPr lang="en-US" altLang="fr-FR"/>
                <a:t> similar to the </a:t>
              </a:r>
              <a:r>
                <a:rPr lang="en-US" altLang="fr-FR" i="1"/>
                <a:t>training set</a:t>
              </a:r>
              <a:r>
                <a:rPr lang="en-US" altLang="fr-FR"/>
                <a:t> compounds?</a:t>
              </a:r>
              <a:endParaRPr lang="fr-FR" altLang="fr-FR"/>
            </a:p>
          </p:txBody>
        </p:sp>
      </p:grpSp>
      <p:grpSp>
        <p:nvGrpSpPr>
          <p:cNvPr id="3" name="Group 6"/>
          <p:cNvGrpSpPr>
            <a:grpSpLocks/>
          </p:cNvGrpSpPr>
          <p:nvPr/>
        </p:nvGrpSpPr>
        <p:grpSpPr bwMode="auto">
          <a:xfrm>
            <a:off x="682625" y="3194050"/>
            <a:ext cx="3529013" cy="1871663"/>
            <a:chOff x="430" y="2012"/>
            <a:chExt cx="2223" cy="1179"/>
          </a:xfrm>
        </p:grpSpPr>
        <p:sp>
          <p:nvSpPr>
            <p:cNvPr id="68626" name="Rectangle 7"/>
            <p:cNvSpPr>
              <a:spLocks noChangeArrowheads="1"/>
            </p:cNvSpPr>
            <p:nvPr/>
          </p:nvSpPr>
          <p:spPr bwMode="auto">
            <a:xfrm>
              <a:off x="430" y="2012"/>
              <a:ext cx="2223" cy="1179"/>
            </a:xfrm>
            <a:prstGeom prst="rect">
              <a:avLst/>
            </a:prstGeom>
            <a:solidFill>
              <a:schemeClr val="bg1"/>
            </a:solid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8627" name="Text Box 8"/>
            <p:cNvSpPr txBox="1">
              <a:spLocks noChangeArrowheads="1"/>
            </p:cNvSpPr>
            <p:nvPr/>
          </p:nvSpPr>
          <p:spPr bwMode="auto">
            <a:xfrm>
              <a:off x="493" y="2342"/>
              <a:ext cx="1969" cy="826"/>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000"/>
                <a:t>- Descriptors type;</a:t>
              </a:r>
            </a:p>
            <a:p>
              <a:pPr eaLnBrk="1" hangingPunct="1"/>
              <a:r>
                <a:rPr lang="en-US" altLang="fr-FR" sz="2000"/>
                <a:t>- Descriptors selection;</a:t>
              </a:r>
            </a:p>
            <a:p>
              <a:pPr eaLnBrk="1" hangingPunct="1"/>
              <a:r>
                <a:rPr lang="en-US" altLang="fr-FR" sz="2000"/>
                <a:t>- Machine-learning methods;</a:t>
              </a:r>
            </a:p>
            <a:p>
              <a:pPr eaLnBrk="1" hangingPunct="1"/>
              <a:r>
                <a:rPr lang="en-US" altLang="fr-FR" sz="2000"/>
                <a:t>- Validation of models.</a:t>
              </a:r>
              <a:endParaRPr lang="fr-FR" altLang="fr-FR" sz="2000"/>
            </a:p>
          </p:txBody>
        </p:sp>
      </p:grpSp>
      <p:sp>
        <p:nvSpPr>
          <p:cNvPr id="68612" name="Text Box 9"/>
          <p:cNvSpPr txBox="1">
            <a:spLocks noChangeArrowheads="1"/>
          </p:cNvSpPr>
          <p:nvPr/>
        </p:nvSpPr>
        <p:spPr bwMode="auto">
          <a:xfrm>
            <a:off x="2254250" y="2119313"/>
            <a:ext cx="5184775" cy="51911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sz="2800">
                <a:solidFill>
                  <a:schemeClr val="bg1"/>
                </a:solidFill>
              </a:rPr>
              <a:t>Prediction Performance</a:t>
            </a:r>
          </a:p>
        </p:txBody>
      </p:sp>
      <p:sp>
        <p:nvSpPr>
          <p:cNvPr id="68613" name="Text Box 10"/>
          <p:cNvSpPr txBox="1">
            <a:spLocks noChangeArrowheads="1"/>
          </p:cNvSpPr>
          <p:nvPr/>
        </p:nvSpPr>
        <p:spPr bwMode="auto">
          <a:xfrm>
            <a:off x="973138" y="1341438"/>
            <a:ext cx="2360612" cy="485775"/>
          </a:xfrm>
          <a:prstGeom prst="rect">
            <a:avLst/>
          </a:prstGeom>
          <a:solidFill>
            <a:schemeClr val="tx1"/>
          </a:solidFill>
          <a:ln w="28575">
            <a:solidFill>
              <a:schemeClr val="bg1"/>
            </a:solidFill>
            <a:miter lim="800000"/>
            <a:headEnd/>
            <a:tailEnd/>
          </a:ln>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a:solidFill>
                  <a:schemeClr val="bg1"/>
                </a:solidFill>
              </a:rPr>
              <a:t>QSPR Models</a:t>
            </a:r>
          </a:p>
        </p:txBody>
      </p:sp>
      <p:sp>
        <p:nvSpPr>
          <p:cNvPr id="68614" name="Text Box 11"/>
          <p:cNvSpPr txBox="1">
            <a:spLocks noChangeArrowheads="1"/>
          </p:cNvSpPr>
          <p:nvPr/>
        </p:nvSpPr>
        <p:spPr bwMode="auto">
          <a:xfrm>
            <a:off x="6151563" y="1339850"/>
            <a:ext cx="2314575" cy="485775"/>
          </a:xfrm>
          <a:prstGeom prst="rect">
            <a:avLst/>
          </a:prstGeom>
          <a:solidFill>
            <a:schemeClr val="bg1"/>
          </a:solidFill>
          <a:ln w="28575">
            <a:solidFill>
              <a:schemeClr val="tx1"/>
            </a:solidFill>
            <a:miter lim="800000"/>
            <a:headEnd/>
            <a:tailEnd/>
          </a:ln>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Test compound</a:t>
            </a:r>
          </a:p>
        </p:txBody>
      </p:sp>
      <p:sp>
        <p:nvSpPr>
          <p:cNvPr id="68615" name="Line 12"/>
          <p:cNvSpPr>
            <a:spLocks noChangeShapeType="1"/>
          </p:cNvSpPr>
          <p:nvPr/>
        </p:nvSpPr>
        <p:spPr bwMode="auto">
          <a:xfrm>
            <a:off x="3333750" y="1595438"/>
            <a:ext cx="2808288" cy="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lstStyle/>
          <a:p>
            <a:endParaRPr lang="fr-FR"/>
          </a:p>
        </p:txBody>
      </p:sp>
      <p:sp>
        <p:nvSpPr>
          <p:cNvPr id="68616" name="Line 13"/>
          <p:cNvSpPr>
            <a:spLocks noChangeShapeType="1"/>
          </p:cNvSpPr>
          <p:nvPr/>
        </p:nvSpPr>
        <p:spPr bwMode="auto">
          <a:xfrm flipV="1">
            <a:off x="4630738" y="1604963"/>
            <a:ext cx="0" cy="649287"/>
          </a:xfrm>
          <a:prstGeom prst="line">
            <a:avLst/>
          </a:prstGeom>
          <a:noFill/>
          <a:ln w="57150">
            <a:solidFill>
              <a:srgbClr val="FF0000"/>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68617" name="Oval 14"/>
          <p:cNvSpPr>
            <a:spLocks noChangeArrowheads="1"/>
          </p:cNvSpPr>
          <p:nvPr/>
        </p:nvSpPr>
        <p:spPr bwMode="auto">
          <a:xfrm>
            <a:off x="4519613" y="1485900"/>
            <a:ext cx="215900" cy="215900"/>
          </a:xfrm>
          <a:prstGeom prst="ellipse">
            <a:avLst/>
          </a:prstGeom>
          <a:solidFill>
            <a:srgbClr val="FF0000"/>
          </a:solidFill>
          <a:ln w="28575">
            <a:solidFill>
              <a:schemeClr val="tx2"/>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grpSp>
        <p:nvGrpSpPr>
          <p:cNvPr id="4" name="Group 15"/>
          <p:cNvGrpSpPr>
            <a:grpSpLocks/>
          </p:cNvGrpSpPr>
          <p:nvPr/>
        </p:nvGrpSpPr>
        <p:grpSpPr bwMode="auto">
          <a:xfrm>
            <a:off x="881063" y="2349500"/>
            <a:ext cx="7432675" cy="1333500"/>
            <a:chOff x="555" y="1480"/>
            <a:chExt cx="4682" cy="840"/>
          </a:xfrm>
        </p:grpSpPr>
        <p:sp>
          <p:nvSpPr>
            <p:cNvPr id="68620" name="Line 16"/>
            <p:cNvSpPr>
              <a:spLocks noChangeShapeType="1"/>
            </p:cNvSpPr>
            <p:nvPr/>
          </p:nvSpPr>
          <p:spPr bwMode="auto">
            <a:xfrm flipH="1">
              <a:off x="970" y="1504"/>
              <a:ext cx="589" cy="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68621" name="Line 17"/>
            <p:cNvSpPr>
              <a:spLocks noChangeShapeType="1"/>
            </p:cNvSpPr>
            <p:nvPr/>
          </p:nvSpPr>
          <p:spPr bwMode="auto">
            <a:xfrm flipH="1">
              <a:off x="4424" y="1498"/>
              <a:ext cx="589" cy="0"/>
            </a:xfrm>
            <a:prstGeom prst="line">
              <a:avLst/>
            </a:prstGeom>
            <a:noFill/>
            <a:ln w="76200">
              <a:solidFill>
                <a:srgbClr val="FF0000"/>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68622" name="Line 18"/>
            <p:cNvSpPr>
              <a:spLocks noChangeShapeType="1"/>
            </p:cNvSpPr>
            <p:nvPr/>
          </p:nvSpPr>
          <p:spPr bwMode="auto">
            <a:xfrm>
              <a:off x="976" y="1480"/>
              <a:ext cx="0" cy="545"/>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8623" name="Line 19"/>
            <p:cNvSpPr>
              <a:spLocks noChangeShapeType="1"/>
            </p:cNvSpPr>
            <p:nvPr/>
          </p:nvSpPr>
          <p:spPr bwMode="auto">
            <a:xfrm>
              <a:off x="4991" y="1480"/>
              <a:ext cx="0" cy="545"/>
            </a:xfrm>
            <a:prstGeom prst="line">
              <a:avLst/>
            </a:prstGeom>
            <a:noFill/>
            <a:ln w="762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8624" name="Text Box 20"/>
            <p:cNvSpPr txBox="1">
              <a:spLocks noChangeArrowheads="1"/>
            </p:cNvSpPr>
            <p:nvPr/>
          </p:nvSpPr>
          <p:spPr bwMode="auto">
            <a:xfrm>
              <a:off x="555" y="2065"/>
              <a:ext cx="1959" cy="2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sz="2000">
                  <a:solidFill>
                    <a:schemeClr val="bg1"/>
                  </a:solidFill>
                </a:rPr>
                <a:t>Robustness of QSPR models</a:t>
              </a:r>
              <a:endParaRPr lang="fr-FR" altLang="fr-FR" sz="2000">
                <a:solidFill>
                  <a:schemeClr val="bg1"/>
                </a:solidFill>
              </a:endParaRPr>
            </a:p>
          </p:txBody>
        </p:sp>
        <p:sp>
          <p:nvSpPr>
            <p:cNvPr id="68625" name="Text Box 21"/>
            <p:cNvSpPr txBox="1">
              <a:spLocks noChangeArrowheads="1"/>
            </p:cNvSpPr>
            <p:nvPr/>
          </p:nvSpPr>
          <p:spPr bwMode="auto">
            <a:xfrm>
              <a:off x="3086" y="2070"/>
              <a:ext cx="2151" cy="2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GB" altLang="fr-FR" sz="2000">
                  <a:solidFill>
                    <a:schemeClr val="bg1"/>
                  </a:solidFill>
                </a:rPr>
                <a:t>Applicability domain of models</a:t>
              </a:r>
              <a:endParaRPr lang="fr-FR" altLang="fr-FR" sz="2000">
                <a:solidFill>
                  <a:schemeClr val="bg1"/>
                </a:solidFill>
              </a:endParaRPr>
            </a:p>
          </p:txBody>
        </p:sp>
      </p:grpSp>
      <p:sp>
        <p:nvSpPr>
          <p:cNvPr id="454678" name="Rectangle 22"/>
          <p:cNvSpPr>
            <a:spLocks noChangeArrowheads="1"/>
          </p:cNvSpPr>
          <p:nvPr/>
        </p:nvSpPr>
        <p:spPr bwMode="auto">
          <a:xfrm>
            <a:off x="4800600" y="3213100"/>
            <a:ext cx="3744913" cy="1800225"/>
          </a:xfrm>
          <a:prstGeom prst="rect">
            <a:avLst/>
          </a:prstGeom>
          <a:noFill/>
          <a:ln w="57150">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grpId="0" nodeType="afterEffect">
                                  <p:stCondLst>
                                    <p:cond delay="2000"/>
                                  </p:stCondLst>
                                  <p:childTnLst>
                                    <p:set>
                                      <p:cBhvr>
                                        <p:cTn id="17" dur="1" fill="hold">
                                          <p:stCondLst>
                                            <p:cond delay="0"/>
                                          </p:stCondLst>
                                        </p:cTn>
                                        <p:tgtEl>
                                          <p:spTgt spid="454678"/>
                                        </p:tgtEl>
                                        <p:attrNameLst>
                                          <p:attrName>style.visibility</p:attrName>
                                        </p:attrNameLst>
                                      </p:cBhvr>
                                      <p:to>
                                        <p:strVal val="visible"/>
                                      </p:to>
                                    </p:set>
                                  </p:childTnLst>
                                </p:cTn>
                              </p:par>
                            </p:childTnLst>
                          </p:cTn>
                        </p:par>
                        <p:par>
                          <p:cTn id="18" fill="hold" nodeType="afterGroup">
                            <p:stCondLst>
                              <p:cond delay="2000"/>
                            </p:stCondLst>
                            <p:childTnLst>
                              <p:par>
                                <p:cTn id="19" presetID="35" presetClass="emph" presetSubtype="0" repeatCount="indefinite" fill="hold" grpId="1" nodeType="afterEffect">
                                  <p:stCondLst>
                                    <p:cond delay="0"/>
                                  </p:stCondLst>
                                  <p:childTnLst>
                                    <p:anim calcmode="discrete" valueType="str">
                                      <p:cBhvr>
                                        <p:cTn id="20" dur="1000" fill="hold"/>
                                        <p:tgtEl>
                                          <p:spTgt spid="454678"/>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4678" grpId="0" animBg="1"/>
      <p:bldP spid="454678"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0" y="549275"/>
            <a:ext cx="9144000" cy="5975350"/>
          </a:xfrm>
          <a:prstGeom prst="rect">
            <a:avLst/>
          </a:prstGeom>
          <a:solidFill>
            <a:schemeClr val="tx1"/>
          </a:solidFill>
          <a:ln w="57150">
            <a:solidFill>
              <a:srgbClr val="008000"/>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endParaRPr lang="en-US" altLang="fr-FR"/>
          </a:p>
        </p:txBody>
      </p:sp>
      <p:sp>
        <p:nvSpPr>
          <p:cNvPr id="69635" name="Text Box 3"/>
          <p:cNvSpPr txBox="1">
            <a:spLocks noChangeArrowheads="1"/>
          </p:cNvSpPr>
          <p:nvPr/>
        </p:nvSpPr>
        <p:spPr bwMode="auto">
          <a:xfrm>
            <a:off x="0" y="115888"/>
            <a:ext cx="9144000" cy="4572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GB" altLang="fr-FR">
                <a:solidFill>
                  <a:srgbClr val="FFFF00"/>
                </a:solidFill>
              </a:rPr>
              <a:t>Applicability domain of QSAR models	</a:t>
            </a:r>
            <a:endParaRPr lang="en-US" altLang="fr-FR">
              <a:solidFill>
                <a:srgbClr val="FFFF00"/>
              </a:solidFill>
            </a:endParaRPr>
          </a:p>
        </p:txBody>
      </p:sp>
      <p:grpSp>
        <p:nvGrpSpPr>
          <p:cNvPr id="2" name="Group 4"/>
          <p:cNvGrpSpPr>
            <a:grpSpLocks/>
          </p:cNvGrpSpPr>
          <p:nvPr/>
        </p:nvGrpSpPr>
        <p:grpSpPr bwMode="auto">
          <a:xfrm>
            <a:off x="5795963" y="3573463"/>
            <a:ext cx="2784475" cy="396875"/>
            <a:chOff x="3651" y="2251"/>
            <a:chExt cx="1754" cy="250"/>
          </a:xfrm>
        </p:grpSpPr>
        <p:sp>
          <p:nvSpPr>
            <p:cNvPr id="69703" name="Oval 5"/>
            <p:cNvSpPr>
              <a:spLocks noChangeArrowheads="1"/>
            </p:cNvSpPr>
            <p:nvPr/>
          </p:nvSpPr>
          <p:spPr bwMode="auto">
            <a:xfrm>
              <a:off x="3651" y="2341"/>
              <a:ext cx="90" cy="91"/>
            </a:xfrm>
            <a:prstGeom prst="ellipse">
              <a:avLst/>
            </a:prstGeom>
            <a:solidFill>
              <a:srgbClr val="FFFF00"/>
            </a:solidFill>
            <a:ln w="2857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704" name="Text Box 6"/>
            <p:cNvSpPr txBox="1">
              <a:spLocks noChangeArrowheads="1"/>
            </p:cNvSpPr>
            <p:nvPr/>
          </p:nvSpPr>
          <p:spPr bwMode="auto">
            <a:xfrm>
              <a:off x="3787" y="2251"/>
              <a:ext cx="161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1400">
                  <a:solidFill>
                    <a:schemeClr val="bg1"/>
                  </a:solidFill>
                </a:rPr>
                <a:t>= </a:t>
              </a:r>
              <a:r>
                <a:rPr lang="fr-FR" altLang="fr-FR" sz="2000">
                  <a:solidFill>
                    <a:schemeClr val="bg1"/>
                  </a:solidFill>
                </a:rPr>
                <a:t>TEST COMPOUND</a:t>
              </a:r>
            </a:p>
          </p:txBody>
        </p:sp>
      </p:grpSp>
      <p:pic>
        <p:nvPicPr>
          <p:cNvPr id="69637" name="Picture 7" descr="grid_gray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625" y="1333500"/>
            <a:ext cx="41052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8" name="Line 8"/>
          <p:cNvSpPr>
            <a:spLocks noChangeShapeType="1"/>
          </p:cNvSpPr>
          <p:nvPr/>
        </p:nvSpPr>
        <p:spPr bwMode="auto">
          <a:xfrm>
            <a:off x="176213" y="3349625"/>
            <a:ext cx="4106862"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9639" name="Line 9"/>
          <p:cNvSpPr>
            <a:spLocks noChangeShapeType="1"/>
          </p:cNvSpPr>
          <p:nvPr/>
        </p:nvSpPr>
        <p:spPr bwMode="auto">
          <a:xfrm rot="-5400000">
            <a:off x="151607" y="3378994"/>
            <a:ext cx="4106862"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9640" name="Text Box 10"/>
          <p:cNvSpPr txBox="1">
            <a:spLocks noChangeArrowheads="1"/>
          </p:cNvSpPr>
          <p:nvPr/>
        </p:nvSpPr>
        <p:spPr bwMode="auto">
          <a:xfrm>
            <a:off x="4230688" y="3171825"/>
            <a:ext cx="1416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i="1">
                <a:solidFill>
                  <a:schemeClr val="bg1"/>
                </a:solidFill>
              </a:rPr>
              <a:t>Descriptor 1</a:t>
            </a:r>
          </a:p>
        </p:txBody>
      </p:sp>
      <p:sp>
        <p:nvSpPr>
          <p:cNvPr id="69641" name="Text Box 11"/>
          <p:cNvSpPr txBox="1">
            <a:spLocks noChangeArrowheads="1"/>
          </p:cNvSpPr>
          <p:nvPr/>
        </p:nvSpPr>
        <p:spPr bwMode="auto">
          <a:xfrm>
            <a:off x="1485900" y="955675"/>
            <a:ext cx="1416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i="1">
                <a:solidFill>
                  <a:schemeClr val="bg1"/>
                </a:solidFill>
              </a:rPr>
              <a:t>Descriptor 2</a:t>
            </a:r>
          </a:p>
        </p:txBody>
      </p:sp>
      <p:sp>
        <p:nvSpPr>
          <p:cNvPr id="69642" name="Freeform 12" descr="75%"/>
          <p:cNvSpPr>
            <a:spLocks/>
          </p:cNvSpPr>
          <p:nvPr/>
        </p:nvSpPr>
        <p:spPr bwMode="auto">
          <a:xfrm>
            <a:off x="557213" y="1585913"/>
            <a:ext cx="3221037" cy="3214687"/>
          </a:xfrm>
          <a:custGeom>
            <a:avLst/>
            <a:gdLst>
              <a:gd name="T0" fmla="*/ 2147483647 w 2029"/>
              <a:gd name="T1" fmla="*/ 2147483647 h 2025"/>
              <a:gd name="T2" fmla="*/ 2147483647 w 2029"/>
              <a:gd name="T3" fmla="*/ 2147483647 h 2025"/>
              <a:gd name="T4" fmla="*/ 0 w 2029"/>
              <a:gd name="T5" fmla="*/ 2147483647 h 2025"/>
              <a:gd name="T6" fmla="*/ 2147483647 w 2029"/>
              <a:gd name="T7" fmla="*/ 2147483647 h 2025"/>
              <a:gd name="T8" fmla="*/ 2147483647 w 2029"/>
              <a:gd name="T9" fmla="*/ 2147483647 h 2025"/>
              <a:gd name="T10" fmla="*/ 2147483647 w 2029"/>
              <a:gd name="T11" fmla="*/ 2147483647 h 2025"/>
              <a:gd name="T12" fmla="*/ 2147483647 w 2029"/>
              <a:gd name="T13" fmla="*/ 2147483647 h 2025"/>
              <a:gd name="T14" fmla="*/ 2147483647 w 2029"/>
              <a:gd name="T15" fmla="*/ 2147483647 h 2025"/>
              <a:gd name="T16" fmla="*/ 2147483647 w 2029"/>
              <a:gd name="T17" fmla="*/ 2147483647 h 2025"/>
              <a:gd name="T18" fmla="*/ 2147483647 w 2029"/>
              <a:gd name="T19" fmla="*/ 2147483647 h 2025"/>
              <a:gd name="T20" fmla="*/ 2147483647 w 2029"/>
              <a:gd name="T21" fmla="*/ 2147483647 h 2025"/>
              <a:gd name="T22" fmla="*/ 2147483647 w 2029"/>
              <a:gd name="T23" fmla="*/ 2147483647 h 2025"/>
              <a:gd name="T24" fmla="*/ 2147483647 w 2029"/>
              <a:gd name="T25" fmla="*/ 2147483647 h 2025"/>
              <a:gd name="T26" fmla="*/ 2147483647 w 2029"/>
              <a:gd name="T27" fmla="*/ 2147483647 h 2025"/>
              <a:gd name="T28" fmla="*/ 2147483647 w 2029"/>
              <a:gd name="T29" fmla="*/ 2147483647 h 2025"/>
              <a:gd name="T30" fmla="*/ 2147483647 w 2029"/>
              <a:gd name="T31" fmla="*/ 2147483647 h 2025"/>
              <a:gd name="T32" fmla="*/ 2147483647 w 2029"/>
              <a:gd name="T33" fmla="*/ 2147483647 h 2025"/>
              <a:gd name="T34" fmla="*/ 2147483647 w 2029"/>
              <a:gd name="T35" fmla="*/ 2147483647 h 2025"/>
              <a:gd name="T36" fmla="*/ 2147483647 w 2029"/>
              <a:gd name="T37" fmla="*/ 2147483647 h 2025"/>
              <a:gd name="T38" fmla="*/ 2147483647 w 2029"/>
              <a:gd name="T39" fmla="*/ 2147483647 h 2025"/>
              <a:gd name="T40" fmla="*/ 2147483647 w 2029"/>
              <a:gd name="T41" fmla="*/ 2147483647 h 2025"/>
              <a:gd name="T42" fmla="*/ 2147483647 w 2029"/>
              <a:gd name="T43" fmla="*/ 2147483647 h 2025"/>
              <a:gd name="T44" fmla="*/ 2147483647 w 2029"/>
              <a:gd name="T45" fmla="*/ 2147483647 h 2025"/>
              <a:gd name="T46" fmla="*/ 2147483647 w 2029"/>
              <a:gd name="T47" fmla="*/ 2147483647 h 2025"/>
              <a:gd name="T48" fmla="*/ 2147483647 w 2029"/>
              <a:gd name="T49" fmla="*/ 2147483647 h 2025"/>
              <a:gd name="T50" fmla="*/ 2147483647 w 2029"/>
              <a:gd name="T51" fmla="*/ 2147483647 h 2025"/>
              <a:gd name="T52" fmla="*/ 2147483647 w 2029"/>
              <a:gd name="T53" fmla="*/ 2147483647 h 2025"/>
              <a:gd name="T54" fmla="*/ 2147483647 w 2029"/>
              <a:gd name="T55" fmla="*/ 2147483647 h 2025"/>
              <a:gd name="T56" fmla="*/ 2147483647 w 2029"/>
              <a:gd name="T57" fmla="*/ 2147483647 h 2025"/>
              <a:gd name="T58" fmla="*/ 2147483647 w 2029"/>
              <a:gd name="T59" fmla="*/ 2147483647 h 2025"/>
              <a:gd name="T60" fmla="*/ 2147483647 w 2029"/>
              <a:gd name="T61" fmla="*/ 2147483647 h 2025"/>
              <a:gd name="T62" fmla="*/ 2147483647 w 2029"/>
              <a:gd name="T63" fmla="*/ 2147483647 h 2025"/>
              <a:gd name="T64" fmla="*/ 2147483647 w 2029"/>
              <a:gd name="T65" fmla="*/ 2147483647 h 2025"/>
              <a:gd name="T66" fmla="*/ 2147483647 w 2029"/>
              <a:gd name="T67" fmla="*/ 2147483647 h 2025"/>
              <a:gd name="T68" fmla="*/ 2147483647 w 2029"/>
              <a:gd name="T69" fmla="*/ 2147483647 h 2025"/>
              <a:gd name="T70" fmla="*/ 2147483647 w 2029"/>
              <a:gd name="T71" fmla="*/ 2147483647 h 2025"/>
              <a:gd name="T72" fmla="*/ 2147483647 w 2029"/>
              <a:gd name="T73" fmla="*/ 2147483647 h 2025"/>
              <a:gd name="T74" fmla="*/ 2147483647 w 2029"/>
              <a:gd name="T75" fmla="*/ 2147483647 h 2025"/>
              <a:gd name="T76" fmla="*/ 2147483647 w 2029"/>
              <a:gd name="T77" fmla="*/ 2147483647 h 2025"/>
              <a:gd name="T78" fmla="*/ 2147483647 w 2029"/>
              <a:gd name="T79" fmla="*/ 2147483647 h 2025"/>
              <a:gd name="T80" fmla="*/ 2147483647 w 2029"/>
              <a:gd name="T81" fmla="*/ 2147483647 h 2025"/>
              <a:gd name="T82" fmla="*/ 2147483647 w 2029"/>
              <a:gd name="T83" fmla="*/ 2147483647 h 2025"/>
              <a:gd name="T84" fmla="*/ 2147483647 w 2029"/>
              <a:gd name="T85" fmla="*/ 2147483647 h 2025"/>
              <a:gd name="T86" fmla="*/ 2147483647 w 2029"/>
              <a:gd name="T87" fmla="*/ 2147483647 h 2025"/>
              <a:gd name="T88" fmla="*/ 2147483647 w 2029"/>
              <a:gd name="T89" fmla="*/ 2147483647 h 2025"/>
              <a:gd name="T90" fmla="*/ 2147483647 w 2029"/>
              <a:gd name="T91" fmla="*/ 2147483647 h 2025"/>
              <a:gd name="T92" fmla="*/ 2147483647 w 2029"/>
              <a:gd name="T93" fmla="*/ 2147483647 h 2025"/>
              <a:gd name="T94" fmla="*/ 2147483647 w 2029"/>
              <a:gd name="T95" fmla="*/ 2147483647 h 2025"/>
              <a:gd name="T96" fmla="*/ 2147483647 w 2029"/>
              <a:gd name="T97" fmla="*/ 2147483647 h 2025"/>
              <a:gd name="T98" fmla="*/ 2147483647 w 2029"/>
              <a:gd name="T99" fmla="*/ 2147483647 h 2025"/>
              <a:gd name="T100" fmla="*/ 2147483647 w 2029"/>
              <a:gd name="T101" fmla="*/ 0 h 2025"/>
              <a:gd name="T102" fmla="*/ 2147483647 w 2029"/>
              <a:gd name="T103" fmla="*/ 2147483647 h 2025"/>
              <a:gd name="T104" fmla="*/ 2147483647 w 2029"/>
              <a:gd name="T105" fmla="*/ 2147483647 h 2025"/>
              <a:gd name="T106" fmla="*/ 2147483647 w 2029"/>
              <a:gd name="T107" fmla="*/ 2147483647 h 202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029"/>
              <a:gd name="T163" fmla="*/ 0 h 2025"/>
              <a:gd name="T164" fmla="*/ 2029 w 2029"/>
              <a:gd name="T165" fmla="*/ 2025 h 202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029" h="2025">
                <a:moveTo>
                  <a:pt x="186" y="105"/>
                </a:moveTo>
                <a:cubicBezTo>
                  <a:pt x="138" y="112"/>
                  <a:pt x="103" y="135"/>
                  <a:pt x="58" y="151"/>
                </a:cubicBezTo>
                <a:cubicBezTo>
                  <a:pt x="32" y="177"/>
                  <a:pt x="18" y="191"/>
                  <a:pt x="0" y="221"/>
                </a:cubicBezTo>
                <a:cubicBezTo>
                  <a:pt x="2" y="300"/>
                  <a:pt x="3" y="380"/>
                  <a:pt x="6" y="459"/>
                </a:cubicBezTo>
                <a:cubicBezTo>
                  <a:pt x="9" y="536"/>
                  <a:pt x="57" y="598"/>
                  <a:pt x="99" y="657"/>
                </a:cubicBezTo>
                <a:cubicBezTo>
                  <a:pt x="106" y="689"/>
                  <a:pt x="123" y="710"/>
                  <a:pt x="145" y="733"/>
                </a:cubicBezTo>
                <a:cubicBezTo>
                  <a:pt x="169" y="800"/>
                  <a:pt x="180" y="852"/>
                  <a:pt x="186" y="925"/>
                </a:cubicBezTo>
                <a:cubicBezTo>
                  <a:pt x="176" y="1048"/>
                  <a:pt x="169" y="1167"/>
                  <a:pt x="81" y="1257"/>
                </a:cubicBezTo>
                <a:cubicBezTo>
                  <a:pt x="72" y="1267"/>
                  <a:pt x="61" y="1293"/>
                  <a:pt x="58" y="1303"/>
                </a:cubicBezTo>
                <a:cubicBezTo>
                  <a:pt x="49" y="1330"/>
                  <a:pt x="35" y="1385"/>
                  <a:pt x="35" y="1385"/>
                </a:cubicBezTo>
                <a:cubicBezTo>
                  <a:pt x="37" y="1435"/>
                  <a:pt x="36" y="1486"/>
                  <a:pt x="40" y="1536"/>
                </a:cubicBezTo>
                <a:cubicBezTo>
                  <a:pt x="46" y="1602"/>
                  <a:pt x="89" y="1667"/>
                  <a:pt x="122" y="1722"/>
                </a:cubicBezTo>
                <a:cubicBezTo>
                  <a:pt x="136" y="1746"/>
                  <a:pt x="139" y="1759"/>
                  <a:pt x="163" y="1774"/>
                </a:cubicBezTo>
                <a:cubicBezTo>
                  <a:pt x="185" y="1810"/>
                  <a:pt x="214" y="1845"/>
                  <a:pt x="250" y="1867"/>
                </a:cubicBezTo>
                <a:cubicBezTo>
                  <a:pt x="263" y="1905"/>
                  <a:pt x="247" y="1870"/>
                  <a:pt x="296" y="1914"/>
                </a:cubicBezTo>
                <a:cubicBezTo>
                  <a:pt x="336" y="1950"/>
                  <a:pt x="352" y="1970"/>
                  <a:pt x="407" y="1984"/>
                </a:cubicBezTo>
                <a:cubicBezTo>
                  <a:pt x="445" y="2006"/>
                  <a:pt x="468" y="2017"/>
                  <a:pt x="512" y="2025"/>
                </a:cubicBezTo>
                <a:cubicBezTo>
                  <a:pt x="601" y="2021"/>
                  <a:pt x="690" y="2020"/>
                  <a:pt x="779" y="2013"/>
                </a:cubicBezTo>
                <a:cubicBezTo>
                  <a:pt x="810" y="2010"/>
                  <a:pt x="839" y="1978"/>
                  <a:pt x="867" y="1966"/>
                </a:cubicBezTo>
                <a:cubicBezTo>
                  <a:pt x="929" y="1940"/>
                  <a:pt x="895" y="1961"/>
                  <a:pt x="931" y="1937"/>
                </a:cubicBezTo>
                <a:cubicBezTo>
                  <a:pt x="941" y="1903"/>
                  <a:pt x="982" y="1892"/>
                  <a:pt x="1012" y="1879"/>
                </a:cubicBezTo>
                <a:cubicBezTo>
                  <a:pt x="1021" y="1853"/>
                  <a:pt x="1042" y="1825"/>
                  <a:pt x="1064" y="1809"/>
                </a:cubicBezTo>
                <a:cubicBezTo>
                  <a:pt x="1082" y="1757"/>
                  <a:pt x="1117" y="1709"/>
                  <a:pt x="1140" y="1658"/>
                </a:cubicBezTo>
                <a:cubicBezTo>
                  <a:pt x="1155" y="1623"/>
                  <a:pt x="1172" y="1570"/>
                  <a:pt x="1204" y="1547"/>
                </a:cubicBezTo>
                <a:cubicBezTo>
                  <a:pt x="1216" y="1502"/>
                  <a:pt x="1246" y="1435"/>
                  <a:pt x="1291" y="1419"/>
                </a:cubicBezTo>
                <a:cubicBezTo>
                  <a:pt x="1324" y="1388"/>
                  <a:pt x="1363" y="1382"/>
                  <a:pt x="1408" y="1373"/>
                </a:cubicBezTo>
                <a:cubicBezTo>
                  <a:pt x="1507" y="1381"/>
                  <a:pt x="1605" y="1382"/>
                  <a:pt x="1704" y="1390"/>
                </a:cubicBezTo>
                <a:cubicBezTo>
                  <a:pt x="1732" y="1380"/>
                  <a:pt x="1765" y="1374"/>
                  <a:pt x="1792" y="1361"/>
                </a:cubicBezTo>
                <a:cubicBezTo>
                  <a:pt x="1827" y="1344"/>
                  <a:pt x="1851" y="1315"/>
                  <a:pt x="1885" y="1297"/>
                </a:cubicBezTo>
                <a:cubicBezTo>
                  <a:pt x="1917" y="1230"/>
                  <a:pt x="1874" y="1311"/>
                  <a:pt x="1914" y="1262"/>
                </a:cubicBezTo>
                <a:cubicBezTo>
                  <a:pt x="1918" y="1257"/>
                  <a:pt x="1917" y="1250"/>
                  <a:pt x="1920" y="1245"/>
                </a:cubicBezTo>
                <a:cubicBezTo>
                  <a:pt x="1931" y="1229"/>
                  <a:pt x="1955" y="1198"/>
                  <a:pt x="1955" y="1198"/>
                </a:cubicBezTo>
                <a:cubicBezTo>
                  <a:pt x="1966" y="1146"/>
                  <a:pt x="1951" y="1204"/>
                  <a:pt x="1972" y="1152"/>
                </a:cubicBezTo>
                <a:cubicBezTo>
                  <a:pt x="1984" y="1121"/>
                  <a:pt x="1985" y="1085"/>
                  <a:pt x="1995" y="1053"/>
                </a:cubicBezTo>
                <a:cubicBezTo>
                  <a:pt x="2004" y="964"/>
                  <a:pt x="2029" y="856"/>
                  <a:pt x="1978" y="779"/>
                </a:cubicBezTo>
                <a:cubicBezTo>
                  <a:pt x="1968" y="740"/>
                  <a:pt x="1938" y="713"/>
                  <a:pt x="1914" y="681"/>
                </a:cubicBezTo>
                <a:cubicBezTo>
                  <a:pt x="1849" y="594"/>
                  <a:pt x="1794" y="514"/>
                  <a:pt x="1675" y="506"/>
                </a:cubicBezTo>
                <a:cubicBezTo>
                  <a:pt x="1590" y="500"/>
                  <a:pt x="1504" y="498"/>
                  <a:pt x="1419" y="494"/>
                </a:cubicBezTo>
                <a:cubicBezTo>
                  <a:pt x="1379" y="475"/>
                  <a:pt x="1352" y="438"/>
                  <a:pt x="1320" y="407"/>
                </a:cubicBezTo>
                <a:cubicBezTo>
                  <a:pt x="1318" y="405"/>
                  <a:pt x="1292" y="365"/>
                  <a:pt x="1286" y="355"/>
                </a:cubicBezTo>
                <a:cubicBezTo>
                  <a:pt x="1282" y="349"/>
                  <a:pt x="1274" y="337"/>
                  <a:pt x="1274" y="337"/>
                </a:cubicBezTo>
                <a:cubicBezTo>
                  <a:pt x="1258" y="285"/>
                  <a:pt x="1247" y="124"/>
                  <a:pt x="1181" y="105"/>
                </a:cubicBezTo>
                <a:cubicBezTo>
                  <a:pt x="1140" y="64"/>
                  <a:pt x="1093" y="85"/>
                  <a:pt x="1076" y="134"/>
                </a:cubicBezTo>
                <a:cubicBezTo>
                  <a:pt x="1058" y="187"/>
                  <a:pt x="1057" y="243"/>
                  <a:pt x="1041" y="297"/>
                </a:cubicBezTo>
                <a:cubicBezTo>
                  <a:pt x="1020" y="367"/>
                  <a:pt x="960" y="439"/>
                  <a:pt x="890" y="459"/>
                </a:cubicBezTo>
                <a:cubicBezTo>
                  <a:pt x="871" y="447"/>
                  <a:pt x="851" y="437"/>
                  <a:pt x="832" y="425"/>
                </a:cubicBezTo>
                <a:cubicBezTo>
                  <a:pt x="819" y="375"/>
                  <a:pt x="803" y="401"/>
                  <a:pt x="785" y="331"/>
                </a:cubicBezTo>
                <a:cubicBezTo>
                  <a:pt x="767" y="263"/>
                  <a:pt x="797" y="381"/>
                  <a:pt x="768" y="227"/>
                </a:cubicBezTo>
                <a:cubicBezTo>
                  <a:pt x="763" y="200"/>
                  <a:pt x="752" y="177"/>
                  <a:pt x="744" y="151"/>
                </a:cubicBezTo>
                <a:cubicBezTo>
                  <a:pt x="734" y="118"/>
                  <a:pt x="728" y="93"/>
                  <a:pt x="692" y="81"/>
                </a:cubicBezTo>
                <a:cubicBezTo>
                  <a:pt x="646" y="16"/>
                  <a:pt x="555" y="9"/>
                  <a:pt x="483" y="0"/>
                </a:cubicBezTo>
                <a:cubicBezTo>
                  <a:pt x="440" y="9"/>
                  <a:pt x="413" y="24"/>
                  <a:pt x="372" y="35"/>
                </a:cubicBezTo>
                <a:cubicBezTo>
                  <a:pt x="316" y="71"/>
                  <a:pt x="264" y="86"/>
                  <a:pt x="198" y="93"/>
                </a:cubicBezTo>
                <a:cubicBezTo>
                  <a:pt x="185" y="111"/>
                  <a:pt x="186" y="117"/>
                  <a:pt x="186" y="105"/>
                </a:cubicBezTo>
                <a:close/>
              </a:path>
            </a:pathLst>
          </a:custGeom>
          <a:pattFill prst="pct75">
            <a:fgClr>
              <a:srgbClr val="FF3300"/>
            </a:fgClr>
            <a:bgClr>
              <a:srgbClr val="FFFFFF"/>
            </a:bgClr>
          </a:pattFill>
          <a:ln w="28575">
            <a:solidFill>
              <a:srgbClr val="FF3300"/>
            </a:solidFill>
            <a:prstDash val="sysDot"/>
            <a:round/>
            <a:headEnd/>
            <a:tailEnd/>
          </a:ln>
        </p:spPr>
        <p:txBody>
          <a:bodyPr/>
          <a:lstStyle/>
          <a:p>
            <a:endParaRPr lang="fr-FR"/>
          </a:p>
        </p:txBody>
      </p:sp>
      <p:sp>
        <p:nvSpPr>
          <p:cNvPr id="69643" name="Text Box 13"/>
          <p:cNvSpPr txBox="1">
            <a:spLocks noChangeArrowheads="1"/>
          </p:cNvSpPr>
          <p:nvPr/>
        </p:nvSpPr>
        <p:spPr bwMode="auto">
          <a:xfrm>
            <a:off x="1306513" y="2938463"/>
            <a:ext cx="1797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t>TRAINING SET</a:t>
            </a:r>
          </a:p>
        </p:txBody>
      </p:sp>
      <p:sp>
        <p:nvSpPr>
          <p:cNvPr id="69644" name="Oval 14"/>
          <p:cNvSpPr>
            <a:spLocks noChangeArrowheads="1"/>
          </p:cNvSpPr>
          <p:nvPr/>
        </p:nvSpPr>
        <p:spPr bwMode="auto">
          <a:xfrm>
            <a:off x="1039813" y="4286250"/>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45" name="Oval 15"/>
          <p:cNvSpPr>
            <a:spLocks noChangeArrowheads="1"/>
          </p:cNvSpPr>
          <p:nvPr/>
        </p:nvSpPr>
        <p:spPr bwMode="auto">
          <a:xfrm>
            <a:off x="1255713" y="4502150"/>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46" name="Oval 16"/>
          <p:cNvSpPr>
            <a:spLocks noChangeArrowheads="1"/>
          </p:cNvSpPr>
          <p:nvPr/>
        </p:nvSpPr>
        <p:spPr bwMode="auto">
          <a:xfrm>
            <a:off x="1471613" y="3638550"/>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47" name="Oval 17"/>
          <p:cNvSpPr>
            <a:spLocks noChangeArrowheads="1"/>
          </p:cNvSpPr>
          <p:nvPr/>
        </p:nvSpPr>
        <p:spPr bwMode="auto">
          <a:xfrm>
            <a:off x="966788" y="3709988"/>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48" name="Oval 18"/>
          <p:cNvSpPr>
            <a:spLocks noChangeArrowheads="1"/>
          </p:cNvSpPr>
          <p:nvPr/>
        </p:nvSpPr>
        <p:spPr bwMode="auto">
          <a:xfrm>
            <a:off x="1831975" y="4214813"/>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49" name="Oval 19"/>
          <p:cNvSpPr>
            <a:spLocks noChangeArrowheads="1"/>
          </p:cNvSpPr>
          <p:nvPr/>
        </p:nvSpPr>
        <p:spPr bwMode="auto">
          <a:xfrm>
            <a:off x="1398588" y="3998913"/>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50" name="Oval 20"/>
          <p:cNvSpPr>
            <a:spLocks noChangeArrowheads="1"/>
          </p:cNvSpPr>
          <p:nvPr/>
        </p:nvSpPr>
        <p:spPr bwMode="auto">
          <a:xfrm>
            <a:off x="1111250" y="2990850"/>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51" name="Oval 21"/>
          <p:cNvSpPr>
            <a:spLocks noChangeArrowheads="1"/>
          </p:cNvSpPr>
          <p:nvPr/>
        </p:nvSpPr>
        <p:spPr bwMode="auto">
          <a:xfrm>
            <a:off x="1471613" y="2557463"/>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52" name="Oval 22"/>
          <p:cNvSpPr>
            <a:spLocks noChangeArrowheads="1"/>
          </p:cNvSpPr>
          <p:nvPr/>
        </p:nvSpPr>
        <p:spPr bwMode="auto">
          <a:xfrm>
            <a:off x="1471613" y="4718050"/>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53" name="Oval 23"/>
          <p:cNvSpPr>
            <a:spLocks noChangeArrowheads="1"/>
          </p:cNvSpPr>
          <p:nvPr/>
        </p:nvSpPr>
        <p:spPr bwMode="auto">
          <a:xfrm>
            <a:off x="1614488" y="2125663"/>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54" name="Oval 24"/>
          <p:cNvSpPr>
            <a:spLocks noChangeArrowheads="1"/>
          </p:cNvSpPr>
          <p:nvPr/>
        </p:nvSpPr>
        <p:spPr bwMode="auto">
          <a:xfrm>
            <a:off x="1398588" y="1765300"/>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55" name="Oval 25"/>
          <p:cNvSpPr>
            <a:spLocks noChangeArrowheads="1"/>
          </p:cNvSpPr>
          <p:nvPr/>
        </p:nvSpPr>
        <p:spPr bwMode="auto">
          <a:xfrm>
            <a:off x="1254125" y="2270125"/>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56" name="Oval 26"/>
          <p:cNvSpPr>
            <a:spLocks noChangeArrowheads="1"/>
          </p:cNvSpPr>
          <p:nvPr/>
        </p:nvSpPr>
        <p:spPr bwMode="auto">
          <a:xfrm>
            <a:off x="966788" y="1838325"/>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57" name="Oval 27"/>
          <p:cNvSpPr>
            <a:spLocks noChangeArrowheads="1"/>
          </p:cNvSpPr>
          <p:nvPr/>
        </p:nvSpPr>
        <p:spPr bwMode="auto">
          <a:xfrm>
            <a:off x="895350" y="2557463"/>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58" name="Oval 28"/>
          <p:cNvSpPr>
            <a:spLocks noChangeArrowheads="1"/>
          </p:cNvSpPr>
          <p:nvPr/>
        </p:nvSpPr>
        <p:spPr bwMode="auto">
          <a:xfrm>
            <a:off x="750888" y="2125663"/>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59" name="Oval 29"/>
          <p:cNvSpPr>
            <a:spLocks noChangeArrowheads="1"/>
          </p:cNvSpPr>
          <p:nvPr/>
        </p:nvSpPr>
        <p:spPr bwMode="auto">
          <a:xfrm>
            <a:off x="1974850" y="3783013"/>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60" name="Oval 30"/>
          <p:cNvSpPr>
            <a:spLocks noChangeArrowheads="1"/>
          </p:cNvSpPr>
          <p:nvPr/>
        </p:nvSpPr>
        <p:spPr bwMode="auto">
          <a:xfrm>
            <a:off x="1685925" y="4141788"/>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61" name="Oval 31"/>
          <p:cNvSpPr>
            <a:spLocks noChangeArrowheads="1"/>
          </p:cNvSpPr>
          <p:nvPr/>
        </p:nvSpPr>
        <p:spPr bwMode="auto">
          <a:xfrm>
            <a:off x="1687513" y="3925888"/>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62" name="Oval 32"/>
          <p:cNvSpPr>
            <a:spLocks noChangeArrowheads="1"/>
          </p:cNvSpPr>
          <p:nvPr/>
        </p:nvSpPr>
        <p:spPr bwMode="auto">
          <a:xfrm>
            <a:off x="1903413" y="3349625"/>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63" name="Oval 33"/>
          <p:cNvSpPr>
            <a:spLocks noChangeArrowheads="1"/>
          </p:cNvSpPr>
          <p:nvPr/>
        </p:nvSpPr>
        <p:spPr bwMode="auto">
          <a:xfrm>
            <a:off x="1974850" y="2557463"/>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64" name="Oval 34"/>
          <p:cNvSpPr>
            <a:spLocks noChangeArrowheads="1"/>
          </p:cNvSpPr>
          <p:nvPr/>
        </p:nvSpPr>
        <p:spPr bwMode="auto">
          <a:xfrm>
            <a:off x="2344738" y="1900238"/>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65" name="Oval 35"/>
          <p:cNvSpPr>
            <a:spLocks noChangeArrowheads="1"/>
          </p:cNvSpPr>
          <p:nvPr/>
        </p:nvSpPr>
        <p:spPr bwMode="auto">
          <a:xfrm>
            <a:off x="2406650" y="2628900"/>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66" name="Oval 36"/>
          <p:cNvSpPr>
            <a:spLocks noChangeArrowheads="1"/>
          </p:cNvSpPr>
          <p:nvPr/>
        </p:nvSpPr>
        <p:spPr bwMode="auto">
          <a:xfrm>
            <a:off x="2911475" y="2557463"/>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67" name="Oval 37"/>
          <p:cNvSpPr>
            <a:spLocks noChangeArrowheads="1"/>
          </p:cNvSpPr>
          <p:nvPr/>
        </p:nvSpPr>
        <p:spPr bwMode="auto">
          <a:xfrm>
            <a:off x="1903413" y="2917825"/>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68" name="Oval 38"/>
          <p:cNvSpPr>
            <a:spLocks noChangeArrowheads="1"/>
          </p:cNvSpPr>
          <p:nvPr/>
        </p:nvSpPr>
        <p:spPr bwMode="auto">
          <a:xfrm>
            <a:off x="2335213" y="3492500"/>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69" name="Oval 39"/>
          <p:cNvSpPr>
            <a:spLocks noChangeArrowheads="1"/>
          </p:cNvSpPr>
          <p:nvPr/>
        </p:nvSpPr>
        <p:spPr bwMode="auto">
          <a:xfrm>
            <a:off x="2767013" y="3565525"/>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70" name="Oval 40"/>
          <p:cNvSpPr>
            <a:spLocks noChangeArrowheads="1"/>
          </p:cNvSpPr>
          <p:nvPr/>
        </p:nvSpPr>
        <p:spPr bwMode="auto">
          <a:xfrm>
            <a:off x="3127375" y="2917825"/>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71" name="Oval 41"/>
          <p:cNvSpPr>
            <a:spLocks noChangeArrowheads="1"/>
          </p:cNvSpPr>
          <p:nvPr/>
        </p:nvSpPr>
        <p:spPr bwMode="auto">
          <a:xfrm>
            <a:off x="3270250" y="3565525"/>
            <a:ext cx="71438"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72" name="Oval 42"/>
          <p:cNvSpPr>
            <a:spLocks noChangeArrowheads="1"/>
          </p:cNvSpPr>
          <p:nvPr/>
        </p:nvSpPr>
        <p:spPr bwMode="auto">
          <a:xfrm>
            <a:off x="3055938" y="3349625"/>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69673" name="Oval 43"/>
          <p:cNvSpPr>
            <a:spLocks noChangeArrowheads="1"/>
          </p:cNvSpPr>
          <p:nvPr/>
        </p:nvSpPr>
        <p:spPr bwMode="auto">
          <a:xfrm>
            <a:off x="3487738" y="3060700"/>
            <a:ext cx="71437" cy="73025"/>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grpSp>
        <p:nvGrpSpPr>
          <p:cNvPr id="3" name="Group 44"/>
          <p:cNvGrpSpPr>
            <a:grpSpLocks/>
          </p:cNvGrpSpPr>
          <p:nvPr/>
        </p:nvGrpSpPr>
        <p:grpSpPr bwMode="auto">
          <a:xfrm>
            <a:off x="1903413" y="3644900"/>
            <a:ext cx="3916362" cy="2714625"/>
            <a:chOff x="1199" y="2296"/>
            <a:chExt cx="2467" cy="1710"/>
          </a:xfrm>
        </p:grpSpPr>
        <p:sp>
          <p:nvSpPr>
            <p:cNvPr id="69695" name="Oval 45"/>
            <p:cNvSpPr>
              <a:spLocks noChangeArrowheads="1"/>
            </p:cNvSpPr>
            <p:nvPr/>
          </p:nvSpPr>
          <p:spPr bwMode="auto">
            <a:xfrm>
              <a:off x="2015" y="2964"/>
              <a:ext cx="90" cy="91"/>
            </a:xfrm>
            <a:prstGeom prst="ellipse">
              <a:avLst/>
            </a:prstGeom>
            <a:solidFill>
              <a:srgbClr val="FFFF00"/>
            </a:solidFill>
            <a:ln w="2857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grpSp>
          <p:nvGrpSpPr>
            <p:cNvPr id="69696" name="Group 46"/>
            <p:cNvGrpSpPr>
              <a:grpSpLocks/>
            </p:cNvGrpSpPr>
            <p:nvPr/>
          </p:nvGrpSpPr>
          <p:grpSpPr bwMode="auto">
            <a:xfrm>
              <a:off x="1199" y="2296"/>
              <a:ext cx="2467" cy="1710"/>
              <a:chOff x="1199" y="2296"/>
              <a:chExt cx="2467" cy="1710"/>
            </a:xfrm>
          </p:grpSpPr>
          <p:sp>
            <p:nvSpPr>
              <p:cNvPr id="69697" name="Text Box 47"/>
              <p:cNvSpPr txBox="1">
                <a:spLocks noChangeArrowheads="1"/>
              </p:cNvSpPr>
              <p:nvPr/>
            </p:nvSpPr>
            <p:spPr bwMode="auto">
              <a:xfrm>
                <a:off x="1425" y="3090"/>
                <a:ext cx="131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sz="1200"/>
                  <a:t>OUTSIDE THE DOMAIN</a:t>
                </a:r>
              </a:p>
            </p:txBody>
          </p:sp>
          <p:sp>
            <p:nvSpPr>
              <p:cNvPr id="69698" name="Line 48"/>
              <p:cNvSpPr>
                <a:spLocks noChangeShapeType="1"/>
              </p:cNvSpPr>
              <p:nvPr/>
            </p:nvSpPr>
            <p:spPr bwMode="auto">
              <a:xfrm>
                <a:off x="2060" y="3290"/>
                <a:ext cx="4" cy="458"/>
              </a:xfrm>
              <a:prstGeom prst="line">
                <a:avLst/>
              </a:prstGeom>
              <a:noFill/>
              <a:ln w="57150">
                <a:solidFill>
                  <a:srgbClr val="FFFF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9699" name="Text Box 49"/>
              <p:cNvSpPr txBox="1">
                <a:spLocks noChangeArrowheads="1"/>
              </p:cNvSpPr>
              <p:nvPr/>
            </p:nvSpPr>
            <p:spPr bwMode="auto">
              <a:xfrm>
                <a:off x="1665" y="3718"/>
                <a:ext cx="200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a:solidFill>
                      <a:srgbClr val="FFFF00"/>
                    </a:solidFill>
                  </a:rPr>
                  <a:t>Will not be predicted</a:t>
                </a:r>
              </a:p>
            </p:txBody>
          </p:sp>
          <p:sp>
            <p:nvSpPr>
              <p:cNvPr id="69700" name="Line 50"/>
              <p:cNvSpPr>
                <a:spLocks noChangeShapeType="1"/>
              </p:cNvSpPr>
              <p:nvPr/>
            </p:nvSpPr>
            <p:spPr bwMode="auto">
              <a:xfrm flipV="1">
                <a:off x="2076" y="2296"/>
                <a:ext cx="12" cy="662"/>
              </a:xfrm>
              <a:prstGeom prst="line">
                <a:avLst/>
              </a:prstGeom>
              <a:noFill/>
              <a:ln w="28575">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9701" name="Line 51"/>
              <p:cNvSpPr>
                <a:spLocks noChangeShapeType="1"/>
              </p:cNvSpPr>
              <p:nvPr/>
            </p:nvSpPr>
            <p:spPr bwMode="auto">
              <a:xfrm flipH="1" flipV="1">
                <a:off x="1791" y="2296"/>
                <a:ext cx="227" cy="680"/>
              </a:xfrm>
              <a:prstGeom prst="line">
                <a:avLst/>
              </a:prstGeom>
              <a:noFill/>
              <a:ln w="28575">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9702" name="Line 52"/>
              <p:cNvSpPr>
                <a:spLocks noChangeShapeType="1"/>
              </p:cNvSpPr>
              <p:nvPr/>
            </p:nvSpPr>
            <p:spPr bwMode="auto">
              <a:xfrm flipH="1" flipV="1">
                <a:off x="1199" y="2692"/>
                <a:ext cx="818" cy="306"/>
              </a:xfrm>
              <a:prstGeom prst="line">
                <a:avLst/>
              </a:prstGeom>
              <a:noFill/>
              <a:ln w="28575">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FR"/>
              </a:p>
            </p:txBody>
          </p:sp>
        </p:grpSp>
      </p:grpSp>
      <p:grpSp>
        <p:nvGrpSpPr>
          <p:cNvPr id="5" name="Group 53"/>
          <p:cNvGrpSpPr>
            <a:grpSpLocks/>
          </p:cNvGrpSpPr>
          <p:nvPr/>
        </p:nvGrpSpPr>
        <p:grpSpPr bwMode="auto">
          <a:xfrm>
            <a:off x="4548188" y="765175"/>
            <a:ext cx="4392612" cy="1851025"/>
            <a:chOff x="2865" y="2893"/>
            <a:chExt cx="2767" cy="1166"/>
          </a:xfrm>
        </p:grpSpPr>
        <p:grpSp>
          <p:nvGrpSpPr>
            <p:cNvPr id="69686" name="Group 54"/>
            <p:cNvGrpSpPr>
              <a:grpSpLocks/>
            </p:cNvGrpSpPr>
            <p:nvPr/>
          </p:nvGrpSpPr>
          <p:grpSpPr bwMode="auto">
            <a:xfrm>
              <a:off x="2865" y="3061"/>
              <a:ext cx="2767" cy="998"/>
              <a:chOff x="2865" y="3061"/>
              <a:chExt cx="2767" cy="998"/>
            </a:xfrm>
          </p:grpSpPr>
          <p:sp>
            <p:nvSpPr>
              <p:cNvPr id="69688" name="Text Box 55"/>
              <p:cNvSpPr txBox="1">
                <a:spLocks noChangeArrowheads="1"/>
              </p:cNvSpPr>
              <p:nvPr/>
            </p:nvSpPr>
            <p:spPr bwMode="auto">
              <a:xfrm>
                <a:off x="3379" y="3447"/>
                <a:ext cx="29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solidFill>
                      <a:srgbClr val="FFFF00"/>
                    </a:solidFill>
                  </a:rPr>
                  <a:t>D</a:t>
                </a:r>
                <a:r>
                  <a:rPr lang="en-US" altLang="fr-FR" i="1" baseline="-25000">
                    <a:solidFill>
                      <a:srgbClr val="FFFF00"/>
                    </a:solidFill>
                  </a:rPr>
                  <a:t>i</a:t>
                </a:r>
              </a:p>
            </p:txBody>
          </p:sp>
          <p:sp>
            <p:nvSpPr>
              <p:cNvPr id="69689" name="Text Box 56"/>
              <p:cNvSpPr txBox="1">
                <a:spLocks noChangeArrowheads="1"/>
              </p:cNvSpPr>
              <p:nvPr/>
            </p:nvSpPr>
            <p:spPr bwMode="auto">
              <a:xfrm>
                <a:off x="3649" y="3454"/>
                <a:ext cx="22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solidFill>
                      <a:schemeClr val="bg1"/>
                    </a:solidFill>
                  </a:rPr>
                  <a:t>≤</a:t>
                </a:r>
              </a:p>
            </p:txBody>
          </p:sp>
          <p:sp>
            <p:nvSpPr>
              <p:cNvPr id="69690" name="Text Box 57"/>
              <p:cNvSpPr txBox="1">
                <a:spLocks noChangeArrowheads="1"/>
              </p:cNvSpPr>
              <p:nvPr/>
            </p:nvSpPr>
            <p:spPr bwMode="auto">
              <a:xfrm>
                <a:off x="3831" y="3454"/>
                <a:ext cx="54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solidFill>
                      <a:srgbClr val="FFFF00"/>
                    </a:solidFill>
                  </a:rPr>
                  <a:t>&lt;D</a:t>
                </a:r>
                <a:r>
                  <a:rPr lang="en-US" altLang="fr-FR" baseline="-25000">
                    <a:solidFill>
                      <a:srgbClr val="FFFF00"/>
                    </a:solidFill>
                  </a:rPr>
                  <a:t>k</a:t>
                </a:r>
                <a:r>
                  <a:rPr lang="en-US" altLang="fr-FR">
                    <a:solidFill>
                      <a:srgbClr val="FFFF00"/>
                    </a:solidFill>
                  </a:rPr>
                  <a:t>&gt;</a:t>
                </a:r>
              </a:p>
            </p:txBody>
          </p:sp>
          <p:sp>
            <p:nvSpPr>
              <p:cNvPr id="69691" name="Text Box 58"/>
              <p:cNvSpPr txBox="1">
                <a:spLocks noChangeArrowheads="1"/>
              </p:cNvSpPr>
              <p:nvPr/>
            </p:nvSpPr>
            <p:spPr bwMode="auto">
              <a:xfrm>
                <a:off x="4330" y="3460"/>
                <a:ext cx="22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solidFill>
                      <a:schemeClr val="bg1"/>
                    </a:solidFill>
                  </a:rPr>
                  <a:t>+</a:t>
                </a:r>
              </a:p>
            </p:txBody>
          </p:sp>
          <p:sp>
            <p:nvSpPr>
              <p:cNvPr id="69692" name="Text Box 59"/>
              <p:cNvSpPr txBox="1">
                <a:spLocks noChangeArrowheads="1"/>
              </p:cNvSpPr>
              <p:nvPr/>
            </p:nvSpPr>
            <p:spPr bwMode="auto">
              <a:xfrm>
                <a:off x="4521" y="3459"/>
                <a:ext cx="61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a:solidFill>
                      <a:schemeClr val="bg1"/>
                    </a:solidFill>
                  </a:rPr>
                  <a:t>Z × </a:t>
                </a:r>
                <a:r>
                  <a:rPr lang="en-US" altLang="fr-FR">
                    <a:solidFill>
                      <a:srgbClr val="FFFF00"/>
                    </a:solidFill>
                  </a:rPr>
                  <a:t>s</a:t>
                </a:r>
                <a:r>
                  <a:rPr lang="en-US" altLang="fr-FR" baseline="-25000">
                    <a:solidFill>
                      <a:srgbClr val="FFFF00"/>
                    </a:solidFill>
                  </a:rPr>
                  <a:t>k</a:t>
                </a:r>
              </a:p>
            </p:txBody>
          </p:sp>
          <p:sp>
            <p:nvSpPr>
              <p:cNvPr id="69693" name="Text Box 60"/>
              <p:cNvSpPr txBox="1">
                <a:spLocks noChangeArrowheads="1"/>
              </p:cNvSpPr>
              <p:nvPr/>
            </p:nvSpPr>
            <p:spPr bwMode="auto">
              <a:xfrm>
                <a:off x="3073" y="3793"/>
                <a:ext cx="239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1400">
                    <a:solidFill>
                      <a:schemeClr val="bg1"/>
                    </a:solidFill>
                  </a:rPr>
                  <a:t>with Z, an empirical parameter (0.5 by default)</a:t>
                </a:r>
              </a:p>
            </p:txBody>
          </p:sp>
          <p:sp>
            <p:nvSpPr>
              <p:cNvPr id="69694" name="Rectangle 61"/>
              <p:cNvSpPr>
                <a:spLocks noChangeArrowheads="1"/>
              </p:cNvSpPr>
              <p:nvPr/>
            </p:nvSpPr>
            <p:spPr bwMode="auto">
              <a:xfrm>
                <a:off x="2865" y="3061"/>
                <a:ext cx="2767" cy="998"/>
              </a:xfrm>
              <a:prstGeom prst="rect">
                <a:avLst/>
              </a:prstGeom>
              <a:solidFill>
                <a:srgbClr val="E5E3B9">
                  <a:alpha val="39999"/>
                </a:srgbClr>
              </a:solidFill>
              <a:ln w="28575">
                <a:solidFill>
                  <a:schemeClr val="bg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grpSp>
        <p:sp>
          <p:nvSpPr>
            <p:cNvPr id="69687" name="Text Box 62"/>
            <p:cNvSpPr txBox="1">
              <a:spLocks noChangeArrowheads="1"/>
            </p:cNvSpPr>
            <p:nvPr/>
          </p:nvSpPr>
          <p:spPr bwMode="auto">
            <a:xfrm>
              <a:off x="2895" y="2893"/>
              <a:ext cx="270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sz="2000">
                <a:solidFill>
                  <a:schemeClr val="bg1"/>
                </a:solidFill>
              </a:endParaRPr>
            </a:p>
            <a:p>
              <a:pPr eaLnBrk="1" hangingPunct="1"/>
              <a:r>
                <a:rPr lang="en-US" altLang="fr-FR" sz="2000">
                  <a:solidFill>
                    <a:srgbClr val="FFFF00"/>
                  </a:solidFill>
                </a:rPr>
                <a:t>The new compound will be predicted by</a:t>
              </a:r>
            </a:p>
            <a:p>
              <a:pPr eaLnBrk="1" hangingPunct="1"/>
              <a:r>
                <a:rPr lang="en-US" altLang="fr-FR" sz="2000">
                  <a:solidFill>
                    <a:srgbClr val="FFFF00"/>
                  </a:solidFill>
                </a:rPr>
                <a:t>the model, only if :</a:t>
              </a:r>
            </a:p>
            <a:p>
              <a:pPr eaLnBrk="1" hangingPunct="1"/>
              <a:endParaRPr lang="fr-FR" altLang="fr-FR" sz="2000"/>
            </a:p>
          </p:txBody>
        </p:sp>
      </p:grpSp>
      <p:grpSp>
        <p:nvGrpSpPr>
          <p:cNvPr id="7" name="Group 63"/>
          <p:cNvGrpSpPr>
            <a:grpSpLocks/>
          </p:cNvGrpSpPr>
          <p:nvPr/>
        </p:nvGrpSpPr>
        <p:grpSpPr bwMode="auto">
          <a:xfrm>
            <a:off x="-80963" y="4019550"/>
            <a:ext cx="2619376" cy="1995488"/>
            <a:chOff x="-51" y="2532"/>
            <a:chExt cx="1650" cy="1257"/>
          </a:xfrm>
        </p:grpSpPr>
        <p:sp>
          <p:nvSpPr>
            <p:cNvPr id="69677" name="Oval 64"/>
            <p:cNvSpPr>
              <a:spLocks noChangeArrowheads="1"/>
            </p:cNvSpPr>
            <p:nvPr/>
          </p:nvSpPr>
          <p:spPr bwMode="auto">
            <a:xfrm>
              <a:off x="836" y="2655"/>
              <a:ext cx="90" cy="91"/>
            </a:xfrm>
            <a:prstGeom prst="ellipse">
              <a:avLst/>
            </a:prstGeom>
            <a:solidFill>
              <a:srgbClr val="FFFF00"/>
            </a:solidFill>
            <a:ln w="2857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grpSp>
          <p:nvGrpSpPr>
            <p:cNvPr id="69678" name="Group 65"/>
            <p:cNvGrpSpPr>
              <a:grpSpLocks/>
            </p:cNvGrpSpPr>
            <p:nvPr/>
          </p:nvGrpSpPr>
          <p:grpSpPr bwMode="auto">
            <a:xfrm>
              <a:off x="-51" y="2532"/>
              <a:ext cx="1650" cy="1257"/>
              <a:chOff x="-51" y="2532"/>
              <a:chExt cx="1650" cy="1257"/>
            </a:xfrm>
          </p:grpSpPr>
          <p:grpSp>
            <p:nvGrpSpPr>
              <p:cNvPr id="69679" name="Group 66"/>
              <p:cNvGrpSpPr>
                <a:grpSpLocks/>
              </p:cNvGrpSpPr>
              <p:nvPr/>
            </p:nvGrpSpPr>
            <p:grpSpPr bwMode="auto">
              <a:xfrm>
                <a:off x="-51" y="3090"/>
                <a:ext cx="1650" cy="699"/>
                <a:chOff x="-51" y="2970"/>
                <a:chExt cx="1650" cy="699"/>
              </a:xfrm>
            </p:grpSpPr>
            <p:sp>
              <p:nvSpPr>
                <p:cNvPr id="69683" name="Text Box 67"/>
                <p:cNvSpPr txBox="1">
                  <a:spLocks noChangeArrowheads="1"/>
                </p:cNvSpPr>
                <p:nvPr/>
              </p:nvSpPr>
              <p:spPr bwMode="auto">
                <a:xfrm>
                  <a:off x="110" y="2970"/>
                  <a:ext cx="131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sz="1200"/>
                    <a:t>INSIDE THE DOMAIN</a:t>
                  </a:r>
                </a:p>
              </p:txBody>
            </p:sp>
            <p:sp>
              <p:nvSpPr>
                <p:cNvPr id="69684" name="Line 68"/>
                <p:cNvSpPr>
                  <a:spLocks noChangeShapeType="1"/>
                </p:cNvSpPr>
                <p:nvPr/>
              </p:nvSpPr>
              <p:spPr bwMode="auto">
                <a:xfrm>
                  <a:off x="755" y="2985"/>
                  <a:ext cx="29" cy="502"/>
                </a:xfrm>
                <a:prstGeom prst="line">
                  <a:avLst/>
                </a:prstGeom>
                <a:noFill/>
                <a:ln w="38100">
                  <a:solidFill>
                    <a:srgbClr val="FFFF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9685" name="Text Box 69"/>
                <p:cNvSpPr txBox="1">
                  <a:spLocks noChangeArrowheads="1"/>
                </p:cNvSpPr>
                <p:nvPr/>
              </p:nvSpPr>
              <p:spPr bwMode="auto">
                <a:xfrm>
                  <a:off x="-51" y="3381"/>
                  <a:ext cx="165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a:solidFill>
                        <a:srgbClr val="FFCCCC"/>
                      </a:solidFill>
                    </a:rPr>
                    <a:t>Will be predicted</a:t>
                  </a:r>
                </a:p>
              </p:txBody>
            </p:sp>
          </p:grpSp>
          <p:sp>
            <p:nvSpPr>
              <p:cNvPr id="69680" name="Line 70"/>
              <p:cNvSpPr>
                <a:spLocks noChangeShapeType="1"/>
              </p:cNvSpPr>
              <p:nvPr/>
            </p:nvSpPr>
            <p:spPr bwMode="auto">
              <a:xfrm flipH="1">
                <a:off x="691" y="2701"/>
                <a:ext cx="136" cy="18"/>
              </a:xfrm>
              <a:prstGeom prst="line">
                <a:avLst/>
              </a:prstGeom>
              <a:noFill/>
              <a:ln w="28575">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9681" name="Line 71"/>
              <p:cNvSpPr>
                <a:spLocks noChangeShapeType="1"/>
              </p:cNvSpPr>
              <p:nvPr/>
            </p:nvSpPr>
            <p:spPr bwMode="auto">
              <a:xfrm flipH="1">
                <a:off x="808" y="2728"/>
                <a:ext cx="67" cy="136"/>
              </a:xfrm>
              <a:prstGeom prst="line">
                <a:avLst/>
              </a:prstGeom>
              <a:noFill/>
              <a:ln w="28575">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69682" name="Line 72"/>
              <p:cNvSpPr>
                <a:spLocks noChangeShapeType="1"/>
              </p:cNvSpPr>
              <p:nvPr/>
            </p:nvSpPr>
            <p:spPr bwMode="auto">
              <a:xfrm flipH="1">
                <a:off x="896" y="2532"/>
                <a:ext cx="6" cy="160"/>
              </a:xfrm>
              <a:prstGeom prst="line">
                <a:avLst/>
              </a:prstGeom>
              <a:noFill/>
              <a:ln w="28575">
                <a:solidFill>
                  <a:schemeClr val="accent2"/>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F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ntr" presetSubtype="1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linds(horizontal)">
                                      <p:cBhvr>
                                        <p:cTn id="11" dur="500"/>
                                        <p:tgtEl>
                                          <p:spTgt spid="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ntr" presetSubtype="1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linds(horizontal)">
                                      <p:cBhvr>
                                        <p:cTn id="16" dur="500"/>
                                        <p:tgtEl>
                                          <p:spTgt spid="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linds(horizontal)">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5800" y="914400"/>
            <a:ext cx="7772400" cy="1143000"/>
          </a:xfrm>
        </p:spPr>
        <p:txBody>
          <a:bodyPr/>
          <a:lstStyle/>
          <a:p>
            <a:pPr eaLnBrk="1" hangingPunct="1"/>
            <a:r>
              <a:rPr lang="fr-FR" altLang="fr-FR" sz="3600" b="1" smtClean="0">
                <a:solidFill>
                  <a:srgbClr val="990033"/>
                </a:solidFill>
              </a:rPr>
              <a:t>Data cleaning:</a:t>
            </a:r>
            <a:endParaRPr lang="en-GB" altLang="fr-FR" sz="3600" b="1" smtClean="0">
              <a:solidFill>
                <a:srgbClr val="990033"/>
              </a:solidFill>
            </a:endParaRPr>
          </a:p>
        </p:txBody>
      </p:sp>
      <p:sp>
        <p:nvSpPr>
          <p:cNvPr id="28675" name="Rectangle 3"/>
          <p:cNvSpPr>
            <a:spLocks noGrp="1" noChangeArrowheads="1"/>
          </p:cNvSpPr>
          <p:nvPr>
            <p:ph type="body" idx="1"/>
          </p:nvPr>
        </p:nvSpPr>
        <p:spPr>
          <a:xfrm>
            <a:off x="642938" y="2500313"/>
            <a:ext cx="7772400" cy="2590800"/>
          </a:xfrm>
        </p:spPr>
        <p:txBody>
          <a:bodyPr/>
          <a:lstStyle/>
          <a:p>
            <a:pPr algn="just" eaLnBrk="1" hangingPunct="1"/>
            <a:r>
              <a:rPr lang="fr-FR" altLang="fr-FR" sz="2400" b="1" i="1" smtClean="0">
                <a:solidFill>
                  <a:schemeClr val="accent2"/>
                </a:solidFill>
              </a:rPr>
              <a:t>Similar experimental conditions</a:t>
            </a:r>
          </a:p>
          <a:p>
            <a:pPr algn="just" eaLnBrk="1" hangingPunct="1"/>
            <a:r>
              <a:rPr lang="fr-FR" altLang="fr-FR" sz="2400" b="1" i="1" smtClean="0">
                <a:solidFill>
                  <a:schemeClr val="accent2"/>
                </a:solidFill>
              </a:rPr>
              <a:t> Dublicates</a:t>
            </a:r>
          </a:p>
          <a:p>
            <a:pPr algn="just" eaLnBrk="1" hangingPunct="1"/>
            <a:r>
              <a:rPr lang="fr-FR" altLang="fr-FR" sz="2400" b="1" i="1" smtClean="0">
                <a:solidFill>
                  <a:schemeClr val="accent2"/>
                </a:solidFill>
              </a:rPr>
              <a:t>Structures standardization </a:t>
            </a:r>
          </a:p>
          <a:p>
            <a:pPr algn="just" eaLnBrk="1" hangingPunct="1"/>
            <a:r>
              <a:rPr lang="fr-FR" altLang="fr-FR" sz="2400" b="1" i="1" smtClean="0">
                <a:solidFill>
                  <a:schemeClr val="accent2"/>
                </a:solidFill>
              </a:rPr>
              <a:t>Removal of mixtures</a:t>
            </a:r>
          </a:p>
          <a:p>
            <a:pPr algn="just" eaLnBrk="1" hangingPunct="1"/>
            <a:r>
              <a:rPr lang="fr-FR" altLang="fr-FR" sz="2400" b="1" i="1" smtClean="0">
                <a:solidFill>
                  <a:schemeClr val="accent2"/>
                </a:solidFill>
              </a:rPr>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Прямоугольник 2"/>
          <p:cNvSpPr>
            <a:spLocks noChangeArrowheads="1"/>
          </p:cNvSpPr>
          <p:nvPr/>
        </p:nvSpPr>
        <p:spPr bwMode="auto">
          <a:xfrm>
            <a:off x="0" y="5872163"/>
            <a:ext cx="9144000" cy="985837"/>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lIns="90000" tIns="46800" rIns="90000" bIns="46800"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ru-RU" altLang="fr-FR"/>
          </a:p>
        </p:txBody>
      </p:sp>
      <p:sp>
        <p:nvSpPr>
          <p:cNvPr id="70659" name="Rectangle 4"/>
          <p:cNvSpPr>
            <a:spLocks noChangeArrowheads="1"/>
          </p:cNvSpPr>
          <p:nvPr/>
        </p:nvSpPr>
        <p:spPr bwMode="gray">
          <a:xfrm>
            <a:off x="1179513" y="1119188"/>
            <a:ext cx="2738437" cy="360362"/>
          </a:xfrm>
          <a:prstGeom prst="rect">
            <a:avLst/>
          </a:prstGeom>
          <a:solidFill>
            <a:schemeClr val="accent1"/>
          </a:solidFill>
          <a:ln w="12700">
            <a:solidFill>
              <a:srgbClr val="C0C0C0"/>
            </a:solidFill>
            <a:miter lim="800000"/>
            <a:headEnd/>
            <a:tailEnd/>
          </a:ln>
        </p:spPr>
        <p:txBody>
          <a:bodyPr lIns="0" tIns="0" rIns="0" bIns="0" anchor="ctr"/>
          <a:lstStyle>
            <a:lvl1pPr defTabSz="801688" eaLnBrk="0" hangingPunct="0">
              <a:defRPr sz="2400">
                <a:solidFill>
                  <a:schemeClr val="tx1"/>
                </a:solidFill>
                <a:latin typeface="Times New Roman" pitchFamily="18" charset="0"/>
                <a:cs typeface="Arial" pitchFamily="34" charset="0"/>
              </a:defRPr>
            </a:lvl1pPr>
            <a:lvl2pPr marL="742950" indent="-285750" defTabSz="801688" eaLnBrk="0" hangingPunct="0">
              <a:defRPr sz="2400">
                <a:solidFill>
                  <a:schemeClr val="tx1"/>
                </a:solidFill>
                <a:latin typeface="Times New Roman" pitchFamily="18" charset="0"/>
                <a:cs typeface="Arial" pitchFamily="34" charset="0"/>
              </a:defRPr>
            </a:lvl2pPr>
            <a:lvl3pPr marL="1143000" indent="-228600" defTabSz="801688" eaLnBrk="0" hangingPunct="0">
              <a:defRPr sz="2400">
                <a:solidFill>
                  <a:schemeClr val="tx1"/>
                </a:solidFill>
                <a:latin typeface="Times New Roman" pitchFamily="18" charset="0"/>
                <a:cs typeface="Arial" pitchFamily="34" charset="0"/>
              </a:defRPr>
            </a:lvl3pPr>
            <a:lvl4pPr marL="1600200" indent="-228600" defTabSz="801688" eaLnBrk="0" hangingPunct="0">
              <a:defRPr sz="2400">
                <a:solidFill>
                  <a:schemeClr val="tx1"/>
                </a:solidFill>
                <a:latin typeface="Times New Roman" pitchFamily="18" charset="0"/>
                <a:cs typeface="Arial" pitchFamily="34" charset="0"/>
              </a:defRPr>
            </a:lvl4pPr>
            <a:lvl5pPr marL="2057400" indent="-228600" defTabSz="801688" eaLnBrk="0" hangingPunct="0">
              <a:defRPr sz="2400">
                <a:solidFill>
                  <a:schemeClr val="tx1"/>
                </a:solidFill>
                <a:latin typeface="Times New Roman" pitchFamily="18" charset="0"/>
                <a:cs typeface="Arial" pitchFamily="34" charset="0"/>
              </a:defRPr>
            </a:lvl5pPr>
            <a:lvl6pPr marL="25146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a:r>
              <a:rPr lang="fr-FR" altLang="fr-FR" sz="1600" b="1" noProof="1">
                <a:solidFill>
                  <a:srgbClr val="FFFFFF"/>
                </a:solidFill>
              </a:rPr>
              <a:t>Fragment –based methods</a:t>
            </a:r>
          </a:p>
        </p:txBody>
      </p:sp>
      <p:sp>
        <p:nvSpPr>
          <p:cNvPr id="6" name="Заголовок 1"/>
          <p:cNvSpPr txBox="1">
            <a:spLocks/>
          </p:cNvSpPr>
          <p:nvPr/>
        </p:nvSpPr>
        <p:spPr>
          <a:xfrm>
            <a:off x="196850" y="192088"/>
            <a:ext cx="8524875" cy="600075"/>
          </a:xfrm>
          <a:prstGeom prst="rect">
            <a:avLst/>
          </a:prstGeom>
        </p:spPr>
        <p:txBody>
          <a:bodyPr/>
          <a:lstStyle/>
          <a:p>
            <a:pPr eaLnBrk="0" hangingPunct="0">
              <a:lnSpc>
                <a:spcPct val="95000"/>
              </a:lnSpc>
              <a:defRPr/>
            </a:pPr>
            <a:r>
              <a:rPr lang="fr-FR" b="1" kern="0" dirty="0">
                <a:solidFill>
                  <a:schemeClr val="bg1"/>
                </a:solidFill>
                <a:latin typeface="+mj-lt"/>
                <a:ea typeface="+mj-ea"/>
                <a:cs typeface="+mj-cs"/>
              </a:rPr>
              <a:t>Applicability Domain Approaches</a:t>
            </a:r>
            <a:endParaRPr lang="ru-RU" b="1" kern="0" dirty="0">
              <a:solidFill>
                <a:schemeClr val="bg1"/>
              </a:solidFill>
              <a:latin typeface="+mj-lt"/>
              <a:ea typeface="+mj-ea"/>
              <a:cs typeface="+mj-cs"/>
            </a:endParaRPr>
          </a:p>
        </p:txBody>
      </p:sp>
      <p:sp>
        <p:nvSpPr>
          <p:cNvPr id="8" name="Rectangle 3"/>
          <p:cNvSpPr>
            <a:spLocks noChangeArrowheads="1"/>
          </p:cNvSpPr>
          <p:nvPr/>
        </p:nvSpPr>
        <p:spPr bwMode="gray">
          <a:xfrm>
            <a:off x="1179513" y="1479550"/>
            <a:ext cx="2738437" cy="1370013"/>
          </a:xfrm>
          <a:prstGeom prst="rect">
            <a:avLst/>
          </a:prstGeom>
          <a:gradFill rotWithShape="1">
            <a:gsLst>
              <a:gs pos="0">
                <a:schemeClr val="bg1"/>
              </a:gs>
              <a:gs pos="100000">
                <a:schemeClr val="bg1">
                  <a:gamma/>
                  <a:shade val="92941"/>
                  <a:invGamma/>
                </a:schemeClr>
              </a:gs>
            </a:gsLst>
            <a:lin ang="5400000" scaled="1"/>
          </a:gradFill>
          <a:ln w="12700">
            <a:solidFill>
              <a:srgbClr val="C0C0C0"/>
            </a:solidFill>
            <a:miter lim="800000"/>
            <a:headEnd/>
            <a:tailEnd/>
          </a:ln>
          <a:effectLst/>
        </p:spPr>
        <p:txBody>
          <a:bodyPr lIns="108000" tIns="108000" rIns="72000" bIns="72000"/>
          <a:lstStyle/>
          <a:p>
            <a:pPr marL="190500" indent="-190500">
              <a:lnSpc>
                <a:spcPct val="150000"/>
              </a:lnSpc>
              <a:spcBef>
                <a:spcPct val="40000"/>
              </a:spcBef>
              <a:buClr>
                <a:schemeClr val="accent2"/>
              </a:buClr>
              <a:buFont typeface="Wingdings" pitchFamily="2" charset="2"/>
              <a:buChar char="§"/>
              <a:defRPr/>
            </a:pPr>
            <a:r>
              <a:rPr lang="fr-FR" sz="1600" noProof="1">
                <a:latin typeface="Arial" charset="0"/>
                <a:cs typeface="+mn-cs"/>
              </a:rPr>
              <a:t>Fragment Control (FC)</a:t>
            </a:r>
          </a:p>
          <a:p>
            <a:pPr marL="190500" indent="-190500">
              <a:lnSpc>
                <a:spcPct val="150000"/>
              </a:lnSpc>
              <a:spcBef>
                <a:spcPct val="40000"/>
              </a:spcBef>
              <a:buClr>
                <a:schemeClr val="accent2"/>
              </a:buClr>
              <a:buFont typeface="Wingdings" pitchFamily="2" charset="2"/>
              <a:buChar char="§"/>
              <a:defRPr/>
            </a:pPr>
            <a:r>
              <a:rPr lang="fr-FR" sz="1600" noProof="1">
                <a:latin typeface="Arial" charset="0"/>
                <a:cs typeface="+mn-cs"/>
              </a:rPr>
              <a:t>Model’s Fragment Control (MFC)</a:t>
            </a:r>
            <a:endParaRPr lang="de-DE" sz="1600" noProof="1">
              <a:latin typeface="Arial" charset="0"/>
              <a:cs typeface="+mn-cs"/>
            </a:endParaRPr>
          </a:p>
          <a:p>
            <a:pPr marL="190500" indent="-190500">
              <a:spcBef>
                <a:spcPct val="40000"/>
              </a:spcBef>
              <a:buClr>
                <a:schemeClr val="accent2"/>
              </a:buClr>
              <a:buFont typeface="Wingdings" pitchFamily="2" charset="2"/>
              <a:buChar char="§"/>
              <a:defRPr/>
            </a:pPr>
            <a:endParaRPr lang="de-DE" sz="1600" noProof="1">
              <a:latin typeface="Arial" charset="0"/>
              <a:cs typeface="+mn-cs"/>
            </a:endParaRPr>
          </a:p>
          <a:p>
            <a:pPr marL="190500" indent="-190500">
              <a:spcBef>
                <a:spcPct val="40000"/>
              </a:spcBef>
              <a:buClr>
                <a:schemeClr val="accent2"/>
              </a:buClr>
              <a:buFont typeface="Wingdings" pitchFamily="2" charset="2"/>
              <a:buChar char="§"/>
              <a:defRPr/>
            </a:pPr>
            <a:endParaRPr lang="de-DE" sz="1600" noProof="1">
              <a:latin typeface="Arial" charset="0"/>
              <a:cs typeface="+mn-cs"/>
            </a:endParaRPr>
          </a:p>
        </p:txBody>
      </p:sp>
      <p:sp>
        <p:nvSpPr>
          <p:cNvPr id="70662" name="Rectangle 4"/>
          <p:cNvSpPr>
            <a:spLocks noChangeArrowheads="1"/>
          </p:cNvSpPr>
          <p:nvPr/>
        </p:nvSpPr>
        <p:spPr bwMode="gray">
          <a:xfrm>
            <a:off x="1171575" y="3027363"/>
            <a:ext cx="2738438" cy="360362"/>
          </a:xfrm>
          <a:prstGeom prst="rect">
            <a:avLst/>
          </a:prstGeom>
          <a:solidFill>
            <a:schemeClr val="accent1"/>
          </a:solidFill>
          <a:ln w="12700">
            <a:solidFill>
              <a:srgbClr val="C0C0C0"/>
            </a:solidFill>
            <a:miter lim="800000"/>
            <a:headEnd/>
            <a:tailEnd/>
          </a:ln>
        </p:spPr>
        <p:txBody>
          <a:bodyPr lIns="0" tIns="0" rIns="0" bIns="0" anchor="ctr"/>
          <a:lstStyle>
            <a:lvl1pPr defTabSz="801688" eaLnBrk="0" hangingPunct="0">
              <a:defRPr sz="2400">
                <a:solidFill>
                  <a:schemeClr val="tx1"/>
                </a:solidFill>
                <a:latin typeface="Times New Roman" pitchFamily="18" charset="0"/>
                <a:cs typeface="Arial" pitchFamily="34" charset="0"/>
              </a:defRPr>
            </a:lvl1pPr>
            <a:lvl2pPr marL="742950" indent="-285750" defTabSz="801688" eaLnBrk="0" hangingPunct="0">
              <a:defRPr sz="2400">
                <a:solidFill>
                  <a:schemeClr val="tx1"/>
                </a:solidFill>
                <a:latin typeface="Times New Roman" pitchFamily="18" charset="0"/>
                <a:cs typeface="Arial" pitchFamily="34" charset="0"/>
              </a:defRPr>
            </a:lvl2pPr>
            <a:lvl3pPr marL="1143000" indent="-228600" defTabSz="801688" eaLnBrk="0" hangingPunct="0">
              <a:defRPr sz="2400">
                <a:solidFill>
                  <a:schemeClr val="tx1"/>
                </a:solidFill>
                <a:latin typeface="Times New Roman" pitchFamily="18" charset="0"/>
                <a:cs typeface="Arial" pitchFamily="34" charset="0"/>
              </a:defRPr>
            </a:lvl3pPr>
            <a:lvl4pPr marL="1600200" indent="-228600" defTabSz="801688" eaLnBrk="0" hangingPunct="0">
              <a:defRPr sz="2400">
                <a:solidFill>
                  <a:schemeClr val="tx1"/>
                </a:solidFill>
                <a:latin typeface="Times New Roman" pitchFamily="18" charset="0"/>
                <a:cs typeface="Arial" pitchFamily="34" charset="0"/>
              </a:defRPr>
            </a:lvl4pPr>
            <a:lvl5pPr marL="2057400" indent="-228600" defTabSz="801688" eaLnBrk="0" hangingPunct="0">
              <a:defRPr sz="2400">
                <a:solidFill>
                  <a:schemeClr val="tx1"/>
                </a:solidFill>
                <a:latin typeface="Times New Roman" pitchFamily="18" charset="0"/>
                <a:cs typeface="Arial" pitchFamily="34" charset="0"/>
              </a:defRPr>
            </a:lvl5pPr>
            <a:lvl6pPr marL="25146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a:r>
              <a:rPr lang="fr-FR" altLang="fr-FR" sz="1600" b="1" noProof="1">
                <a:solidFill>
                  <a:srgbClr val="FFFFFF"/>
                </a:solidFill>
              </a:rPr>
              <a:t>Distance –based methods</a:t>
            </a:r>
          </a:p>
        </p:txBody>
      </p:sp>
      <p:sp>
        <p:nvSpPr>
          <p:cNvPr id="11" name="Rectangle 3"/>
          <p:cNvSpPr>
            <a:spLocks noChangeArrowheads="1"/>
          </p:cNvSpPr>
          <p:nvPr/>
        </p:nvSpPr>
        <p:spPr bwMode="gray">
          <a:xfrm>
            <a:off x="1171575" y="3387725"/>
            <a:ext cx="2738438" cy="2797175"/>
          </a:xfrm>
          <a:prstGeom prst="rect">
            <a:avLst/>
          </a:prstGeom>
          <a:gradFill rotWithShape="1">
            <a:gsLst>
              <a:gs pos="0">
                <a:schemeClr val="bg1"/>
              </a:gs>
              <a:gs pos="100000">
                <a:schemeClr val="bg1">
                  <a:gamma/>
                  <a:shade val="92941"/>
                  <a:invGamma/>
                </a:schemeClr>
              </a:gs>
            </a:gsLst>
            <a:lin ang="5400000" scaled="1"/>
          </a:gradFill>
          <a:ln w="12700">
            <a:solidFill>
              <a:srgbClr val="C0C0C0"/>
            </a:solidFill>
            <a:miter lim="800000"/>
            <a:headEnd/>
            <a:tailEnd/>
          </a:ln>
          <a:effectLst/>
        </p:spPr>
        <p:txBody>
          <a:bodyPr lIns="108000" tIns="108000" rIns="72000" bIns="72000"/>
          <a:lstStyle/>
          <a:p>
            <a:pPr marL="190500" indent="-190500">
              <a:lnSpc>
                <a:spcPct val="150000"/>
              </a:lnSpc>
              <a:spcBef>
                <a:spcPct val="40000"/>
              </a:spcBef>
              <a:buClr>
                <a:schemeClr val="accent2"/>
              </a:buClr>
              <a:buFont typeface="Wingdings" pitchFamily="2" charset="2"/>
              <a:buChar char="§"/>
              <a:defRPr/>
            </a:pPr>
            <a:r>
              <a:rPr lang="fr-FR" sz="1600" noProof="1">
                <a:latin typeface="Arial" charset="0"/>
                <a:cs typeface="+mn-cs"/>
              </a:rPr>
              <a:t>zkNN</a:t>
            </a:r>
          </a:p>
          <a:p>
            <a:pPr marL="190500" indent="-190500">
              <a:spcBef>
                <a:spcPct val="40000"/>
              </a:spcBef>
              <a:buClr>
                <a:schemeClr val="accent2"/>
              </a:buClr>
              <a:defRPr/>
            </a:pPr>
            <a:endParaRPr lang="de-DE" sz="1600" noProof="1">
              <a:latin typeface="Arial" charset="0"/>
              <a:cs typeface="+mn-cs"/>
            </a:endParaRPr>
          </a:p>
          <a:p>
            <a:pPr marL="190500" indent="-190500">
              <a:spcBef>
                <a:spcPct val="40000"/>
              </a:spcBef>
              <a:buClr>
                <a:schemeClr val="accent2"/>
              </a:buClr>
              <a:buFont typeface="Wingdings" pitchFamily="2" charset="2"/>
              <a:buChar char="§"/>
              <a:defRPr/>
            </a:pPr>
            <a:endParaRPr lang="de-DE" sz="1600" noProof="1">
              <a:latin typeface="Arial" charset="0"/>
              <a:cs typeface="+mn-cs"/>
            </a:endParaRPr>
          </a:p>
        </p:txBody>
      </p:sp>
      <p:pic>
        <p:nvPicPr>
          <p:cNvPr id="7066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8275" y="3894138"/>
            <a:ext cx="2246313" cy="226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sp>
        <p:nvSpPr>
          <p:cNvPr id="70665" name="Rectangle 4"/>
          <p:cNvSpPr>
            <a:spLocks noChangeArrowheads="1"/>
          </p:cNvSpPr>
          <p:nvPr/>
        </p:nvSpPr>
        <p:spPr bwMode="gray">
          <a:xfrm>
            <a:off x="4351338" y="1119188"/>
            <a:ext cx="2738437" cy="528637"/>
          </a:xfrm>
          <a:prstGeom prst="rect">
            <a:avLst/>
          </a:prstGeom>
          <a:solidFill>
            <a:schemeClr val="accent1"/>
          </a:solidFill>
          <a:ln w="12700">
            <a:solidFill>
              <a:srgbClr val="C0C0C0"/>
            </a:solidFill>
            <a:miter lim="800000"/>
            <a:headEnd/>
            <a:tailEnd/>
          </a:ln>
        </p:spPr>
        <p:txBody>
          <a:bodyPr lIns="0" tIns="0" rIns="0" bIns="0" anchor="ctr"/>
          <a:lstStyle>
            <a:lvl1pPr defTabSz="801688" eaLnBrk="0" hangingPunct="0">
              <a:defRPr sz="2400">
                <a:solidFill>
                  <a:schemeClr val="tx1"/>
                </a:solidFill>
                <a:latin typeface="Times New Roman" pitchFamily="18" charset="0"/>
                <a:cs typeface="Arial" pitchFamily="34" charset="0"/>
              </a:defRPr>
            </a:lvl1pPr>
            <a:lvl2pPr marL="742950" indent="-285750" defTabSz="801688" eaLnBrk="0" hangingPunct="0">
              <a:defRPr sz="2400">
                <a:solidFill>
                  <a:schemeClr val="tx1"/>
                </a:solidFill>
                <a:latin typeface="Times New Roman" pitchFamily="18" charset="0"/>
                <a:cs typeface="Arial" pitchFamily="34" charset="0"/>
              </a:defRPr>
            </a:lvl2pPr>
            <a:lvl3pPr marL="1143000" indent="-228600" defTabSz="801688" eaLnBrk="0" hangingPunct="0">
              <a:defRPr sz="2400">
                <a:solidFill>
                  <a:schemeClr val="tx1"/>
                </a:solidFill>
                <a:latin typeface="Times New Roman" pitchFamily="18" charset="0"/>
                <a:cs typeface="Arial" pitchFamily="34" charset="0"/>
              </a:defRPr>
            </a:lvl3pPr>
            <a:lvl4pPr marL="1600200" indent="-228600" defTabSz="801688" eaLnBrk="0" hangingPunct="0">
              <a:defRPr sz="2400">
                <a:solidFill>
                  <a:schemeClr val="tx1"/>
                </a:solidFill>
                <a:latin typeface="Times New Roman" pitchFamily="18" charset="0"/>
                <a:cs typeface="Arial" pitchFamily="34" charset="0"/>
              </a:defRPr>
            </a:lvl4pPr>
            <a:lvl5pPr marL="2057400" indent="-228600" defTabSz="801688" eaLnBrk="0" hangingPunct="0">
              <a:defRPr sz="2400">
                <a:solidFill>
                  <a:schemeClr val="tx1"/>
                </a:solidFill>
                <a:latin typeface="Times New Roman" pitchFamily="18" charset="0"/>
                <a:cs typeface="Arial" pitchFamily="34" charset="0"/>
              </a:defRPr>
            </a:lvl5pPr>
            <a:lvl6pPr marL="25146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a:r>
              <a:rPr lang="fr-FR" altLang="fr-FR" sz="1600" b="1" noProof="1">
                <a:solidFill>
                  <a:srgbClr val="FFFFFF"/>
                </a:solidFill>
              </a:rPr>
              <a:t>Density based methods</a:t>
            </a:r>
          </a:p>
        </p:txBody>
      </p:sp>
      <p:sp>
        <p:nvSpPr>
          <p:cNvPr id="14" name="Rectangle 3"/>
          <p:cNvSpPr>
            <a:spLocks noChangeArrowheads="1"/>
          </p:cNvSpPr>
          <p:nvPr/>
        </p:nvSpPr>
        <p:spPr bwMode="gray">
          <a:xfrm>
            <a:off x="4351338" y="1647825"/>
            <a:ext cx="2738437" cy="1236663"/>
          </a:xfrm>
          <a:prstGeom prst="rect">
            <a:avLst/>
          </a:prstGeom>
          <a:gradFill rotWithShape="1">
            <a:gsLst>
              <a:gs pos="0">
                <a:schemeClr val="bg1"/>
              </a:gs>
              <a:gs pos="100000">
                <a:schemeClr val="bg1">
                  <a:gamma/>
                  <a:shade val="92941"/>
                  <a:invGamma/>
                </a:schemeClr>
              </a:gs>
            </a:gsLst>
            <a:lin ang="5400000" scaled="1"/>
          </a:gradFill>
          <a:ln w="12700">
            <a:solidFill>
              <a:srgbClr val="C0C0C0"/>
            </a:solidFill>
            <a:miter lim="800000"/>
            <a:headEnd/>
            <a:tailEnd/>
          </a:ln>
          <a:effectLst/>
        </p:spPr>
        <p:txBody>
          <a:bodyPr lIns="108000" tIns="108000" rIns="72000" bIns="72000"/>
          <a:lstStyle/>
          <a:p>
            <a:pPr marL="190500" indent="-190500">
              <a:lnSpc>
                <a:spcPct val="150000"/>
              </a:lnSpc>
              <a:spcBef>
                <a:spcPct val="40000"/>
              </a:spcBef>
              <a:buClr>
                <a:schemeClr val="accent2"/>
              </a:buClr>
              <a:buFont typeface="Wingdings" pitchFamily="2" charset="2"/>
              <a:buChar char="§"/>
              <a:defRPr/>
            </a:pPr>
            <a:r>
              <a:rPr lang="fr-FR" sz="1600" noProof="1">
                <a:latin typeface="Arial" charset="0"/>
                <a:cs typeface="+mn-cs"/>
              </a:rPr>
              <a:t>      1-SVM</a:t>
            </a:r>
            <a:endParaRPr lang="de-DE" sz="1600" noProof="1">
              <a:latin typeface="Arial" charset="0"/>
              <a:cs typeface="+mn-cs"/>
            </a:endParaRPr>
          </a:p>
          <a:p>
            <a:pPr marL="190500" indent="-190500">
              <a:spcBef>
                <a:spcPct val="40000"/>
              </a:spcBef>
              <a:buClr>
                <a:schemeClr val="accent2"/>
              </a:buClr>
              <a:buFont typeface="Wingdings" pitchFamily="2" charset="2"/>
              <a:buChar char="§"/>
              <a:defRPr/>
            </a:pPr>
            <a:endParaRPr lang="de-DE" sz="1600" noProof="1">
              <a:latin typeface="Arial" charset="0"/>
              <a:cs typeface="+mn-cs"/>
            </a:endParaRPr>
          </a:p>
        </p:txBody>
      </p:sp>
      <p:sp>
        <p:nvSpPr>
          <p:cNvPr id="70667" name="Rectangle 4"/>
          <p:cNvSpPr>
            <a:spLocks noChangeArrowheads="1"/>
          </p:cNvSpPr>
          <p:nvPr/>
        </p:nvSpPr>
        <p:spPr bwMode="gray">
          <a:xfrm>
            <a:off x="4354513" y="3051175"/>
            <a:ext cx="2738437" cy="360363"/>
          </a:xfrm>
          <a:prstGeom prst="rect">
            <a:avLst/>
          </a:prstGeom>
          <a:solidFill>
            <a:schemeClr val="accent1"/>
          </a:solidFill>
          <a:ln w="12700">
            <a:solidFill>
              <a:srgbClr val="C0C0C0"/>
            </a:solidFill>
            <a:miter lim="800000"/>
            <a:headEnd/>
            <a:tailEnd/>
          </a:ln>
        </p:spPr>
        <p:txBody>
          <a:bodyPr lIns="0" tIns="0" rIns="0" bIns="0" anchor="ctr"/>
          <a:lstStyle>
            <a:lvl1pPr defTabSz="801688" eaLnBrk="0" hangingPunct="0">
              <a:defRPr sz="2400">
                <a:solidFill>
                  <a:schemeClr val="tx1"/>
                </a:solidFill>
                <a:latin typeface="Times New Roman" pitchFamily="18" charset="0"/>
                <a:cs typeface="Arial" pitchFamily="34" charset="0"/>
              </a:defRPr>
            </a:lvl1pPr>
            <a:lvl2pPr marL="742950" indent="-285750" defTabSz="801688" eaLnBrk="0" hangingPunct="0">
              <a:defRPr sz="2400">
                <a:solidFill>
                  <a:schemeClr val="tx1"/>
                </a:solidFill>
                <a:latin typeface="Times New Roman" pitchFamily="18" charset="0"/>
                <a:cs typeface="Arial" pitchFamily="34" charset="0"/>
              </a:defRPr>
            </a:lvl2pPr>
            <a:lvl3pPr marL="1143000" indent="-228600" defTabSz="801688" eaLnBrk="0" hangingPunct="0">
              <a:defRPr sz="2400">
                <a:solidFill>
                  <a:schemeClr val="tx1"/>
                </a:solidFill>
                <a:latin typeface="Times New Roman" pitchFamily="18" charset="0"/>
                <a:cs typeface="Arial" pitchFamily="34" charset="0"/>
              </a:defRPr>
            </a:lvl3pPr>
            <a:lvl4pPr marL="1600200" indent="-228600" defTabSz="801688" eaLnBrk="0" hangingPunct="0">
              <a:defRPr sz="2400">
                <a:solidFill>
                  <a:schemeClr val="tx1"/>
                </a:solidFill>
                <a:latin typeface="Times New Roman" pitchFamily="18" charset="0"/>
                <a:cs typeface="Arial" pitchFamily="34" charset="0"/>
              </a:defRPr>
            </a:lvl4pPr>
            <a:lvl5pPr marL="2057400" indent="-228600" defTabSz="801688" eaLnBrk="0" hangingPunct="0">
              <a:defRPr sz="2400">
                <a:solidFill>
                  <a:schemeClr val="tx1"/>
                </a:solidFill>
                <a:latin typeface="Times New Roman" pitchFamily="18" charset="0"/>
                <a:cs typeface="Arial" pitchFamily="34" charset="0"/>
              </a:defRPr>
            </a:lvl5pPr>
            <a:lvl6pPr marL="25146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defTabSz="801688"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a:r>
              <a:rPr lang="fr-FR" altLang="fr-FR" sz="1600" b="1" noProof="1">
                <a:solidFill>
                  <a:srgbClr val="FFFFFF"/>
                </a:solidFill>
              </a:rPr>
              <a:t>Range –based methods</a:t>
            </a:r>
          </a:p>
        </p:txBody>
      </p:sp>
      <p:sp>
        <p:nvSpPr>
          <p:cNvPr id="16" name="Rectangle 3"/>
          <p:cNvSpPr>
            <a:spLocks noChangeArrowheads="1"/>
          </p:cNvSpPr>
          <p:nvPr/>
        </p:nvSpPr>
        <p:spPr bwMode="gray">
          <a:xfrm>
            <a:off x="4354513" y="3411538"/>
            <a:ext cx="2738437" cy="2798762"/>
          </a:xfrm>
          <a:prstGeom prst="rect">
            <a:avLst/>
          </a:prstGeom>
          <a:gradFill rotWithShape="1">
            <a:gsLst>
              <a:gs pos="0">
                <a:schemeClr val="bg1"/>
              </a:gs>
              <a:gs pos="100000">
                <a:schemeClr val="bg1">
                  <a:gamma/>
                  <a:shade val="92941"/>
                  <a:invGamma/>
                </a:schemeClr>
              </a:gs>
            </a:gsLst>
            <a:lin ang="5400000" scaled="1"/>
          </a:gradFill>
          <a:ln w="12700">
            <a:solidFill>
              <a:srgbClr val="C0C0C0"/>
            </a:solidFill>
            <a:miter lim="800000"/>
            <a:headEnd/>
            <a:tailEnd/>
          </a:ln>
          <a:effectLst/>
        </p:spPr>
        <p:txBody>
          <a:bodyPr lIns="108000" tIns="108000" rIns="72000" bIns="72000"/>
          <a:lstStyle/>
          <a:p>
            <a:pPr marL="190500" indent="-190500">
              <a:lnSpc>
                <a:spcPct val="150000"/>
              </a:lnSpc>
              <a:spcBef>
                <a:spcPct val="40000"/>
              </a:spcBef>
              <a:buClr>
                <a:schemeClr val="accent2"/>
              </a:buClr>
              <a:buFont typeface="Wingdings" pitchFamily="2" charset="2"/>
              <a:buChar char="§"/>
              <a:defRPr/>
            </a:pPr>
            <a:r>
              <a:rPr lang="fr-FR" sz="1600" noProof="1">
                <a:latin typeface="Arial" charset="0"/>
                <a:cs typeface="+mn-cs"/>
              </a:rPr>
              <a:t>Bounding Box (BB)</a:t>
            </a:r>
          </a:p>
          <a:p>
            <a:pPr marL="190500" indent="-190500">
              <a:spcBef>
                <a:spcPct val="40000"/>
              </a:spcBef>
              <a:buClr>
                <a:schemeClr val="accent2"/>
              </a:buClr>
              <a:defRPr/>
            </a:pPr>
            <a:endParaRPr lang="de-DE" sz="1600" noProof="1">
              <a:latin typeface="Arial" charset="0"/>
              <a:cs typeface="+mn-cs"/>
            </a:endParaRPr>
          </a:p>
          <a:p>
            <a:pPr marL="190500" indent="-190500">
              <a:spcBef>
                <a:spcPct val="40000"/>
              </a:spcBef>
              <a:buClr>
                <a:schemeClr val="accent2"/>
              </a:buClr>
              <a:buFont typeface="Wingdings" pitchFamily="2" charset="2"/>
              <a:buChar char="§"/>
              <a:defRPr/>
            </a:pPr>
            <a:endParaRPr lang="de-DE" sz="1600" noProof="1">
              <a:latin typeface="Arial" charset="0"/>
              <a:cs typeface="+mn-cs"/>
            </a:endParaRPr>
          </a:p>
        </p:txBody>
      </p:sp>
      <p:pic>
        <p:nvPicPr>
          <p:cNvPr id="7066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7263" y="3827463"/>
            <a:ext cx="2025650"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sp>
        <p:nvSpPr>
          <p:cNvPr id="70670" name="Text Box 3"/>
          <p:cNvSpPr txBox="1">
            <a:spLocks noChangeArrowheads="1"/>
          </p:cNvSpPr>
          <p:nvPr/>
        </p:nvSpPr>
        <p:spPr bwMode="auto">
          <a:xfrm>
            <a:off x="0" y="115888"/>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GB" altLang="fr-FR" b="1"/>
              <a:t>Applicability domain of QSAR models	</a:t>
            </a:r>
            <a:endParaRPr lang="en-US" altLang="fr-FR" b="1"/>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8" name="Rectangle 2"/>
          <p:cNvSpPr>
            <a:spLocks noChangeArrowheads="1"/>
          </p:cNvSpPr>
          <p:nvPr/>
        </p:nvSpPr>
        <p:spPr bwMode="auto">
          <a:xfrm>
            <a:off x="0" y="0"/>
            <a:ext cx="9144000" cy="6858000"/>
          </a:xfrm>
          <a:prstGeom prst="rect">
            <a:avLst/>
          </a:prstGeom>
          <a:gradFill rotWithShape="1">
            <a:gsLst>
              <a:gs pos="0">
                <a:srgbClr val="DDDEDF"/>
              </a:gs>
              <a:gs pos="100000">
                <a:srgbClr val="666767"/>
              </a:gs>
            </a:gsLst>
            <a:lin ang="5400000" scaled="1"/>
          </a:gradFill>
          <a:ln w="28575">
            <a:solidFill>
              <a:schemeClr val="bg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endParaRPr lang="en-US" altLang="fr-FR" sz="1800">
              <a:latin typeface="Arial" pitchFamily="34" charset="0"/>
            </a:endParaRPr>
          </a:p>
        </p:txBody>
      </p:sp>
      <p:sp>
        <p:nvSpPr>
          <p:cNvPr id="12299" name="Text Box 3"/>
          <p:cNvSpPr txBox="1">
            <a:spLocks noChangeArrowheads="1"/>
          </p:cNvSpPr>
          <p:nvPr/>
        </p:nvSpPr>
        <p:spPr bwMode="auto">
          <a:xfrm>
            <a:off x="6156325" y="2714625"/>
            <a:ext cx="2224088" cy="831850"/>
          </a:xfrm>
          <a:prstGeom prst="rect">
            <a:avLst/>
          </a:prstGeom>
          <a:solidFill>
            <a:srgbClr val="FF99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FF"/>
            </a:extrusionClr>
          </a:sp3d>
        </p:spPr>
        <p:txBody>
          <a:bodyPr>
            <a:spAutoFit/>
            <a:flatTx/>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b="1">
                <a:solidFill>
                  <a:schemeClr val="bg1"/>
                </a:solidFill>
                <a:latin typeface="Arial" pitchFamily="34" charset="0"/>
              </a:rPr>
              <a:t>Virtual</a:t>
            </a:r>
          </a:p>
          <a:p>
            <a:pPr algn="ctr" eaLnBrk="1" hangingPunct="1"/>
            <a:r>
              <a:rPr lang="en-US" altLang="fr-FR" b="1">
                <a:solidFill>
                  <a:schemeClr val="bg1"/>
                </a:solidFill>
                <a:latin typeface="Arial" pitchFamily="34" charset="0"/>
              </a:rPr>
              <a:t>Sreening</a:t>
            </a:r>
          </a:p>
        </p:txBody>
      </p:sp>
      <p:grpSp>
        <p:nvGrpSpPr>
          <p:cNvPr id="12300" name="Group 4"/>
          <p:cNvGrpSpPr>
            <a:grpSpLocks/>
          </p:cNvGrpSpPr>
          <p:nvPr/>
        </p:nvGrpSpPr>
        <p:grpSpPr bwMode="auto">
          <a:xfrm>
            <a:off x="3106738" y="1228725"/>
            <a:ext cx="1971675" cy="911225"/>
            <a:chOff x="2154" y="527"/>
            <a:chExt cx="1406" cy="680"/>
          </a:xfrm>
        </p:grpSpPr>
        <p:sp>
          <p:nvSpPr>
            <p:cNvPr id="177157" name="AutoShape 5"/>
            <p:cNvSpPr>
              <a:spLocks noChangeArrowheads="1"/>
            </p:cNvSpPr>
            <p:nvPr/>
          </p:nvSpPr>
          <p:spPr bwMode="auto">
            <a:xfrm>
              <a:off x="2154" y="527"/>
              <a:ext cx="1406" cy="680"/>
            </a:xfrm>
            <a:prstGeom prst="roundRect">
              <a:avLst>
                <a:gd name="adj" fmla="val 16667"/>
              </a:avLst>
            </a:prstGeom>
            <a:solidFill>
              <a:schemeClr val="folHlink"/>
            </a:solidFill>
            <a:ln w="9525">
              <a:solidFill>
                <a:schemeClr val="tx1"/>
              </a:solidFill>
              <a:round/>
              <a:headEnd/>
              <a:tailEnd/>
            </a:ln>
            <a:effectLst>
              <a:outerShdw dist="107763" dir="2700000" algn="ctr" rotWithShape="0">
                <a:schemeClr val="bg2">
                  <a:alpha val="50000"/>
                </a:schemeClr>
              </a:outerShdw>
            </a:effectLst>
          </p:spPr>
          <p:txBody>
            <a:bodyPr wrap="none" anchor="ctr"/>
            <a:lstStyle/>
            <a:p>
              <a:pPr algn="ctr">
                <a:defRPr/>
              </a:pPr>
              <a:endParaRPr lang="en-US" sz="1800">
                <a:solidFill>
                  <a:schemeClr val="bg1"/>
                </a:solidFill>
                <a:latin typeface="Arial" charset="0"/>
                <a:cs typeface="+mn-cs"/>
              </a:endParaRPr>
            </a:p>
          </p:txBody>
        </p:sp>
        <p:sp>
          <p:nvSpPr>
            <p:cNvPr id="12371" name="Text Box 6"/>
            <p:cNvSpPr txBox="1">
              <a:spLocks noChangeArrowheads="1"/>
            </p:cNvSpPr>
            <p:nvPr/>
          </p:nvSpPr>
          <p:spPr bwMode="auto">
            <a:xfrm>
              <a:off x="2411" y="647"/>
              <a:ext cx="946"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sz="2000" b="1">
                  <a:solidFill>
                    <a:schemeClr val="bg1"/>
                  </a:solidFill>
                  <a:latin typeface="Arial" pitchFamily="34" charset="0"/>
                </a:rPr>
                <a:t>Database</a:t>
              </a:r>
            </a:p>
          </p:txBody>
        </p:sp>
      </p:grpSp>
      <p:sp>
        <p:nvSpPr>
          <p:cNvPr id="177160" name="AutoShape 8"/>
          <p:cNvSpPr>
            <a:spLocks noChangeArrowheads="1"/>
          </p:cNvSpPr>
          <p:nvPr/>
        </p:nvSpPr>
        <p:spPr bwMode="auto">
          <a:xfrm rot="10800000">
            <a:off x="1708150" y="5173663"/>
            <a:ext cx="2098675" cy="1033462"/>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gradFill rotWithShape="1">
            <a:gsLst>
              <a:gs pos="0">
                <a:schemeClr val="accent2"/>
              </a:gs>
              <a:gs pos="100000">
                <a:schemeClr val="bg1"/>
              </a:gs>
            </a:gsLst>
            <a:lin ang="5400000" scaled="1"/>
          </a:gradFill>
          <a:ln w="9525">
            <a:solidFill>
              <a:schemeClr val="tx1"/>
            </a:solidFill>
            <a:miter lim="800000"/>
            <a:headEnd/>
            <a:tailEnd/>
          </a:ln>
        </p:spPr>
        <p:txBody>
          <a:bodyPr wrap="none" anchor="ctr"/>
          <a:lstStyle/>
          <a:p>
            <a:endParaRPr lang="fr-FR"/>
          </a:p>
        </p:txBody>
      </p:sp>
      <p:sp>
        <p:nvSpPr>
          <p:cNvPr id="177161" name="AutoShape 9"/>
          <p:cNvSpPr>
            <a:spLocks noChangeArrowheads="1"/>
          </p:cNvSpPr>
          <p:nvPr/>
        </p:nvSpPr>
        <p:spPr bwMode="auto">
          <a:xfrm rot="5400000">
            <a:off x="5960269" y="3820319"/>
            <a:ext cx="1033463" cy="216217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gradFill rotWithShape="1">
            <a:gsLst>
              <a:gs pos="0">
                <a:schemeClr val="bg1"/>
              </a:gs>
              <a:gs pos="100000">
                <a:srgbClr val="FF0000"/>
              </a:gs>
            </a:gsLst>
            <a:lin ang="0" scaled="1"/>
          </a:gradFill>
          <a:ln w="9525">
            <a:solidFill>
              <a:schemeClr val="tx1"/>
            </a:solidFill>
            <a:miter lim="800000"/>
            <a:headEnd/>
            <a:tailEnd/>
          </a:ln>
        </p:spPr>
        <p:txBody>
          <a:bodyPr wrap="none" anchor="ctr"/>
          <a:lstStyle/>
          <a:p>
            <a:endParaRPr lang="fr-FR"/>
          </a:p>
        </p:txBody>
      </p:sp>
      <p:grpSp>
        <p:nvGrpSpPr>
          <p:cNvPr id="3" name="Group 10"/>
          <p:cNvGrpSpPr>
            <a:grpSpLocks/>
          </p:cNvGrpSpPr>
          <p:nvPr/>
        </p:nvGrpSpPr>
        <p:grpSpPr bwMode="auto">
          <a:xfrm>
            <a:off x="5972175" y="4749800"/>
            <a:ext cx="2108200" cy="1558925"/>
            <a:chOff x="3762" y="2992"/>
            <a:chExt cx="1328" cy="982"/>
          </a:xfrm>
        </p:grpSpPr>
        <p:sp>
          <p:nvSpPr>
            <p:cNvPr id="12368" name="Text Box 11"/>
            <p:cNvSpPr txBox="1">
              <a:spLocks noChangeArrowheads="1"/>
            </p:cNvSpPr>
            <p:nvPr/>
          </p:nvSpPr>
          <p:spPr bwMode="auto">
            <a:xfrm>
              <a:off x="3762" y="3450"/>
              <a:ext cx="1328" cy="524"/>
            </a:xfrm>
            <a:prstGeom prst="rect">
              <a:avLst/>
            </a:prstGeom>
            <a:solidFill>
              <a:srgbClr val="FF0000"/>
            </a:solidFill>
            <a:ln w="9525">
              <a:solidFill>
                <a:schemeClr val="bg1"/>
              </a:solidFill>
              <a:miter lim="800000"/>
              <a:headEnd/>
              <a:tailEnd/>
            </a:ln>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b="1">
                  <a:solidFill>
                    <a:schemeClr val="bg1"/>
                  </a:solidFill>
                  <a:latin typeface="Arial" pitchFamily="34" charset="0"/>
                </a:rPr>
                <a:t>Experimental</a:t>
              </a:r>
            </a:p>
            <a:p>
              <a:pPr algn="ctr" eaLnBrk="1" hangingPunct="1"/>
              <a:r>
                <a:rPr lang="en-US" altLang="fr-FR" b="1">
                  <a:solidFill>
                    <a:schemeClr val="bg1"/>
                  </a:solidFill>
                  <a:latin typeface="Arial" pitchFamily="34" charset="0"/>
                </a:rPr>
                <a:t>Tests</a:t>
              </a:r>
            </a:p>
          </p:txBody>
        </p:sp>
        <p:sp>
          <p:nvSpPr>
            <p:cNvPr id="12369" name="Text Box 12"/>
            <p:cNvSpPr txBox="1">
              <a:spLocks noChangeArrowheads="1"/>
            </p:cNvSpPr>
            <p:nvPr/>
          </p:nvSpPr>
          <p:spPr bwMode="auto">
            <a:xfrm>
              <a:off x="4167" y="2992"/>
              <a:ext cx="41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2000" b="1">
                  <a:solidFill>
                    <a:schemeClr val="bg1"/>
                  </a:solidFill>
                  <a:latin typeface="Arial" pitchFamily="34" charset="0"/>
                </a:rPr>
                <a:t>Hits</a:t>
              </a:r>
            </a:p>
          </p:txBody>
        </p:sp>
      </p:grpSp>
      <p:graphicFrame>
        <p:nvGraphicFramePr>
          <p:cNvPr id="12290" name="Object 13"/>
          <p:cNvGraphicFramePr>
            <a:graphicFrameLocks noChangeAspect="1"/>
          </p:cNvGraphicFramePr>
          <p:nvPr/>
        </p:nvGraphicFramePr>
        <p:xfrm>
          <a:off x="4284663" y="3284538"/>
          <a:ext cx="944562" cy="425450"/>
        </p:xfrm>
        <a:graphic>
          <a:graphicData uri="http://schemas.openxmlformats.org/presentationml/2006/ole">
            <mc:AlternateContent xmlns:mc="http://schemas.openxmlformats.org/markup-compatibility/2006">
              <mc:Choice xmlns:v="urn:schemas-microsoft-com:vml" Requires="v">
                <p:oleObj spid="_x0000_s12380" name="CS ChemDraw Drawing" r:id="rId4" imgW="1848960" imgH="873720" progId="ChemDraw.Document.6.0">
                  <p:embed/>
                </p:oleObj>
              </mc:Choice>
              <mc:Fallback>
                <p:oleObj name="CS ChemDraw Drawing" r:id="rId4" imgW="1848960" imgH="873720" progId="ChemDraw.Document.6.0">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4663" y="3284538"/>
                        <a:ext cx="944562" cy="42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291" name="Object 14"/>
          <p:cNvGraphicFramePr>
            <a:graphicFrameLocks noChangeAspect="1"/>
          </p:cNvGraphicFramePr>
          <p:nvPr/>
        </p:nvGraphicFramePr>
        <p:xfrm>
          <a:off x="3132138" y="3267075"/>
          <a:ext cx="935037" cy="593725"/>
        </p:xfrm>
        <a:graphic>
          <a:graphicData uri="http://schemas.openxmlformats.org/presentationml/2006/ole">
            <mc:AlternateContent xmlns:mc="http://schemas.openxmlformats.org/markup-compatibility/2006">
              <mc:Choice xmlns:v="urn:schemas-microsoft-com:vml" Requires="v">
                <p:oleObj spid="_x0000_s12381" name="CS ChemDraw Drawing" r:id="rId6" imgW="1848960" imgH="1226520" progId="ChemDraw.Document.6.0">
                  <p:embed/>
                </p:oleObj>
              </mc:Choice>
              <mc:Fallback>
                <p:oleObj name="CS ChemDraw Drawing" r:id="rId6" imgW="1848960" imgH="1226520" progId="ChemDraw.Document.6.0">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2138" y="3267075"/>
                        <a:ext cx="935037" cy="59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7167" name="Object 15"/>
          <p:cNvGraphicFramePr>
            <a:graphicFrameLocks noChangeAspect="1"/>
          </p:cNvGraphicFramePr>
          <p:nvPr/>
        </p:nvGraphicFramePr>
        <p:xfrm>
          <a:off x="6516688" y="4076700"/>
          <a:ext cx="1196975" cy="758825"/>
        </p:xfrm>
        <a:graphic>
          <a:graphicData uri="http://schemas.openxmlformats.org/presentationml/2006/ole">
            <mc:AlternateContent xmlns:mc="http://schemas.openxmlformats.org/markup-compatibility/2006">
              <mc:Choice xmlns:v="urn:schemas-microsoft-com:vml" Requires="v">
                <p:oleObj spid="_x0000_s12382" name="CS ChemDraw Drawing" r:id="rId8" imgW="1848960" imgH="1226520" progId="ChemDraw.Document.6.0">
                  <p:embed/>
                </p:oleObj>
              </mc:Choice>
              <mc:Fallback>
                <p:oleObj name="CS ChemDraw Drawing" r:id="rId8" imgW="1848960" imgH="1226520" progId="ChemDraw.Document.6.0">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16688" y="4076700"/>
                        <a:ext cx="1196975" cy="75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7168" name="Object 16"/>
          <p:cNvGraphicFramePr>
            <a:graphicFrameLocks noChangeAspect="1"/>
          </p:cNvGraphicFramePr>
          <p:nvPr/>
        </p:nvGraphicFramePr>
        <p:xfrm>
          <a:off x="2987675" y="5661025"/>
          <a:ext cx="490538" cy="549275"/>
        </p:xfrm>
        <a:graphic>
          <a:graphicData uri="http://schemas.openxmlformats.org/presentationml/2006/ole">
            <mc:AlternateContent xmlns:mc="http://schemas.openxmlformats.org/markup-compatibility/2006">
              <mc:Choice xmlns:v="urn:schemas-microsoft-com:vml" Requires="v">
                <p:oleObj spid="_x0000_s12383" name="CS ChemDraw Drawing" r:id="rId9" imgW="1076760" imgH="1257120" progId="ChemDraw.Document.6.0">
                  <p:embed/>
                </p:oleObj>
              </mc:Choice>
              <mc:Fallback>
                <p:oleObj name="CS ChemDraw Drawing" r:id="rId9" imgW="1076760" imgH="1257120" progId="ChemDraw.Document.6.0">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87675" y="5661025"/>
                        <a:ext cx="490538"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7169" name="Object 17"/>
          <p:cNvGraphicFramePr>
            <a:graphicFrameLocks noChangeAspect="1"/>
          </p:cNvGraphicFramePr>
          <p:nvPr/>
        </p:nvGraphicFramePr>
        <p:xfrm>
          <a:off x="3563938" y="5084763"/>
          <a:ext cx="719137" cy="592137"/>
        </p:xfrm>
        <a:graphic>
          <a:graphicData uri="http://schemas.openxmlformats.org/presentationml/2006/ole">
            <mc:AlternateContent xmlns:mc="http://schemas.openxmlformats.org/markup-compatibility/2006">
              <mc:Choice xmlns:v="urn:schemas-microsoft-com:vml" Requires="v">
                <p:oleObj spid="_x0000_s12384" name="CS ChemDraw Drawing" r:id="rId11" imgW="1488240" imgH="1282680" progId="ChemDraw.Document.6.0">
                  <p:embed/>
                </p:oleObj>
              </mc:Choice>
              <mc:Fallback>
                <p:oleObj name="CS ChemDraw Drawing" r:id="rId11" imgW="1488240" imgH="1282680" progId="ChemDraw.Document.6.0">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63938" y="5084763"/>
                        <a:ext cx="719137" cy="59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04" name="Text Box 18"/>
          <p:cNvSpPr txBox="1">
            <a:spLocks noChangeArrowheads="1"/>
          </p:cNvSpPr>
          <p:nvPr/>
        </p:nvSpPr>
        <p:spPr bwMode="auto">
          <a:xfrm>
            <a:off x="1763713" y="476250"/>
            <a:ext cx="56832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sz="3200" b="1">
                <a:solidFill>
                  <a:srgbClr val="990000"/>
                </a:solidFill>
                <a:latin typeface="Arial" pitchFamily="34" charset="0"/>
              </a:rPr>
              <a:t>Screening and hits selection</a:t>
            </a:r>
          </a:p>
        </p:txBody>
      </p:sp>
      <p:sp>
        <p:nvSpPr>
          <p:cNvPr id="12305" name="Line 19"/>
          <p:cNvSpPr>
            <a:spLocks noChangeShapeType="1"/>
          </p:cNvSpPr>
          <p:nvPr/>
        </p:nvSpPr>
        <p:spPr bwMode="auto">
          <a:xfrm>
            <a:off x="2195513" y="4508500"/>
            <a:ext cx="863600" cy="0"/>
          </a:xfrm>
          <a:prstGeom prst="line">
            <a:avLst/>
          </a:prstGeom>
          <a:noFill/>
          <a:ln w="76200">
            <a:solidFill>
              <a:schemeClr val="accent2"/>
            </a:solidFill>
            <a:round/>
            <a:headEnd/>
            <a:tailEnd/>
          </a:ln>
          <a:extLst>
            <a:ext uri="{909E8E84-426E-40DD-AFC4-6F175D3DCCD1}">
              <a14:hiddenFill xmlns:a14="http://schemas.microsoft.com/office/drawing/2010/main">
                <a:noFill/>
              </a14:hiddenFill>
            </a:ext>
          </a:extLst>
        </p:spPr>
        <p:txBody>
          <a:bodyPr/>
          <a:lstStyle/>
          <a:p>
            <a:endParaRPr lang="fr-FR"/>
          </a:p>
        </p:txBody>
      </p:sp>
      <p:grpSp>
        <p:nvGrpSpPr>
          <p:cNvPr id="12306" name="Group 20"/>
          <p:cNvGrpSpPr>
            <a:grpSpLocks/>
          </p:cNvGrpSpPr>
          <p:nvPr/>
        </p:nvGrpSpPr>
        <p:grpSpPr bwMode="auto">
          <a:xfrm>
            <a:off x="2193925" y="4205288"/>
            <a:ext cx="3835400" cy="704850"/>
            <a:chOff x="1186" y="2813"/>
            <a:chExt cx="3490" cy="771"/>
          </a:xfrm>
        </p:grpSpPr>
        <p:sp>
          <p:nvSpPr>
            <p:cNvPr id="12311" name="AutoShape 21"/>
            <p:cNvSpPr>
              <a:spLocks noChangeArrowheads="1"/>
            </p:cNvSpPr>
            <p:nvPr/>
          </p:nvSpPr>
          <p:spPr bwMode="auto">
            <a:xfrm>
              <a:off x="1186" y="2813"/>
              <a:ext cx="3490" cy="771"/>
            </a:xfrm>
            <a:prstGeom prst="parallelogram">
              <a:avLst>
                <a:gd name="adj" fmla="val 113165"/>
              </a:avLst>
            </a:prstGeom>
            <a:solidFill>
              <a:srgbClr val="0033CC"/>
            </a:solidFill>
            <a:ln w="9525">
              <a:solidFill>
                <a:schemeClr val="tx1"/>
              </a:solidFill>
              <a:miter lim="800000"/>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12" name="Oval 22"/>
            <p:cNvSpPr>
              <a:spLocks noChangeArrowheads="1"/>
            </p:cNvSpPr>
            <p:nvPr/>
          </p:nvSpPr>
          <p:spPr bwMode="auto">
            <a:xfrm>
              <a:off x="2018"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13" name="Oval 23"/>
            <p:cNvSpPr>
              <a:spLocks noChangeArrowheads="1"/>
            </p:cNvSpPr>
            <p:nvPr/>
          </p:nvSpPr>
          <p:spPr bwMode="auto">
            <a:xfrm>
              <a:off x="2380"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14" name="Oval 24"/>
            <p:cNvSpPr>
              <a:spLocks noChangeArrowheads="1"/>
            </p:cNvSpPr>
            <p:nvPr/>
          </p:nvSpPr>
          <p:spPr bwMode="auto">
            <a:xfrm>
              <a:off x="2562"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15" name="Oval 25"/>
            <p:cNvSpPr>
              <a:spLocks noChangeArrowheads="1"/>
            </p:cNvSpPr>
            <p:nvPr/>
          </p:nvSpPr>
          <p:spPr bwMode="auto">
            <a:xfrm>
              <a:off x="2743"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16" name="Oval 26"/>
            <p:cNvSpPr>
              <a:spLocks noChangeArrowheads="1"/>
            </p:cNvSpPr>
            <p:nvPr/>
          </p:nvSpPr>
          <p:spPr bwMode="auto">
            <a:xfrm>
              <a:off x="2925"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17" name="Oval 27"/>
            <p:cNvSpPr>
              <a:spLocks noChangeArrowheads="1"/>
            </p:cNvSpPr>
            <p:nvPr/>
          </p:nvSpPr>
          <p:spPr bwMode="auto">
            <a:xfrm>
              <a:off x="2199"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18" name="Oval 28"/>
            <p:cNvSpPr>
              <a:spLocks noChangeArrowheads="1"/>
            </p:cNvSpPr>
            <p:nvPr/>
          </p:nvSpPr>
          <p:spPr bwMode="auto">
            <a:xfrm>
              <a:off x="3061"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19" name="Oval 29"/>
            <p:cNvSpPr>
              <a:spLocks noChangeArrowheads="1"/>
            </p:cNvSpPr>
            <p:nvPr/>
          </p:nvSpPr>
          <p:spPr bwMode="auto">
            <a:xfrm>
              <a:off x="3423"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20" name="Oval 30"/>
            <p:cNvSpPr>
              <a:spLocks noChangeArrowheads="1"/>
            </p:cNvSpPr>
            <p:nvPr/>
          </p:nvSpPr>
          <p:spPr bwMode="auto">
            <a:xfrm>
              <a:off x="3605"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21" name="Oval 31"/>
            <p:cNvSpPr>
              <a:spLocks noChangeArrowheads="1"/>
            </p:cNvSpPr>
            <p:nvPr/>
          </p:nvSpPr>
          <p:spPr bwMode="auto">
            <a:xfrm>
              <a:off x="3786"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22" name="Oval 32"/>
            <p:cNvSpPr>
              <a:spLocks noChangeArrowheads="1"/>
            </p:cNvSpPr>
            <p:nvPr/>
          </p:nvSpPr>
          <p:spPr bwMode="auto">
            <a:xfrm>
              <a:off x="3968"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23" name="Oval 33"/>
            <p:cNvSpPr>
              <a:spLocks noChangeArrowheads="1"/>
            </p:cNvSpPr>
            <p:nvPr/>
          </p:nvSpPr>
          <p:spPr bwMode="auto">
            <a:xfrm>
              <a:off x="3242"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24" name="Oval 34"/>
            <p:cNvSpPr>
              <a:spLocks noChangeArrowheads="1"/>
            </p:cNvSpPr>
            <p:nvPr/>
          </p:nvSpPr>
          <p:spPr bwMode="auto">
            <a:xfrm>
              <a:off x="1831"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25" name="Oval 35"/>
            <p:cNvSpPr>
              <a:spLocks noChangeArrowheads="1"/>
            </p:cNvSpPr>
            <p:nvPr/>
          </p:nvSpPr>
          <p:spPr bwMode="auto">
            <a:xfrm>
              <a:off x="2193"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26" name="Oval 36"/>
            <p:cNvSpPr>
              <a:spLocks noChangeArrowheads="1"/>
            </p:cNvSpPr>
            <p:nvPr/>
          </p:nvSpPr>
          <p:spPr bwMode="auto">
            <a:xfrm>
              <a:off x="2375"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27" name="Oval 37"/>
            <p:cNvSpPr>
              <a:spLocks noChangeArrowheads="1"/>
            </p:cNvSpPr>
            <p:nvPr/>
          </p:nvSpPr>
          <p:spPr bwMode="auto">
            <a:xfrm>
              <a:off x="2556"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28" name="Oval 38"/>
            <p:cNvSpPr>
              <a:spLocks noChangeArrowheads="1"/>
            </p:cNvSpPr>
            <p:nvPr/>
          </p:nvSpPr>
          <p:spPr bwMode="auto">
            <a:xfrm>
              <a:off x="2738"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29" name="Oval 39"/>
            <p:cNvSpPr>
              <a:spLocks noChangeArrowheads="1"/>
            </p:cNvSpPr>
            <p:nvPr/>
          </p:nvSpPr>
          <p:spPr bwMode="auto">
            <a:xfrm>
              <a:off x="2012"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30" name="Oval 40"/>
            <p:cNvSpPr>
              <a:spLocks noChangeArrowheads="1"/>
            </p:cNvSpPr>
            <p:nvPr/>
          </p:nvSpPr>
          <p:spPr bwMode="auto">
            <a:xfrm>
              <a:off x="2874"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31" name="Oval 41"/>
            <p:cNvSpPr>
              <a:spLocks noChangeArrowheads="1"/>
            </p:cNvSpPr>
            <p:nvPr/>
          </p:nvSpPr>
          <p:spPr bwMode="auto">
            <a:xfrm>
              <a:off x="3236"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32" name="Oval 42"/>
            <p:cNvSpPr>
              <a:spLocks noChangeArrowheads="1"/>
            </p:cNvSpPr>
            <p:nvPr/>
          </p:nvSpPr>
          <p:spPr bwMode="auto">
            <a:xfrm>
              <a:off x="3418"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33" name="Oval 43"/>
            <p:cNvSpPr>
              <a:spLocks noChangeArrowheads="1"/>
            </p:cNvSpPr>
            <p:nvPr/>
          </p:nvSpPr>
          <p:spPr bwMode="auto">
            <a:xfrm>
              <a:off x="3599"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34" name="Oval 44"/>
            <p:cNvSpPr>
              <a:spLocks noChangeArrowheads="1"/>
            </p:cNvSpPr>
            <p:nvPr/>
          </p:nvSpPr>
          <p:spPr bwMode="auto">
            <a:xfrm>
              <a:off x="3781"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35" name="Oval 45"/>
            <p:cNvSpPr>
              <a:spLocks noChangeArrowheads="1"/>
            </p:cNvSpPr>
            <p:nvPr/>
          </p:nvSpPr>
          <p:spPr bwMode="auto">
            <a:xfrm>
              <a:off x="3055"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36" name="Oval 46"/>
            <p:cNvSpPr>
              <a:spLocks noChangeArrowheads="1"/>
            </p:cNvSpPr>
            <p:nvPr/>
          </p:nvSpPr>
          <p:spPr bwMode="auto">
            <a:xfrm>
              <a:off x="1643"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37" name="Oval 47"/>
            <p:cNvSpPr>
              <a:spLocks noChangeArrowheads="1"/>
            </p:cNvSpPr>
            <p:nvPr/>
          </p:nvSpPr>
          <p:spPr bwMode="auto">
            <a:xfrm>
              <a:off x="2005"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38" name="Oval 48"/>
            <p:cNvSpPr>
              <a:spLocks noChangeArrowheads="1"/>
            </p:cNvSpPr>
            <p:nvPr/>
          </p:nvSpPr>
          <p:spPr bwMode="auto">
            <a:xfrm>
              <a:off x="2187"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39" name="Oval 49"/>
            <p:cNvSpPr>
              <a:spLocks noChangeArrowheads="1"/>
            </p:cNvSpPr>
            <p:nvPr/>
          </p:nvSpPr>
          <p:spPr bwMode="auto">
            <a:xfrm>
              <a:off x="2368"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40" name="Oval 50"/>
            <p:cNvSpPr>
              <a:spLocks noChangeArrowheads="1"/>
            </p:cNvSpPr>
            <p:nvPr/>
          </p:nvSpPr>
          <p:spPr bwMode="auto">
            <a:xfrm>
              <a:off x="2550"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41" name="Oval 51"/>
            <p:cNvSpPr>
              <a:spLocks noChangeArrowheads="1"/>
            </p:cNvSpPr>
            <p:nvPr/>
          </p:nvSpPr>
          <p:spPr bwMode="auto">
            <a:xfrm>
              <a:off x="1824"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42" name="Oval 52"/>
            <p:cNvSpPr>
              <a:spLocks noChangeArrowheads="1"/>
            </p:cNvSpPr>
            <p:nvPr/>
          </p:nvSpPr>
          <p:spPr bwMode="auto">
            <a:xfrm>
              <a:off x="2686"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43" name="Oval 53"/>
            <p:cNvSpPr>
              <a:spLocks noChangeArrowheads="1"/>
            </p:cNvSpPr>
            <p:nvPr/>
          </p:nvSpPr>
          <p:spPr bwMode="auto">
            <a:xfrm>
              <a:off x="3048"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44" name="Oval 54"/>
            <p:cNvSpPr>
              <a:spLocks noChangeArrowheads="1"/>
            </p:cNvSpPr>
            <p:nvPr/>
          </p:nvSpPr>
          <p:spPr bwMode="auto">
            <a:xfrm>
              <a:off x="3230"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45" name="Oval 55"/>
            <p:cNvSpPr>
              <a:spLocks noChangeArrowheads="1"/>
            </p:cNvSpPr>
            <p:nvPr/>
          </p:nvSpPr>
          <p:spPr bwMode="auto">
            <a:xfrm>
              <a:off x="3411"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46" name="Oval 56"/>
            <p:cNvSpPr>
              <a:spLocks noChangeArrowheads="1"/>
            </p:cNvSpPr>
            <p:nvPr/>
          </p:nvSpPr>
          <p:spPr bwMode="auto">
            <a:xfrm>
              <a:off x="3593"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47" name="Oval 57"/>
            <p:cNvSpPr>
              <a:spLocks noChangeArrowheads="1"/>
            </p:cNvSpPr>
            <p:nvPr/>
          </p:nvSpPr>
          <p:spPr bwMode="auto">
            <a:xfrm>
              <a:off x="2867"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48" name="Oval 58"/>
            <p:cNvSpPr>
              <a:spLocks noChangeArrowheads="1"/>
            </p:cNvSpPr>
            <p:nvPr/>
          </p:nvSpPr>
          <p:spPr bwMode="auto">
            <a:xfrm>
              <a:off x="1459"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49" name="Oval 59"/>
            <p:cNvSpPr>
              <a:spLocks noChangeArrowheads="1"/>
            </p:cNvSpPr>
            <p:nvPr/>
          </p:nvSpPr>
          <p:spPr bwMode="auto">
            <a:xfrm>
              <a:off x="1821"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50" name="Oval 60"/>
            <p:cNvSpPr>
              <a:spLocks noChangeArrowheads="1"/>
            </p:cNvSpPr>
            <p:nvPr/>
          </p:nvSpPr>
          <p:spPr bwMode="auto">
            <a:xfrm>
              <a:off x="2003"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51" name="Oval 61"/>
            <p:cNvSpPr>
              <a:spLocks noChangeArrowheads="1"/>
            </p:cNvSpPr>
            <p:nvPr/>
          </p:nvSpPr>
          <p:spPr bwMode="auto">
            <a:xfrm>
              <a:off x="2184"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52" name="Oval 62"/>
            <p:cNvSpPr>
              <a:spLocks noChangeArrowheads="1"/>
            </p:cNvSpPr>
            <p:nvPr/>
          </p:nvSpPr>
          <p:spPr bwMode="auto">
            <a:xfrm>
              <a:off x="2366"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53" name="Oval 63"/>
            <p:cNvSpPr>
              <a:spLocks noChangeArrowheads="1"/>
            </p:cNvSpPr>
            <p:nvPr/>
          </p:nvSpPr>
          <p:spPr bwMode="auto">
            <a:xfrm>
              <a:off x="1640"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54" name="Oval 64"/>
            <p:cNvSpPr>
              <a:spLocks noChangeArrowheads="1"/>
            </p:cNvSpPr>
            <p:nvPr/>
          </p:nvSpPr>
          <p:spPr bwMode="auto">
            <a:xfrm>
              <a:off x="2502"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55" name="Oval 65"/>
            <p:cNvSpPr>
              <a:spLocks noChangeArrowheads="1"/>
            </p:cNvSpPr>
            <p:nvPr/>
          </p:nvSpPr>
          <p:spPr bwMode="auto">
            <a:xfrm>
              <a:off x="2864"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56" name="Oval 66"/>
            <p:cNvSpPr>
              <a:spLocks noChangeArrowheads="1"/>
            </p:cNvSpPr>
            <p:nvPr/>
          </p:nvSpPr>
          <p:spPr bwMode="auto">
            <a:xfrm>
              <a:off x="3046"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57" name="Oval 67"/>
            <p:cNvSpPr>
              <a:spLocks noChangeArrowheads="1"/>
            </p:cNvSpPr>
            <p:nvPr/>
          </p:nvSpPr>
          <p:spPr bwMode="auto">
            <a:xfrm>
              <a:off x="3227"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58" name="Oval 68"/>
            <p:cNvSpPr>
              <a:spLocks noChangeArrowheads="1"/>
            </p:cNvSpPr>
            <p:nvPr/>
          </p:nvSpPr>
          <p:spPr bwMode="auto">
            <a:xfrm>
              <a:off x="3409"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59" name="Oval 69"/>
            <p:cNvSpPr>
              <a:spLocks noChangeArrowheads="1"/>
            </p:cNvSpPr>
            <p:nvPr/>
          </p:nvSpPr>
          <p:spPr bwMode="auto">
            <a:xfrm>
              <a:off x="2683"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60" name="Oval 70"/>
            <p:cNvSpPr>
              <a:spLocks noChangeArrowheads="1"/>
            </p:cNvSpPr>
            <p:nvPr/>
          </p:nvSpPr>
          <p:spPr bwMode="auto">
            <a:xfrm>
              <a:off x="4137"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61" name="Oval 71"/>
            <p:cNvSpPr>
              <a:spLocks noChangeArrowheads="1"/>
            </p:cNvSpPr>
            <p:nvPr/>
          </p:nvSpPr>
          <p:spPr bwMode="auto">
            <a:xfrm>
              <a:off x="4319" y="2886"/>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62" name="Oval 72"/>
            <p:cNvSpPr>
              <a:spLocks noChangeArrowheads="1"/>
            </p:cNvSpPr>
            <p:nvPr/>
          </p:nvSpPr>
          <p:spPr bwMode="auto">
            <a:xfrm>
              <a:off x="3950"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63" name="Oval 73"/>
            <p:cNvSpPr>
              <a:spLocks noChangeArrowheads="1"/>
            </p:cNvSpPr>
            <p:nvPr/>
          </p:nvSpPr>
          <p:spPr bwMode="auto">
            <a:xfrm>
              <a:off x="4132" y="3068"/>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64" name="Oval 74"/>
            <p:cNvSpPr>
              <a:spLocks noChangeArrowheads="1"/>
            </p:cNvSpPr>
            <p:nvPr/>
          </p:nvSpPr>
          <p:spPr bwMode="auto">
            <a:xfrm>
              <a:off x="3762"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65" name="Oval 75"/>
            <p:cNvSpPr>
              <a:spLocks noChangeArrowheads="1"/>
            </p:cNvSpPr>
            <p:nvPr/>
          </p:nvSpPr>
          <p:spPr bwMode="auto">
            <a:xfrm>
              <a:off x="3944" y="3249"/>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66" name="Oval 76"/>
            <p:cNvSpPr>
              <a:spLocks noChangeArrowheads="1"/>
            </p:cNvSpPr>
            <p:nvPr/>
          </p:nvSpPr>
          <p:spPr bwMode="auto">
            <a:xfrm>
              <a:off x="3578"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sp>
          <p:nvSpPr>
            <p:cNvPr id="12367" name="Oval 77"/>
            <p:cNvSpPr>
              <a:spLocks noChangeArrowheads="1"/>
            </p:cNvSpPr>
            <p:nvPr/>
          </p:nvSpPr>
          <p:spPr bwMode="auto">
            <a:xfrm>
              <a:off x="3760" y="3431"/>
              <a:ext cx="91" cy="90"/>
            </a:xfrm>
            <a:prstGeom prst="ellipse">
              <a:avLst/>
            </a:prstGeom>
            <a:solidFill>
              <a:schemeClr val="bg1"/>
            </a:solidFill>
            <a:ln w="9525">
              <a:solidFill>
                <a:schemeClr val="tx1"/>
              </a:solidFill>
              <a:round/>
              <a:headEnd/>
              <a:tailEnd/>
            </a:ln>
          </p:spPr>
          <p:txBody>
            <a:bodyPr wrap="none" anchor="ct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endParaRPr lang="en-US" altLang="fr-FR"/>
            </a:p>
          </p:txBody>
        </p:sp>
      </p:grpSp>
      <p:sp>
        <p:nvSpPr>
          <p:cNvPr id="12307" name="Text Box 78"/>
          <p:cNvSpPr txBox="1">
            <a:spLocks noChangeArrowheads="1"/>
          </p:cNvSpPr>
          <p:nvPr/>
        </p:nvSpPr>
        <p:spPr bwMode="auto">
          <a:xfrm>
            <a:off x="250825" y="4221163"/>
            <a:ext cx="2028825" cy="4572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en-US" altLang="fr-FR" b="1">
                <a:solidFill>
                  <a:schemeClr val="bg1"/>
                </a:solidFill>
                <a:latin typeface="Arial" pitchFamily="34" charset="0"/>
              </a:rPr>
              <a:t>QSPR model</a:t>
            </a:r>
          </a:p>
        </p:txBody>
      </p:sp>
      <p:sp>
        <p:nvSpPr>
          <p:cNvPr id="177231" name="Line 79"/>
          <p:cNvSpPr>
            <a:spLocks noChangeShapeType="1"/>
          </p:cNvSpPr>
          <p:nvPr/>
        </p:nvSpPr>
        <p:spPr bwMode="auto">
          <a:xfrm>
            <a:off x="4124325" y="2201863"/>
            <a:ext cx="15875" cy="2379662"/>
          </a:xfrm>
          <a:prstGeom prst="line">
            <a:avLst/>
          </a:prstGeom>
          <a:noFill/>
          <a:ln w="190500">
            <a:solidFill>
              <a:srgbClr val="FF000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pSp>
        <p:nvGrpSpPr>
          <p:cNvPr id="5" name="Group 80"/>
          <p:cNvGrpSpPr>
            <a:grpSpLocks/>
          </p:cNvGrpSpPr>
          <p:nvPr/>
        </p:nvGrpSpPr>
        <p:grpSpPr bwMode="auto">
          <a:xfrm>
            <a:off x="1116013" y="5032375"/>
            <a:ext cx="2084387" cy="1149350"/>
            <a:chOff x="703" y="3170"/>
            <a:chExt cx="1313" cy="724"/>
          </a:xfrm>
        </p:grpSpPr>
        <p:graphicFrame>
          <p:nvGraphicFramePr>
            <p:cNvPr id="12297" name="Object 81"/>
            <p:cNvGraphicFramePr>
              <a:graphicFrameLocks noChangeAspect="1"/>
            </p:cNvGraphicFramePr>
            <p:nvPr/>
          </p:nvGraphicFramePr>
          <p:xfrm>
            <a:off x="703" y="3566"/>
            <a:ext cx="322" cy="328"/>
          </p:xfrm>
          <a:graphic>
            <a:graphicData uri="http://schemas.openxmlformats.org/presentationml/2006/ole">
              <mc:AlternateContent xmlns:mc="http://schemas.openxmlformats.org/markup-compatibility/2006">
                <mc:Choice xmlns:v="urn:schemas-microsoft-com:vml" Requires="v">
                  <p:oleObj spid="_x0000_s12385" name="Image bitmap" r:id="rId13" imgW="428798" imgH="457143" progId="PBrush">
                    <p:embed/>
                  </p:oleObj>
                </mc:Choice>
                <mc:Fallback>
                  <p:oleObj name="Image bitmap" r:id="rId13" imgW="428798" imgH="457143" progId="PBrush">
                    <p:embed/>
                    <p:pic>
                      <p:nvPicPr>
                        <p:cNvPr id="0" name="Object 8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03" y="3566"/>
                          <a:ext cx="322" cy="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10" name="Text Box 82"/>
            <p:cNvSpPr txBox="1">
              <a:spLocks noChangeArrowheads="1"/>
            </p:cNvSpPr>
            <p:nvPr/>
          </p:nvSpPr>
          <p:spPr bwMode="auto">
            <a:xfrm>
              <a:off x="1156" y="3170"/>
              <a:ext cx="86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r>
                <a:rPr lang="en-US" altLang="fr-FR" sz="1800">
                  <a:solidFill>
                    <a:schemeClr val="bg1"/>
                  </a:solidFill>
                  <a:latin typeface="Arial" pitchFamily="34" charset="0"/>
                </a:rPr>
                <a:t>Useless</a:t>
              </a:r>
            </a:p>
            <a:p>
              <a:pPr algn="ctr" eaLnBrk="1" hangingPunct="1"/>
              <a:r>
                <a:rPr lang="en-US" altLang="fr-FR" sz="1800">
                  <a:solidFill>
                    <a:schemeClr val="bg1"/>
                  </a:solidFill>
                  <a:latin typeface="Arial" pitchFamily="34" charset="0"/>
                </a:rPr>
                <a:t>compounds</a:t>
              </a:r>
            </a:p>
          </p:txBody>
        </p:sp>
      </p:grpSp>
      <p:graphicFrame>
        <p:nvGraphicFramePr>
          <p:cNvPr id="12295" name="Object 83"/>
          <p:cNvGraphicFramePr>
            <a:graphicFrameLocks noChangeAspect="1"/>
          </p:cNvGraphicFramePr>
          <p:nvPr/>
        </p:nvGraphicFramePr>
        <p:xfrm>
          <a:off x="3492500" y="2132013"/>
          <a:ext cx="1077913" cy="1152525"/>
        </p:xfrm>
        <a:graphic>
          <a:graphicData uri="http://schemas.openxmlformats.org/presentationml/2006/ole">
            <mc:AlternateContent xmlns:mc="http://schemas.openxmlformats.org/markup-compatibility/2006">
              <mc:Choice xmlns:v="urn:schemas-microsoft-com:vml" Requires="v">
                <p:oleObj spid="_x0000_s12386" name="CS ChemDraw Drawing" r:id="rId15" imgW="2255400" imgH="2412720" progId="ChemDraw.Document.6.0">
                  <p:embed/>
                </p:oleObj>
              </mc:Choice>
              <mc:Fallback>
                <p:oleObj name="CS ChemDraw Drawing" r:id="rId15" imgW="2255400" imgH="2412720" progId="ChemDraw.Document.6.0">
                  <p:embed/>
                  <p:pic>
                    <p:nvPicPr>
                      <p:cNvPr id="0" name="Object 8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492500" y="2132013"/>
                        <a:ext cx="1077913"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7236" name="Object 84"/>
          <p:cNvGraphicFramePr>
            <a:graphicFrameLocks noChangeAspect="1"/>
          </p:cNvGraphicFramePr>
          <p:nvPr/>
        </p:nvGraphicFramePr>
        <p:xfrm>
          <a:off x="4284663" y="2636838"/>
          <a:ext cx="719137" cy="592137"/>
        </p:xfrm>
        <a:graphic>
          <a:graphicData uri="http://schemas.openxmlformats.org/presentationml/2006/ole">
            <mc:AlternateContent xmlns:mc="http://schemas.openxmlformats.org/markup-compatibility/2006">
              <mc:Choice xmlns:v="urn:schemas-microsoft-com:vml" Requires="v">
                <p:oleObj spid="_x0000_s12387" name="CS ChemDraw Drawing" r:id="rId17" imgW="1488240" imgH="1282680" progId="ChemDraw.Document.6.0">
                  <p:embed/>
                </p:oleObj>
              </mc:Choice>
              <mc:Fallback>
                <p:oleObj name="CS ChemDraw Drawing" r:id="rId17" imgW="1488240" imgH="1282680" progId="ChemDraw.Document.6.0">
                  <p:embed/>
                  <p:pic>
                    <p:nvPicPr>
                      <p:cNvPr id="0" name="Object 8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84663" y="2636838"/>
                        <a:ext cx="719137" cy="59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repeatCount="indefinite" fill="remove" grpId="0" nodeType="clickEffect">
                                  <p:stCondLst>
                                    <p:cond delay="0"/>
                                  </p:stCondLst>
                                  <p:childTnLst>
                                    <p:set>
                                      <p:cBhvr>
                                        <p:cTn id="6" dur="1" fill="hold">
                                          <p:stCondLst>
                                            <p:cond delay="0"/>
                                          </p:stCondLst>
                                        </p:cTn>
                                        <p:tgtEl>
                                          <p:spTgt spid="177231"/>
                                        </p:tgtEl>
                                        <p:attrNameLst>
                                          <p:attrName>style.visibility</p:attrName>
                                        </p:attrNameLst>
                                      </p:cBhvr>
                                      <p:to>
                                        <p:strVal val="visible"/>
                                      </p:to>
                                    </p:set>
                                    <p:animEffect transition="in" filter="fade">
                                      <p:cBhvr>
                                        <p:cTn id="7" dur="1000"/>
                                        <p:tgtEl>
                                          <p:spTgt spid="177231"/>
                                        </p:tgtEl>
                                      </p:cBhvr>
                                    </p:animEffect>
                                    <p:anim calcmode="lin" valueType="num">
                                      <p:cBhvr>
                                        <p:cTn id="8" dur="1000" fill="hold"/>
                                        <p:tgtEl>
                                          <p:spTgt spid="177231"/>
                                        </p:tgtEl>
                                        <p:attrNameLst>
                                          <p:attrName>ppt_x</p:attrName>
                                        </p:attrNameLst>
                                      </p:cBhvr>
                                      <p:tavLst>
                                        <p:tav tm="0">
                                          <p:val>
                                            <p:strVal val="#ppt_x"/>
                                          </p:val>
                                        </p:tav>
                                        <p:tav tm="100000">
                                          <p:val>
                                            <p:strVal val="#ppt_x"/>
                                          </p:val>
                                        </p:tav>
                                      </p:tavLst>
                                    </p:anim>
                                    <p:anim calcmode="lin" valueType="num">
                                      <p:cBhvr>
                                        <p:cTn id="9" dur="1000" fill="hold"/>
                                        <p:tgtEl>
                                          <p:spTgt spid="17723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4" presetClass="entr" presetSubtype="0" repeatCount="indefinite" accel="100000" fill="hold" grpId="0" nodeType="afterEffect">
                                  <p:stCondLst>
                                    <p:cond delay="0"/>
                                  </p:stCondLst>
                                  <p:childTnLst>
                                    <p:set>
                                      <p:cBhvr>
                                        <p:cTn id="12" dur="1" fill="hold">
                                          <p:stCondLst>
                                            <p:cond delay="0"/>
                                          </p:stCondLst>
                                        </p:cTn>
                                        <p:tgtEl>
                                          <p:spTgt spid="177161"/>
                                        </p:tgtEl>
                                        <p:attrNameLst>
                                          <p:attrName>style.visibility</p:attrName>
                                        </p:attrNameLst>
                                      </p:cBhvr>
                                      <p:to>
                                        <p:strVal val="visible"/>
                                      </p:to>
                                    </p:set>
                                    <p:anim calcmode="lin" valueType="num">
                                      <p:cBhvr>
                                        <p:cTn id="13" dur="1000" fill="hold"/>
                                        <p:tgtEl>
                                          <p:spTgt spid="177161"/>
                                        </p:tgtEl>
                                        <p:attrNameLst>
                                          <p:attrName>ppt_w</p:attrName>
                                        </p:attrNameLst>
                                      </p:cBhvr>
                                      <p:tavLst>
                                        <p:tav tm="0">
                                          <p:val>
                                            <p:strVal val="#ppt_w*0.05"/>
                                          </p:val>
                                        </p:tav>
                                        <p:tav tm="100000">
                                          <p:val>
                                            <p:strVal val="#ppt_w"/>
                                          </p:val>
                                        </p:tav>
                                      </p:tavLst>
                                    </p:anim>
                                    <p:anim calcmode="lin" valueType="num">
                                      <p:cBhvr>
                                        <p:cTn id="14" dur="1000" fill="hold"/>
                                        <p:tgtEl>
                                          <p:spTgt spid="177161"/>
                                        </p:tgtEl>
                                        <p:attrNameLst>
                                          <p:attrName>ppt_h</p:attrName>
                                        </p:attrNameLst>
                                      </p:cBhvr>
                                      <p:tavLst>
                                        <p:tav tm="0">
                                          <p:val>
                                            <p:strVal val="#ppt_h"/>
                                          </p:val>
                                        </p:tav>
                                        <p:tav tm="100000">
                                          <p:val>
                                            <p:strVal val="#ppt_h"/>
                                          </p:val>
                                        </p:tav>
                                      </p:tavLst>
                                    </p:anim>
                                    <p:anim calcmode="lin" valueType="num">
                                      <p:cBhvr>
                                        <p:cTn id="15" dur="1000" fill="hold"/>
                                        <p:tgtEl>
                                          <p:spTgt spid="177161"/>
                                        </p:tgtEl>
                                        <p:attrNameLst>
                                          <p:attrName>ppt_x</p:attrName>
                                        </p:attrNameLst>
                                      </p:cBhvr>
                                      <p:tavLst>
                                        <p:tav tm="0">
                                          <p:val>
                                            <p:strVal val="#ppt_x-.2"/>
                                          </p:val>
                                        </p:tav>
                                        <p:tav tm="100000">
                                          <p:val>
                                            <p:strVal val="#ppt_x"/>
                                          </p:val>
                                        </p:tav>
                                      </p:tavLst>
                                    </p:anim>
                                    <p:anim calcmode="lin" valueType="num">
                                      <p:cBhvr>
                                        <p:cTn id="16" dur="1000" fill="hold"/>
                                        <p:tgtEl>
                                          <p:spTgt spid="177161"/>
                                        </p:tgtEl>
                                        <p:attrNameLst>
                                          <p:attrName>ppt_y</p:attrName>
                                        </p:attrNameLst>
                                      </p:cBhvr>
                                      <p:tavLst>
                                        <p:tav tm="0">
                                          <p:val>
                                            <p:strVal val="#ppt_y"/>
                                          </p:val>
                                        </p:tav>
                                        <p:tav tm="100000">
                                          <p:val>
                                            <p:strVal val="#ppt_y"/>
                                          </p:val>
                                        </p:tav>
                                      </p:tavLst>
                                    </p:anim>
                                    <p:animEffect transition="in" filter="fade">
                                      <p:cBhvr>
                                        <p:cTn id="17" dur="1000"/>
                                        <p:tgtEl>
                                          <p:spTgt spid="177161"/>
                                        </p:tgtEl>
                                      </p:cBhvr>
                                    </p:animEffect>
                                  </p:childTnLst>
                                </p:cTn>
                              </p:par>
                            </p:childTnLst>
                          </p:cTn>
                        </p:par>
                        <p:par>
                          <p:cTn id="18" fill="hold" nodeType="afterGroup">
                            <p:stCondLst>
                              <p:cond delay="2000"/>
                            </p:stCondLst>
                            <p:childTnLst>
                              <p:par>
                                <p:cTn id="19" presetID="1"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par>
                          <p:cTn id="21" fill="hold" nodeType="afterGroup">
                            <p:stCondLst>
                              <p:cond delay="2000"/>
                            </p:stCondLst>
                            <p:childTnLst>
                              <p:par>
                                <p:cTn id="22" presetID="1" presetClass="entr" presetSubtype="0" fill="hold" nodeType="afterEffect">
                                  <p:stCondLst>
                                    <p:cond delay="0"/>
                                  </p:stCondLst>
                                  <p:childTnLst>
                                    <p:set>
                                      <p:cBhvr>
                                        <p:cTn id="23" dur="1" fill="hold">
                                          <p:stCondLst>
                                            <p:cond delay="0"/>
                                          </p:stCondLst>
                                        </p:cTn>
                                        <p:tgtEl>
                                          <p:spTgt spid="177167"/>
                                        </p:tgtEl>
                                        <p:attrNameLst>
                                          <p:attrName>style.visibility</p:attrName>
                                        </p:attrNameLst>
                                      </p:cBhvr>
                                      <p:to>
                                        <p:strVal val="visible"/>
                                      </p:to>
                                    </p:set>
                                  </p:childTnLst>
                                </p:cTn>
                              </p:par>
                            </p:childTnLst>
                          </p:cTn>
                        </p:par>
                        <p:par>
                          <p:cTn id="24" fill="hold" nodeType="afterGroup">
                            <p:stCondLst>
                              <p:cond delay="2000"/>
                            </p:stCondLst>
                            <p:childTnLst>
                              <p:par>
                                <p:cTn id="25" presetID="47" presetClass="entr" presetSubtype="0" repeatCount="indefinite" fill="hold" grpId="0" nodeType="afterEffect">
                                  <p:stCondLst>
                                    <p:cond delay="0"/>
                                  </p:stCondLst>
                                  <p:childTnLst>
                                    <p:set>
                                      <p:cBhvr>
                                        <p:cTn id="26" dur="1" fill="hold">
                                          <p:stCondLst>
                                            <p:cond delay="0"/>
                                          </p:stCondLst>
                                        </p:cTn>
                                        <p:tgtEl>
                                          <p:spTgt spid="177160"/>
                                        </p:tgtEl>
                                        <p:attrNameLst>
                                          <p:attrName>style.visibility</p:attrName>
                                        </p:attrNameLst>
                                      </p:cBhvr>
                                      <p:to>
                                        <p:strVal val="visible"/>
                                      </p:to>
                                    </p:set>
                                    <p:animEffect transition="in" filter="fade">
                                      <p:cBhvr>
                                        <p:cTn id="27" dur="1000"/>
                                        <p:tgtEl>
                                          <p:spTgt spid="177160"/>
                                        </p:tgtEl>
                                      </p:cBhvr>
                                    </p:animEffect>
                                    <p:anim calcmode="lin" valueType="num">
                                      <p:cBhvr>
                                        <p:cTn id="28" dur="1000" fill="hold"/>
                                        <p:tgtEl>
                                          <p:spTgt spid="177160"/>
                                        </p:tgtEl>
                                        <p:attrNameLst>
                                          <p:attrName>ppt_x</p:attrName>
                                        </p:attrNameLst>
                                      </p:cBhvr>
                                      <p:tavLst>
                                        <p:tav tm="0">
                                          <p:val>
                                            <p:strVal val="#ppt_x"/>
                                          </p:val>
                                        </p:tav>
                                        <p:tav tm="100000">
                                          <p:val>
                                            <p:strVal val="#ppt_x"/>
                                          </p:val>
                                        </p:tav>
                                      </p:tavLst>
                                    </p:anim>
                                    <p:anim calcmode="lin" valueType="num">
                                      <p:cBhvr>
                                        <p:cTn id="29" dur="1000" fill="hold"/>
                                        <p:tgtEl>
                                          <p:spTgt spid="177160"/>
                                        </p:tgtEl>
                                        <p:attrNameLst>
                                          <p:attrName>ppt_y</p:attrName>
                                        </p:attrNameLst>
                                      </p:cBhvr>
                                      <p:tavLst>
                                        <p:tav tm="0">
                                          <p:val>
                                            <p:strVal val="#ppt_y-.1"/>
                                          </p:val>
                                        </p:tav>
                                        <p:tav tm="100000">
                                          <p:val>
                                            <p:strVal val="#ppt_y"/>
                                          </p:val>
                                        </p:tav>
                                      </p:tavLst>
                                    </p:anim>
                                  </p:childTnLst>
                                </p:cTn>
                              </p:par>
                              <p:par>
                                <p:cTn id="30" presetID="1"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childTnLst>
                                </p:cTn>
                              </p:par>
                            </p:childTnLst>
                          </p:cTn>
                        </p:par>
                        <p:par>
                          <p:cTn id="32" fill="hold" nodeType="afterGroup">
                            <p:stCondLst>
                              <p:cond delay="3000"/>
                            </p:stCondLst>
                            <p:childTnLst>
                              <p:par>
                                <p:cTn id="33" presetID="1" presetClass="entr" presetSubtype="0" fill="hold" nodeType="afterEffect">
                                  <p:stCondLst>
                                    <p:cond delay="0"/>
                                  </p:stCondLst>
                                  <p:childTnLst>
                                    <p:set>
                                      <p:cBhvr>
                                        <p:cTn id="34" dur="1" fill="hold">
                                          <p:stCondLst>
                                            <p:cond delay="0"/>
                                          </p:stCondLst>
                                        </p:cTn>
                                        <p:tgtEl>
                                          <p:spTgt spid="177169"/>
                                        </p:tgtEl>
                                        <p:attrNameLst>
                                          <p:attrName>style.visibility</p:attrName>
                                        </p:attrNameLst>
                                      </p:cBhvr>
                                      <p:to>
                                        <p:strVal val="visible"/>
                                      </p:to>
                                    </p:set>
                                  </p:childTnLst>
                                </p:cTn>
                              </p:par>
                            </p:childTnLst>
                          </p:cTn>
                        </p:par>
                        <p:par>
                          <p:cTn id="35" fill="hold" nodeType="afterGroup">
                            <p:stCondLst>
                              <p:cond delay="3000"/>
                            </p:stCondLst>
                            <p:childTnLst>
                              <p:par>
                                <p:cTn id="36" presetID="1" presetClass="entr" presetSubtype="0" fill="hold" nodeType="afterEffect">
                                  <p:stCondLst>
                                    <p:cond delay="0"/>
                                  </p:stCondLst>
                                  <p:childTnLst>
                                    <p:set>
                                      <p:cBhvr>
                                        <p:cTn id="37" dur="1" fill="hold">
                                          <p:stCondLst>
                                            <p:cond delay="0"/>
                                          </p:stCondLst>
                                        </p:cTn>
                                        <p:tgtEl>
                                          <p:spTgt spid="177168"/>
                                        </p:tgtEl>
                                        <p:attrNameLst>
                                          <p:attrName>style.visibility</p:attrName>
                                        </p:attrNameLst>
                                      </p:cBhvr>
                                      <p:to>
                                        <p:strVal val="visible"/>
                                      </p:to>
                                    </p:set>
                                  </p:childTnLst>
                                </p:cTn>
                              </p:par>
                            </p:childTnLst>
                          </p:cTn>
                        </p:par>
                        <p:par>
                          <p:cTn id="38" fill="hold" nodeType="afterGroup">
                            <p:stCondLst>
                              <p:cond delay="3000"/>
                            </p:stCondLst>
                            <p:childTnLst>
                              <p:par>
                                <p:cTn id="39" presetID="1" presetClass="entr" presetSubtype="0" fill="hold" nodeType="afterEffect">
                                  <p:stCondLst>
                                    <p:cond delay="0"/>
                                  </p:stCondLst>
                                  <p:childTnLst>
                                    <p:set>
                                      <p:cBhvr>
                                        <p:cTn id="40" dur="1" fill="hold">
                                          <p:stCondLst>
                                            <p:cond delay="0"/>
                                          </p:stCondLst>
                                        </p:cTn>
                                        <p:tgtEl>
                                          <p:spTgt spid="1772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60" grpId="0" animBg="1"/>
      <p:bldP spid="177161" grpId="0" animBg="1"/>
      <p:bldP spid="1772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ChangeArrowheads="1"/>
          </p:cNvSpPr>
          <p:nvPr/>
        </p:nvSpPr>
        <p:spPr bwMode="auto">
          <a:xfrm>
            <a:off x="1763688" y="627063"/>
            <a:ext cx="5552479"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algn="ctr" eaLnBrk="1" hangingPunct="1">
              <a:spcBef>
                <a:spcPct val="20000"/>
              </a:spcBef>
            </a:pPr>
            <a:r>
              <a:rPr lang="en-US" altLang="fr-FR" sz="2800" b="1" dirty="0" err="1" smtClean="0">
                <a:solidFill>
                  <a:srgbClr val="C00000"/>
                </a:solidFill>
                <a:latin typeface="Arial" pitchFamily="34" charset="0"/>
              </a:rPr>
              <a:t>ChemAxon</a:t>
            </a:r>
            <a:r>
              <a:rPr lang="en-US" altLang="fr-FR" sz="2800" b="1" dirty="0" smtClean="0">
                <a:solidFill>
                  <a:srgbClr val="C00000"/>
                </a:solidFill>
                <a:latin typeface="Arial" pitchFamily="34" charset="0"/>
              </a:rPr>
              <a:t> Standardizer</a:t>
            </a:r>
            <a:endParaRPr lang="fr-FR" altLang="fr-FR" sz="2800" b="1" dirty="0">
              <a:solidFill>
                <a:srgbClr val="C00000"/>
              </a:solidFill>
              <a:latin typeface="Arial" pitchFamily="34" charset="0"/>
            </a:endParaRPr>
          </a:p>
        </p:txBody>
      </p:sp>
      <p:pic>
        <p:nvPicPr>
          <p:cNvPr id="358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2398" y="1254126"/>
            <a:ext cx="5503863" cy="447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28625" y="428625"/>
            <a:ext cx="7772400" cy="1143000"/>
          </a:xfrm>
        </p:spPr>
        <p:txBody>
          <a:bodyPr/>
          <a:lstStyle/>
          <a:p>
            <a:pPr eaLnBrk="1" hangingPunct="1"/>
            <a:r>
              <a:rPr lang="fr-FR" altLang="fr-FR" sz="3600" b="1" smtClean="0">
                <a:solidFill>
                  <a:srgbClr val="990033"/>
                </a:solidFill>
              </a:rPr>
              <a:t>Descriptors</a:t>
            </a:r>
            <a:endParaRPr lang="en-GB" altLang="fr-FR" sz="3600" b="1" smtClean="0">
              <a:solidFill>
                <a:srgbClr val="990033"/>
              </a:solidFill>
            </a:endParaRPr>
          </a:p>
        </p:txBody>
      </p:sp>
      <p:sp>
        <p:nvSpPr>
          <p:cNvPr id="1028" name="Rectangle 3"/>
          <p:cNvSpPr>
            <a:spLocks noGrp="1" noChangeArrowheads="1"/>
          </p:cNvSpPr>
          <p:nvPr>
            <p:ph type="body" idx="1"/>
          </p:nvPr>
        </p:nvSpPr>
        <p:spPr>
          <a:xfrm>
            <a:off x="2428875" y="1785938"/>
            <a:ext cx="4143375" cy="1143000"/>
          </a:xfrm>
        </p:spPr>
        <p:txBody>
          <a:bodyPr/>
          <a:lstStyle/>
          <a:p>
            <a:pPr algn="just" eaLnBrk="1" hangingPunct="1"/>
            <a:r>
              <a:rPr lang="fr-FR" altLang="fr-FR" sz="2800" b="1" i="1" smtClean="0">
                <a:solidFill>
                  <a:schemeClr val="accent2"/>
                </a:solidFill>
              </a:rPr>
              <a:t>Variables selction</a:t>
            </a:r>
          </a:p>
          <a:p>
            <a:pPr algn="just" eaLnBrk="1" hangingPunct="1"/>
            <a:r>
              <a:rPr lang="fr-FR" altLang="fr-FR" sz="2800" b="1" i="1" smtClean="0">
                <a:solidFill>
                  <a:schemeClr val="accent2"/>
                </a:solidFill>
              </a:rPr>
              <a:t>Normalization</a:t>
            </a:r>
          </a:p>
        </p:txBody>
      </p:sp>
      <p:sp>
        <p:nvSpPr>
          <p:cNvPr id="1029" name="Line 5"/>
          <p:cNvSpPr>
            <a:spLocks noChangeShapeType="1"/>
          </p:cNvSpPr>
          <p:nvPr/>
        </p:nvSpPr>
        <p:spPr bwMode="auto">
          <a:xfrm>
            <a:off x="3681413" y="4022725"/>
            <a:ext cx="1673225" cy="1588"/>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fr-FR"/>
          </a:p>
        </p:txBody>
      </p:sp>
      <p:sp>
        <p:nvSpPr>
          <p:cNvPr id="1030" name="Line 6"/>
          <p:cNvSpPr>
            <a:spLocks noChangeShapeType="1"/>
          </p:cNvSpPr>
          <p:nvPr/>
        </p:nvSpPr>
        <p:spPr bwMode="auto">
          <a:xfrm>
            <a:off x="3148013" y="4403725"/>
            <a:ext cx="1587" cy="1357313"/>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fr-FR"/>
          </a:p>
        </p:txBody>
      </p:sp>
      <p:sp>
        <p:nvSpPr>
          <p:cNvPr id="1031" name="Text Box 7"/>
          <p:cNvSpPr txBox="1">
            <a:spLocks noChangeArrowheads="1"/>
          </p:cNvSpPr>
          <p:nvPr/>
        </p:nvSpPr>
        <p:spPr bwMode="auto">
          <a:xfrm rot="10800000">
            <a:off x="2613025" y="4273550"/>
            <a:ext cx="549275" cy="136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b="1">
                <a:solidFill>
                  <a:srgbClr val="800000"/>
                </a:solidFill>
              </a:rPr>
              <a:t>molecules</a:t>
            </a:r>
            <a:endParaRPr lang="en-GB" altLang="fr-FR" b="1">
              <a:solidFill>
                <a:srgbClr val="800000"/>
              </a:solidFill>
            </a:endParaRPr>
          </a:p>
        </p:txBody>
      </p:sp>
      <p:sp>
        <p:nvSpPr>
          <p:cNvPr id="1032" name="Text Box 8"/>
          <p:cNvSpPr txBox="1">
            <a:spLocks noChangeArrowheads="1"/>
          </p:cNvSpPr>
          <p:nvPr/>
        </p:nvSpPr>
        <p:spPr bwMode="auto">
          <a:xfrm>
            <a:off x="3681413" y="3565525"/>
            <a:ext cx="16398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b="1">
                <a:solidFill>
                  <a:srgbClr val="800000"/>
                </a:solidFill>
              </a:rPr>
              <a:t>descriptors</a:t>
            </a:r>
            <a:endParaRPr lang="en-GB" altLang="fr-FR" b="1">
              <a:solidFill>
                <a:srgbClr val="800000"/>
              </a:solidFill>
            </a:endParaRPr>
          </a:p>
        </p:txBody>
      </p:sp>
      <p:sp>
        <p:nvSpPr>
          <p:cNvPr id="1033" name="Text Box 16"/>
          <p:cNvSpPr txBox="1">
            <a:spLocks noChangeArrowheads="1"/>
          </p:cNvSpPr>
          <p:nvPr/>
        </p:nvSpPr>
        <p:spPr bwMode="auto">
          <a:xfrm>
            <a:off x="3376613" y="5756275"/>
            <a:ext cx="24463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2800" b="1">
                <a:solidFill>
                  <a:srgbClr val="003300"/>
                </a:solidFill>
              </a:rPr>
              <a:t>Pattern matrix</a:t>
            </a:r>
            <a:endParaRPr lang="en-GB" altLang="fr-FR" sz="2800" b="1">
              <a:solidFill>
                <a:srgbClr val="003300"/>
              </a:solidFill>
            </a:endParaRPr>
          </a:p>
        </p:txBody>
      </p:sp>
      <p:graphicFrame>
        <p:nvGraphicFramePr>
          <p:cNvPr id="1026" name="Object 17"/>
          <p:cNvGraphicFramePr>
            <a:graphicFrameLocks noChangeAspect="1"/>
          </p:cNvGraphicFramePr>
          <p:nvPr/>
        </p:nvGraphicFramePr>
        <p:xfrm>
          <a:off x="3357563" y="4214813"/>
          <a:ext cx="2095500" cy="1533525"/>
        </p:xfrm>
        <a:graphic>
          <a:graphicData uri="http://schemas.openxmlformats.org/presentationml/2006/ole">
            <mc:AlternateContent xmlns:mc="http://schemas.openxmlformats.org/markup-compatibility/2006">
              <mc:Choice xmlns:v="urn:schemas-microsoft-com:vml" Requires="v">
                <p:oleObj spid="_x0000_s1035" name="Image" r:id="rId4" imgW="2095238" imgH="1533333" progId="">
                  <p:embed/>
                </p:oleObj>
              </mc:Choice>
              <mc:Fallback>
                <p:oleObj name="Image" r:id="rId4" imgW="2095238" imgH="1533333" progId="">
                  <p:embed/>
                  <p:pic>
                    <p:nvPicPr>
                      <p:cNvPr id="0" name="Object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7563" y="4214813"/>
                        <a:ext cx="2095500"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026"/>
          <p:cNvSpPr>
            <a:spLocks noGrp="1" noChangeArrowheads="1"/>
          </p:cNvSpPr>
          <p:nvPr>
            <p:ph type="title"/>
          </p:nvPr>
        </p:nvSpPr>
        <p:spPr>
          <a:xfrm>
            <a:off x="685800" y="228600"/>
            <a:ext cx="7772400" cy="533400"/>
          </a:xfrm>
        </p:spPr>
        <p:txBody>
          <a:bodyPr/>
          <a:lstStyle/>
          <a:p>
            <a:pPr eaLnBrk="1" hangingPunct="1"/>
            <a:r>
              <a:rPr lang="en-US" altLang="ko-KR" sz="2800" b="1" smtClean="0">
                <a:solidFill>
                  <a:srgbClr val="990000"/>
                </a:solidFill>
                <a:ea typeface="Gulim" pitchFamily="34" charset="-127"/>
              </a:rPr>
              <a:t>Selection of descriptors for QSAR model</a:t>
            </a:r>
            <a:endParaRPr lang="fr-FR" altLang="fr-FR" sz="2800" b="1" smtClean="0">
              <a:solidFill>
                <a:srgbClr val="990000"/>
              </a:solidFill>
            </a:endParaRPr>
          </a:p>
        </p:txBody>
      </p:sp>
      <p:sp>
        <p:nvSpPr>
          <p:cNvPr id="24579" name="Rectangle 1027"/>
          <p:cNvSpPr>
            <a:spLocks noGrp="1" noChangeArrowheads="1"/>
          </p:cNvSpPr>
          <p:nvPr>
            <p:ph type="body" idx="1"/>
          </p:nvPr>
        </p:nvSpPr>
        <p:spPr>
          <a:xfrm>
            <a:off x="495300" y="914400"/>
            <a:ext cx="8153400" cy="800100"/>
          </a:xfrm>
        </p:spPr>
        <p:txBody>
          <a:bodyPr/>
          <a:lstStyle/>
          <a:p>
            <a:pPr eaLnBrk="1" hangingPunct="1">
              <a:lnSpc>
                <a:spcPct val="90000"/>
              </a:lnSpc>
              <a:buFontTx/>
              <a:buNone/>
              <a:defRPr/>
            </a:pPr>
            <a:r>
              <a:rPr lang="en-US" altLang="ko-KR" sz="2400" b="1" i="1" dirty="0" smtClean="0">
                <a:effectLst>
                  <a:outerShdw blurRad="38100" dist="38100" dir="2700000" algn="tl">
                    <a:srgbClr val="C0C0C0"/>
                  </a:outerShdw>
                </a:effectLst>
                <a:ea typeface="굴림" pitchFamily="34" charset="-127"/>
              </a:rPr>
              <a:t>QSAR models should be reduced to a set of descriptors which is as information </a:t>
            </a:r>
            <a:r>
              <a:rPr lang="en-US" altLang="ko-KR" sz="2400" b="1" i="1" dirty="0" smtClean="0">
                <a:effectLst>
                  <a:outerShdw blurRad="38100" dist="38100" dir="2700000" algn="tl">
                    <a:srgbClr val="C0C0C0"/>
                  </a:outerShdw>
                </a:effectLst>
                <a:ea typeface="굴림" pitchFamily="34" charset="-127"/>
              </a:rPr>
              <a:t>rich</a:t>
            </a:r>
            <a:endParaRPr lang="fr-FR" altLang="ko-KR" sz="2400" b="1" dirty="0" smtClean="0">
              <a:effectLst>
                <a:outerShdw blurRad="38100" dist="38100" dir="2700000" algn="tl">
                  <a:srgbClr val="C0C0C0"/>
                </a:outerShdw>
              </a:effectLst>
              <a:ea typeface="굴림" pitchFamily="34" charset="-127"/>
            </a:endParaRPr>
          </a:p>
          <a:p>
            <a:pPr eaLnBrk="1" hangingPunct="1">
              <a:lnSpc>
                <a:spcPct val="70000"/>
              </a:lnSpc>
              <a:buFontTx/>
              <a:buNone/>
              <a:defRPr/>
            </a:pPr>
            <a:endParaRPr lang="fr-FR" sz="2000" dirty="0" smtClean="0">
              <a:solidFill>
                <a:srgbClr val="990000"/>
              </a:solidFill>
            </a:endParaRPr>
          </a:p>
        </p:txBody>
      </p:sp>
      <p:sp>
        <p:nvSpPr>
          <p:cNvPr id="24580" name="Text Box 1028"/>
          <p:cNvSpPr txBox="1">
            <a:spLocks noChangeArrowheads="1"/>
          </p:cNvSpPr>
          <p:nvPr/>
        </p:nvSpPr>
        <p:spPr bwMode="auto">
          <a:xfrm>
            <a:off x="642938" y="2214563"/>
            <a:ext cx="7778283" cy="3477875"/>
          </a:xfrm>
          <a:prstGeom prst="rect">
            <a:avLst/>
          </a:prstGeom>
          <a:noFill/>
          <a:ln w="12700">
            <a:noFill/>
            <a:miter lim="800000"/>
            <a:headEnd type="none" w="sm" len="sm"/>
            <a:tailEnd type="none" w="sm" len="sm"/>
          </a:ln>
          <a:effectLst/>
        </p:spPr>
        <p:txBody>
          <a:bodyPr wrap="none">
            <a:spAutoFit/>
          </a:bodyPr>
          <a:lstStyle/>
          <a:p>
            <a:pPr lvl="1" eaLnBrk="0" hangingPunct="0">
              <a:defRPr/>
            </a:pPr>
            <a:r>
              <a:rPr lang="en-US" altLang="ko-KR" sz="2000" b="1" i="1" dirty="0">
                <a:solidFill>
                  <a:srgbClr val="000099"/>
                </a:solidFill>
                <a:effectLst>
                  <a:outerShdw blurRad="38100" dist="38100" dir="2700000" algn="tl">
                    <a:srgbClr val="C0C0C0"/>
                  </a:outerShdw>
                </a:effectLst>
                <a:ea typeface="굴림" pitchFamily="34" charset="-127"/>
                <a:cs typeface="+mn-cs"/>
              </a:rPr>
              <a:t>Objective selection </a:t>
            </a:r>
            <a:endParaRPr lang="en-US" altLang="ko-KR" sz="2000" b="1" i="1" dirty="0">
              <a:solidFill>
                <a:srgbClr val="000099"/>
              </a:solidFill>
              <a:effectLst>
                <a:outerShdw blurRad="38100" dist="38100" dir="2700000" algn="tl">
                  <a:srgbClr val="C0C0C0"/>
                </a:outerShdw>
              </a:effectLst>
              <a:ea typeface="굴림" pitchFamily="34" charset="-127"/>
              <a:cs typeface="+mn-cs"/>
            </a:endParaRPr>
          </a:p>
          <a:p>
            <a:pPr lvl="1" eaLnBrk="0" hangingPunct="0">
              <a:defRPr/>
            </a:pPr>
            <a:endParaRPr lang="fr-FR" altLang="ko-KR" sz="2000" i="1" dirty="0">
              <a:solidFill>
                <a:srgbClr val="000099"/>
              </a:solidFill>
              <a:effectLst>
                <a:outerShdw blurRad="38100" dist="38100" dir="2700000" algn="tl">
                  <a:srgbClr val="C0C0C0"/>
                </a:outerShdw>
              </a:effectLst>
              <a:ea typeface="굴림" pitchFamily="34" charset="-127"/>
              <a:cs typeface="+mn-cs"/>
            </a:endParaRPr>
          </a:p>
          <a:p>
            <a:pPr marL="800100" lvl="1" indent="-342900" eaLnBrk="0" hangingPunct="0">
              <a:buFont typeface="Arial" panose="020B0604020202020204" pitchFamily="34" charset="0"/>
              <a:buChar char="•"/>
              <a:defRPr/>
            </a:pPr>
            <a:r>
              <a:rPr lang="en-US" altLang="ko-KR" sz="2000" b="1" dirty="0">
                <a:effectLst>
                  <a:outerShdw blurRad="38100" dist="38100" dir="2700000" algn="tl">
                    <a:srgbClr val="C0C0C0"/>
                  </a:outerShdw>
                </a:effectLst>
                <a:ea typeface="굴림" pitchFamily="34" charset="-127"/>
                <a:cs typeface="+mn-cs"/>
              </a:rPr>
              <a:t> Statistical criteria of correlations </a:t>
            </a:r>
            <a:endParaRPr lang="fr-FR" altLang="ko-KR" sz="2000" dirty="0">
              <a:effectLst>
                <a:outerShdw blurRad="38100" dist="38100" dir="2700000" algn="tl">
                  <a:srgbClr val="C0C0C0"/>
                </a:outerShdw>
              </a:effectLst>
              <a:ea typeface="굴림" pitchFamily="34" charset="-127"/>
              <a:cs typeface="+mn-cs"/>
            </a:endParaRPr>
          </a:p>
          <a:p>
            <a:pPr marL="800100" lvl="1" indent="-342900" eaLnBrk="0" hangingPunct="0">
              <a:buFont typeface="Arial" panose="020B0604020202020204" pitchFamily="34" charset="0"/>
              <a:buChar char="•"/>
              <a:defRPr/>
            </a:pPr>
            <a:r>
              <a:rPr lang="en-US" altLang="ko-KR" sz="2000" b="1" dirty="0">
                <a:effectLst>
                  <a:outerShdw blurRad="38100" dist="38100" dir="2700000" algn="tl">
                    <a:srgbClr val="C0C0C0"/>
                  </a:outerShdw>
                </a:effectLst>
                <a:ea typeface="굴림" pitchFamily="34" charset="-127"/>
                <a:cs typeface="+mn-cs"/>
              </a:rPr>
              <a:t> </a:t>
            </a:r>
            <a:r>
              <a:rPr lang="en-US" altLang="ko-KR" sz="2000" b="1" dirty="0" err="1">
                <a:effectLst>
                  <a:outerShdw blurRad="38100" dist="38100" dir="2700000" algn="tl">
                    <a:srgbClr val="C0C0C0"/>
                  </a:outerShdw>
                </a:effectLst>
                <a:ea typeface="굴림" pitchFamily="34" charset="-127"/>
                <a:cs typeface="+mn-cs"/>
              </a:rPr>
              <a:t>Pairwise</a:t>
            </a:r>
            <a:r>
              <a:rPr lang="en-US" altLang="ko-KR" sz="2000" b="1" dirty="0">
                <a:effectLst>
                  <a:outerShdw blurRad="38100" dist="38100" dir="2700000" algn="tl">
                    <a:srgbClr val="C0C0C0"/>
                  </a:outerShdw>
                </a:effectLst>
                <a:ea typeface="굴림" pitchFamily="34" charset="-127"/>
                <a:cs typeface="+mn-cs"/>
              </a:rPr>
              <a:t> selection (Forward or Backward Stepwise selection) </a:t>
            </a:r>
            <a:endParaRPr lang="fr-FR" altLang="ko-KR" sz="2000" dirty="0">
              <a:effectLst>
                <a:outerShdw blurRad="38100" dist="38100" dir="2700000" algn="tl">
                  <a:srgbClr val="C0C0C0"/>
                </a:outerShdw>
              </a:effectLst>
              <a:ea typeface="굴림" pitchFamily="34" charset="-127"/>
              <a:cs typeface="+mn-cs"/>
            </a:endParaRPr>
          </a:p>
          <a:p>
            <a:pPr marL="800100" lvl="1" indent="-342900" eaLnBrk="0" hangingPunct="0">
              <a:buFont typeface="Arial" panose="020B0604020202020204" pitchFamily="34" charset="0"/>
              <a:buChar char="•"/>
              <a:defRPr/>
            </a:pPr>
            <a:r>
              <a:rPr lang="en-US" altLang="ko-KR" sz="2000" b="1" dirty="0" smtClean="0">
                <a:effectLst>
                  <a:outerShdw blurRad="38100" dist="38100" dir="2700000" algn="tl">
                    <a:srgbClr val="C0C0C0"/>
                  </a:outerShdw>
                </a:effectLst>
                <a:ea typeface="굴림" pitchFamily="34" charset="-127"/>
                <a:cs typeface="+mn-cs"/>
              </a:rPr>
              <a:t>  Genetic Algorithm</a:t>
            </a:r>
          </a:p>
          <a:p>
            <a:pPr eaLnBrk="0" hangingPunct="0">
              <a:defRPr/>
            </a:pPr>
            <a:r>
              <a:rPr lang="en-US" altLang="ko-KR" sz="2000" b="1" dirty="0">
                <a:effectLst>
                  <a:outerShdw blurRad="38100" dist="38100" dir="2700000" algn="tl">
                    <a:srgbClr val="C0C0C0"/>
                  </a:outerShdw>
                </a:effectLst>
                <a:ea typeface="굴림" pitchFamily="34" charset="-127"/>
                <a:cs typeface="+mn-cs"/>
              </a:rPr>
              <a:t>	……………….</a:t>
            </a:r>
          </a:p>
          <a:p>
            <a:pPr eaLnBrk="0" hangingPunct="0">
              <a:defRPr/>
            </a:pPr>
            <a:endParaRPr lang="fr-FR" altLang="ko-KR" sz="2000" dirty="0">
              <a:effectLst>
                <a:outerShdw blurRad="38100" dist="38100" dir="2700000" algn="tl">
                  <a:srgbClr val="C0C0C0"/>
                </a:outerShdw>
              </a:effectLst>
              <a:ea typeface="굴림" pitchFamily="34" charset="-127"/>
              <a:cs typeface="+mn-cs"/>
            </a:endParaRPr>
          </a:p>
          <a:p>
            <a:pPr lvl="1" eaLnBrk="0" hangingPunct="0">
              <a:defRPr/>
            </a:pPr>
            <a:r>
              <a:rPr lang="en-US" altLang="ko-KR" sz="2000" b="1" dirty="0">
                <a:effectLst>
                  <a:outerShdw blurRad="38100" dist="38100" dir="2700000" algn="tl">
                    <a:srgbClr val="C0C0C0"/>
                  </a:outerShdw>
                </a:effectLst>
                <a:ea typeface="굴림" pitchFamily="34" charset="-127"/>
                <a:cs typeface="+mn-cs"/>
              </a:rPr>
              <a:t> </a:t>
            </a:r>
            <a:r>
              <a:rPr lang="en-US" altLang="ko-KR" sz="2000" b="1" i="1" dirty="0">
                <a:solidFill>
                  <a:srgbClr val="000099"/>
                </a:solidFill>
                <a:effectLst>
                  <a:outerShdw blurRad="38100" dist="38100" dir="2700000" algn="tl">
                    <a:srgbClr val="C0C0C0"/>
                  </a:outerShdw>
                </a:effectLst>
                <a:ea typeface="굴림" pitchFamily="34" charset="-127"/>
                <a:cs typeface="+mn-cs"/>
              </a:rPr>
              <a:t>Subjective selection </a:t>
            </a:r>
            <a:endParaRPr lang="en-US" altLang="ko-KR" sz="2000" b="1" i="1" dirty="0" smtClean="0">
              <a:solidFill>
                <a:srgbClr val="000099"/>
              </a:solidFill>
              <a:effectLst>
                <a:outerShdw blurRad="38100" dist="38100" dir="2700000" algn="tl">
                  <a:srgbClr val="C0C0C0"/>
                </a:outerShdw>
              </a:effectLst>
              <a:ea typeface="굴림" pitchFamily="34" charset="-127"/>
              <a:cs typeface="+mn-cs"/>
            </a:endParaRPr>
          </a:p>
          <a:p>
            <a:pPr lvl="1" eaLnBrk="0" hangingPunct="0">
              <a:defRPr/>
            </a:pPr>
            <a:endParaRPr lang="fr-FR" altLang="ko-KR" sz="2000" i="1" dirty="0">
              <a:solidFill>
                <a:srgbClr val="000099"/>
              </a:solidFill>
              <a:effectLst>
                <a:outerShdw blurRad="38100" dist="38100" dir="2700000" algn="tl">
                  <a:srgbClr val="C0C0C0"/>
                </a:outerShdw>
              </a:effectLst>
              <a:ea typeface="굴림" pitchFamily="34" charset="-127"/>
              <a:cs typeface="+mn-cs"/>
            </a:endParaRPr>
          </a:p>
          <a:p>
            <a:pPr marL="800100" lvl="1" indent="-342900" eaLnBrk="0" hangingPunct="0">
              <a:buFont typeface="Arial" panose="020B0604020202020204" pitchFamily="34" charset="0"/>
              <a:buChar char="•"/>
              <a:defRPr/>
            </a:pPr>
            <a:r>
              <a:rPr lang="en-US" altLang="ko-KR" sz="2000" b="1" dirty="0">
                <a:effectLst>
                  <a:outerShdw blurRad="38100" dist="38100" dir="2700000" algn="tl">
                    <a:srgbClr val="C0C0C0"/>
                  </a:outerShdw>
                </a:effectLst>
                <a:ea typeface="굴림" pitchFamily="34" charset="-127"/>
                <a:cs typeface="+mn-cs"/>
              </a:rPr>
              <a:t> Descriptors selection based on mechanistic studies</a:t>
            </a:r>
            <a:endParaRPr lang="fr-FR" altLang="ko-KR" sz="2000" dirty="0">
              <a:effectLst>
                <a:outerShdw blurRad="38100" dist="38100" dir="2700000" algn="tl">
                  <a:srgbClr val="C0C0C0"/>
                </a:outerShdw>
              </a:effectLst>
              <a:ea typeface="굴림" pitchFamily="34" charset="-127"/>
              <a:cs typeface="+mn-cs"/>
            </a:endParaRPr>
          </a:p>
          <a:p>
            <a:pPr lvl="1" eaLnBrk="0" hangingPunct="0">
              <a:defRPr/>
            </a:pPr>
            <a:r>
              <a:rPr lang="en-US" altLang="ko-KR" sz="2000" b="1" dirty="0">
                <a:effectLst>
                  <a:outerShdw blurRad="38100" dist="38100" dir="2700000" algn="tl">
                    <a:srgbClr val="C0C0C0"/>
                  </a:outerShdw>
                </a:effectLst>
                <a:ea typeface="굴림" pitchFamily="34" charset="-127"/>
                <a:cs typeface="+mn-cs"/>
              </a:rPr>
              <a:t> </a:t>
            </a:r>
            <a:endParaRPr lang="fr-FR" sz="2000" b="1" dirty="0">
              <a:effectLst>
                <a:outerShdw blurRad="38100" dist="38100" dir="2700000" algn="tl">
                  <a:srgbClr val="C0C0C0"/>
                </a:outerShdw>
              </a:effectLst>
              <a:ea typeface="굴림" pitchFamily="34" charset="-127"/>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checkerboard(across)">
                                      <p:cBhvr>
                                        <p:cTn id="7" dur="5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2"/>
          <p:cNvSpPr>
            <a:spLocks noGrp="1" noChangeArrowheads="1"/>
          </p:cNvSpPr>
          <p:nvPr>
            <p:ph type="title"/>
          </p:nvPr>
        </p:nvSpPr>
        <p:spPr/>
        <p:txBody>
          <a:bodyPr/>
          <a:lstStyle/>
          <a:p>
            <a:pPr eaLnBrk="1" hangingPunct="1"/>
            <a:r>
              <a:rPr lang="fr-FR" altLang="fr-FR" sz="3600" b="1" smtClean="0">
                <a:solidFill>
                  <a:srgbClr val="003399"/>
                </a:solidFill>
                <a:latin typeface="TimesNewRomanPS-BoldMT"/>
                <a:cs typeface="Times New Roman" pitchFamily="18" charset="0"/>
              </a:rPr>
              <a:t>Descriptors  Normalisation</a:t>
            </a:r>
            <a:endParaRPr lang="en-GB" altLang="fr-FR" sz="3600" b="1" smtClean="0">
              <a:solidFill>
                <a:srgbClr val="003399"/>
              </a:solidFill>
              <a:latin typeface="TimesNewRomanPS-BoldMT"/>
              <a:cs typeface="Times New Roman" pitchFamily="18" charset="0"/>
            </a:endParaRPr>
          </a:p>
        </p:txBody>
      </p:sp>
      <p:graphicFrame>
        <p:nvGraphicFramePr>
          <p:cNvPr id="2050" name="Object 3"/>
          <p:cNvGraphicFramePr>
            <a:graphicFrameLocks noChangeAspect="1"/>
          </p:cNvGraphicFramePr>
          <p:nvPr/>
        </p:nvGraphicFramePr>
        <p:xfrm>
          <a:off x="4800600" y="3124200"/>
          <a:ext cx="2901950" cy="862013"/>
        </p:xfrm>
        <a:graphic>
          <a:graphicData uri="http://schemas.openxmlformats.org/presentationml/2006/ole">
            <mc:AlternateContent xmlns:mc="http://schemas.openxmlformats.org/markup-compatibility/2006">
              <mc:Choice xmlns:v="urn:schemas-microsoft-com:vml" Requires="v">
                <p:oleObj spid="_x0000_s2071" name="Equation" r:id="rId4" imgW="1447560" imgH="431640" progId="">
                  <p:embed/>
                </p:oleObj>
              </mc:Choice>
              <mc:Fallback>
                <p:oleObj name="Equation" r:id="rId4" imgW="1447560" imgH="431640"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124200"/>
                        <a:ext cx="2901950" cy="862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4"/>
          <p:cNvGraphicFramePr>
            <a:graphicFrameLocks noChangeAspect="1"/>
          </p:cNvGraphicFramePr>
          <p:nvPr/>
        </p:nvGraphicFramePr>
        <p:xfrm>
          <a:off x="4876800" y="2209800"/>
          <a:ext cx="2036763" cy="862013"/>
        </p:xfrm>
        <a:graphic>
          <a:graphicData uri="http://schemas.openxmlformats.org/presentationml/2006/ole">
            <mc:AlternateContent xmlns:mc="http://schemas.openxmlformats.org/markup-compatibility/2006">
              <mc:Choice xmlns:v="urn:schemas-microsoft-com:vml" Requires="v">
                <p:oleObj spid="_x0000_s2072" name="Equation" r:id="rId6" imgW="1015920" imgH="431640" progId="">
                  <p:embed/>
                </p:oleObj>
              </mc:Choice>
              <mc:Fallback>
                <p:oleObj name="Equation" r:id="rId6" imgW="1015920" imgH="431640" progId="">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2209800"/>
                        <a:ext cx="2036763" cy="862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6" name="Line 5"/>
          <p:cNvSpPr>
            <a:spLocks noChangeShapeType="1"/>
          </p:cNvSpPr>
          <p:nvPr/>
        </p:nvSpPr>
        <p:spPr bwMode="auto">
          <a:xfrm>
            <a:off x="1295400" y="2228850"/>
            <a:ext cx="1673225" cy="1588"/>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fr-FR"/>
          </a:p>
        </p:txBody>
      </p:sp>
      <p:sp>
        <p:nvSpPr>
          <p:cNvPr id="2057" name="Line 6"/>
          <p:cNvSpPr>
            <a:spLocks noChangeShapeType="1"/>
          </p:cNvSpPr>
          <p:nvPr/>
        </p:nvSpPr>
        <p:spPr bwMode="auto">
          <a:xfrm>
            <a:off x="762000" y="2609850"/>
            <a:ext cx="1588" cy="1357313"/>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fr-FR"/>
          </a:p>
        </p:txBody>
      </p:sp>
      <p:sp>
        <p:nvSpPr>
          <p:cNvPr id="2058" name="Text Box 7"/>
          <p:cNvSpPr txBox="1">
            <a:spLocks noChangeArrowheads="1"/>
          </p:cNvSpPr>
          <p:nvPr/>
        </p:nvSpPr>
        <p:spPr bwMode="auto">
          <a:xfrm rot="10800000">
            <a:off x="227013" y="2479675"/>
            <a:ext cx="549275" cy="136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b="1">
                <a:solidFill>
                  <a:srgbClr val="800000"/>
                </a:solidFill>
              </a:rPr>
              <a:t>molecules</a:t>
            </a:r>
            <a:endParaRPr lang="en-GB" altLang="fr-FR" b="1">
              <a:solidFill>
                <a:srgbClr val="800000"/>
              </a:solidFill>
            </a:endParaRPr>
          </a:p>
        </p:txBody>
      </p:sp>
      <p:sp>
        <p:nvSpPr>
          <p:cNvPr id="2059" name="Text Box 8"/>
          <p:cNvSpPr txBox="1">
            <a:spLocks noChangeArrowheads="1"/>
          </p:cNvSpPr>
          <p:nvPr/>
        </p:nvSpPr>
        <p:spPr bwMode="auto">
          <a:xfrm>
            <a:off x="1295400" y="1771650"/>
            <a:ext cx="1639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b="1">
                <a:solidFill>
                  <a:srgbClr val="800000"/>
                </a:solidFill>
              </a:rPr>
              <a:t>descriptors</a:t>
            </a:r>
            <a:endParaRPr lang="en-GB" altLang="fr-FR" b="1">
              <a:solidFill>
                <a:srgbClr val="800000"/>
              </a:solidFill>
            </a:endParaRPr>
          </a:p>
        </p:txBody>
      </p:sp>
      <p:grpSp>
        <p:nvGrpSpPr>
          <p:cNvPr id="2" name="Group 9"/>
          <p:cNvGrpSpPr>
            <a:grpSpLocks/>
          </p:cNvGrpSpPr>
          <p:nvPr/>
        </p:nvGrpSpPr>
        <p:grpSpPr bwMode="auto">
          <a:xfrm>
            <a:off x="167244" y="5175250"/>
            <a:ext cx="7648575" cy="1258887"/>
            <a:chOff x="318" y="3431"/>
            <a:chExt cx="4818" cy="793"/>
          </a:xfrm>
        </p:grpSpPr>
        <p:sp>
          <p:nvSpPr>
            <p:cNvPr id="2065" name="Text Box 10"/>
            <p:cNvSpPr txBox="1">
              <a:spLocks noChangeArrowheads="1"/>
            </p:cNvSpPr>
            <p:nvPr/>
          </p:nvSpPr>
          <p:spPr bwMode="auto">
            <a:xfrm>
              <a:off x="318" y="3679"/>
              <a:ext cx="2731"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2000" i="1" dirty="0" err="1" smtClean="0">
                  <a:latin typeface="Tahoma" pitchFamily="34" charset="0"/>
                </a:rPr>
                <a:t>Mean</a:t>
              </a:r>
              <a:r>
                <a:rPr lang="fr-FR" altLang="fr-FR" sz="2000" i="1" dirty="0" smtClean="0">
                  <a:latin typeface="Tahoma" pitchFamily="34" charset="0"/>
                </a:rPr>
                <a:t> </a:t>
              </a:r>
              <a:r>
                <a:rPr lang="fr-FR" altLang="fr-FR" sz="2000" i="1" dirty="0" err="1">
                  <a:latin typeface="Tahoma" pitchFamily="34" charset="0"/>
                </a:rPr>
                <a:t>Centring</a:t>
              </a:r>
              <a:r>
                <a:rPr lang="fr-FR" altLang="fr-FR" sz="2000" i="1" dirty="0">
                  <a:latin typeface="Tahoma" pitchFamily="34" charset="0"/>
                </a:rPr>
                <a:t> </a:t>
              </a:r>
              <a:r>
                <a:rPr lang="fr-FR" altLang="fr-FR" sz="2000" i="1" dirty="0" err="1" smtClean="0">
                  <a:latin typeface="Tahoma" pitchFamily="34" charset="0"/>
                </a:rPr>
                <a:t>Scaling</a:t>
              </a:r>
              <a:r>
                <a:rPr lang="fr-FR" altLang="fr-FR" sz="2000" i="1" dirty="0" smtClean="0">
                  <a:latin typeface="Tahoma" pitchFamily="34" charset="0"/>
                </a:rPr>
                <a:t> </a:t>
              </a:r>
              <a:r>
                <a:rPr lang="fr-FR" altLang="fr-FR" sz="2000" i="1" dirty="0" smtClean="0">
                  <a:latin typeface="Tahoma" pitchFamily="34" charset="0"/>
                </a:rPr>
                <a:t>Normalisation</a:t>
              </a:r>
              <a:endParaRPr lang="en-GB" altLang="fr-FR" sz="2000" i="1" dirty="0">
                <a:latin typeface="Tahoma" pitchFamily="34" charset="0"/>
              </a:endParaRPr>
            </a:p>
          </p:txBody>
        </p:sp>
        <p:graphicFrame>
          <p:nvGraphicFramePr>
            <p:cNvPr id="2054" name="Object 11"/>
            <p:cNvGraphicFramePr>
              <a:graphicFrameLocks noChangeAspect="1"/>
            </p:cNvGraphicFramePr>
            <p:nvPr/>
          </p:nvGraphicFramePr>
          <p:xfrm>
            <a:off x="3792" y="3431"/>
            <a:ext cx="1344" cy="793"/>
          </p:xfrm>
          <a:graphic>
            <a:graphicData uri="http://schemas.openxmlformats.org/presentationml/2006/ole">
              <mc:AlternateContent xmlns:mc="http://schemas.openxmlformats.org/markup-compatibility/2006">
                <mc:Choice xmlns:v="urn:schemas-microsoft-com:vml" Requires="v">
                  <p:oleObj spid="_x0000_s2073" name="Equation" r:id="rId8" imgW="812520" imgH="482400" progId="">
                    <p:embed/>
                  </p:oleObj>
                </mc:Choice>
                <mc:Fallback>
                  <p:oleObj name="Equation" r:id="rId8" imgW="812520" imgH="482400" progId="">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92" y="3431"/>
                          <a:ext cx="1344" cy="79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062" name="Text Box 16"/>
          <p:cNvSpPr txBox="1">
            <a:spLocks noChangeArrowheads="1"/>
          </p:cNvSpPr>
          <p:nvPr/>
        </p:nvSpPr>
        <p:spPr bwMode="auto">
          <a:xfrm>
            <a:off x="990600" y="3962400"/>
            <a:ext cx="24463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Arial" pitchFamily="34" charset="0"/>
              </a:defRPr>
            </a:lvl1pPr>
            <a:lvl2pPr marL="742950" indent="-285750" eaLnBrk="0" hangingPunct="0">
              <a:defRPr sz="2400">
                <a:solidFill>
                  <a:schemeClr val="tx1"/>
                </a:solidFill>
                <a:latin typeface="Times New Roman" pitchFamily="18" charset="0"/>
                <a:cs typeface="Arial" pitchFamily="34" charset="0"/>
              </a:defRPr>
            </a:lvl2pPr>
            <a:lvl3pPr marL="1143000" indent="-228600" eaLnBrk="0" hangingPunct="0">
              <a:defRPr sz="2400">
                <a:solidFill>
                  <a:schemeClr val="tx1"/>
                </a:solidFill>
                <a:latin typeface="Times New Roman" pitchFamily="18" charset="0"/>
                <a:cs typeface="Arial" pitchFamily="34" charset="0"/>
              </a:defRPr>
            </a:lvl3pPr>
            <a:lvl4pPr marL="1600200" indent="-228600" eaLnBrk="0" hangingPunct="0">
              <a:defRPr sz="2400">
                <a:solidFill>
                  <a:schemeClr val="tx1"/>
                </a:solidFill>
                <a:latin typeface="Times New Roman" pitchFamily="18" charset="0"/>
                <a:cs typeface="Arial" pitchFamily="34" charset="0"/>
              </a:defRPr>
            </a:lvl4pPr>
            <a:lvl5pPr marL="2057400" indent="-228600" eaLnBrk="0" hangingPunct="0">
              <a:defRPr sz="2400">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pitchFamily="34" charset="0"/>
              </a:defRPr>
            </a:lvl9pPr>
          </a:lstStyle>
          <a:p>
            <a:pPr eaLnBrk="1" hangingPunct="1"/>
            <a:r>
              <a:rPr lang="fr-FR" altLang="fr-FR" sz="2800" b="1">
                <a:solidFill>
                  <a:srgbClr val="003300"/>
                </a:solidFill>
              </a:rPr>
              <a:t>Pattern matrix</a:t>
            </a:r>
            <a:endParaRPr lang="en-GB" altLang="fr-FR" sz="2800" b="1">
              <a:solidFill>
                <a:srgbClr val="003300"/>
              </a:solidFill>
            </a:endParaRPr>
          </a:p>
        </p:txBody>
      </p:sp>
      <p:graphicFrame>
        <p:nvGraphicFramePr>
          <p:cNvPr id="2052" name="Object 17"/>
          <p:cNvGraphicFramePr>
            <a:graphicFrameLocks noChangeAspect="1"/>
          </p:cNvGraphicFramePr>
          <p:nvPr>
            <p:ph idx="1"/>
          </p:nvPr>
        </p:nvGraphicFramePr>
        <p:xfrm>
          <a:off x="971550" y="2420938"/>
          <a:ext cx="2095500" cy="1533525"/>
        </p:xfrm>
        <a:graphic>
          <a:graphicData uri="http://schemas.openxmlformats.org/presentationml/2006/ole">
            <mc:AlternateContent xmlns:mc="http://schemas.openxmlformats.org/markup-compatibility/2006">
              <mc:Choice xmlns:v="urn:schemas-microsoft-com:vml" Requires="v">
                <p:oleObj spid="_x0000_s2074" name="Image" r:id="rId10" imgW="2095238" imgH="1533333" progId="">
                  <p:embed/>
                </p:oleObj>
              </mc:Choice>
              <mc:Fallback>
                <p:oleObj name="Image" r:id="rId10" imgW="2095238" imgH="1533333" progId="">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71550" y="2420938"/>
                        <a:ext cx="2095500"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re 1"/>
          <p:cNvSpPr>
            <a:spLocks noGrp="1"/>
          </p:cNvSpPr>
          <p:nvPr>
            <p:ph type="title"/>
          </p:nvPr>
        </p:nvSpPr>
        <p:spPr>
          <a:xfrm>
            <a:off x="428625" y="2500313"/>
            <a:ext cx="8229600" cy="1143000"/>
          </a:xfrm>
        </p:spPr>
        <p:txBody>
          <a:bodyPr/>
          <a:lstStyle/>
          <a:p>
            <a:r>
              <a:rPr lang="en-US" altLang="fr-FR" b="1" smtClean="0">
                <a:solidFill>
                  <a:srgbClr val="C00000"/>
                </a:solidFill>
              </a:rPr>
              <a:t>Machine-Learning Methods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3368</TotalTime>
  <Words>1584</Words>
  <Application>Microsoft Office PowerPoint</Application>
  <PresentationFormat>Affichage à l'écran (4:3)</PresentationFormat>
  <Paragraphs>499</Paragraphs>
  <Slides>41</Slides>
  <Notes>41</Notes>
  <HiddenSlides>0</HiddenSlides>
  <MMClips>0</MMClips>
  <ScaleCrop>false</ScaleCrop>
  <HeadingPairs>
    <vt:vector size="8" baseType="variant">
      <vt:variant>
        <vt:lpstr>Polices utilisées</vt:lpstr>
      </vt:variant>
      <vt:variant>
        <vt:i4>9</vt:i4>
      </vt:variant>
      <vt:variant>
        <vt:lpstr>Thème</vt:lpstr>
      </vt:variant>
      <vt:variant>
        <vt:i4>1</vt:i4>
      </vt:variant>
      <vt:variant>
        <vt:lpstr>Serveurs OLE incorporés</vt:lpstr>
      </vt:variant>
      <vt:variant>
        <vt:i4>8</vt:i4>
      </vt:variant>
      <vt:variant>
        <vt:lpstr>Titres des diapositives</vt:lpstr>
      </vt:variant>
      <vt:variant>
        <vt:i4>41</vt:i4>
      </vt:variant>
    </vt:vector>
  </HeadingPairs>
  <TitlesOfParts>
    <vt:vector size="59" baseType="lpstr">
      <vt:lpstr>Times New Roman</vt:lpstr>
      <vt:lpstr>Arial</vt:lpstr>
      <vt:lpstr>Gulim</vt:lpstr>
      <vt:lpstr>ChemBats2</vt:lpstr>
      <vt:lpstr>TimesNewRomanPS-BoldMT</vt:lpstr>
      <vt:lpstr>Tahoma</vt:lpstr>
      <vt:lpstr>Calibri</vt:lpstr>
      <vt:lpstr>Wingdings</vt:lpstr>
      <vt:lpstr>DejaVu Sans</vt:lpstr>
      <vt:lpstr>Modèle par défaut</vt:lpstr>
      <vt:lpstr>Image</vt:lpstr>
      <vt:lpstr>Equation</vt:lpstr>
      <vt:lpstr>Équation</vt:lpstr>
      <vt:lpstr>Microsoft Éditeur d'équations 3.0</vt:lpstr>
      <vt:lpstr>SPW 11.0 Graph</vt:lpstr>
      <vt:lpstr>Feuille Microsoft Office Excel 97-2003</vt:lpstr>
      <vt:lpstr>CS ChemDraw Drawing</vt:lpstr>
      <vt:lpstr>Image bitmap</vt:lpstr>
      <vt:lpstr>Présentation PowerPoint</vt:lpstr>
      <vt:lpstr>Classification and Regression  models</vt:lpstr>
      <vt:lpstr>Development the models</vt:lpstr>
      <vt:lpstr>Data cleaning:</vt:lpstr>
      <vt:lpstr>Présentation PowerPoint</vt:lpstr>
      <vt:lpstr>Descriptors</vt:lpstr>
      <vt:lpstr>Selection of descriptors for QSAR model</vt:lpstr>
      <vt:lpstr>Descriptors  Normalisation</vt:lpstr>
      <vt:lpstr>Machine-Learning Methods</vt:lpstr>
      <vt:lpstr>Fitting models’ parameters</vt:lpstr>
      <vt:lpstr>Multiple Linear Regression</vt:lpstr>
      <vt:lpstr>Multiple Linear Regression</vt:lpstr>
      <vt:lpstr>Multiple Linear Regression</vt:lpstr>
      <vt:lpstr>Présentation PowerPoint</vt:lpstr>
      <vt:lpstr>Biological and Artificial Neuron </vt:lpstr>
      <vt:lpstr>Multilayer Neural Network</vt:lpstr>
      <vt:lpstr> SVM: Support Vector Machine</vt:lpstr>
      <vt:lpstr> SVM: Margins</vt:lpstr>
      <vt:lpstr>Support Vector Regression</vt:lpstr>
      <vt:lpstr>Kernel Trick</vt:lpstr>
      <vt:lpstr>QSAR/QSPR models</vt:lpstr>
      <vt:lpstr>Présentation PowerPoint</vt:lpstr>
      <vt:lpstr>Validation</vt:lpstr>
      <vt:lpstr>Présentation PowerPoint</vt:lpstr>
      <vt:lpstr>Statistical parameters for Regression</vt:lpstr>
      <vt:lpstr>Présentation PowerPoint</vt:lpstr>
      <vt:lpstr>Présentation PowerPoint</vt:lpstr>
      <vt:lpstr>Classification Evaluation</vt:lpstr>
      <vt:lpstr>Receiver Operating Characteristic (ROC)</vt:lpstr>
      <vt:lpstr>ROC (Receiver Operating Characteristics)</vt:lpstr>
      <vt:lpstr>When a model is accepted ? </vt:lpstr>
      <vt:lpstr>Présentation PowerPoint</vt:lpstr>
      <vt:lpstr>Présentation PowerPoint</vt:lpstr>
      <vt:lpstr>Présentation PowerPoint</vt:lpstr>
      <vt:lpstr>Présentation PowerPoint</vt:lpstr>
      <vt:lpstr>Présentation PowerPoint</vt:lpstr>
      <vt:lpstr>QSAR/QSPR models</vt:lpstr>
      <vt:lpstr>Présentation PowerPoint</vt:lpstr>
      <vt:lpstr>Présentation PowerPoint</vt:lpstr>
      <vt:lpstr>Présentation PowerPoint</vt:lpstr>
      <vt:lpstr>Présentation PowerPoint</vt:lpstr>
    </vt:vector>
  </TitlesOfParts>
  <Company>ULP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 Varnek</dc:creator>
  <cp:lastModifiedBy>Alexandre Varnek</cp:lastModifiedBy>
  <cp:revision>144</cp:revision>
  <dcterms:created xsi:type="dcterms:W3CDTF">2004-01-18T17:36:02Z</dcterms:created>
  <dcterms:modified xsi:type="dcterms:W3CDTF">2014-06-17T15:43:29Z</dcterms:modified>
</cp:coreProperties>
</file>