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1"/>
  </p:notesMasterIdLst>
  <p:handoutMasterIdLst>
    <p:handoutMasterId r:id="rId42"/>
  </p:handoutMasterIdLst>
  <p:sldIdLst>
    <p:sldId id="358" r:id="rId2"/>
    <p:sldId id="307" r:id="rId3"/>
    <p:sldId id="308" r:id="rId4"/>
    <p:sldId id="309" r:id="rId5"/>
    <p:sldId id="310" r:id="rId6"/>
    <p:sldId id="312" r:id="rId7"/>
    <p:sldId id="313" r:id="rId8"/>
    <p:sldId id="314" r:id="rId9"/>
    <p:sldId id="318" r:id="rId10"/>
    <p:sldId id="319" r:id="rId11"/>
    <p:sldId id="354" r:id="rId12"/>
    <p:sldId id="355" r:id="rId13"/>
    <p:sldId id="321" r:id="rId14"/>
    <p:sldId id="395" r:id="rId15"/>
    <p:sldId id="396" r:id="rId16"/>
    <p:sldId id="397" r:id="rId17"/>
    <p:sldId id="398" r:id="rId18"/>
    <p:sldId id="322" r:id="rId19"/>
    <p:sldId id="323" r:id="rId20"/>
    <p:sldId id="327" r:id="rId21"/>
    <p:sldId id="328" r:id="rId22"/>
    <p:sldId id="345" r:id="rId23"/>
    <p:sldId id="346" r:id="rId24"/>
    <p:sldId id="359" r:id="rId25"/>
    <p:sldId id="360" r:id="rId26"/>
    <p:sldId id="361" r:id="rId27"/>
    <p:sldId id="362" r:id="rId28"/>
    <p:sldId id="363" r:id="rId29"/>
    <p:sldId id="364" r:id="rId30"/>
    <p:sldId id="368" r:id="rId31"/>
    <p:sldId id="379" r:id="rId32"/>
    <p:sldId id="380" r:id="rId33"/>
    <p:sldId id="383" r:id="rId34"/>
    <p:sldId id="384" r:id="rId35"/>
    <p:sldId id="386" r:id="rId36"/>
    <p:sldId id="387" r:id="rId37"/>
    <p:sldId id="388" r:id="rId38"/>
    <p:sldId id="389" r:id="rId39"/>
    <p:sldId id="390" r:id="rId40"/>
  </p:sldIdLst>
  <p:sldSz cx="9144000" cy="6858000" type="screen4x3"/>
  <p:notesSz cx="6858000" cy="9144000"/>
  <p:defaultTextStyle>
    <a:defPPr>
      <a:defRPr lang="en-GB"/>
    </a:defPPr>
    <a:lvl1pPr algn="l" rtl="0" fontAlgn="base">
      <a:spcBef>
        <a:spcPct val="0"/>
      </a:spcBef>
      <a:spcAft>
        <a:spcPct val="0"/>
      </a:spcAft>
      <a:defRPr sz="2000" kern="1200">
        <a:solidFill>
          <a:schemeClr val="tx1"/>
        </a:solidFill>
        <a:latin typeface="Arial" charset="0"/>
        <a:ea typeface="+mn-ea"/>
        <a:cs typeface="Arial" charset="0"/>
      </a:defRPr>
    </a:lvl1pPr>
    <a:lvl2pPr marL="457200" algn="l" rtl="0" fontAlgn="base">
      <a:spcBef>
        <a:spcPct val="0"/>
      </a:spcBef>
      <a:spcAft>
        <a:spcPct val="0"/>
      </a:spcAft>
      <a:defRPr sz="2000" kern="1200">
        <a:solidFill>
          <a:schemeClr val="tx1"/>
        </a:solidFill>
        <a:latin typeface="Arial" charset="0"/>
        <a:ea typeface="+mn-ea"/>
        <a:cs typeface="Arial" charset="0"/>
      </a:defRPr>
    </a:lvl2pPr>
    <a:lvl3pPr marL="914400" algn="l" rtl="0" fontAlgn="base">
      <a:spcBef>
        <a:spcPct val="0"/>
      </a:spcBef>
      <a:spcAft>
        <a:spcPct val="0"/>
      </a:spcAft>
      <a:defRPr sz="2000" kern="1200">
        <a:solidFill>
          <a:schemeClr val="tx1"/>
        </a:solidFill>
        <a:latin typeface="Arial" charset="0"/>
        <a:ea typeface="+mn-ea"/>
        <a:cs typeface="Arial" charset="0"/>
      </a:defRPr>
    </a:lvl3pPr>
    <a:lvl4pPr marL="1371600" algn="l" rtl="0" fontAlgn="base">
      <a:spcBef>
        <a:spcPct val="0"/>
      </a:spcBef>
      <a:spcAft>
        <a:spcPct val="0"/>
      </a:spcAft>
      <a:defRPr sz="2000" kern="1200">
        <a:solidFill>
          <a:schemeClr val="tx1"/>
        </a:solidFill>
        <a:latin typeface="Arial" charset="0"/>
        <a:ea typeface="+mn-ea"/>
        <a:cs typeface="Arial" charset="0"/>
      </a:defRPr>
    </a:lvl4pPr>
    <a:lvl5pPr marL="1828800" algn="l" rtl="0" fontAlgn="base">
      <a:spcBef>
        <a:spcPct val="0"/>
      </a:spcBef>
      <a:spcAft>
        <a:spcPct val="0"/>
      </a:spcAft>
      <a:defRPr sz="2000" kern="1200">
        <a:solidFill>
          <a:schemeClr val="tx1"/>
        </a:solidFill>
        <a:latin typeface="Arial" charset="0"/>
        <a:ea typeface="+mn-ea"/>
        <a:cs typeface="Arial" charset="0"/>
      </a:defRPr>
    </a:lvl5pPr>
    <a:lvl6pPr marL="2286000" algn="l" defTabSz="914400" rtl="0" eaLnBrk="1" latinLnBrk="0" hangingPunct="1">
      <a:defRPr sz="2000" kern="1200">
        <a:solidFill>
          <a:schemeClr val="tx1"/>
        </a:solidFill>
        <a:latin typeface="Arial" charset="0"/>
        <a:ea typeface="+mn-ea"/>
        <a:cs typeface="Arial" charset="0"/>
      </a:defRPr>
    </a:lvl6pPr>
    <a:lvl7pPr marL="2743200" algn="l" defTabSz="914400" rtl="0" eaLnBrk="1" latinLnBrk="0" hangingPunct="1">
      <a:defRPr sz="2000" kern="1200">
        <a:solidFill>
          <a:schemeClr val="tx1"/>
        </a:solidFill>
        <a:latin typeface="Arial" charset="0"/>
        <a:ea typeface="+mn-ea"/>
        <a:cs typeface="Arial" charset="0"/>
      </a:defRPr>
    </a:lvl7pPr>
    <a:lvl8pPr marL="3200400" algn="l" defTabSz="914400" rtl="0" eaLnBrk="1" latinLnBrk="0" hangingPunct="1">
      <a:defRPr sz="2000" kern="1200">
        <a:solidFill>
          <a:schemeClr val="tx1"/>
        </a:solidFill>
        <a:latin typeface="Arial" charset="0"/>
        <a:ea typeface="+mn-ea"/>
        <a:cs typeface="Arial" charset="0"/>
      </a:defRPr>
    </a:lvl8pPr>
    <a:lvl9pPr marL="3657600" algn="l" defTabSz="914400" rtl="0" eaLnBrk="1" latinLnBrk="0" hangingPunct="1">
      <a:defRPr sz="2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EAEAEA"/>
    <a:srgbClr val="3333CC"/>
    <a:srgbClr val="0066FF"/>
    <a:srgbClr val="CC0000"/>
    <a:srgbClr val="003399"/>
    <a:srgbClr val="000099"/>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692" autoAdjust="0"/>
    <p:restoredTop sz="94678" autoAdjust="0"/>
  </p:normalViewPr>
  <p:slideViewPr>
    <p:cSldViewPr>
      <p:cViewPr varScale="1">
        <p:scale>
          <a:sx n="69" d="100"/>
          <a:sy n="69" d="100"/>
        </p:scale>
        <p:origin x="-1411" y="-77"/>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6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0" hangingPunct="0">
              <a:defRPr sz="1200" smtClean="0">
                <a:cs typeface="+mn-cs"/>
              </a:defRPr>
            </a:lvl1pPr>
          </a:lstStyle>
          <a:p>
            <a:pPr>
              <a:defRPr/>
            </a:pPr>
            <a:fld id="{AD5857EA-BF17-49BE-AA05-6C91C5F6F70A}" type="datetimeFigureOut">
              <a:rPr lang="fr-FR"/>
              <a:pPr>
                <a:defRPr/>
              </a:pPr>
              <a:t>17/06/2014</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0" hangingPunct="0">
              <a:defRPr sz="1200" smtClean="0">
                <a:cs typeface="+mn-cs"/>
              </a:defRPr>
            </a:lvl1pPr>
          </a:lstStyle>
          <a:p>
            <a:pPr>
              <a:defRPr/>
            </a:pPr>
            <a:fld id="{00A7A687-A789-4757-A57F-00713054987B}" type="slidenum">
              <a:rPr lang="en-US"/>
              <a:pPr>
                <a:defRPr/>
              </a:pPr>
              <a:t>‹N°›</a:t>
            </a:fld>
            <a:endParaRPr lang="en-US"/>
          </a:p>
        </p:txBody>
      </p:sp>
    </p:spTree>
    <p:extLst>
      <p:ext uri="{BB962C8B-B14F-4D97-AF65-F5344CB8AC3E}">
        <p14:creationId xmlns:p14="http://schemas.microsoft.com/office/powerpoint/2010/main" val="328170949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cs typeface="+mn-cs"/>
              </a:defRPr>
            </a:lvl1pPr>
          </a:lstStyle>
          <a:p>
            <a:pPr>
              <a:defRPr/>
            </a:pPr>
            <a:endParaRPr lang="en-GB"/>
          </a:p>
        </p:txBody>
      </p:sp>
      <p:sp>
        <p:nvSpPr>
          <p:cNvPr id="471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cs typeface="+mn-cs"/>
              </a:defRPr>
            </a:lvl1pPr>
          </a:lstStyle>
          <a:p>
            <a:pPr>
              <a:defRPr/>
            </a:pPr>
            <a:endParaRPr lang="en-GB"/>
          </a:p>
        </p:txBody>
      </p:sp>
      <p:sp>
        <p:nvSpPr>
          <p:cNvPr id="942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cs typeface="+mn-cs"/>
              </a:defRPr>
            </a:lvl1pPr>
          </a:lstStyle>
          <a:p>
            <a:pPr>
              <a:defRPr/>
            </a:pPr>
            <a:endParaRPr lang="en-GB"/>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cs typeface="+mn-cs"/>
              </a:defRPr>
            </a:lvl1pPr>
          </a:lstStyle>
          <a:p>
            <a:pPr>
              <a:defRPr/>
            </a:pPr>
            <a:fld id="{F7798A9E-D07D-4BCF-849A-CE77D1C16BD3}" type="slidenum">
              <a:rPr lang="en-GB"/>
              <a:pPr>
                <a:defRPr/>
              </a:pPr>
              <a:t>‹N°›</a:t>
            </a:fld>
            <a:endParaRPr lang="en-GB"/>
          </a:p>
        </p:txBody>
      </p:sp>
    </p:spTree>
    <p:extLst>
      <p:ext uri="{BB962C8B-B14F-4D97-AF65-F5344CB8AC3E}">
        <p14:creationId xmlns:p14="http://schemas.microsoft.com/office/powerpoint/2010/main" val="250924575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026"/>
          <p:cNvSpPr>
            <a:spLocks noGrp="1" noRot="1" noChangeAspect="1" noChangeArrowheads="1" noTextEdit="1"/>
          </p:cNvSpPr>
          <p:nvPr>
            <p:ph type="sldImg"/>
          </p:nvPr>
        </p:nvSpPr>
        <p:spPr>
          <a:xfrm>
            <a:off x="1150938" y="690563"/>
            <a:ext cx="4556125" cy="3417887"/>
          </a:xfrm>
          <a:solidFill>
            <a:srgbClr val="FFFFFF"/>
          </a:solidFill>
          <a:ln/>
        </p:spPr>
      </p:sp>
      <p:sp>
        <p:nvSpPr>
          <p:cNvPr id="95235" name="Rectangle 1027"/>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0854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10595"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11619"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1264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B1C63BCF-46B8-45D6-87C1-F06A6E1DA9AD}" type="slidenum">
              <a:rPr lang="fr-FR" smtClean="0"/>
              <a:pPr/>
              <a:t>14</a:t>
            </a:fld>
            <a:endParaRPr lang="fr-FR" smtClean="0"/>
          </a:p>
        </p:txBody>
      </p:sp>
      <p:sp>
        <p:nvSpPr>
          <p:cNvPr id="113667" name="Rectangle 2"/>
          <p:cNvSpPr>
            <a:spLocks noGrp="1" noRot="1" noChangeAspect="1" noChangeArrowheads="1" noTextEdit="1"/>
          </p:cNvSpPr>
          <p:nvPr>
            <p:ph type="sldImg"/>
          </p:nvPr>
        </p:nvSpPr>
        <p:spPr>
          <a:xfrm>
            <a:off x="1292225" y="795338"/>
            <a:ext cx="4275138" cy="3206750"/>
          </a:xfrm>
          <a:solidFill>
            <a:srgbClr val="FFFFFF"/>
          </a:solidFill>
          <a:ln/>
        </p:spPr>
      </p:sp>
      <p:sp>
        <p:nvSpPr>
          <p:cNvPr id="113668" name="Rectangle 3"/>
          <p:cNvSpPr>
            <a:spLocks noGrp="1" noChangeArrowheads="1"/>
          </p:cNvSpPr>
          <p:nvPr>
            <p:ph type="body" idx="1"/>
          </p:nvPr>
        </p:nvSpPr>
        <p:spPr>
          <a:xfrm>
            <a:off x="914400" y="4344988"/>
            <a:ext cx="5029200" cy="3849687"/>
          </a:xfrm>
          <a:solidFill>
            <a:srgbClr val="FFFFFF"/>
          </a:solidFill>
          <a:ln>
            <a:solidFill>
              <a:srgbClr val="000000"/>
            </a:solidFill>
          </a:ln>
        </p:spPr>
        <p:txBody>
          <a:bodyPr/>
          <a:lstStyle/>
          <a:p>
            <a:pPr eaLnBrk="1" hangingPunct="1"/>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55F86A04-A5FE-4D44-AE31-98FD7B7CF90D}" type="slidenum">
              <a:rPr lang="fr-FR" smtClean="0"/>
              <a:pPr/>
              <a:t>15</a:t>
            </a:fld>
            <a:endParaRPr lang="fr-FR" smtClean="0"/>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09A18D8C-2603-43E3-B554-FCE3D64D4F02}" type="slidenum">
              <a:rPr lang="fr-FR" smtClean="0"/>
              <a:pPr/>
              <a:t>16</a:t>
            </a:fld>
            <a:endParaRPr lang="fr-FR"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E34F24CA-F929-44C4-ABC5-464DC0469274}" type="slidenum">
              <a:rPr lang="fr-FR" smtClean="0"/>
              <a:pPr/>
              <a:t>17</a:t>
            </a:fld>
            <a:endParaRPr lang="fr-FR"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1878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21859"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96259"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2390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24931"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xfrm>
            <a:off x="1150938" y="690563"/>
            <a:ext cx="4556125" cy="3417887"/>
          </a:xfrm>
          <a:ln/>
        </p:spPr>
      </p:sp>
      <p:sp>
        <p:nvSpPr>
          <p:cNvPr id="142339" name="Rectangle 3"/>
          <p:cNvSpPr>
            <a:spLocks noGrp="1" noChangeArrowheads="1"/>
          </p:cNvSpPr>
          <p:nvPr>
            <p:ph type="body" idx="1"/>
          </p:nvPr>
        </p:nvSpPr>
        <p:spPr>
          <a:xfrm>
            <a:off x="914400" y="4343400"/>
            <a:ext cx="5029200" cy="4116388"/>
          </a:xfrm>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xfrm>
            <a:off x="1150938" y="690563"/>
            <a:ext cx="4556125" cy="3417887"/>
          </a:xfrm>
          <a:ln/>
        </p:spPr>
      </p:sp>
      <p:sp>
        <p:nvSpPr>
          <p:cNvPr id="143363" name="Rectangle 3"/>
          <p:cNvSpPr>
            <a:spLocks noGrp="1" noChangeArrowheads="1"/>
          </p:cNvSpPr>
          <p:nvPr>
            <p:ph type="body" idx="1"/>
          </p:nvPr>
        </p:nvSpPr>
        <p:spPr>
          <a:xfrm>
            <a:off x="914400" y="4343400"/>
            <a:ext cx="5029200" cy="4116388"/>
          </a:xfrm>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0531"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1555"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2579"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360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462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5651"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9728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5974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6998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71011"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7408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7510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77155"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78179"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7920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8022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81251"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9830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99331"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01379"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0240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03427"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xfrm>
            <a:off x="1150938" y="690563"/>
            <a:ext cx="4556125" cy="3417887"/>
          </a:xfrm>
          <a:solidFill>
            <a:srgbClr val="FFFFFF"/>
          </a:solidFill>
          <a:ln/>
        </p:spPr>
      </p:sp>
      <p:sp>
        <p:nvSpPr>
          <p:cNvPr id="107523"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37325" y="609600"/>
            <a:ext cx="1963738" cy="5486400"/>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642938" y="609600"/>
            <a:ext cx="5741987"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642938" y="1981200"/>
            <a:ext cx="3852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981200"/>
            <a:ext cx="385286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42938" y="609600"/>
            <a:ext cx="7858125"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endParaRPr lang="de-DE" smtClean="0"/>
          </a:p>
        </p:txBody>
      </p:sp>
      <p:sp>
        <p:nvSpPr>
          <p:cNvPr id="4099" name="Rectangle 3"/>
          <p:cNvSpPr>
            <a:spLocks noGrp="1" noChangeArrowheads="1"/>
          </p:cNvSpPr>
          <p:nvPr>
            <p:ph type="body" idx="1"/>
          </p:nvPr>
        </p:nvSpPr>
        <p:spPr bwMode="auto">
          <a:xfrm>
            <a:off x="642938" y="1981200"/>
            <a:ext cx="7858125"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endParaRPr lang="de-DE" smtClean="0"/>
          </a:p>
        </p:txBody>
      </p:sp>
      <p:sp>
        <p:nvSpPr>
          <p:cNvPr id="158724" name="Line 4"/>
          <p:cNvSpPr>
            <a:spLocks noChangeShapeType="1"/>
          </p:cNvSpPr>
          <p:nvPr/>
        </p:nvSpPr>
        <p:spPr bwMode="auto">
          <a:xfrm>
            <a:off x="684213" y="6453188"/>
            <a:ext cx="7704137" cy="0"/>
          </a:xfrm>
          <a:prstGeom prst="line">
            <a:avLst/>
          </a:prstGeom>
          <a:noFill/>
          <a:ln w="12700">
            <a:solidFill>
              <a:srgbClr val="000000"/>
            </a:solidFill>
            <a:round/>
            <a:headEnd type="none" w="sm" len="sm"/>
            <a:tailEnd type="none" w="sm" len="sm"/>
          </a:ln>
          <a:effectLst/>
        </p:spPr>
        <p:txBody>
          <a:bodyPr wrap="none" anchor="ctr"/>
          <a:lstStyle/>
          <a:p>
            <a:pPr eaLnBrk="0" hangingPunct="0">
              <a:defRPr/>
            </a:pPr>
            <a:endParaRPr lang="en-US">
              <a:cs typeface="+mn-cs"/>
            </a:endParaRPr>
          </a:p>
        </p:txBody>
      </p:sp>
      <p:sp>
        <p:nvSpPr>
          <p:cNvPr id="158726" name="Text Box 6"/>
          <p:cNvSpPr txBox="1">
            <a:spLocks noChangeArrowheads="1"/>
          </p:cNvSpPr>
          <p:nvPr/>
        </p:nvSpPr>
        <p:spPr bwMode="auto">
          <a:xfrm>
            <a:off x="8672513" y="6383338"/>
            <a:ext cx="493712" cy="396875"/>
          </a:xfrm>
          <a:prstGeom prst="rect">
            <a:avLst/>
          </a:prstGeom>
          <a:noFill/>
          <a:ln w="12700">
            <a:noFill/>
            <a:miter lim="800000"/>
            <a:headEnd type="none" w="sm" len="sm"/>
            <a:tailEnd type="none" w="sm" len="sm"/>
          </a:ln>
          <a:effectLst/>
        </p:spPr>
        <p:txBody>
          <a:bodyPr wrap="none">
            <a:spAutoFit/>
          </a:bodyPr>
          <a:lstStyle/>
          <a:p>
            <a:pPr eaLnBrk="0" hangingPunct="0">
              <a:defRPr/>
            </a:pPr>
            <a:fld id="{CBEFCEA9-4E19-402B-B075-6676B4491480}" type="slidenum">
              <a:rPr lang="en-GB">
                <a:cs typeface="+mn-cs"/>
              </a:rPr>
              <a:pPr eaLnBrk="0" hangingPunct="0">
                <a:defRPr/>
              </a:pPr>
              <a:t>‹N°›</a:t>
            </a:fld>
            <a:endParaRPr lang="en-GB">
              <a:cs typeface="+mn-cs"/>
            </a:endParaRPr>
          </a:p>
        </p:txBody>
      </p:sp>
      <p:sp>
        <p:nvSpPr>
          <p:cNvPr id="158727" name="Rectangle 7"/>
          <p:cNvSpPr>
            <a:spLocks noChangeArrowheads="1"/>
          </p:cNvSpPr>
          <p:nvPr/>
        </p:nvSpPr>
        <p:spPr bwMode="auto">
          <a:xfrm>
            <a:off x="1193800" y="6499225"/>
            <a:ext cx="7167563" cy="314325"/>
          </a:xfrm>
          <a:prstGeom prst="rect">
            <a:avLst/>
          </a:prstGeom>
          <a:noFill/>
          <a:ln w="9525">
            <a:noFill/>
            <a:miter lim="800000"/>
            <a:headEnd/>
            <a:tailEnd/>
          </a:ln>
          <a:effectLst/>
        </p:spPr>
        <p:txBody>
          <a:bodyPr wrap="none" lIns="92075" tIns="46038" rIns="92075" bIns="46038" anchor="ctr"/>
          <a:lstStyle/>
          <a:p>
            <a:pPr defTabSz="762000" eaLnBrk="0" hangingPunct="0">
              <a:defRPr/>
            </a:pPr>
            <a:r>
              <a:rPr lang="en-US" sz="1200">
                <a:solidFill>
                  <a:srgbClr val="000000"/>
                </a:solidFill>
              </a:rPr>
              <a:t>©</a:t>
            </a:r>
            <a:r>
              <a:rPr lang="de-DE" sz="1200">
                <a:solidFill>
                  <a:srgbClr val="000000"/>
                </a:solidFill>
                <a:cs typeface="+mn-cs"/>
              </a:rPr>
              <a:t> João Aires de Sousa   				             www.dq.fct.unl.pt/staff/jas/qc</a:t>
            </a:r>
            <a:endParaRPr lang="de-DE" sz="1200">
              <a:solidFill>
                <a:srgbClr val="000000"/>
              </a:solidFill>
            </a:endParaRPr>
          </a:p>
        </p:txBody>
      </p:sp>
      <p:pic>
        <p:nvPicPr>
          <p:cNvPr id="4103" name="Picture 9"/>
          <p:cNvPicPr>
            <a:picLocks noChangeAspect="1" noChangeArrowheads="1"/>
          </p:cNvPicPr>
          <p:nvPr userDrawn="1"/>
        </p:nvPicPr>
        <p:blipFill>
          <a:blip r:embed="rId13" cstate="print"/>
          <a:srcRect/>
          <a:stretch>
            <a:fillRect/>
          </a:stretch>
        </p:blipFill>
        <p:spPr bwMode="auto">
          <a:xfrm>
            <a:off x="107950" y="6383338"/>
            <a:ext cx="971550" cy="430212"/>
          </a:xfrm>
          <a:prstGeom prst="rect">
            <a:avLst/>
          </a:prstGeom>
          <a:noFill/>
          <a:ln w="12700">
            <a:noFill/>
            <a:miter lim="800000"/>
            <a:headEnd type="none" w="sm" len="sm"/>
            <a:tailEnd type="none" w="sm" len="sm"/>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73" r:id="rId7"/>
    <p:sldLayoutId id="2147483669" r:id="rId8"/>
    <p:sldLayoutId id="2147483670" r:id="rId9"/>
    <p:sldLayoutId id="2147483671" r:id="rId10"/>
    <p:sldLayoutId id="2147483672" r:id="rId11"/>
  </p:sldLayoutIdLst>
  <p:hf sldNum="0" hdr="0" ftr="0"/>
  <p:txStyles>
    <p:titleStyle>
      <a:lvl1pPr algn="ctr" rtl="0" eaLnBrk="0" fontAlgn="base" hangingPunct="0">
        <a:spcBef>
          <a:spcPct val="0"/>
        </a:spcBef>
        <a:spcAft>
          <a:spcPct val="0"/>
        </a:spcAft>
        <a:defRPr sz="3200">
          <a:solidFill>
            <a:srgbClr val="000000"/>
          </a:solidFill>
          <a:latin typeface="+mj-lt"/>
          <a:ea typeface="+mj-ea"/>
          <a:cs typeface="+mj-cs"/>
        </a:defRPr>
      </a:lvl1pPr>
      <a:lvl2pPr algn="ctr" rtl="0" eaLnBrk="0" fontAlgn="base" hangingPunct="0">
        <a:spcBef>
          <a:spcPct val="0"/>
        </a:spcBef>
        <a:spcAft>
          <a:spcPct val="0"/>
        </a:spcAft>
        <a:defRPr sz="3200">
          <a:solidFill>
            <a:srgbClr val="000000"/>
          </a:solidFill>
          <a:latin typeface="Arial" charset="0"/>
        </a:defRPr>
      </a:lvl2pPr>
      <a:lvl3pPr algn="ctr" rtl="0" eaLnBrk="0" fontAlgn="base" hangingPunct="0">
        <a:spcBef>
          <a:spcPct val="0"/>
        </a:spcBef>
        <a:spcAft>
          <a:spcPct val="0"/>
        </a:spcAft>
        <a:defRPr sz="3200">
          <a:solidFill>
            <a:srgbClr val="000000"/>
          </a:solidFill>
          <a:latin typeface="Arial" charset="0"/>
        </a:defRPr>
      </a:lvl3pPr>
      <a:lvl4pPr algn="ctr" rtl="0" eaLnBrk="0" fontAlgn="base" hangingPunct="0">
        <a:spcBef>
          <a:spcPct val="0"/>
        </a:spcBef>
        <a:spcAft>
          <a:spcPct val="0"/>
        </a:spcAft>
        <a:defRPr sz="3200">
          <a:solidFill>
            <a:srgbClr val="000000"/>
          </a:solidFill>
          <a:latin typeface="Arial" charset="0"/>
        </a:defRPr>
      </a:lvl4pPr>
      <a:lvl5pPr algn="ctr" rtl="0" eaLnBrk="0" fontAlgn="base" hangingPunct="0">
        <a:spcBef>
          <a:spcPct val="0"/>
        </a:spcBef>
        <a:spcAft>
          <a:spcPct val="0"/>
        </a:spcAft>
        <a:defRPr sz="3200">
          <a:solidFill>
            <a:srgbClr val="000000"/>
          </a:solidFill>
          <a:latin typeface="Arial" charset="0"/>
        </a:defRPr>
      </a:lvl5pPr>
      <a:lvl6pPr marL="457200" algn="ctr" rtl="0" eaLnBrk="0" fontAlgn="base" hangingPunct="0">
        <a:spcBef>
          <a:spcPct val="0"/>
        </a:spcBef>
        <a:spcAft>
          <a:spcPct val="0"/>
        </a:spcAft>
        <a:defRPr sz="3200">
          <a:solidFill>
            <a:srgbClr val="000000"/>
          </a:solidFill>
          <a:latin typeface="Arial" charset="0"/>
        </a:defRPr>
      </a:lvl6pPr>
      <a:lvl7pPr marL="914400" algn="ctr" rtl="0" eaLnBrk="0" fontAlgn="base" hangingPunct="0">
        <a:spcBef>
          <a:spcPct val="0"/>
        </a:spcBef>
        <a:spcAft>
          <a:spcPct val="0"/>
        </a:spcAft>
        <a:defRPr sz="3200">
          <a:solidFill>
            <a:srgbClr val="000000"/>
          </a:solidFill>
          <a:latin typeface="Arial" charset="0"/>
        </a:defRPr>
      </a:lvl7pPr>
      <a:lvl8pPr marL="1371600" algn="ctr" rtl="0" eaLnBrk="0" fontAlgn="base" hangingPunct="0">
        <a:spcBef>
          <a:spcPct val="0"/>
        </a:spcBef>
        <a:spcAft>
          <a:spcPct val="0"/>
        </a:spcAft>
        <a:defRPr sz="3200">
          <a:solidFill>
            <a:srgbClr val="000000"/>
          </a:solidFill>
          <a:latin typeface="Arial" charset="0"/>
        </a:defRPr>
      </a:lvl8pPr>
      <a:lvl9pPr marL="1828800" algn="ctr" rtl="0" eaLnBrk="0" fontAlgn="base" hangingPunct="0">
        <a:spcBef>
          <a:spcPct val="0"/>
        </a:spcBef>
        <a:spcAft>
          <a:spcPct val="0"/>
        </a:spcAft>
        <a:defRPr sz="3200">
          <a:solidFill>
            <a:srgbClr val="000000"/>
          </a:solidFill>
          <a:latin typeface="Arial" charset="0"/>
        </a:defRPr>
      </a:lvl9pPr>
    </p:titleStyle>
    <p:bodyStyle>
      <a:lvl1pPr marL="342900" indent="-342900" algn="l" rtl="0" eaLnBrk="0" fontAlgn="base" hangingPunct="0">
        <a:spcBef>
          <a:spcPct val="20000"/>
        </a:spcBef>
        <a:spcAft>
          <a:spcPct val="0"/>
        </a:spcAft>
        <a:defRPr sz="2800">
          <a:solidFill>
            <a:srgbClr val="000000"/>
          </a:solidFill>
          <a:latin typeface="+mn-lt"/>
          <a:ea typeface="+mn-ea"/>
          <a:cs typeface="+mn-cs"/>
        </a:defRPr>
      </a:lvl1pPr>
      <a:lvl2pPr marL="571500" indent="-114300" algn="l" rtl="0" eaLnBrk="0" fontAlgn="base" hangingPunct="0">
        <a:spcBef>
          <a:spcPct val="20000"/>
        </a:spcBef>
        <a:spcAft>
          <a:spcPct val="0"/>
        </a:spcAft>
        <a:defRPr sz="2400">
          <a:solidFill>
            <a:srgbClr val="000000"/>
          </a:solidFill>
          <a:latin typeface="+mn-lt"/>
        </a:defRPr>
      </a:lvl2pPr>
      <a:lvl3pPr marL="1282700" indent="-228600" algn="l" rtl="0" eaLnBrk="0" fontAlgn="base" hangingPunct="0">
        <a:spcBef>
          <a:spcPct val="20000"/>
        </a:spcBef>
        <a:spcAft>
          <a:spcPct val="0"/>
        </a:spcAft>
        <a:buChar char="•"/>
        <a:defRPr sz="2400">
          <a:solidFill>
            <a:srgbClr val="FFFFFF"/>
          </a:solidFill>
          <a:latin typeface="+mn-lt"/>
        </a:defRPr>
      </a:lvl3pPr>
      <a:lvl4pPr marL="1701800" indent="-228600" algn="l" rtl="0" eaLnBrk="0" fontAlgn="base" hangingPunct="0">
        <a:spcBef>
          <a:spcPct val="20000"/>
        </a:spcBef>
        <a:spcAft>
          <a:spcPct val="0"/>
        </a:spcAft>
        <a:buChar char="–"/>
        <a:defRPr sz="2000">
          <a:solidFill>
            <a:srgbClr val="FFFFFF"/>
          </a:solidFill>
          <a:latin typeface="+mn-lt"/>
        </a:defRPr>
      </a:lvl4pPr>
      <a:lvl5pPr marL="2120900" indent="-228600" algn="l" rtl="0" eaLnBrk="0" fontAlgn="base" hangingPunct="0">
        <a:spcBef>
          <a:spcPct val="20000"/>
        </a:spcBef>
        <a:spcAft>
          <a:spcPct val="0"/>
        </a:spcAft>
        <a:buChar char="•"/>
        <a:defRPr sz="2000">
          <a:solidFill>
            <a:srgbClr val="FFFFFF"/>
          </a:solidFill>
          <a:latin typeface="+mn-lt"/>
        </a:defRPr>
      </a:lvl5pPr>
      <a:lvl6pPr marL="2578100" indent="-228600" algn="l" rtl="0" eaLnBrk="0" fontAlgn="base" hangingPunct="0">
        <a:spcBef>
          <a:spcPct val="20000"/>
        </a:spcBef>
        <a:spcAft>
          <a:spcPct val="0"/>
        </a:spcAft>
        <a:buChar char="•"/>
        <a:defRPr sz="2000">
          <a:solidFill>
            <a:srgbClr val="FFFFFF"/>
          </a:solidFill>
          <a:latin typeface="+mn-lt"/>
        </a:defRPr>
      </a:lvl6pPr>
      <a:lvl7pPr marL="3035300" indent="-228600" algn="l" rtl="0" eaLnBrk="0" fontAlgn="base" hangingPunct="0">
        <a:spcBef>
          <a:spcPct val="20000"/>
        </a:spcBef>
        <a:spcAft>
          <a:spcPct val="0"/>
        </a:spcAft>
        <a:buChar char="•"/>
        <a:defRPr sz="2000">
          <a:solidFill>
            <a:srgbClr val="FFFFFF"/>
          </a:solidFill>
          <a:latin typeface="+mn-lt"/>
        </a:defRPr>
      </a:lvl7pPr>
      <a:lvl8pPr marL="3492500" indent="-228600" algn="l" rtl="0" eaLnBrk="0" fontAlgn="base" hangingPunct="0">
        <a:spcBef>
          <a:spcPct val="20000"/>
        </a:spcBef>
        <a:spcAft>
          <a:spcPct val="0"/>
        </a:spcAft>
        <a:buChar char="•"/>
        <a:defRPr sz="2000">
          <a:solidFill>
            <a:srgbClr val="FFFFFF"/>
          </a:solidFill>
          <a:latin typeface="+mn-lt"/>
        </a:defRPr>
      </a:lvl8pPr>
      <a:lvl9pPr marL="3949700" indent="-228600" algn="l" rtl="0" eaLnBrk="0" fontAlgn="base" hangingPunct="0">
        <a:spcBef>
          <a:spcPct val="20000"/>
        </a:spcBef>
        <a:spcAft>
          <a:spcPct val="0"/>
        </a:spcAft>
        <a:buChar char="•"/>
        <a:defRPr sz="2000">
          <a:solidFill>
            <a:srgbClr val="FFFFFF"/>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8.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5.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8.wmf"/><Relationship Id="rId4" Type="http://schemas.openxmlformats.org/officeDocument/2006/relationships/oleObject" Target="../embeddings/oleObject2.bin"/><Relationship Id="rId9" Type="http://schemas.openxmlformats.org/officeDocument/2006/relationships/image" Target="../media/image20.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21.wmf"/><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1026"/>
          <p:cNvSpPr>
            <a:spLocks noChangeArrowheads="1"/>
          </p:cNvSpPr>
          <p:nvPr/>
        </p:nvSpPr>
        <p:spPr bwMode="auto">
          <a:xfrm>
            <a:off x="285750" y="571500"/>
            <a:ext cx="8713788" cy="4629150"/>
          </a:xfrm>
          <a:prstGeom prst="rect">
            <a:avLst/>
          </a:prstGeom>
          <a:noFill/>
          <a:ln w="9525">
            <a:noFill/>
            <a:miter lim="800000"/>
            <a:headEnd/>
            <a:tailEnd/>
          </a:ln>
        </p:spPr>
        <p:txBody>
          <a:bodyPr lIns="92075" tIns="46038" rIns="92075" bIns="46038" anchor="ctr"/>
          <a:lstStyle/>
          <a:p>
            <a:pPr algn="ctr" defTabSz="762000" eaLnBrk="0" hangingPunct="0">
              <a:lnSpc>
                <a:spcPct val="130000"/>
              </a:lnSpc>
            </a:pPr>
            <a:r>
              <a:rPr lang="pt-PT" sz="3200" b="1" i="1">
                <a:cs typeface="Times New Roman" pitchFamily="18" charset="0"/>
              </a:rPr>
              <a:t>Representation of molecular structures</a:t>
            </a:r>
            <a:endParaRPr lang="en-US" sz="3200" b="1" i="1">
              <a:cs typeface="Times New Roman" pitchFamily="18" charset="0"/>
            </a:endParaRPr>
          </a:p>
        </p:txBody>
      </p:sp>
      <p:sp>
        <p:nvSpPr>
          <p:cNvPr id="6147" name="Rectangle 1028"/>
          <p:cNvSpPr>
            <a:spLocks noChangeArrowheads="1"/>
          </p:cNvSpPr>
          <p:nvPr/>
        </p:nvSpPr>
        <p:spPr bwMode="auto">
          <a:xfrm>
            <a:off x="0" y="5718175"/>
            <a:ext cx="9144000" cy="1139825"/>
          </a:xfrm>
          <a:prstGeom prst="rect">
            <a:avLst/>
          </a:prstGeom>
          <a:solidFill>
            <a:schemeClr val="bg1"/>
          </a:solidFill>
          <a:ln w="25400">
            <a:noFill/>
            <a:miter lim="800000"/>
            <a:headEnd/>
            <a:tailEnd/>
          </a:ln>
        </p:spPr>
        <p:txBody>
          <a:bodyPr lIns="92075" tIns="46038" rIns="92075" bIns="46038" anchor="ctr">
            <a:spAutoFit/>
          </a:bodyPr>
          <a:lstStyle/>
          <a:p>
            <a:pPr eaLnBrk="0" hangingPunct="0"/>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SMILES notation in MarvinSketch</a:t>
            </a:r>
          </a:p>
        </p:txBody>
      </p:sp>
      <p:pic>
        <p:nvPicPr>
          <p:cNvPr id="19459" name="Picture 7"/>
          <p:cNvPicPr>
            <a:picLocks noChangeAspect="1" noChangeArrowheads="1"/>
          </p:cNvPicPr>
          <p:nvPr/>
        </p:nvPicPr>
        <p:blipFill>
          <a:blip r:embed="rId3" cstate="print"/>
          <a:srcRect/>
          <a:stretch>
            <a:fillRect/>
          </a:stretch>
        </p:blipFill>
        <p:spPr bwMode="auto">
          <a:xfrm>
            <a:off x="323850" y="908050"/>
            <a:ext cx="3838575" cy="4295775"/>
          </a:xfrm>
          <a:prstGeom prst="rect">
            <a:avLst/>
          </a:prstGeom>
          <a:noFill/>
          <a:ln w="12700">
            <a:noFill/>
            <a:miter lim="800000"/>
            <a:headEnd type="none" w="sm" len="sm"/>
            <a:tailEnd type="none" w="sm" len="sm"/>
          </a:ln>
        </p:spPr>
      </p:pic>
      <p:pic>
        <p:nvPicPr>
          <p:cNvPr id="19460" name="Picture 8"/>
          <p:cNvPicPr>
            <a:picLocks noChangeAspect="1" noChangeArrowheads="1"/>
          </p:cNvPicPr>
          <p:nvPr/>
        </p:nvPicPr>
        <p:blipFill>
          <a:blip r:embed="rId4" cstate="print"/>
          <a:srcRect/>
          <a:stretch>
            <a:fillRect/>
          </a:stretch>
        </p:blipFill>
        <p:spPr bwMode="auto">
          <a:xfrm>
            <a:off x="323850" y="908050"/>
            <a:ext cx="3819525" cy="4295775"/>
          </a:xfrm>
          <a:prstGeom prst="rect">
            <a:avLst/>
          </a:prstGeom>
          <a:noFill/>
          <a:ln w="12700">
            <a:noFill/>
            <a:miter lim="800000"/>
            <a:headEnd type="none" w="sm" len="sm"/>
            <a:tailEnd type="none" w="sm" len="sm"/>
          </a:ln>
        </p:spPr>
      </p:pic>
      <p:pic>
        <p:nvPicPr>
          <p:cNvPr id="19461" name="Picture 9"/>
          <p:cNvPicPr>
            <a:picLocks noChangeAspect="1" noChangeArrowheads="1"/>
          </p:cNvPicPr>
          <p:nvPr/>
        </p:nvPicPr>
        <p:blipFill>
          <a:blip r:embed="rId5" cstate="print"/>
          <a:srcRect/>
          <a:stretch>
            <a:fillRect/>
          </a:stretch>
        </p:blipFill>
        <p:spPr bwMode="auto">
          <a:xfrm>
            <a:off x="4392613" y="4589463"/>
            <a:ext cx="4643437" cy="1576387"/>
          </a:xfrm>
          <a:prstGeom prst="rect">
            <a:avLst/>
          </a:prstGeom>
          <a:noFill/>
          <a:ln w="12700">
            <a:noFill/>
            <a:miter lim="800000"/>
            <a:headEnd type="none" w="sm" len="sm"/>
            <a:tailEnd type="none" w="sm" len="sm"/>
          </a:ln>
        </p:spPr>
      </p:pic>
      <p:sp>
        <p:nvSpPr>
          <p:cNvPr id="19462" name="Text Box 10"/>
          <p:cNvSpPr txBox="1">
            <a:spLocks noChangeArrowheads="1"/>
          </p:cNvSpPr>
          <p:nvPr/>
        </p:nvSpPr>
        <p:spPr bwMode="auto">
          <a:xfrm>
            <a:off x="6297613" y="4184650"/>
            <a:ext cx="833437" cy="396875"/>
          </a:xfrm>
          <a:prstGeom prst="rect">
            <a:avLst/>
          </a:prstGeom>
          <a:noFill/>
          <a:ln w="12700">
            <a:noFill/>
            <a:miter lim="800000"/>
            <a:headEnd type="none" w="sm" len="sm"/>
            <a:tailEnd type="none" w="sm" len="sm"/>
          </a:ln>
        </p:spPr>
        <p:txBody>
          <a:bodyPr wrap="none">
            <a:spAutoFit/>
          </a:bodyPr>
          <a:lstStyle/>
          <a:p>
            <a:pPr eaLnBrk="0" hangingPunct="0"/>
            <a:r>
              <a:rPr lang="en-US"/>
              <a:t>Paste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684213" y="288925"/>
            <a:ext cx="8208962" cy="860425"/>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InChI notation</a:t>
            </a:r>
          </a:p>
          <a:p>
            <a:pPr algn="ctr" eaLnBrk="0" hangingPunct="0">
              <a:lnSpc>
                <a:spcPct val="90000"/>
              </a:lnSpc>
            </a:pPr>
            <a:r>
              <a:rPr lang="en-US" sz="2800" b="1" i="1">
                <a:solidFill>
                  <a:srgbClr val="003366"/>
                </a:solidFill>
              </a:rPr>
              <a:t>(IUPAC International Chemical Identifier)</a:t>
            </a:r>
          </a:p>
        </p:txBody>
      </p:sp>
      <p:pic>
        <p:nvPicPr>
          <p:cNvPr id="21507" name="Picture 5"/>
          <p:cNvPicPr>
            <a:picLocks noChangeAspect="1" noChangeArrowheads="1"/>
          </p:cNvPicPr>
          <p:nvPr/>
        </p:nvPicPr>
        <p:blipFill>
          <a:blip r:embed="rId3" cstate="print"/>
          <a:srcRect/>
          <a:stretch>
            <a:fillRect/>
          </a:stretch>
        </p:blipFill>
        <p:spPr bwMode="auto">
          <a:xfrm>
            <a:off x="71438" y="1730375"/>
            <a:ext cx="8893175" cy="1411288"/>
          </a:xfrm>
          <a:prstGeom prst="rect">
            <a:avLst/>
          </a:prstGeom>
          <a:noFill/>
          <a:ln w="12700">
            <a:noFill/>
            <a:miter lim="800000"/>
            <a:headEnd type="none" w="sm" len="sm"/>
            <a:tailEnd type="none" w="sm" len="sm"/>
          </a:ln>
        </p:spPr>
      </p:pic>
      <p:sp>
        <p:nvSpPr>
          <p:cNvPr id="21508" name="Text Box 6"/>
          <p:cNvSpPr txBox="1">
            <a:spLocks noChangeArrowheads="1"/>
          </p:cNvSpPr>
          <p:nvPr/>
        </p:nvSpPr>
        <p:spPr bwMode="auto">
          <a:xfrm>
            <a:off x="0" y="1231900"/>
            <a:ext cx="9144000" cy="396875"/>
          </a:xfrm>
          <a:prstGeom prst="rect">
            <a:avLst/>
          </a:prstGeom>
          <a:noFill/>
          <a:ln w="12700">
            <a:noFill/>
            <a:miter lim="800000"/>
            <a:headEnd type="none" w="sm" len="sm"/>
            <a:tailEnd type="none" w="sm" len="sm"/>
          </a:ln>
        </p:spPr>
        <p:txBody>
          <a:bodyPr>
            <a:spAutoFit/>
          </a:bodyPr>
          <a:lstStyle/>
          <a:p>
            <a:pPr algn="ctr" eaLnBrk="0" hangingPunct="0"/>
            <a:r>
              <a:rPr lang="en-US"/>
              <a:t>Example:</a:t>
            </a:r>
          </a:p>
        </p:txBody>
      </p:sp>
      <p:sp>
        <p:nvSpPr>
          <p:cNvPr id="21509" name="Text Box 7"/>
          <p:cNvSpPr txBox="1">
            <a:spLocks noChangeArrowheads="1"/>
          </p:cNvSpPr>
          <p:nvPr/>
        </p:nvSpPr>
        <p:spPr bwMode="auto">
          <a:xfrm>
            <a:off x="303213" y="3422650"/>
            <a:ext cx="8589962" cy="2530475"/>
          </a:xfrm>
          <a:prstGeom prst="rect">
            <a:avLst/>
          </a:prstGeom>
          <a:noFill/>
          <a:ln w="12700">
            <a:noFill/>
            <a:miter lim="800000"/>
            <a:headEnd type="none" w="sm" len="sm"/>
            <a:tailEnd type="none" w="sm" len="sm"/>
          </a:ln>
        </p:spPr>
        <p:txBody>
          <a:bodyPr>
            <a:spAutoFit/>
          </a:bodyPr>
          <a:lstStyle/>
          <a:p>
            <a:pPr eaLnBrk="0" hangingPunct="0"/>
            <a:r>
              <a:rPr lang="en-US"/>
              <a:t>A digital equivalent to the IUPAC name for a compound.</a:t>
            </a:r>
          </a:p>
          <a:p>
            <a:pPr eaLnBrk="0" hangingPunct="0"/>
            <a:endParaRPr lang="en-US"/>
          </a:p>
          <a:p>
            <a:pPr eaLnBrk="0" hangingPunct="0"/>
            <a:r>
              <a:rPr lang="en-US"/>
              <a:t>Five layers of information: connectivity, tautomerism, isotopes, stereochemistry, and charge.</a:t>
            </a:r>
          </a:p>
          <a:p>
            <a:pPr eaLnBrk="0" hangingPunct="0"/>
            <a:endParaRPr lang="en-US"/>
          </a:p>
          <a:p>
            <a:pPr eaLnBrk="0" hangingPunct="0"/>
            <a:r>
              <a:rPr lang="en-US"/>
              <a:t>An algorithm generates a</a:t>
            </a:r>
            <a:r>
              <a:rPr lang="pt-PT"/>
              <a:t>n un</a:t>
            </a:r>
            <a:r>
              <a:rPr lang="en-US"/>
              <a:t>ambiguous unique notation.</a:t>
            </a:r>
          </a:p>
          <a:p>
            <a:pPr eaLnBrk="0" hangingPunct="0"/>
            <a:endParaRPr lang="en-US"/>
          </a:p>
          <a:p>
            <a:pPr eaLnBrk="0" hangingPunct="0"/>
            <a:r>
              <a:rPr lang="en-US"/>
              <a:t>Official web site : </a:t>
            </a:r>
            <a:r>
              <a:rPr lang="en-US">
                <a:solidFill>
                  <a:srgbClr val="003366"/>
                </a:solidFill>
              </a:rPr>
              <a:t>http://www.iupac.org/inchi/</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84213" y="288925"/>
            <a:ext cx="8208962" cy="860425"/>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InChI notation</a:t>
            </a:r>
          </a:p>
          <a:p>
            <a:pPr algn="ctr" eaLnBrk="0" hangingPunct="0">
              <a:lnSpc>
                <a:spcPct val="90000"/>
              </a:lnSpc>
            </a:pPr>
            <a:r>
              <a:rPr lang="en-US" sz="2800" b="1" i="1">
                <a:solidFill>
                  <a:srgbClr val="003366"/>
                </a:solidFill>
              </a:rPr>
              <a:t>(IUPAC International Chemical Identifier)</a:t>
            </a:r>
          </a:p>
        </p:txBody>
      </p:sp>
      <p:pic>
        <p:nvPicPr>
          <p:cNvPr id="22531" name="Picture 3"/>
          <p:cNvPicPr>
            <a:picLocks noChangeAspect="1" noChangeArrowheads="1"/>
          </p:cNvPicPr>
          <p:nvPr/>
        </p:nvPicPr>
        <p:blipFill>
          <a:blip r:embed="rId3" cstate="print"/>
          <a:srcRect/>
          <a:stretch>
            <a:fillRect/>
          </a:stretch>
        </p:blipFill>
        <p:spPr bwMode="auto">
          <a:xfrm>
            <a:off x="71438" y="1730375"/>
            <a:ext cx="8893175" cy="1411288"/>
          </a:xfrm>
          <a:prstGeom prst="rect">
            <a:avLst/>
          </a:prstGeom>
          <a:noFill/>
          <a:ln w="12700">
            <a:noFill/>
            <a:miter lim="800000"/>
            <a:headEnd type="none" w="sm" len="sm"/>
            <a:tailEnd type="none" w="sm" len="sm"/>
          </a:ln>
        </p:spPr>
      </p:pic>
      <p:sp>
        <p:nvSpPr>
          <p:cNvPr id="22532" name="Text Box 4"/>
          <p:cNvSpPr txBox="1">
            <a:spLocks noChangeArrowheads="1"/>
          </p:cNvSpPr>
          <p:nvPr/>
        </p:nvSpPr>
        <p:spPr bwMode="auto">
          <a:xfrm>
            <a:off x="0" y="1231900"/>
            <a:ext cx="9144000" cy="396875"/>
          </a:xfrm>
          <a:prstGeom prst="rect">
            <a:avLst/>
          </a:prstGeom>
          <a:noFill/>
          <a:ln w="12700">
            <a:noFill/>
            <a:miter lim="800000"/>
            <a:headEnd type="none" w="sm" len="sm"/>
            <a:tailEnd type="none" w="sm" len="sm"/>
          </a:ln>
        </p:spPr>
        <p:txBody>
          <a:bodyPr>
            <a:spAutoFit/>
          </a:bodyPr>
          <a:lstStyle/>
          <a:p>
            <a:pPr algn="ctr" eaLnBrk="0" hangingPunct="0"/>
            <a:r>
              <a:rPr lang="en-US"/>
              <a:t>Example:</a:t>
            </a:r>
          </a:p>
        </p:txBody>
      </p:sp>
      <p:sp>
        <p:nvSpPr>
          <p:cNvPr id="22533" name="Text Box 5"/>
          <p:cNvSpPr txBox="1">
            <a:spLocks noChangeArrowheads="1"/>
          </p:cNvSpPr>
          <p:nvPr/>
        </p:nvSpPr>
        <p:spPr bwMode="auto">
          <a:xfrm>
            <a:off x="303213" y="3651250"/>
            <a:ext cx="8589962" cy="2225675"/>
          </a:xfrm>
          <a:prstGeom prst="rect">
            <a:avLst/>
          </a:prstGeom>
          <a:noFill/>
          <a:ln w="12700">
            <a:noFill/>
            <a:miter lim="800000"/>
            <a:headEnd type="none" w="sm" len="sm"/>
            <a:tailEnd type="none" w="sm" len="sm"/>
          </a:ln>
        </p:spPr>
        <p:txBody>
          <a:bodyPr>
            <a:spAutoFit/>
          </a:bodyPr>
          <a:lstStyle/>
          <a:p>
            <a:pPr algn="just" eaLnBrk="0" hangingPunct="0"/>
            <a:r>
              <a:rPr lang="en-US"/>
              <a:t>Each layer in an InChI string contains a specific class of structural information. This format is designed for compactness, not readability, but can be interpreted manually.</a:t>
            </a:r>
          </a:p>
          <a:p>
            <a:pPr algn="just" eaLnBrk="0" hangingPunct="0"/>
            <a:endParaRPr lang="en-US"/>
          </a:p>
          <a:p>
            <a:pPr algn="just" eaLnBrk="0" hangingPunct="0"/>
            <a:r>
              <a:rPr lang="en-US"/>
              <a:t>The length of an identifier is roughly proportional to the number of atoms in the substance. Numbers inside a layer usually represent the canonical numbering of the atoms from the first layer (chemical formula) except H.</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Graph theory</a:t>
            </a:r>
          </a:p>
        </p:txBody>
      </p:sp>
      <p:sp>
        <p:nvSpPr>
          <p:cNvPr id="23555" name="Text Box 5"/>
          <p:cNvSpPr txBox="1">
            <a:spLocks noChangeArrowheads="1"/>
          </p:cNvSpPr>
          <p:nvPr/>
        </p:nvSpPr>
        <p:spPr bwMode="auto">
          <a:xfrm>
            <a:off x="1042988" y="1412875"/>
            <a:ext cx="7005637" cy="1920875"/>
          </a:xfrm>
          <a:prstGeom prst="rect">
            <a:avLst/>
          </a:prstGeom>
          <a:noFill/>
          <a:ln w="12700">
            <a:noFill/>
            <a:miter lim="800000"/>
            <a:headEnd type="none" w="sm" len="sm"/>
            <a:tailEnd type="none" w="sm" len="sm"/>
          </a:ln>
        </p:spPr>
        <p:txBody>
          <a:bodyPr>
            <a:spAutoFit/>
          </a:bodyPr>
          <a:lstStyle/>
          <a:p>
            <a:pPr algn="just" eaLnBrk="0" hangingPunct="0"/>
            <a:r>
              <a:rPr lang="en-US"/>
              <a:t>A molecular structure can be interpreted as a mathematical graph where each atom is a node, and each bond is an edge.</a:t>
            </a:r>
          </a:p>
          <a:p>
            <a:pPr algn="just" eaLnBrk="0" hangingPunct="0"/>
            <a:endParaRPr lang="en-US"/>
          </a:p>
          <a:p>
            <a:pPr algn="just" eaLnBrk="0" hangingPunct="0"/>
            <a:r>
              <a:rPr lang="en-US"/>
              <a:t>Such a representation allows for the mathematical processing of molecular structures using the graph theory.</a:t>
            </a:r>
          </a:p>
        </p:txBody>
      </p:sp>
      <p:pic>
        <p:nvPicPr>
          <p:cNvPr id="23556" name="Picture 6"/>
          <p:cNvPicPr>
            <a:picLocks noChangeAspect="1" noChangeArrowheads="1"/>
          </p:cNvPicPr>
          <p:nvPr/>
        </p:nvPicPr>
        <p:blipFill>
          <a:blip r:embed="rId3" cstate="print"/>
          <a:srcRect/>
          <a:stretch>
            <a:fillRect/>
          </a:stretch>
        </p:blipFill>
        <p:spPr bwMode="auto">
          <a:xfrm>
            <a:off x="2854325" y="3500438"/>
            <a:ext cx="3384550" cy="2914650"/>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609600"/>
            <a:ext cx="7772400" cy="1143000"/>
          </a:xfrm>
          <a:solidFill>
            <a:srgbClr val="FFFFFF"/>
          </a:solidFill>
        </p:spPr>
        <p:txBody>
          <a:bodyPr lIns="91440" tIns="45720" rIns="91440" bIns="45720" anchor="t"/>
          <a:lstStyle/>
          <a:p>
            <a:r>
              <a:rPr lang="en-GB" smtClean="0"/>
              <a:t>Topological Graph Theory</a:t>
            </a:r>
            <a:endParaRPr lang="en-US" smtClean="0"/>
          </a:p>
        </p:txBody>
      </p:sp>
      <p:sp>
        <p:nvSpPr>
          <p:cNvPr id="1028" name="Rectangle 3"/>
          <p:cNvSpPr>
            <a:spLocks noGrp="1" noChangeArrowheads="1"/>
          </p:cNvSpPr>
          <p:nvPr>
            <p:ph type="body" idx="1"/>
          </p:nvPr>
        </p:nvSpPr>
        <p:spPr>
          <a:xfrm>
            <a:off x="685800" y="1981200"/>
            <a:ext cx="7772400" cy="4114800"/>
          </a:xfrm>
          <a:solidFill>
            <a:srgbClr val="FFFFFF"/>
          </a:solidFill>
        </p:spPr>
        <p:txBody>
          <a:bodyPr lIns="91440" tIns="45720" rIns="91440" bIns="45720"/>
          <a:lstStyle/>
          <a:p>
            <a:pPr marL="0" indent="0"/>
            <a:r>
              <a:rPr lang="en-GB" smtClean="0"/>
              <a:t>branch of mathematics</a:t>
            </a:r>
          </a:p>
          <a:p>
            <a:pPr lvl="1" indent="0"/>
            <a:r>
              <a:rPr lang="en-GB" smtClean="0"/>
              <a:t>particularly useful in chemical informatics</a:t>
            </a:r>
            <a:br>
              <a:rPr lang="en-GB" smtClean="0"/>
            </a:br>
            <a:r>
              <a:rPr lang="en-GB" smtClean="0"/>
              <a:t>and in computer science generally</a:t>
            </a:r>
          </a:p>
          <a:p>
            <a:pPr marL="0" indent="0"/>
            <a:r>
              <a:rPr lang="en-GB" smtClean="0"/>
              <a:t>study of “graphs” which </a:t>
            </a:r>
            <a:br>
              <a:rPr lang="en-GB" smtClean="0"/>
            </a:br>
            <a:r>
              <a:rPr lang="en-GB" smtClean="0"/>
              <a:t>consist of</a:t>
            </a:r>
          </a:p>
          <a:p>
            <a:pPr lvl="1" indent="0"/>
            <a:r>
              <a:rPr lang="en-GB" smtClean="0"/>
              <a:t>a set of “nodes”</a:t>
            </a:r>
          </a:p>
          <a:p>
            <a:pPr lvl="1" indent="0"/>
            <a:r>
              <a:rPr lang="en-GB" smtClean="0"/>
              <a:t>a set of “edges” joining </a:t>
            </a:r>
            <a:br>
              <a:rPr lang="en-GB" smtClean="0"/>
            </a:br>
            <a:r>
              <a:rPr lang="en-GB" smtClean="0"/>
              <a:t>pairs of nodes</a:t>
            </a:r>
            <a:endParaRPr lang="en-US" smtClean="0"/>
          </a:p>
        </p:txBody>
      </p:sp>
      <p:graphicFrame>
        <p:nvGraphicFramePr>
          <p:cNvPr id="1026" name="Object 0"/>
          <p:cNvGraphicFramePr>
            <a:graphicFrameLocks noChangeAspect="1"/>
          </p:cNvGraphicFramePr>
          <p:nvPr/>
        </p:nvGraphicFramePr>
        <p:xfrm>
          <a:off x="6532563" y="3200400"/>
          <a:ext cx="1316037" cy="2825750"/>
        </p:xfrm>
        <a:graphic>
          <a:graphicData uri="http://schemas.openxmlformats.org/presentationml/2006/ole">
            <mc:AlternateContent xmlns:mc="http://schemas.openxmlformats.org/markup-compatibility/2006">
              <mc:Choice xmlns:v="urn:schemas-microsoft-com:vml" Requires="v">
                <p:oleObj spid="_x0000_s1028" name="SmartDraw" r:id="rId4" imgW="1316520" imgH="2825280" progId="">
                  <p:embed/>
                </p:oleObj>
              </mc:Choice>
              <mc:Fallback>
                <p:oleObj name="SmartDraw" r:id="rId4" imgW="1316520" imgH="2825280" progId="">
                  <p:embed/>
                  <p:pic>
                    <p:nvPicPr>
                      <p:cNvPr id="0"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2563" y="3200400"/>
                        <a:ext cx="1316037" cy="282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a:xfrm>
            <a:off x="685800" y="304800"/>
            <a:ext cx="7772400" cy="1143000"/>
          </a:xfrm>
          <a:solidFill>
            <a:srgbClr val="FFFFFF"/>
          </a:solidFill>
        </p:spPr>
        <p:txBody>
          <a:bodyPr lIns="91440" tIns="45720" rIns="91440" bIns="45720" anchor="t"/>
          <a:lstStyle/>
          <a:p>
            <a:r>
              <a:rPr lang="en-GB" b="1" smtClean="0">
                <a:solidFill>
                  <a:srgbClr val="FF5050"/>
                </a:solidFill>
              </a:rPr>
              <a:t>Properties of graphs</a:t>
            </a:r>
            <a:endParaRPr lang="en-US" b="1" smtClean="0">
              <a:solidFill>
                <a:srgbClr val="FF5050"/>
              </a:solidFill>
            </a:endParaRPr>
          </a:p>
        </p:txBody>
      </p:sp>
      <p:sp>
        <p:nvSpPr>
          <p:cNvPr id="2054" name="Rectangle 3"/>
          <p:cNvSpPr>
            <a:spLocks noGrp="1" noChangeArrowheads="1"/>
          </p:cNvSpPr>
          <p:nvPr>
            <p:ph type="body" idx="1"/>
          </p:nvPr>
        </p:nvSpPr>
        <p:spPr>
          <a:xfrm>
            <a:off x="685800" y="1676400"/>
            <a:ext cx="7772400" cy="4648200"/>
          </a:xfrm>
          <a:solidFill>
            <a:srgbClr val="FFFFFF"/>
          </a:solidFill>
        </p:spPr>
        <p:txBody>
          <a:bodyPr lIns="91440" tIns="45720" rIns="91440" bIns="45720"/>
          <a:lstStyle/>
          <a:p>
            <a:pPr marL="0" indent="0"/>
            <a:r>
              <a:rPr lang="en-GB" smtClean="0"/>
              <a:t>graphs are only about connectivity</a:t>
            </a:r>
          </a:p>
          <a:p>
            <a:pPr lvl="1" indent="0"/>
            <a:r>
              <a:rPr lang="en-GB" smtClean="0"/>
              <a:t>spatial position of nodes is irrelevant </a:t>
            </a:r>
          </a:p>
          <a:p>
            <a:pPr lvl="1" indent="0"/>
            <a:r>
              <a:rPr lang="en-GB" smtClean="0"/>
              <a:t>length of edges are irrelevant</a:t>
            </a:r>
          </a:p>
          <a:p>
            <a:pPr lvl="1" indent="0"/>
            <a:r>
              <a:rPr lang="en-GB" smtClean="0"/>
              <a:t>crossing edges are irrelevant</a:t>
            </a:r>
            <a:endParaRPr lang="en-US" smtClean="0"/>
          </a:p>
        </p:txBody>
      </p:sp>
      <p:graphicFrame>
        <p:nvGraphicFramePr>
          <p:cNvPr id="2050" name="Object 4"/>
          <p:cNvGraphicFramePr>
            <a:graphicFrameLocks noChangeAspect="1"/>
          </p:cNvGraphicFramePr>
          <p:nvPr/>
        </p:nvGraphicFramePr>
        <p:xfrm>
          <a:off x="1981200" y="4191000"/>
          <a:ext cx="1316038" cy="1981200"/>
        </p:xfrm>
        <a:graphic>
          <a:graphicData uri="http://schemas.openxmlformats.org/presentationml/2006/ole">
            <mc:AlternateContent xmlns:mc="http://schemas.openxmlformats.org/markup-compatibility/2006">
              <mc:Choice xmlns:v="urn:schemas-microsoft-com:vml" Requires="v">
                <p:oleObj spid="_x0000_s2056" name="SmartDraw" r:id="rId4" imgW="1316520" imgH="2825280" progId="">
                  <p:embed/>
                </p:oleObj>
              </mc:Choice>
              <mc:Fallback>
                <p:oleObj name="SmartDraw" r:id="rId4" imgW="1316520" imgH="2825280"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4191000"/>
                        <a:ext cx="1316038"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5"/>
          <p:cNvGraphicFramePr>
            <a:graphicFrameLocks noChangeAspect="1"/>
          </p:cNvGraphicFramePr>
          <p:nvPr/>
        </p:nvGraphicFramePr>
        <p:xfrm>
          <a:off x="4352925" y="5291138"/>
          <a:ext cx="3648075" cy="804862"/>
        </p:xfrm>
        <a:graphic>
          <a:graphicData uri="http://schemas.openxmlformats.org/presentationml/2006/ole">
            <mc:AlternateContent xmlns:mc="http://schemas.openxmlformats.org/markup-compatibility/2006">
              <mc:Choice xmlns:v="urn:schemas-microsoft-com:vml" Requires="v">
                <p:oleObj spid="_x0000_s2057" name="SmartDraw" r:id="rId6" imgW="3648240" imgH="804600" progId="">
                  <p:embed/>
                </p:oleObj>
              </mc:Choice>
              <mc:Fallback>
                <p:oleObj name="SmartDraw" r:id="rId6" imgW="3648240" imgH="804600" progId="">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52925" y="5291138"/>
                        <a:ext cx="3648075" cy="804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2" name="Object 6"/>
          <p:cNvGraphicFramePr>
            <a:graphicFrameLocks noChangeAspect="1"/>
          </p:cNvGraphicFramePr>
          <p:nvPr/>
        </p:nvGraphicFramePr>
        <p:xfrm>
          <a:off x="3886200" y="3851275"/>
          <a:ext cx="4541838" cy="1174750"/>
        </p:xfrm>
        <a:graphic>
          <a:graphicData uri="http://schemas.openxmlformats.org/presentationml/2006/ole">
            <mc:AlternateContent xmlns:mc="http://schemas.openxmlformats.org/markup-compatibility/2006">
              <mc:Choice xmlns:v="urn:schemas-microsoft-com:vml" Requires="v">
                <p:oleObj spid="_x0000_s2058" name="SmartDraw" r:id="rId8" imgW="5067000" imgH="1308960" progId="">
                  <p:embed/>
                </p:oleObj>
              </mc:Choice>
              <mc:Fallback>
                <p:oleObj name="SmartDraw" r:id="rId8" imgW="5067000" imgH="1308960" progId="">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6200" y="3851275"/>
                        <a:ext cx="4541838" cy="117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685800" y="152400"/>
            <a:ext cx="7772400" cy="1143000"/>
          </a:xfrm>
          <a:solidFill>
            <a:srgbClr val="FFFFFF"/>
          </a:solidFill>
        </p:spPr>
        <p:txBody>
          <a:bodyPr lIns="91440" tIns="45720" rIns="91440" bIns="45720" anchor="t"/>
          <a:lstStyle/>
          <a:p>
            <a:r>
              <a:rPr lang="en-GB" b="1" smtClean="0">
                <a:solidFill>
                  <a:srgbClr val="FF5050"/>
                </a:solidFill>
              </a:rPr>
              <a:t>Properties of Graphs</a:t>
            </a:r>
            <a:endParaRPr lang="en-US" b="1" smtClean="0">
              <a:solidFill>
                <a:srgbClr val="FF5050"/>
              </a:solidFill>
            </a:endParaRPr>
          </a:p>
        </p:txBody>
      </p:sp>
      <p:sp>
        <p:nvSpPr>
          <p:cNvPr id="3077" name="Rectangle 3"/>
          <p:cNvSpPr>
            <a:spLocks noGrp="1" noChangeArrowheads="1"/>
          </p:cNvSpPr>
          <p:nvPr>
            <p:ph type="body" idx="1"/>
          </p:nvPr>
        </p:nvSpPr>
        <p:spPr>
          <a:xfrm>
            <a:off x="685800" y="1143000"/>
            <a:ext cx="7772400" cy="5181600"/>
          </a:xfrm>
          <a:solidFill>
            <a:srgbClr val="FFFFFF"/>
          </a:solidFill>
        </p:spPr>
        <p:txBody>
          <a:bodyPr lIns="91440" tIns="45720" rIns="91440" bIns="45720"/>
          <a:lstStyle/>
          <a:p>
            <a:pPr marL="0" indent="0"/>
            <a:r>
              <a:rPr lang="en-GB" smtClean="0"/>
              <a:t>nodes and edges can be “coloured” to distinguish them</a:t>
            </a:r>
            <a:endParaRPr lang="en-US" smtClean="0"/>
          </a:p>
        </p:txBody>
      </p:sp>
      <p:graphicFrame>
        <p:nvGraphicFramePr>
          <p:cNvPr id="3074" name="Object 4"/>
          <p:cNvGraphicFramePr>
            <a:graphicFrameLocks noChangeAspect="1"/>
          </p:cNvGraphicFramePr>
          <p:nvPr/>
        </p:nvGraphicFramePr>
        <p:xfrm>
          <a:off x="2068513" y="2209800"/>
          <a:ext cx="1800225" cy="3733800"/>
        </p:xfrm>
        <a:graphic>
          <a:graphicData uri="http://schemas.openxmlformats.org/presentationml/2006/ole">
            <mc:AlternateContent xmlns:mc="http://schemas.openxmlformats.org/markup-compatibility/2006">
              <mc:Choice xmlns:v="urn:schemas-microsoft-com:vml" Requires="v">
                <p:oleObj spid="_x0000_s3078" name="SmartDraw" r:id="rId4" imgW="1888200" imgH="3913560" progId="">
                  <p:embed/>
                </p:oleObj>
              </mc:Choice>
              <mc:Fallback>
                <p:oleObj name="SmartDraw" r:id="rId4" imgW="1888200" imgH="3913560"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8513" y="2209800"/>
                        <a:ext cx="180022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5"/>
          <p:cNvGraphicFramePr>
            <a:graphicFrameLocks noChangeAspect="1"/>
          </p:cNvGraphicFramePr>
          <p:nvPr/>
        </p:nvGraphicFramePr>
        <p:xfrm>
          <a:off x="4876800" y="2030413"/>
          <a:ext cx="2867025" cy="3989387"/>
        </p:xfrm>
        <a:graphic>
          <a:graphicData uri="http://schemas.openxmlformats.org/presentationml/2006/ole">
            <mc:AlternateContent xmlns:mc="http://schemas.openxmlformats.org/markup-compatibility/2006">
              <mc:Choice xmlns:v="urn:schemas-microsoft-com:vml" Requires="v">
                <p:oleObj spid="_x0000_s3079" name="ISIS/Draw Sketch" r:id="rId6" imgW="1266480" imgH="1761840" progId="ISISServer">
                  <p:embed/>
                </p:oleObj>
              </mc:Choice>
              <mc:Fallback>
                <p:oleObj name="ISIS/Draw Sketch" r:id="rId6" imgW="1266480" imgH="1761840" progId="ISISServer">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2030413"/>
                        <a:ext cx="2867025" cy="3989387"/>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304800"/>
            <a:ext cx="7772400" cy="838200"/>
          </a:xfrm>
          <a:solidFill>
            <a:srgbClr val="FFFFFF"/>
          </a:solidFill>
        </p:spPr>
        <p:txBody>
          <a:bodyPr lIns="91440" tIns="45720" rIns="91440" bIns="45720" anchor="t"/>
          <a:lstStyle/>
          <a:p>
            <a:r>
              <a:rPr lang="en-GB" b="1" smtClean="0">
                <a:solidFill>
                  <a:srgbClr val="FF5050"/>
                </a:solidFill>
              </a:rPr>
              <a:t>Structure Diagrams as Graphs</a:t>
            </a:r>
            <a:endParaRPr lang="en-US" b="1" smtClean="0">
              <a:solidFill>
                <a:srgbClr val="FF5050"/>
              </a:solidFill>
            </a:endParaRPr>
          </a:p>
        </p:txBody>
      </p:sp>
      <p:sp>
        <p:nvSpPr>
          <p:cNvPr id="24579" name="Rectangle 3"/>
          <p:cNvSpPr>
            <a:spLocks noGrp="1" noChangeArrowheads="1"/>
          </p:cNvSpPr>
          <p:nvPr>
            <p:ph type="body" idx="1"/>
          </p:nvPr>
        </p:nvSpPr>
        <p:spPr>
          <a:xfrm>
            <a:off x="685800" y="1600200"/>
            <a:ext cx="7772400" cy="4724400"/>
          </a:xfrm>
          <a:solidFill>
            <a:srgbClr val="FFFFFF"/>
          </a:solidFill>
        </p:spPr>
        <p:txBody>
          <a:bodyPr lIns="91440" tIns="45720" rIns="91440" bIns="45720"/>
          <a:lstStyle/>
          <a:p>
            <a:pPr marL="0" indent="0">
              <a:lnSpc>
                <a:spcPct val="90000"/>
              </a:lnSpc>
            </a:pPr>
            <a:r>
              <a:rPr lang="en-GB" dirty="0" smtClean="0"/>
              <a:t>2D structure diagrams very like topological graphs</a:t>
            </a:r>
          </a:p>
          <a:p>
            <a:pPr lvl="1" indent="0">
              <a:lnSpc>
                <a:spcPct val="90000"/>
              </a:lnSpc>
            </a:pPr>
            <a:r>
              <a:rPr lang="en-GB" dirty="0" smtClean="0"/>
              <a:t>atoms </a:t>
            </a:r>
            <a:r>
              <a:rPr lang="en-GB" dirty="0" smtClean="0">
                <a:sym typeface="Symbol" pitchFamily="18" charset="2"/>
              </a:rPr>
              <a:t></a:t>
            </a:r>
            <a:r>
              <a:rPr lang="en-GB" dirty="0" smtClean="0"/>
              <a:t> nodes</a:t>
            </a:r>
          </a:p>
          <a:p>
            <a:pPr lvl="1" indent="0">
              <a:lnSpc>
                <a:spcPct val="90000"/>
              </a:lnSpc>
            </a:pPr>
            <a:r>
              <a:rPr lang="en-GB" dirty="0" smtClean="0"/>
              <a:t>bonds </a:t>
            </a:r>
            <a:r>
              <a:rPr lang="en-GB" dirty="0" smtClean="0">
                <a:sym typeface="Symbol" pitchFamily="18" charset="2"/>
              </a:rPr>
              <a:t></a:t>
            </a:r>
            <a:r>
              <a:rPr lang="en-GB" dirty="0" smtClean="0"/>
              <a:t> edges</a:t>
            </a:r>
          </a:p>
          <a:p>
            <a:pPr marL="0" indent="0">
              <a:lnSpc>
                <a:spcPct val="90000"/>
              </a:lnSpc>
            </a:pPr>
            <a:r>
              <a:rPr lang="en-GB" dirty="0" smtClean="0"/>
              <a:t>terminal hydrogen atoms are not normally shown as separate nodes (“implicit” </a:t>
            </a:r>
            <a:r>
              <a:rPr lang="en-GB" dirty="0" err="1" smtClean="0"/>
              <a:t>hydrogens</a:t>
            </a:r>
            <a:r>
              <a:rPr lang="en-GB" dirty="0" smtClean="0"/>
              <a:t>)</a:t>
            </a:r>
          </a:p>
          <a:p>
            <a:pPr lvl="1" indent="0">
              <a:lnSpc>
                <a:spcPct val="90000"/>
              </a:lnSpc>
            </a:pPr>
            <a:r>
              <a:rPr lang="en-GB" dirty="0" smtClean="0"/>
              <a:t>reduces number of nodes by ~50%</a:t>
            </a:r>
          </a:p>
          <a:p>
            <a:pPr lvl="1" indent="0">
              <a:lnSpc>
                <a:spcPct val="90000"/>
              </a:lnSpc>
            </a:pPr>
            <a:r>
              <a:rPr lang="en-GB" dirty="0" smtClean="0"/>
              <a:t>“hydrogen count” information used to colour neighbouring “heavy atom” atom</a:t>
            </a:r>
          </a:p>
          <a:p>
            <a:pPr lvl="1" indent="0">
              <a:lnSpc>
                <a:spcPct val="90000"/>
              </a:lnSpc>
            </a:pPr>
            <a:r>
              <a:rPr lang="en-GB" dirty="0" smtClean="0"/>
              <a:t>separate nodes sometimes used for “special” </a:t>
            </a:r>
            <a:r>
              <a:rPr lang="en-GB" dirty="0" err="1" smtClean="0"/>
              <a:t>hydrogens</a:t>
            </a:r>
            <a:endParaRPr lang="en-GB" dirty="0" smtClean="0"/>
          </a:p>
          <a:p>
            <a:pPr lvl="2">
              <a:lnSpc>
                <a:spcPct val="90000"/>
              </a:lnSpc>
              <a:spcBef>
                <a:spcPct val="5000"/>
              </a:spcBef>
            </a:pPr>
            <a:r>
              <a:rPr lang="en-GB" sz="2000" dirty="0" smtClean="0"/>
              <a:t>deuterium, tritium</a:t>
            </a:r>
          </a:p>
          <a:p>
            <a:pPr lvl="2">
              <a:lnSpc>
                <a:spcPct val="90000"/>
              </a:lnSpc>
              <a:spcBef>
                <a:spcPct val="5000"/>
              </a:spcBef>
            </a:pPr>
            <a:r>
              <a:rPr lang="en-GB" sz="2000" dirty="0" smtClean="0"/>
              <a:t>hydrogen bonded to more than one other atom</a:t>
            </a:r>
          </a:p>
          <a:p>
            <a:pPr lvl="2">
              <a:lnSpc>
                <a:spcPct val="90000"/>
              </a:lnSpc>
              <a:spcBef>
                <a:spcPct val="5000"/>
              </a:spcBef>
            </a:pPr>
            <a:r>
              <a:rPr lang="en-GB" sz="2000" dirty="0" err="1" smtClean="0"/>
              <a:t>hydrogens</a:t>
            </a:r>
            <a:r>
              <a:rPr lang="en-GB" sz="2000" dirty="0" smtClean="0"/>
              <a:t> attached to </a:t>
            </a:r>
            <a:r>
              <a:rPr lang="en-GB" sz="2000" dirty="0" err="1" smtClean="0"/>
              <a:t>stereocentres</a:t>
            </a:r>
            <a:endParaRPr lang="en-US" sz="20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Matrix representations</a:t>
            </a:r>
          </a:p>
        </p:txBody>
      </p:sp>
      <p:sp>
        <p:nvSpPr>
          <p:cNvPr id="26627" name="Text Box 3"/>
          <p:cNvSpPr txBox="1">
            <a:spLocks noChangeArrowheads="1"/>
          </p:cNvSpPr>
          <p:nvPr/>
        </p:nvSpPr>
        <p:spPr bwMode="auto">
          <a:xfrm>
            <a:off x="1042988" y="1412875"/>
            <a:ext cx="7005637" cy="701675"/>
          </a:xfrm>
          <a:prstGeom prst="rect">
            <a:avLst/>
          </a:prstGeom>
          <a:noFill/>
          <a:ln w="12700">
            <a:noFill/>
            <a:miter lim="800000"/>
            <a:headEnd type="none" w="sm" len="sm"/>
            <a:tailEnd type="none" w="sm" len="sm"/>
          </a:ln>
        </p:spPr>
        <p:txBody>
          <a:bodyPr>
            <a:spAutoFit/>
          </a:bodyPr>
          <a:lstStyle/>
          <a:p>
            <a:pPr algn="just" eaLnBrk="0" hangingPunct="0"/>
            <a:r>
              <a:rPr lang="en-US"/>
              <a:t>A molecular structure with </a:t>
            </a:r>
            <a:r>
              <a:rPr lang="en-US" i="1"/>
              <a:t>n</a:t>
            </a:r>
            <a:r>
              <a:rPr lang="en-US"/>
              <a:t> atoms may be represented by an n × n matrix (H-atoms are often omitted).</a:t>
            </a:r>
          </a:p>
        </p:txBody>
      </p:sp>
      <p:sp>
        <p:nvSpPr>
          <p:cNvPr id="26628" name="Rectangle 5"/>
          <p:cNvSpPr>
            <a:spLocks noChangeArrowheads="1"/>
          </p:cNvSpPr>
          <p:nvPr/>
        </p:nvSpPr>
        <p:spPr bwMode="auto">
          <a:xfrm>
            <a:off x="1301750" y="2924175"/>
            <a:ext cx="6403975" cy="396875"/>
          </a:xfrm>
          <a:prstGeom prst="rect">
            <a:avLst/>
          </a:prstGeom>
          <a:noFill/>
          <a:ln w="12700">
            <a:noFill/>
            <a:miter lim="800000"/>
            <a:headEnd type="none" w="sm" len="sm"/>
            <a:tailEnd type="none" w="sm" len="sm"/>
          </a:ln>
        </p:spPr>
        <p:txBody>
          <a:bodyPr wrap="none">
            <a:spAutoFit/>
          </a:bodyPr>
          <a:lstStyle/>
          <a:p>
            <a:pPr eaLnBrk="0" hangingPunct="0"/>
            <a:r>
              <a:rPr lang="en-US" b="1">
                <a:solidFill>
                  <a:srgbClr val="800000"/>
                </a:solidFill>
              </a:rPr>
              <a:t>Adjacency matrix </a:t>
            </a:r>
            <a:r>
              <a:rPr lang="en-US"/>
              <a:t>: indicates which atoms are bonded.</a:t>
            </a:r>
          </a:p>
        </p:txBody>
      </p:sp>
      <p:grpSp>
        <p:nvGrpSpPr>
          <p:cNvPr id="26629" name="Group 155"/>
          <p:cNvGrpSpPr>
            <a:grpSpLocks/>
          </p:cNvGrpSpPr>
          <p:nvPr/>
        </p:nvGrpSpPr>
        <p:grpSpPr bwMode="auto">
          <a:xfrm>
            <a:off x="1258888" y="4100513"/>
            <a:ext cx="3167062" cy="1776412"/>
            <a:chOff x="385" y="2401"/>
            <a:chExt cx="1995" cy="1119"/>
          </a:xfrm>
        </p:grpSpPr>
        <p:pic>
          <p:nvPicPr>
            <p:cNvPr id="26696" name="Picture 6"/>
            <p:cNvPicPr>
              <a:picLocks noChangeAspect="1" noChangeArrowheads="1"/>
            </p:cNvPicPr>
            <p:nvPr/>
          </p:nvPicPr>
          <p:blipFill>
            <a:blip r:embed="rId3" cstate="print"/>
            <a:srcRect/>
            <a:stretch>
              <a:fillRect/>
            </a:stretch>
          </p:blipFill>
          <p:spPr bwMode="auto">
            <a:xfrm>
              <a:off x="385" y="2568"/>
              <a:ext cx="1995" cy="787"/>
            </a:xfrm>
            <a:prstGeom prst="rect">
              <a:avLst/>
            </a:prstGeom>
            <a:noFill/>
            <a:ln w="12700">
              <a:noFill/>
              <a:miter lim="800000"/>
              <a:headEnd type="none" w="sm" len="sm"/>
              <a:tailEnd type="none" w="sm" len="sm"/>
            </a:ln>
          </p:spPr>
        </p:pic>
        <p:sp>
          <p:nvSpPr>
            <p:cNvPr id="26697" name="Text Box 7"/>
            <p:cNvSpPr txBox="1">
              <a:spLocks noChangeArrowheads="1"/>
            </p:cNvSpPr>
            <p:nvPr/>
          </p:nvSpPr>
          <p:spPr bwMode="auto">
            <a:xfrm>
              <a:off x="561"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1</a:t>
              </a:r>
            </a:p>
          </p:txBody>
        </p:sp>
        <p:sp>
          <p:nvSpPr>
            <p:cNvPr id="26698" name="Text Box 8"/>
            <p:cNvSpPr txBox="1">
              <a:spLocks noChangeArrowheads="1"/>
            </p:cNvSpPr>
            <p:nvPr/>
          </p:nvSpPr>
          <p:spPr bwMode="auto">
            <a:xfrm>
              <a:off x="929"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2</a:t>
              </a:r>
            </a:p>
          </p:txBody>
        </p:sp>
        <p:sp>
          <p:nvSpPr>
            <p:cNvPr id="26699" name="Text Box 9"/>
            <p:cNvSpPr txBox="1">
              <a:spLocks noChangeArrowheads="1"/>
            </p:cNvSpPr>
            <p:nvPr/>
          </p:nvSpPr>
          <p:spPr bwMode="auto">
            <a:xfrm>
              <a:off x="1286"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3</a:t>
              </a:r>
            </a:p>
          </p:txBody>
        </p:sp>
        <p:sp>
          <p:nvSpPr>
            <p:cNvPr id="26700" name="Text Box 10"/>
            <p:cNvSpPr txBox="1">
              <a:spLocks noChangeArrowheads="1"/>
            </p:cNvSpPr>
            <p:nvPr/>
          </p:nvSpPr>
          <p:spPr bwMode="auto">
            <a:xfrm>
              <a:off x="1286" y="3308"/>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4</a:t>
              </a:r>
            </a:p>
          </p:txBody>
        </p:sp>
        <p:sp>
          <p:nvSpPr>
            <p:cNvPr id="26701" name="Text Box 11"/>
            <p:cNvSpPr txBox="1">
              <a:spLocks noChangeArrowheads="1"/>
            </p:cNvSpPr>
            <p:nvPr/>
          </p:nvSpPr>
          <p:spPr bwMode="auto">
            <a:xfrm>
              <a:off x="1655"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5</a:t>
              </a:r>
            </a:p>
          </p:txBody>
        </p:sp>
        <p:sp>
          <p:nvSpPr>
            <p:cNvPr id="26702" name="Text Box 12"/>
            <p:cNvSpPr txBox="1">
              <a:spLocks noChangeArrowheads="1"/>
            </p:cNvSpPr>
            <p:nvPr/>
          </p:nvSpPr>
          <p:spPr bwMode="auto">
            <a:xfrm>
              <a:off x="2012"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6</a:t>
              </a:r>
            </a:p>
          </p:txBody>
        </p:sp>
      </p:grpSp>
      <p:graphicFrame>
        <p:nvGraphicFramePr>
          <p:cNvPr id="387226" name="Group 154"/>
          <p:cNvGraphicFramePr>
            <a:graphicFrameLocks noGrp="1"/>
          </p:cNvGraphicFramePr>
          <p:nvPr/>
        </p:nvGraphicFramePr>
        <p:xfrm>
          <a:off x="5292725" y="3776663"/>
          <a:ext cx="2592388" cy="2389506"/>
        </p:xfrm>
        <a:graphic>
          <a:graphicData uri="http://schemas.openxmlformats.org/drawingml/2006/table">
            <a:tbl>
              <a:tblPr/>
              <a:tblGrid>
                <a:gridCol w="371475"/>
                <a:gridCol w="368300"/>
                <a:gridCol w="371475"/>
                <a:gridCol w="369888"/>
                <a:gridCol w="371475"/>
                <a:gridCol w="368300"/>
                <a:gridCol w="371475"/>
              </a:tblGrid>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000000"/>
                        </a:solidFill>
                        <a:effectLst/>
                        <a:latin typeface="Arial"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4</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5</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6</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r>
              <a:tr h="3413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4</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13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5</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6</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Matrix representations</a:t>
            </a:r>
          </a:p>
        </p:txBody>
      </p:sp>
      <p:sp>
        <p:nvSpPr>
          <p:cNvPr id="29699" name="Rectangle 4"/>
          <p:cNvSpPr>
            <a:spLocks noChangeArrowheads="1"/>
          </p:cNvSpPr>
          <p:nvPr/>
        </p:nvSpPr>
        <p:spPr bwMode="auto">
          <a:xfrm>
            <a:off x="955675" y="1341438"/>
            <a:ext cx="7577138" cy="1311275"/>
          </a:xfrm>
          <a:prstGeom prst="rect">
            <a:avLst/>
          </a:prstGeom>
          <a:noFill/>
          <a:ln w="12700">
            <a:noFill/>
            <a:miter lim="800000"/>
            <a:headEnd type="none" w="sm" len="sm"/>
            <a:tailEnd type="none" w="sm" len="sm"/>
          </a:ln>
        </p:spPr>
        <p:txBody>
          <a:bodyPr>
            <a:spAutoFit/>
          </a:bodyPr>
          <a:lstStyle/>
          <a:p>
            <a:pPr eaLnBrk="0" hangingPunct="0"/>
            <a:r>
              <a:rPr lang="en-US" b="1">
                <a:solidFill>
                  <a:srgbClr val="800000"/>
                </a:solidFill>
              </a:rPr>
              <a:t>Distance matrix </a:t>
            </a:r>
            <a:r>
              <a:rPr lang="en-US"/>
              <a:t>: encodes the distances between atoms.</a:t>
            </a:r>
          </a:p>
          <a:p>
            <a:pPr eaLnBrk="0" hangingPunct="0"/>
            <a:endParaRPr lang="en-US"/>
          </a:p>
          <a:p>
            <a:pPr eaLnBrk="0" hangingPunct="0"/>
            <a:r>
              <a:rPr lang="en-US"/>
              <a:t>The distance is defined as the number of bonds between atoms on the shortest possible path.</a:t>
            </a:r>
          </a:p>
        </p:txBody>
      </p:sp>
      <p:grpSp>
        <p:nvGrpSpPr>
          <p:cNvPr id="29700" name="Group 5"/>
          <p:cNvGrpSpPr>
            <a:grpSpLocks/>
          </p:cNvGrpSpPr>
          <p:nvPr/>
        </p:nvGrpSpPr>
        <p:grpSpPr bwMode="auto">
          <a:xfrm>
            <a:off x="1258888" y="3235325"/>
            <a:ext cx="3167062" cy="1776413"/>
            <a:chOff x="385" y="2401"/>
            <a:chExt cx="1995" cy="1119"/>
          </a:xfrm>
        </p:grpSpPr>
        <p:pic>
          <p:nvPicPr>
            <p:cNvPr id="29768" name="Picture 6"/>
            <p:cNvPicPr>
              <a:picLocks noChangeAspect="1" noChangeArrowheads="1"/>
            </p:cNvPicPr>
            <p:nvPr/>
          </p:nvPicPr>
          <p:blipFill>
            <a:blip r:embed="rId3" cstate="print"/>
            <a:srcRect/>
            <a:stretch>
              <a:fillRect/>
            </a:stretch>
          </p:blipFill>
          <p:spPr bwMode="auto">
            <a:xfrm>
              <a:off x="385" y="2568"/>
              <a:ext cx="1995" cy="787"/>
            </a:xfrm>
            <a:prstGeom prst="rect">
              <a:avLst/>
            </a:prstGeom>
            <a:noFill/>
            <a:ln w="12700">
              <a:noFill/>
              <a:miter lim="800000"/>
              <a:headEnd type="none" w="sm" len="sm"/>
              <a:tailEnd type="none" w="sm" len="sm"/>
            </a:ln>
          </p:spPr>
        </p:pic>
        <p:sp>
          <p:nvSpPr>
            <p:cNvPr id="29769" name="Text Box 7"/>
            <p:cNvSpPr txBox="1">
              <a:spLocks noChangeArrowheads="1"/>
            </p:cNvSpPr>
            <p:nvPr/>
          </p:nvSpPr>
          <p:spPr bwMode="auto">
            <a:xfrm>
              <a:off x="561"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1</a:t>
              </a:r>
            </a:p>
          </p:txBody>
        </p:sp>
        <p:sp>
          <p:nvSpPr>
            <p:cNvPr id="29770" name="Text Box 8"/>
            <p:cNvSpPr txBox="1">
              <a:spLocks noChangeArrowheads="1"/>
            </p:cNvSpPr>
            <p:nvPr/>
          </p:nvSpPr>
          <p:spPr bwMode="auto">
            <a:xfrm>
              <a:off x="929"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2</a:t>
              </a:r>
            </a:p>
          </p:txBody>
        </p:sp>
        <p:sp>
          <p:nvSpPr>
            <p:cNvPr id="29771" name="Text Box 9"/>
            <p:cNvSpPr txBox="1">
              <a:spLocks noChangeArrowheads="1"/>
            </p:cNvSpPr>
            <p:nvPr/>
          </p:nvSpPr>
          <p:spPr bwMode="auto">
            <a:xfrm>
              <a:off x="1286"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3</a:t>
              </a:r>
            </a:p>
          </p:txBody>
        </p:sp>
        <p:sp>
          <p:nvSpPr>
            <p:cNvPr id="29772" name="Text Box 10"/>
            <p:cNvSpPr txBox="1">
              <a:spLocks noChangeArrowheads="1"/>
            </p:cNvSpPr>
            <p:nvPr/>
          </p:nvSpPr>
          <p:spPr bwMode="auto">
            <a:xfrm>
              <a:off x="1286" y="3308"/>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4</a:t>
              </a:r>
            </a:p>
          </p:txBody>
        </p:sp>
        <p:sp>
          <p:nvSpPr>
            <p:cNvPr id="29773" name="Text Box 11"/>
            <p:cNvSpPr txBox="1">
              <a:spLocks noChangeArrowheads="1"/>
            </p:cNvSpPr>
            <p:nvPr/>
          </p:nvSpPr>
          <p:spPr bwMode="auto">
            <a:xfrm>
              <a:off x="1655"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5</a:t>
              </a:r>
            </a:p>
          </p:txBody>
        </p:sp>
        <p:sp>
          <p:nvSpPr>
            <p:cNvPr id="29774" name="Text Box 12"/>
            <p:cNvSpPr txBox="1">
              <a:spLocks noChangeArrowheads="1"/>
            </p:cNvSpPr>
            <p:nvPr/>
          </p:nvSpPr>
          <p:spPr bwMode="auto">
            <a:xfrm>
              <a:off x="2012"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6</a:t>
              </a:r>
            </a:p>
          </p:txBody>
        </p:sp>
      </p:grpSp>
      <p:graphicFrame>
        <p:nvGraphicFramePr>
          <p:cNvPr id="389133" name="Group 13"/>
          <p:cNvGraphicFramePr>
            <a:graphicFrameLocks noGrp="1"/>
          </p:cNvGraphicFramePr>
          <p:nvPr/>
        </p:nvGraphicFramePr>
        <p:xfrm>
          <a:off x="5292725" y="2911475"/>
          <a:ext cx="2592388" cy="2389506"/>
        </p:xfrm>
        <a:graphic>
          <a:graphicData uri="http://schemas.openxmlformats.org/drawingml/2006/table">
            <a:tbl>
              <a:tblPr/>
              <a:tblGrid>
                <a:gridCol w="371475"/>
                <a:gridCol w="368300"/>
                <a:gridCol w="371475"/>
                <a:gridCol w="369888"/>
                <a:gridCol w="371475"/>
                <a:gridCol w="368300"/>
                <a:gridCol w="371475"/>
              </a:tblGrid>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smtClean="0">
                        <a:ln>
                          <a:noFill/>
                        </a:ln>
                        <a:solidFill>
                          <a:srgbClr val="000000"/>
                        </a:solidFill>
                        <a:effectLst/>
                        <a:latin typeface="Arial"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4</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5</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6</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r>
              <a:tr h="3413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4</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2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4</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413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5</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6</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rgbClr val="CCFFFF"/>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4</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9767" name="Rectangle 79"/>
          <p:cNvSpPr>
            <a:spLocks noChangeArrowheads="1"/>
          </p:cNvSpPr>
          <p:nvPr/>
        </p:nvSpPr>
        <p:spPr bwMode="auto">
          <a:xfrm>
            <a:off x="684213" y="5695950"/>
            <a:ext cx="8137525" cy="396875"/>
          </a:xfrm>
          <a:prstGeom prst="rect">
            <a:avLst/>
          </a:prstGeom>
          <a:noFill/>
          <a:ln w="12700">
            <a:noFill/>
            <a:miter lim="800000"/>
            <a:headEnd type="none" w="sm" len="sm"/>
            <a:tailEnd type="none" w="sm" len="sm"/>
          </a:ln>
        </p:spPr>
        <p:txBody>
          <a:bodyPr>
            <a:spAutoFit/>
          </a:bodyPr>
          <a:lstStyle/>
          <a:p>
            <a:pPr eaLnBrk="0" hangingPunct="0"/>
            <a:r>
              <a:rPr lang="en-US"/>
              <a:t>Distance may also be defined as the 3D distance between atoms.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4"/>
          <p:cNvPicPr>
            <a:picLocks noChangeAspect="1" noChangeArrowheads="1"/>
          </p:cNvPicPr>
          <p:nvPr/>
        </p:nvPicPr>
        <p:blipFill>
          <a:blip r:embed="rId3" cstate="print"/>
          <a:srcRect/>
          <a:stretch>
            <a:fillRect/>
          </a:stretch>
        </p:blipFill>
        <p:spPr bwMode="auto">
          <a:xfrm>
            <a:off x="4067175" y="1341438"/>
            <a:ext cx="2736850" cy="1309687"/>
          </a:xfrm>
          <a:prstGeom prst="rect">
            <a:avLst/>
          </a:prstGeom>
          <a:noFill/>
          <a:ln w="12700">
            <a:noFill/>
            <a:miter lim="800000"/>
            <a:headEnd type="none" w="sm" len="sm"/>
            <a:tailEnd type="none" w="sm" len="sm"/>
          </a:ln>
        </p:spPr>
      </p:pic>
      <p:sp>
        <p:nvSpPr>
          <p:cNvPr id="7171"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A hierarchy of structure representations</a:t>
            </a:r>
          </a:p>
        </p:txBody>
      </p:sp>
      <p:graphicFrame>
        <p:nvGraphicFramePr>
          <p:cNvPr id="355377" name="Group 49"/>
          <p:cNvGraphicFramePr>
            <a:graphicFrameLocks noGrp="1"/>
          </p:cNvGraphicFramePr>
          <p:nvPr/>
        </p:nvGraphicFramePr>
        <p:xfrm>
          <a:off x="1716088" y="989013"/>
          <a:ext cx="6096000" cy="5392739"/>
        </p:xfrm>
        <a:graphic>
          <a:graphicData uri="http://schemas.openxmlformats.org/drawingml/2006/table">
            <a:tbl>
              <a:tblPr/>
              <a:tblGrid>
                <a:gridCol w="2111375"/>
                <a:gridCol w="3984625"/>
              </a:tblGrid>
              <a:tr h="4746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rPr>
                        <a:t>Name</a:t>
                      </a:r>
                    </a:p>
                  </a:txBody>
                  <a:tcPr marL="90000" marR="90000" marT="46800" marB="468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800000"/>
                          </a:solidFill>
                          <a:effectLst/>
                          <a:latin typeface="Arial" charset="0"/>
                        </a:rPr>
                        <a:t>(</a:t>
                      </a:r>
                      <a:r>
                        <a:rPr kumimoji="0" lang="en-US" sz="2400" b="0" i="1" u="none" strike="noStrike" cap="none" normalizeH="0" baseline="0" smtClean="0">
                          <a:ln>
                            <a:noFill/>
                          </a:ln>
                          <a:solidFill>
                            <a:srgbClr val="800000"/>
                          </a:solidFill>
                          <a:effectLst/>
                          <a:latin typeface="Arial" charset="0"/>
                        </a:rPr>
                        <a:t>S</a:t>
                      </a:r>
                      <a:r>
                        <a:rPr kumimoji="0" lang="en-US" sz="2400" b="0" i="0" u="none" strike="noStrike" cap="none" normalizeH="0" baseline="0" smtClean="0">
                          <a:ln>
                            <a:noFill/>
                          </a:ln>
                          <a:solidFill>
                            <a:srgbClr val="800000"/>
                          </a:solidFill>
                          <a:effectLst/>
                          <a:latin typeface="Arial" charset="0"/>
                        </a:rPr>
                        <a:t>)-Tryptophan</a:t>
                      </a:r>
                    </a:p>
                  </a:txBody>
                  <a:tcPr marL="90000" marR="90000" marT="46800" marB="46800" anchor="ctr" anchorCtr="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2541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rPr>
                        <a:t>2D Structure </a:t>
                      </a:r>
                    </a:p>
                  </a:txBody>
                  <a:tcPr marL="90000" marR="90000" marT="46800" marB="468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smtClean="0">
                        <a:ln>
                          <a:noFill/>
                        </a:ln>
                        <a:solidFill>
                          <a:srgbClr val="800000"/>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6557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rPr>
                        <a:t>3D Structure</a:t>
                      </a:r>
                    </a:p>
                  </a:txBody>
                  <a:tcPr marL="90000" marR="90000" marT="46800" marB="468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tx2"/>
                    </a:solidFill>
                  </a:tcPr>
                </a:tc>
              </a:tr>
              <a:tr h="20081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rPr>
                        <a:t>Molecular surface</a:t>
                      </a:r>
                    </a:p>
                  </a:txBody>
                  <a:tcPr marL="90000" marR="90000" marT="46800" marB="46800"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endParaRPr>
                    </a:p>
                  </a:txBody>
                  <a:tcPr marL="90000" marR="90000" marT="46800" marB="46800" anchor="ctr" anchorCtr="1"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tx2"/>
                    </a:solidFill>
                  </a:tcPr>
                </a:tc>
              </a:tr>
            </a:tbl>
          </a:graphicData>
        </a:graphic>
      </p:graphicFrame>
      <p:pic>
        <p:nvPicPr>
          <p:cNvPr id="7189" name="Picture 5"/>
          <p:cNvPicPr>
            <a:picLocks noChangeAspect="1" noChangeArrowheads="1"/>
          </p:cNvPicPr>
          <p:nvPr/>
        </p:nvPicPr>
        <p:blipFill>
          <a:blip r:embed="rId4" cstate="print"/>
          <a:srcRect/>
          <a:stretch>
            <a:fillRect/>
          </a:stretch>
        </p:blipFill>
        <p:spPr bwMode="auto">
          <a:xfrm>
            <a:off x="4008438" y="2717800"/>
            <a:ext cx="3371850" cy="1724025"/>
          </a:xfrm>
          <a:prstGeom prst="rect">
            <a:avLst/>
          </a:prstGeom>
          <a:noFill/>
          <a:ln w="12700">
            <a:noFill/>
            <a:miter lim="800000"/>
            <a:headEnd type="none" w="sm" len="sm"/>
            <a:tailEnd type="none" w="sm" len="sm"/>
          </a:ln>
        </p:spPr>
      </p:pic>
      <p:pic>
        <p:nvPicPr>
          <p:cNvPr id="7190" name="Picture 50"/>
          <p:cNvPicPr>
            <a:picLocks noChangeAspect="1" noChangeArrowheads="1"/>
          </p:cNvPicPr>
          <p:nvPr/>
        </p:nvPicPr>
        <p:blipFill>
          <a:blip r:embed="rId5" cstate="print"/>
          <a:srcRect/>
          <a:stretch>
            <a:fillRect/>
          </a:stretch>
        </p:blipFill>
        <p:spPr bwMode="auto">
          <a:xfrm>
            <a:off x="3922713" y="4362450"/>
            <a:ext cx="3457575" cy="2027238"/>
          </a:xfrm>
          <a:prstGeom prst="rect">
            <a:avLst/>
          </a:prstGeom>
          <a:noFill/>
          <a:ln w="12700">
            <a:noFill/>
            <a:miter lim="800000"/>
            <a:headEnd type="none" w="sm" len="sm"/>
            <a:tailEnd type="none" w="sm" len="sm"/>
          </a:ln>
        </p:spPr>
      </p:pic>
      <p:sp>
        <p:nvSpPr>
          <p:cNvPr id="7" name="Rectangle 3"/>
          <p:cNvSpPr>
            <a:spLocks noChangeArrowheads="1"/>
          </p:cNvSpPr>
          <p:nvPr/>
        </p:nvSpPr>
        <p:spPr bwMode="auto">
          <a:xfrm>
            <a:off x="2357422" y="6581001"/>
            <a:ext cx="4930709" cy="276999"/>
          </a:xfrm>
          <a:prstGeom prst="rect">
            <a:avLst/>
          </a:prstGeom>
          <a:noFill/>
          <a:ln w="9525">
            <a:noFill/>
            <a:miter lim="800000"/>
            <a:headEnd/>
            <a:tailEnd/>
          </a:ln>
        </p:spPr>
        <p:txBody>
          <a:bodyPr wrap="none">
            <a:spAutoFit/>
          </a:bodyPr>
          <a:lstStyle/>
          <a:p>
            <a:pPr algn="ctr" defTabSz="762000" eaLnBrk="0" hangingPunct="0"/>
            <a:r>
              <a:rPr lang="pt-PT" sz="1200" dirty="0">
                <a:cs typeface="Times New Roman" pitchFamily="18" charset="0"/>
              </a:rPr>
              <a:t>Coutersy of Prof. </a:t>
            </a:r>
            <a:r>
              <a:rPr lang="en-US" sz="1200" dirty="0" err="1">
                <a:cs typeface="Times New Roman" pitchFamily="18" charset="0"/>
              </a:rPr>
              <a:t>João</a:t>
            </a:r>
            <a:r>
              <a:rPr lang="en-US" sz="1200" dirty="0">
                <a:cs typeface="Times New Roman" pitchFamily="18" charset="0"/>
              </a:rPr>
              <a:t>  Aires</a:t>
            </a:r>
            <a:r>
              <a:rPr lang="pt-PT" sz="1200" dirty="0">
                <a:cs typeface="Times New Roman" pitchFamily="18" charset="0"/>
              </a:rPr>
              <a:t>-</a:t>
            </a:r>
            <a:r>
              <a:rPr lang="en-US" sz="1200" dirty="0">
                <a:cs typeface="Times New Roman" pitchFamily="18" charset="0"/>
              </a:rPr>
              <a:t>de</a:t>
            </a:r>
            <a:r>
              <a:rPr lang="pt-PT" sz="1200" dirty="0">
                <a:cs typeface="Times New Roman" pitchFamily="18" charset="0"/>
              </a:rPr>
              <a:t>-</a:t>
            </a:r>
            <a:r>
              <a:rPr lang="en-US" sz="1200" dirty="0">
                <a:cs typeface="Times New Roman" pitchFamily="18" charset="0"/>
              </a:rPr>
              <a:t>Sousa, University of Lisbon, Portugal</a:t>
            </a:r>
            <a:endParaRPr lang="de-DE" sz="12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Connection table</a:t>
            </a:r>
          </a:p>
        </p:txBody>
      </p:sp>
      <p:sp>
        <p:nvSpPr>
          <p:cNvPr id="31747" name="Rectangle 3"/>
          <p:cNvSpPr>
            <a:spLocks noChangeArrowheads="1"/>
          </p:cNvSpPr>
          <p:nvPr/>
        </p:nvSpPr>
        <p:spPr bwMode="auto">
          <a:xfrm>
            <a:off x="811213" y="1341438"/>
            <a:ext cx="7648575" cy="1616075"/>
          </a:xfrm>
          <a:prstGeom prst="rect">
            <a:avLst/>
          </a:prstGeom>
          <a:noFill/>
          <a:ln w="12700">
            <a:noFill/>
            <a:miter lim="800000"/>
            <a:headEnd type="none" w="sm" len="sm"/>
            <a:tailEnd type="none" w="sm" len="sm"/>
          </a:ln>
        </p:spPr>
        <p:txBody>
          <a:bodyPr>
            <a:spAutoFit/>
          </a:bodyPr>
          <a:lstStyle/>
          <a:p>
            <a:pPr algn="just" eaLnBrk="0" hangingPunct="0"/>
            <a:r>
              <a:rPr lang="en-US"/>
              <a:t>A disadvantage of matrix representations is that the matrix size increases with the square of the number of atoms.</a:t>
            </a:r>
          </a:p>
          <a:p>
            <a:pPr algn="just" eaLnBrk="0" hangingPunct="0"/>
            <a:endParaRPr lang="en-US"/>
          </a:p>
          <a:p>
            <a:pPr algn="just" eaLnBrk="0" hangingPunct="0"/>
            <a:r>
              <a:rPr lang="en-US"/>
              <a:t>A </a:t>
            </a:r>
            <a:r>
              <a:rPr lang="en-US" b="1">
                <a:solidFill>
                  <a:srgbClr val="800000"/>
                </a:solidFill>
              </a:rPr>
              <a:t>connection</a:t>
            </a:r>
            <a:r>
              <a:rPr lang="en-US"/>
              <a:t> </a:t>
            </a:r>
            <a:r>
              <a:rPr lang="en-US" b="1">
                <a:solidFill>
                  <a:srgbClr val="800000"/>
                </a:solidFill>
              </a:rPr>
              <a:t>table </a:t>
            </a:r>
            <a:r>
              <a:rPr lang="en-US"/>
              <a:t>lists the atoms of a molecule, and the bonds between them (may include or not H-atoms).</a:t>
            </a:r>
          </a:p>
        </p:txBody>
      </p:sp>
      <p:grpSp>
        <p:nvGrpSpPr>
          <p:cNvPr id="31748" name="Group 4"/>
          <p:cNvGrpSpPr>
            <a:grpSpLocks/>
          </p:cNvGrpSpPr>
          <p:nvPr/>
        </p:nvGrpSpPr>
        <p:grpSpPr bwMode="auto">
          <a:xfrm>
            <a:off x="539750" y="4149725"/>
            <a:ext cx="3167063" cy="1776413"/>
            <a:chOff x="385" y="2401"/>
            <a:chExt cx="1995" cy="1119"/>
          </a:xfrm>
        </p:grpSpPr>
        <p:pic>
          <p:nvPicPr>
            <p:cNvPr id="31751" name="Picture 5"/>
            <p:cNvPicPr>
              <a:picLocks noChangeAspect="1" noChangeArrowheads="1"/>
            </p:cNvPicPr>
            <p:nvPr/>
          </p:nvPicPr>
          <p:blipFill>
            <a:blip r:embed="rId3" cstate="print"/>
            <a:srcRect/>
            <a:stretch>
              <a:fillRect/>
            </a:stretch>
          </p:blipFill>
          <p:spPr bwMode="auto">
            <a:xfrm>
              <a:off x="385" y="2568"/>
              <a:ext cx="1995" cy="787"/>
            </a:xfrm>
            <a:prstGeom prst="rect">
              <a:avLst/>
            </a:prstGeom>
            <a:noFill/>
            <a:ln w="12700">
              <a:noFill/>
              <a:miter lim="800000"/>
              <a:headEnd type="none" w="sm" len="sm"/>
              <a:tailEnd type="none" w="sm" len="sm"/>
            </a:ln>
          </p:spPr>
        </p:pic>
        <p:sp>
          <p:nvSpPr>
            <p:cNvPr id="31752" name="Text Box 6"/>
            <p:cNvSpPr txBox="1">
              <a:spLocks noChangeArrowheads="1"/>
            </p:cNvSpPr>
            <p:nvPr/>
          </p:nvSpPr>
          <p:spPr bwMode="auto">
            <a:xfrm>
              <a:off x="561"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1</a:t>
              </a:r>
            </a:p>
          </p:txBody>
        </p:sp>
        <p:sp>
          <p:nvSpPr>
            <p:cNvPr id="31753" name="Text Box 7"/>
            <p:cNvSpPr txBox="1">
              <a:spLocks noChangeArrowheads="1"/>
            </p:cNvSpPr>
            <p:nvPr/>
          </p:nvSpPr>
          <p:spPr bwMode="auto">
            <a:xfrm>
              <a:off x="929"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2</a:t>
              </a:r>
            </a:p>
          </p:txBody>
        </p:sp>
        <p:sp>
          <p:nvSpPr>
            <p:cNvPr id="31754" name="Text Box 8"/>
            <p:cNvSpPr txBox="1">
              <a:spLocks noChangeArrowheads="1"/>
            </p:cNvSpPr>
            <p:nvPr/>
          </p:nvSpPr>
          <p:spPr bwMode="auto">
            <a:xfrm>
              <a:off x="1286"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3</a:t>
              </a:r>
            </a:p>
          </p:txBody>
        </p:sp>
        <p:sp>
          <p:nvSpPr>
            <p:cNvPr id="31755" name="Text Box 9"/>
            <p:cNvSpPr txBox="1">
              <a:spLocks noChangeArrowheads="1"/>
            </p:cNvSpPr>
            <p:nvPr/>
          </p:nvSpPr>
          <p:spPr bwMode="auto">
            <a:xfrm>
              <a:off x="1286" y="3308"/>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4</a:t>
              </a:r>
            </a:p>
          </p:txBody>
        </p:sp>
        <p:sp>
          <p:nvSpPr>
            <p:cNvPr id="31756" name="Text Box 10"/>
            <p:cNvSpPr txBox="1">
              <a:spLocks noChangeArrowheads="1"/>
            </p:cNvSpPr>
            <p:nvPr/>
          </p:nvSpPr>
          <p:spPr bwMode="auto">
            <a:xfrm>
              <a:off x="1655"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5</a:t>
              </a:r>
            </a:p>
          </p:txBody>
        </p:sp>
        <p:sp>
          <p:nvSpPr>
            <p:cNvPr id="31757" name="Text Box 11"/>
            <p:cNvSpPr txBox="1">
              <a:spLocks noChangeArrowheads="1"/>
            </p:cNvSpPr>
            <p:nvPr/>
          </p:nvSpPr>
          <p:spPr bwMode="auto">
            <a:xfrm>
              <a:off x="2012"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6</a:t>
              </a:r>
            </a:p>
          </p:txBody>
        </p:sp>
      </p:grpSp>
      <p:sp>
        <p:nvSpPr>
          <p:cNvPr id="31749" name="Text Box 78"/>
          <p:cNvSpPr txBox="1">
            <a:spLocks noChangeArrowheads="1"/>
          </p:cNvSpPr>
          <p:nvPr/>
        </p:nvSpPr>
        <p:spPr bwMode="auto">
          <a:xfrm>
            <a:off x="4240213" y="3789363"/>
            <a:ext cx="1762125" cy="2225675"/>
          </a:xfrm>
          <a:prstGeom prst="rect">
            <a:avLst/>
          </a:prstGeom>
          <a:noFill/>
          <a:ln w="12700">
            <a:noFill/>
            <a:miter lim="800000"/>
            <a:headEnd type="none" w="sm" len="sm"/>
            <a:tailEnd type="none" w="sm" len="sm"/>
          </a:ln>
        </p:spPr>
        <p:txBody>
          <a:bodyPr wrap="none">
            <a:spAutoFit/>
          </a:bodyPr>
          <a:lstStyle/>
          <a:p>
            <a:pPr marL="457200" indent="-457200" algn="ctr" eaLnBrk="0" hangingPunct="0"/>
            <a:r>
              <a:rPr lang="en-US" b="1" u="sng">
                <a:solidFill>
                  <a:srgbClr val="800000"/>
                </a:solidFill>
              </a:rPr>
              <a:t>List of atoms</a:t>
            </a:r>
          </a:p>
          <a:p>
            <a:pPr marL="457200" indent="-457200" algn="ctr" eaLnBrk="0" hangingPunct="0"/>
            <a:r>
              <a:rPr lang="en-US"/>
              <a:t>1	C</a:t>
            </a:r>
          </a:p>
          <a:p>
            <a:pPr marL="457200" indent="-457200" algn="ctr" eaLnBrk="0" hangingPunct="0"/>
            <a:r>
              <a:rPr lang="en-US"/>
              <a:t>2	C</a:t>
            </a:r>
          </a:p>
          <a:p>
            <a:pPr marL="457200" indent="-457200" algn="ctr" eaLnBrk="0" hangingPunct="0"/>
            <a:r>
              <a:rPr lang="en-US"/>
              <a:t>3	C</a:t>
            </a:r>
          </a:p>
          <a:p>
            <a:pPr marL="457200" indent="-457200" algn="ctr" eaLnBrk="0" hangingPunct="0"/>
            <a:r>
              <a:rPr lang="en-US"/>
              <a:t>4	Cl</a:t>
            </a:r>
          </a:p>
          <a:p>
            <a:pPr marL="457200" indent="-457200" algn="ctr" eaLnBrk="0" hangingPunct="0"/>
            <a:r>
              <a:rPr lang="en-US"/>
              <a:t>5	C</a:t>
            </a:r>
          </a:p>
          <a:p>
            <a:pPr marL="457200" indent="-457200" algn="ctr" eaLnBrk="0" hangingPunct="0"/>
            <a:r>
              <a:rPr lang="en-US"/>
              <a:t>6	C</a:t>
            </a:r>
          </a:p>
        </p:txBody>
      </p:sp>
      <p:sp>
        <p:nvSpPr>
          <p:cNvPr id="31750" name="Text Box 79"/>
          <p:cNvSpPr txBox="1">
            <a:spLocks noChangeArrowheads="1"/>
          </p:cNvSpPr>
          <p:nvPr/>
        </p:nvSpPr>
        <p:spPr bwMode="auto">
          <a:xfrm>
            <a:off x="6554788" y="3789363"/>
            <a:ext cx="1778000" cy="2225675"/>
          </a:xfrm>
          <a:prstGeom prst="rect">
            <a:avLst/>
          </a:prstGeom>
          <a:noFill/>
          <a:ln w="12700">
            <a:noFill/>
            <a:miter lim="800000"/>
            <a:headEnd type="none" w="sm" len="sm"/>
            <a:tailEnd type="none" w="sm" len="sm"/>
          </a:ln>
        </p:spPr>
        <p:txBody>
          <a:bodyPr wrap="none">
            <a:spAutoFit/>
          </a:bodyPr>
          <a:lstStyle/>
          <a:p>
            <a:pPr marL="457200" indent="-457200" eaLnBrk="0" hangingPunct="0"/>
            <a:r>
              <a:rPr lang="en-US" b="1">
                <a:solidFill>
                  <a:srgbClr val="800000"/>
                </a:solidFill>
              </a:rPr>
              <a:t>List of bonds</a:t>
            </a:r>
          </a:p>
          <a:p>
            <a:pPr marL="457200" indent="-457200" eaLnBrk="0" hangingPunct="0"/>
            <a:r>
              <a:rPr lang="en-US" u="sng">
                <a:solidFill>
                  <a:srgbClr val="800000"/>
                </a:solidFill>
              </a:rPr>
              <a:t> 1</a:t>
            </a:r>
            <a:r>
              <a:rPr lang="en-US" u="sng" baseline="30000">
                <a:solidFill>
                  <a:srgbClr val="800000"/>
                </a:solidFill>
              </a:rPr>
              <a:t>st</a:t>
            </a:r>
            <a:r>
              <a:rPr lang="en-US" u="sng">
                <a:solidFill>
                  <a:srgbClr val="800000"/>
                </a:solidFill>
              </a:rPr>
              <a:t>	  2</a:t>
            </a:r>
            <a:r>
              <a:rPr lang="en-US" u="sng" baseline="30000">
                <a:solidFill>
                  <a:srgbClr val="800000"/>
                </a:solidFill>
              </a:rPr>
              <a:t>nd</a:t>
            </a:r>
            <a:r>
              <a:rPr lang="en-US" u="sng">
                <a:solidFill>
                  <a:srgbClr val="800000"/>
                </a:solidFill>
              </a:rPr>
              <a:t> order</a:t>
            </a:r>
          </a:p>
          <a:p>
            <a:pPr marL="457200" indent="-457200" eaLnBrk="0" hangingPunct="0"/>
            <a:r>
              <a:rPr lang="en-US"/>
              <a:t> 1	  2	     1</a:t>
            </a:r>
          </a:p>
          <a:p>
            <a:pPr marL="457200" indent="-457200" eaLnBrk="0" hangingPunct="0"/>
            <a:r>
              <a:rPr lang="en-US"/>
              <a:t> 2	  3	     1</a:t>
            </a:r>
          </a:p>
          <a:p>
            <a:pPr marL="457200" indent="-457200" eaLnBrk="0" hangingPunct="0"/>
            <a:r>
              <a:rPr lang="en-US"/>
              <a:t> 3	  4	     1</a:t>
            </a:r>
          </a:p>
          <a:p>
            <a:pPr marL="457200" indent="-457200" eaLnBrk="0" hangingPunct="0"/>
            <a:r>
              <a:rPr lang="en-US"/>
              <a:t> 3	  5	     1</a:t>
            </a:r>
          </a:p>
          <a:p>
            <a:pPr marL="457200" indent="-457200" eaLnBrk="0" hangingPunct="0"/>
            <a:r>
              <a:rPr lang="en-US"/>
              <a:t> 5	  6	     2</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2770" name="Picture 14"/>
          <p:cNvPicPr>
            <a:picLocks noChangeAspect="1" noChangeArrowheads="1"/>
          </p:cNvPicPr>
          <p:nvPr/>
        </p:nvPicPr>
        <p:blipFill>
          <a:blip r:embed="rId3" cstate="print"/>
          <a:srcRect/>
          <a:stretch>
            <a:fillRect/>
          </a:stretch>
        </p:blipFill>
        <p:spPr bwMode="auto">
          <a:xfrm>
            <a:off x="2339975" y="2012950"/>
            <a:ext cx="5600700" cy="3648075"/>
          </a:xfrm>
          <a:prstGeom prst="rect">
            <a:avLst/>
          </a:prstGeom>
          <a:noFill/>
          <a:ln w="12700">
            <a:noFill/>
            <a:miter lim="800000"/>
            <a:headEnd type="none" w="sm" len="sm"/>
            <a:tailEnd type="none" w="sm" len="sm"/>
          </a:ln>
        </p:spPr>
      </p:pic>
      <p:sp>
        <p:nvSpPr>
          <p:cNvPr id="32771" name="Rectangle 2"/>
          <p:cNvSpPr>
            <a:spLocks noChangeArrowheads="1"/>
          </p:cNvSpPr>
          <p:nvPr/>
        </p:nvSpPr>
        <p:spPr bwMode="auto">
          <a:xfrm>
            <a:off x="684213" y="288925"/>
            <a:ext cx="8208962" cy="873125"/>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MDL Molfile format </a:t>
            </a:r>
          </a:p>
          <a:p>
            <a:pPr algn="ctr" eaLnBrk="0" hangingPunct="0">
              <a:lnSpc>
                <a:spcPct val="90000"/>
              </a:lnSpc>
            </a:pPr>
            <a:endParaRPr lang="en-US" sz="900" b="1" i="1">
              <a:solidFill>
                <a:srgbClr val="003366"/>
              </a:solidFill>
            </a:endParaRPr>
          </a:p>
          <a:p>
            <a:pPr algn="ctr" eaLnBrk="0" hangingPunct="0">
              <a:lnSpc>
                <a:spcPct val="90000"/>
              </a:lnSpc>
            </a:pPr>
            <a:r>
              <a:rPr lang="en-US">
                <a:solidFill>
                  <a:srgbClr val="003366"/>
                </a:solidFill>
              </a:rPr>
              <a:t>( http://www.mdli.com/downloads/public/ctfile/ctfile.jsp )</a:t>
            </a:r>
          </a:p>
        </p:txBody>
      </p:sp>
      <p:grpSp>
        <p:nvGrpSpPr>
          <p:cNvPr id="32772" name="Group 4"/>
          <p:cNvGrpSpPr>
            <a:grpSpLocks/>
          </p:cNvGrpSpPr>
          <p:nvPr/>
        </p:nvGrpSpPr>
        <p:grpSpPr bwMode="auto">
          <a:xfrm>
            <a:off x="5508625" y="4605338"/>
            <a:ext cx="3167063" cy="1776412"/>
            <a:chOff x="385" y="2401"/>
            <a:chExt cx="1995" cy="1119"/>
          </a:xfrm>
        </p:grpSpPr>
        <p:pic>
          <p:nvPicPr>
            <p:cNvPr id="32783" name="Picture 5"/>
            <p:cNvPicPr>
              <a:picLocks noChangeAspect="1" noChangeArrowheads="1"/>
            </p:cNvPicPr>
            <p:nvPr/>
          </p:nvPicPr>
          <p:blipFill>
            <a:blip r:embed="rId4" cstate="print"/>
            <a:srcRect/>
            <a:stretch>
              <a:fillRect/>
            </a:stretch>
          </p:blipFill>
          <p:spPr bwMode="auto">
            <a:xfrm>
              <a:off x="385" y="2568"/>
              <a:ext cx="1995" cy="787"/>
            </a:xfrm>
            <a:prstGeom prst="rect">
              <a:avLst/>
            </a:prstGeom>
            <a:noFill/>
            <a:ln w="12700">
              <a:noFill/>
              <a:miter lim="800000"/>
              <a:headEnd type="none" w="sm" len="sm"/>
              <a:tailEnd type="none" w="sm" len="sm"/>
            </a:ln>
          </p:spPr>
        </p:pic>
        <p:sp>
          <p:nvSpPr>
            <p:cNvPr id="32784" name="Text Box 6"/>
            <p:cNvSpPr txBox="1">
              <a:spLocks noChangeArrowheads="1"/>
            </p:cNvSpPr>
            <p:nvPr/>
          </p:nvSpPr>
          <p:spPr bwMode="auto">
            <a:xfrm>
              <a:off x="561"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1</a:t>
              </a:r>
            </a:p>
          </p:txBody>
        </p:sp>
        <p:sp>
          <p:nvSpPr>
            <p:cNvPr id="32785" name="Text Box 7"/>
            <p:cNvSpPr txBox="1">
              <a:spLocks noChangeArrowheads="1"/>
            </p:cNvSpPr>
            <p:nvPr/>
          </p:nvSpPr>
          <p:spPr bwMode="auto">
            <a:xfrm>
              <a:off x="929"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2</a:t>
              </a:r>
            </a:p>
          </p:txBody>
        </p:sp>
        <p:sp>
          <p:nvSpPr>
            <p:cNvPr id="32786" name="Text Box 8"/>
            <p:cNvSpPr txBox="1">
              <a:spLocks noChangeArrowheads="1"/>
            </p:cNvSpPr>
            <p:nvPr/>
          </p:nvSpPr>
          <p:spPr bwMode="auto">
            <a:xfrm>
              <a:off x="1286"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3</a:t>
              </a:r>
            </a:p>
          </p:txBody>
        </p:sp>
        <p:sp>
          <p:nvSpPr>
            <p:cNvPr id="32787" name="Text Box 9"/>
            <p:cNvSpPr txBox="1">
              <a:spLocks noChangeArrowheads="1"/>
            </p:cNvSpPr>
            <p:nvPr/>
          </p:nvSpPr>
          <p:spPr bwMode="auto">
            <a:xfrm>
              <a:off x="1286" y="3308"/>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4</a:t>
              </a:r>
            </a:p>
          </p:txBody>
        </p:sp>
        <p:sp>
          <p:nvSpPr>
            <p:cNvPr id="32788" name="Text Box 10"/>
            <p:cNvSpPr txBox="1">
              <a:spLocks noChangeArrowheads="1"/>
            </p:cNvSpPr>
            <p:nvPr/>
          </p:nvSpPr>
          <p:spPr bwMode="auto">
            <a:xfrm>
              <a:off x="1655" y="2401"/>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5</a:t>
              </a:r>
            </a:p>
          </p:txBody>
        </p:sp>
        <p:sp>
          <p:nvSpPr>
            <p:cNvPr id="32789" name="Text Box 11"/>
            <p:cNvSpPr txBox="1">
              <a:spLocks noChangeArrowheads="1"/>
            </p:cNvSpPr>
            <p:nvPr/>
          </p:nvSpPr>
          <p:spPr bwMode="auto">
            <a:xfrm>
              <a:off x="2012" y="2583"/>
              <a:ext cx="187" cy="212"/>
            </a:xfrm>
            <a:prstGeom prst="rect">
              <a:avLst/>
            </a:prstGeom>
            <a:noFill/>
            <a:ln w="12700">
              <a:noFill/>
              <a:miter lim="800000"/>
              <a:headEnd type="none" w="sm" len="sm"/>
              <a:tailEnd type="none" w="sm" len="sm"/>
            </a:ln>
          </p:spPr>
          <p:txBody>
            <a:bodyPr wrap="none">
              <a:spAutoFit/>
            </a:bodyPr>
            <a:lstStyle/>
            <a:p>
              <a:pPr eaLnBrk="0" hangingPunct="0"/>
              <a:r>
                <a:rPr lang="en-US" sz="1600" b="1">
                  <a:solidFill>
                    <a:srgbClr val="800000"/>
                  </a:solidFill>
                </a:rPr>
                <a:t>6</a:t>
              </a:r>
            </a:p>
          </p:txBody>
        </p:sp>
      </p:grpSp>
      <p:sp>
        <p:nvSpPr>
          <p:cNvPr id="399375" name="Line 15"/>
          <p:cNvSpPr>
            <a:spLocks noChangeShapeType="1"/>
          </p:cNvSpPr>
          <p:nvPr/>
        </p:nvSpPr>
        <p:spPr bwMode="auto">
          <a:xfrm flipH="1" flipV="1">
            <a:off x="1619250" y="2660650"/>
            <a:ext cx="865188" cy="431800"/>
          </a:xfrm>
          <a:prstGeom prst="line">
            <a:avLst/>
          </a:prstGeom>
          <a:noFill/>
          <a:ln w="12700">
            <a:solidFill>
              <a:schemeClr val="tx1"/>
            </a:solidFill>
            <a:round/>
            <a:headEnd type="none" w="sm" len="sm"/>
            <a:tailEnd type="triangle" w="sm" len="sm"/>
          </a:ln>
        </p:spPr>
        <p:txBody>
          <a:bodyPr/>
          <a:lstStyle/>
          <a:p>
            <a:endParaRPr lang="en-US"/>
          </a:p>
        </p:txBody>
      </p:sp>
      <p:sp>
        <p:nvSpPr>
          <p:cNvPr id="399376" name="Line 16"/>
          <p:cNvSpPr>
            <a:spLocks noChangeShapeType="1"/>
          </p:cNvSpPr>
          <p:nvPr/>
        </p:nvSpPr>
        <p:spPr bwMode="auto">
          <a:xfrm flipV="1">
            <a:off x="2771775" y="1797050"/>
            <a:ext cx="792163" cy="1223963"/>
          </a:xfrm>
          <a:prstGeom prst="line">
            <a:avLst/>
          </a:prstGeom>
          <a:noFill/>
          <a:ln w="12700">
            <a:solidFill>
              <a:schemeClr val="tx1"/>
            </a:solidFill>
            <a:round/>
            <a:headEnd type="none" w="sm" len="sm"/>
            <a:tailEnd type="triangle" w="sm" len="sm"/>
          </a:ln>
        </p:spPr>
        <p:txBody>
          <a:bodyPr/>
          <a:lstStyle/>
          <a:p>
            <a:endParaRPr lang="en-US"/>
          </a:p>
        </p:txBody>
      </p:sp>
      <p:sp>
        <p:nvSpPr>
          <p:cNvPr id="399377" name="Line 17"/>
          <p:cNvSpPr>
            <a:spLocks noChangeShapeType="1"/>
          </p:cNvSpPr>
          <p:nvPr/>
        </p:nvSpPr>
        <p:spPr bwMode="auto">
          <a:xfrm flipV="1">
            <a:off x="4572000" y="1652588"/>
            <a:ext cx="1008063" cy="2016125"/>
          </a:xfrm>
          <a:prstGeom prst="line">
            <a:avLst/>
          </a:prstGeom>
          <a:noFill/>
          <a:ln w="12700">
            <a:solidFill>
              <a:schemeClr val="tx1"/>
            </a:solidFill>
            <a:round/>
            <a:headEnd type="none" w="sm" len="sm"/>
            <a:tailEnd type="triangle" w="sm" len="sm"/>
          </a:ln>
        </p:spPr>
        <p:txBody>
          <a:bodyPr/>
          <a:lstStyle/>
          <a:p>
            <a:endParaRPr lang="en-US"/>
          </a:p>
        </p:txBody>
      </p:sp>
      <p:sp>
        <p:nvSpPr>
          <p:cNvPr id="399378" name="Line 18"/>
          <p:cNvSpPr>
            <a:spLocks noChangeShapeType="1"/>
          </p:cNvSpPr>
          <p:nvPr/>
        </p:nvSpPr>
        <p:spPr bwMode="auto">
          <a:xfrm flipH="1">
            <a:off x="1585913" y="4552950"/>
            <a:ext cx="863600" cy="287338"/>
          </a:xfrm>
          <a:prstGeom prst="line">
            <a:avLst/>
          </a:prstGeom>
          <a:noFill/>
          <a:ln w="12700">
            <a:solidFill>
              <a:schemeClr val="tx1"/>
            </a:solidFill>
            <a:round/>
            <a:headEnd type="none" w="sm" len="sm"/>
            <a:tailEnd type="triangle" w="sm" len="sm"/>
          </a:ln>
        </p:spPr>
        <p:txBody>
          <a:bodyPr/>
          <a:lstStyle/>
          <a:p>
            <a:endParaRPr lang="en-US"/>
          </a:p>
        </p:txBody>
      </p:sp>
      <p:sp>
        <p:nvSpPr>
          <p:cNvPr id="399379" name="Rectangle 19"/>
          <p:cNvSpPr>
            <a:spLocks noChangeArrowheads="1"/>
          </p:cNvSpPr>
          <p:nvPr/>
        </p:nvSpPr>
        <p:spPr bwMode="auto">
          <a:xfrm>
            <a:off x="2555875" y="3668713"/>
            <a:ext cx="4464050" cy="144462"/>
          </a:xfrm>
          <a:prstGeom prst="rect">
            <a:avLst/>
          </a:prstGeom>
          <a:solidFill>
            <a:srgbClr val="CCFFFF">
              <a:alpha val="36862"/>
            </a:srgbClr>
          </a:solidFill>
          <a:ln w="12700">
            <a:solidFill>
              <a:schemeClr val="tx1"/>
            </a:solidFill>
            <a:miter lim="800000"/>
            <a:headEnd type="none" w="sm" len="sm"/>
            <a:tailEnd type="none" w="sm" len="sm"/>
          </a:ln>
        </p:spPr>
        <p:txBody>
          <a:bodyPr wrap="none" anchor="ctr"/>
          <a:lstStyle/>
          <a:p>
            <a:pPr eaLnBrk="0" hangingPunct="0"/>
            <a:endParaRPr lang="en-US"/>
          </a:p>
        </p:txBody>
      </p:sp>
      <p:sp>
        <p:nvSpPr>
          <p:cNvPr id="399380" name="Rectangle 20"/>
          <p:cNvSpPr>
            <a:spLocks noChangeArrowheads="1"/>
          </p:cNvSpPr>
          <p:nvPr/>
        </p:nvSpPr>
        <p:spPr bwMode="auto">
          <a:xfrm>
            <a:off x="2495550" y="4489450"/>
            <a:ext cx="1374775" cy="130175"/>
          </a:xfrm>
          <a:prstGeom prst="rect">
            <a:avLst/>
          </a:prstGeom>
          <a:solidFill>
            <a:srgbClr val="CCFFFF">
              <a:alpha val="36862"/>
            </a:srgbClr>
          </a:solidFill>
          <a:ln w="12700">
            <a:solidFill>
              <a:schemeClr val="tx1"/>
            </a:solidFill>
            <a:miter lim="800000"/>
            <a:headEnd type="none" w="sm" len="sm"/>
            <a:tailEnd type="none" w="sm" len="sm"/>
          </a:ln>
        </p:spPr>
        <p:txBody>
          <a:bodyPr wrap="none" anchor="ctr"/>
          <a:lstStyle/>
          <a:p>
            <a:pPr eaLnBrk="0" hangingPunct="0"/>
            <a:endParaRPr lang="en-US"/>
          </a:p>
        </p:txBody>
      </p:sp>
      <p:sp>
        <p:nvSpPr>
          <p:cNvPr id="399381" name="Text Box 21"/>
          <p:cNvSpPr txBox="1">
            <a:spLocks noChangeArrowheads="1"/>
          </p:cNvSpPr>
          <p:nvPr/>
        </p:nvSpPr>
        <p:spPr bwMode="auto">
          <a:xfrm>
            <a:off x="179388" y="2300288"/>
            <a:ext cx="1493837" cy="396875"/>
          </a:xfrm>
          <a:prstGeom prst="rect">
            <a:avLst/>
          </a:prstGeom>
          <a:noFill/>
          <a:ln w="12700">
            <a:noFill/>
            <a:miter lim="800000"/>
            <a:headEnd type="none" w="sm" len="sm"/>
            <a:tailEnd type="none" w="sm" len="sm"/>
          </a:ln>
        </p:spPr>
        <p:txBody>
          <a:bodyPr wrap="none">
            <a:spAutoFit/>
          </a:bodyPr>
          <a:lstStyle/>
          <a:p>
            <a:pPr eaLnBrk="0" hangingPunct="0"/>
            <a:r>
              <a:rPr lang="en-US"/>
              <a:t>Nr of atoms</a:t>
            </a:r>
          </a:p>
        </p:txBody>
      </p:sp>
      <p:sp>
        <p:nvSpPr>
          <p:cNvPr id="399382" name="Text Box 22"/>
          <p:cNvSpPr txBox="1">
            <a:spLocks noChangeArrowheads="1"/>
          </p:cNvSpPr>
          <p:nvPr/>
        </p:nvSpPr>
        <p:spPr bwMode="auto">
          <a:xfrm>
            <a:off x="3059113" y="1365250"/>
            <a:ext cx="1495425" cy="396875"/>
          </a:xfrm>
          <a:prstGeom prst="rect">
            <a:avLst/>
          </a:prstGeom>
          <a:noFill/>
          <a:ln w="12700">
            <a:noFill/>
            <a:miter lim="800000"/>
            <a:headEnd type="none" w="sm" len="sm"/>
            <a:tailEnd type="none" w="sm" len="sm"/>
          </a:ln>
        </p:spPr>
        <p:txBody>
          <a:bodyPr wrap="none">
            <a:spAutoFit/>
          </a:bodyPr>
          <a:lstStyle/>
          <a:p>
            <a:pPr eaLnBrk="0" hangingPunct="0"/>
            <a:r>
              <a:rPr lang="en-US"/>
              <a:t>Nr of bonds</a:t>
            </a:r>
          </a:p>
        </p:txBody>
      </p:sp>
      <p:sp>
        <p:nvSpPr>
          <p:cNvPr id="399383" name="Text Box 23"/>
          <p:cNvSpPr txBox="1">
            <a:spLocks noChangeArrowheads="1"/>
          </p:cNvSpPr>
          <p:nvPr/>
        </p:nvSpPr>
        <p:spPr bwMode="auto">
          <a:xfrm>
            <a:off x="5508625" y="1292225"/>
            <a:ext cx="2722563" cy="396875"/>
          </a:xfrm>
          <a:prstGeom prst="rect">
            <a:avLst/>
          </a:prstGeom>
          <a:noFill/>
          <a:ln w="12700">
            <a:noFill/>
            <a:miter lim="800000"/>
            <a:headEnd type="none" w="sm" len="sm"/>
            <a:tailEnd type="none" w="sm" len="sm"/>
          </a:ln>
        </p:spPr>
        <p:txBody>
          <a:bodyPr wrap="none">
            <a:spAutoFit/>
          </a:bodyPr>
          <a:lstStyle/>
          <a:p>
            <a:pPr eaLnBrk="0" hangingPunct="0"/>
            <a:r>
              <a:rPr lang="en-US"/>
              <a:t>Description of an atom</a:t>
            </a:r>
          </a:p>
        </p:txBody>
      </p:sp>
      <p:sp>
        <p:nvSpPr>
          <p:cNvPr id="399384" name="Text Box 24"/>
          <p:cNvSpPr txBox="1">
            <a:spLocks noChangeArrowheads="1"/>
          </p:cNvSpPr>
          <p:nvPr/>
        </p:nvSpPr>
        <p:spPr bwMode="auto">
          <a:xfrm>
            <a:off x="395288" y="4767263"/>
            <a:ext cx="1728787" cy="701675"/>
          </a:xfrm>
          <a:prstGeom prst="rect">
            <a:avLst/>
          </a:prstGeom>
          <a:noFill/>
          <a:ln w="12700">
            <a:noFill/>
            <a:miter lim="800000"/>
            <a:headEnd type="none" w="sm" len="sm"/>
            <a:tailEnd type="none" w="sm" len="sm"/>
          </a:ln>
        </p:spPr>
        <p:txBody>
          <a:bodyPr>
            <a:spAutoFit/>
          </a:bodyPr>
          <a:lstStyle/>
          <a:p>
            <a:pPr eaLnBrk="0" hangingPunct="0"/>
            <a:r>
              <a:rPr lang="en-US"/>
              <a:t>Description of a bond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9375"/>
                                        </p:tgtEl>
                                        <p:attrNameLst>
                                          <p:attrName>style.visibility</p:attrName>
                                        </p:attrNameLst>
                                      </p:cBhvr>
                                      <p:to>
                                        <p:strVal val="visible"/>
                                      </p:to>
                                    </p:set>
                                    <p:animEffect transition="in" filter="wipe(down)">
                                      <p:cBhvr>
                                        <p:cTn id="7" dur="500"/>
                                        <p:tgtEl>
                                          <p:spTgt spid="39937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99381"/>
                                        </p:tgtEl>
                                        <p:attrNameLst>
                                          <p:attrName>style.visibility</p:attrName>
                                        </p:attrNameLst>
                                      </p:cBhvr>
                                      <p:to>
                                        <p:strVal val="visible"/>
                                      </p:to>
                                    </p:set>
                                    <p:animEffect transition="in" filter="wipe(down)">
                                      <p:cBhvr>
                                        <p:cTn id="11" dur="500"/>
                                        <p:tgtEl>
                                          <p:spTgt spid="39938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399376"/>
                                        </p:tgtEl>
                                        <p:attrNameLst>
                                          <p:attrName>style.visibility</p:attrName>
                                        </p:attrNameLst>
                                      </p:cBhvr>
                                      <p:to>
                                        <p:strVal val="visible"/>
                                      </p:to>
                                    </p:set>
                                    <p:animEffect transition="in" filter="wipe(down)">
                                      <p:cBhvr>
                                        <p:cTn id="16" dur="500"/>
                                        <p:tgtEl>
                                          <p:spTgt spid="399376"/>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399382"/>
                                        </p:tgtEl>
                                        <p:attrNameLst>
                                          <p:attrName>style.visibility</p:attrName>
                                        </p:attrNameLst>
                                      </p:cBhvr>
                                      <p:to>
                                        <p:strVal val="visible"/>
                                      </p:to>
                                    </p:set>
                                    <p:animEffect transition="in" filter="wipe(down)">
                                      <p:cBhvr>
                                        <p:cTn id="20" dur="500"/>
                                        <p:tgtEl>
                                          <p:spTgt spid="39938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99379"/>
                                        </p:tgtEl>
                                        <p:attrNameLst>
                                          <p:attrName>style.visibility</p:attrName>
                                        </p:attrNameLst>
                                      </p:cBhvr>
                                      <p:to>
                                        <p:strVal val="visible"/>
                                      </p:to>
                                    </p:set>
                                  </p:childTnLst>
                                </p:cTn>
                              </p:par>
                            </p:childTnLst>
                          </p:cTn>
                        </p:par>
                        <p:par>
                          <p:cTn id="25" fill="hold">
                            <p:stCondLst>
                              <p:cond delay="0"/>
                            </p:stCondLst>
                            <p:childTnLst>
                              <p:par>
                                <p:cTn id="26" presetID="22" presetClass="entr" presetSubtype="4" fill="hold" grpId="0" nodeType="afterEffect">
                                  <p:stCondLst>
                                    <p:cond delay="0"/>
                                  </p:stCondLst>
                                  <p:childTnLst>
                                    <p:set>
                                      <p:cBhvr>
                                        <p:cTn id="27" dur="1" fill="hold">
                                          <p:stCondLst>
                                            <p:cond delay="0"/>
                                          </p:stCondLst>
                                        </p:cTn>
                                        <p:tgtEl>
                                          <p:spTgt spid="399377"/>
                                        </p:tgtEl>
                                        <p:attrNameLst>
                                          <p:attrName>style.visibility</p:attrName>
                                        </p:attrNameLst>
                                      </p:cBhvr>
                                      <p:to>
                                        <p:strVal val="visible"/>
                                      </p:to>
                                    </p:set>
                                    <p:animEffect transition="in" filter="wipe(down)">
                                      <p:cBhvr>
                                        <p:cTn id="28" dur="500"/>
                                        <p:tgtEl>
                                          <p:spTgt spid="399377"/>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399383"/>
                                        </p:tgtEl>
                                        <p:attrNameLst>
                                          <p:attrName>style.visibility</p:attrName>
                                        </p:attrNameLst>
                                      </p:cBhvr>
                                      <p:to>
                                        <p:strVal val="visible"/>
                                      </p:to>
                                    </p:set>
                                    <p:animEffect transition="in" filter="wipe(left)">
                                      <p:cBhvr>
                                        <p:cTn id="32" dur="500"/>
                                        <p:tgtEl>
                                          <p:spTgt spid="39938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99380"/>
                                        </p:tgtEl>
                                        <p:attrNameLst>
                                          <p:attrName>style.visibility</p:attrName>
                                        </p:attrNameLst>
                                      </p:cBhvr>
                                      <p:to>
                                        <p:strVal val="visible"/>
                                      </p:to>
                                    </p:set>
                                  </p:childTnLst>
                                </p:cTn>
                              </p:par>
                            </p:childTnLst>
                          </p:cTn>
                        </p:par>
                        <p:par>
                          <p:cTn id="37" fill="hold">
                            <p:stCondLst>
                              <p:cond delay="0"/>
                            </p:stCondLst>
                            <p:childTnLst>
                              <p:par>
                                <p:cTn id="38" presetID="22" presetClass="entr" presetSubtype="2" fill="hold" grpId="0" nodeType="afterEffect">
                                  <p:stCondLst>
                                    <p:cond delay="0"/>
                                  </p:stCondLst>
                                  <p:childTnLst>
                                    <p:set>
                                      <p:cBhvr>
                                        <p:cTn id="39" dur="1" fill="hold">
                                          <p:stCondLst>
                                            <p:cond delay="0"/>
                                          </p:stCondLst>
                                        </p:cTn>
                                        <p:tgtEl>
                                          <p:spTgt spid="399378"/>
                                        </p:tgtEl>
                                        <p:attrNameLst>
                                          <p:attrName>style.visibility</p:attrName>
                                        </p:attrNameLst>
                                      </p:cBhvr>
                                      <p:to>
                                        <p:strVal val="visible"/>
                                      </p:to>
                                    </p:set>
                                    <p:animEffect transition="in" filter="wipe(right)">
                                      <p:cBhvr>
                                        <p:cTn id="40" dur="500"/>
                                        <p:tgtEl>
                                          <p:spTgt spid="399378"/>
                                        </p:tgtEl>
                                      </p:cBhvr>
                                    </p:animEffect>
                                  </p:childTnLst>
                                </p:cTn>
                              </p:par>
                            </p:childTnLst>
                          </p:cTn>
                        </p:par>
                        <p:par>
                          <p:cTn id="41" fill="hold">
                            <p:stCondLst>
                              <p:cond delay="500"/>
                            </p:stCondLst>
                            <p:childTnLst>
                              <p:par>
                                <p:cTn id="42" presetID="22" presetClass="entr" presetSubtype="1" fill="hold" grpId="0" nodeType="afterEffect">
                                  <p:stCondLst>
                                    <p:cond delay="0"/>
                                  </p:stCondLst>
                                  <p:childTnLst>
                                    <p:set>
                                      <p:cBhvr>
                                        <p:cTn id="43" dur="1" fill="hold">
                                          <p:stCondLst>
                                            <p:cond delay="0"/>
                                          </p:stCondLst>
                                        </p:cTn>
                                        <p:tgtEl>
                                          <p:spTgt spid="399384"/>
                                        </p:tgtEl>
                                        <p:attrNameLst>
                                          <p:attrName>style.visibility</p:attrName>
                                        </p:attrNameLst>
                                      </p:cBhvr>
                                      <p:to>
                                        <p:strVal val="visible"/>
                                      </p:to>
                                    </p:set>
                                    <p:animEffect transition="in" filter="wipe(up)">
                                      <p:cBhvr>
                                        <p:cTn id="44" dur="500"/>
                                        <p:tgtEl>
                                          <p:spTgt spid="399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5" grpId="0" animBg="1"/>
      <p:bldP spid="399376" grpId="0" animBg="1"/>
      <p:bldP spid="399377" grpId="0" animBg="1"/>
      <p:bldP spid="399378" grpId="0" animBg="1"/>
      <p:bldP spid="399379" grpId="0" animBg="1"/>
      <p:bldP spid="399380" grpId="0" animBg="1"/>
      <p:bldP spid="399381" grpId="0"/>
      <p:bldP spid="399382" grpId="0"/>
      <p:bldP spid="399383" grpId="0"/>
      <p:bldP spid="39938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3"/>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SDFile (.SDF) format</a:t>
            </a:r>
          </a:p>
        </p:txBody>
      </p:sp>
      <p:sp>
        <p:nvSpPr>
          <p:cNvPr id="50179" name="Text Box 8"/>
          <p:cNvSpPr txBox="1">
            <a:spLocks noChangeArrowheads="1"/>
          </p:cNvSpPr>
          <p:nvPr/>
        </p:nvSpPr>
        <p:spPr bwMode="auto">
          <a:xfrm>
            <a:off x="1331913" y="1654175"/>
            <a:ext cx="6788150" cy="701675"/>
          </a:xfrm>
          <a:prstGeom prst="rect">
            <a:avLst/>
          </a:prstGeom>
          <a:noFill/>
          <a:ln w="12700">
            <a:noFill/>
            <a:miter lim="800000"/>
            <a:headEnd type="none" w="sm" len="sm"/>
            <a:tailEnd type="none" w="sm" len="sm"/>
          </a:ln>
        </p:spPr>
        <p:txBody>
          <a:bodyPr>
            <a:spAutoFit/>
          </a:bodyPr>
          <a:lstStyle/>
          <a:p>
            <a:pPr algn="ctr" eaLnBrk="0" hangingPunct="0"/>
            <a:r>
              <a:rPr lang="en-US"/>
              <a:t>Includes structural information in the Molfile format</a:t>
            </a:r>
          </a:p>
          <a:p>
            <a:pPr algn="ctr" eaLnBrk="0" hangingPunct="0"/>
            <a:r>
              <a:rPr lang="en-US" b="1">
                <a:solidFill>
                  <a:srgbClr val="800000"/>
                </a:solidFill>
              </a:rPr>
              <a:t>and associated</a:t>
            </a:r>
            <a:r>
              <a:rPr lang="en-US"/>
              <a:t> </a:t>
            </a:r>
            <a:r>
              <a:rPr lang="en-US" b="1">
                <a:solidFill>
                  <a:srgbClr val="800000"/>
                </a:solidFill>
              </a:rPr>
              <a:t>data items </a:t>
            </a:r>
            <a:r>
              <a:rPr lang="en-US"/>
              <a:t>for one </a:t>
            </a:r>
            <a:r>
              <a:rPr lang="en-US" b="1">
                <a:solidFill>
                  <a:srgbClr val="800000"/>
                </a:solidFill>
              </a:rPr>
              <a:t>or more</a:t>
            </a:r>
            <a:r>
              <a:rPr lang="en-US"/>
              <a:t> compounds.</a:t>
            </a:r>
          </a:p>
        </p:txBody>
      </p:sp>
      <p:sp>
        <p:nvSpPr>
          <p:cNvPr id="50180" name="Text Box 9"/>
          <p:cNvSpPr txBox="1">
            <a:spLocks noChangeArrowheads="1"/>
          </p:cNvSpPr>
          <p:nvPr/>
        </p:nvSpPr>
        <p:spPr bwMode="auto">
          <a:xfrm>
            <a:off x="3563938" y="3219450"/>
            <a:ext cx="1990725" cy="2225675"/>
          </a:xfrm>
          <a:prstGeom prst="rect">
            <a:avLst/>
          </a:prstGeom>
          <a:noFill/>
          <a:ln w="12700">
            <a:noFill/>
            <a:miter lim="800000"/>
            <a:headEnd type="none" w="sm" len="sm"/>
            <a:tailEnd type="none" w="sm" len="sm"/>
          </a:ln>
        </p:spPr>
        <p:txBody>
          <a:bodyPr wrap="none">
            <a:spAutoFit/>
          </a:bodyPr>
          <a:lstStyle/>
          <a:p>
            <a:pPr eaLnBrk="0" hangingPunct="0"/>
            <a:r>
              <a:rPr lang="en-US"/>
              <a:t>Molfile1</a:t>
            </a:r>
          </a:p>
          <a:p>
            <a:pPr eaLnBrk="0" hangingPunct="0"/>
            <a:r>
              <a:rPr lang="en-US"/>
              <a:t>Associated data</a:t>
            </a:r>
          </a:p>
          <a:p>
            <a:pPr eaLnBrk="0" hangingPunct="0"/>
            <a:r>
              <a:rPr lang="en-US"/>
              <a:t>$$$$</a:t>
            </a:r>
          </a:p>
          <a:p>
            <a:pPr eaLnBrk="0" hangingPunct="0"/>
            <a:r>
              <a:rPr lang="en-US"/>
              <a:t>Molfile2</a:t>
            </a:r>
          </a:p>
          <a:p>
            <a:pPr eaLnBrk="0" hangingPunct="0"/>
            <a:r>
              <a:rPr lang="en-US"/>
              <a:t>Associated data</a:t>
            </a:r>
          </a:p>
          <a:p>
            <a:pPr eaLnBrk="0" hangingPunct="0"/>
            <a:r>
              <a:rPr lang="en-US"/>
              <a:t>$$$$</a:t>
            </a:r>
          </a:p>
          <a:p>
            <a:pPr eaLnBrk="0" hangingPunct="0"/>
            <a:r>
              <a:rPr lang="en-US"/>
              <a: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SDFile (.SDF) format</a:t>
            </a:r>
          </a:p>
        </p:txBody>
      </p:sp>
      <p:sp>
        <p:nvSpPr>
          <p:cNvPr id="51203" name="Text Box 4"/>
          <p:cNvSpPr txBox="1">
            <a:spLocks noChangeArrowheads="1"/>
          </p:cNvSpPr>
          <p:nvPr/>
        </p:nvSpPr>
        <p:spPr bwMode="auto">
          <a:xfrm>
            <a:off x="395288" y="1057275"/>
            <a:ext cx="1446212" cy="1581150"/>
          </a:xfrm>
          <a:prstGeom prst="rect">
            <a:avLst/>
          </a:prstGeom>
          <a:solidFill>
            <a:srgbClr val="CCFFFF"/>
          </a:solidFill>
          <a:ln w="12700">
            <a:noFill/>
            <a:miter lim="800000"/>
            <a:headEnd type="none" w="sm" len="sm"/>
            <a:tailEnd type="none" w="sm" len="sm"/>
          </a:ln>
        </p:spPr>
        <p:txBody>
          <a:bodyPr wrap="none">
            <a:spAutoFit/>
          </a:bodyPr>
          <a:lstStyle/>
          <a:p>
            <a:pPr eaLnBrk="0" hangingPunct="0"/>
            <a:r>
              <a:rPr lang="en-US" sz="1400"/>
              <a:t>Molfile1</a:t>
            </a:r>
          </a:p>
          <a:p>
            <a:pPr eaLnBrk="0" hangingPunct="0"/>
            <a:r>
              <a:rPr lang="en-US" sz="1400"/>
              <a:t>Associated data</a:t>
            </a:r>
          </a:p>
          <a:p>
            <a:pPr eaLnBrk="0" hangingPunct="0"/>
            <a:r>
              <a:rPr lang="en-US" sz="1400"/>
              <a:t>$$$$</a:t>
            </a:r>
          </a:p>
          <a:p>
            <a:pPr eaLnBrk="0" hangingPunct="0"/>
            <a:r>
              <a:rPr lang="en-US" sz="1400"/>
              <a:t>Molfile2</a:t>
            </a:r>
          </a:p>
          <a:p>
            <a:pPr eaLnBrk="0" hangingPunct="0"/>
            <a:r>
              <a:rPr lang="en-US" sz="1400"/>
              <a:t>Associated data</a:t>
            </a:r>
          </a:p>
          <a:p>
            <a:pPr eaLnBrk="0" hangingPunct="0"/>
            <a:r>
              <a:rPr lang="en-US" sz="1400"/>
              <a:t>$$$$</a:t>
            </a:r>
          </a:p>
          <a:p>
            <a:pPr eaLnBrk="0" hangingPunct="0"/>
            <a:r>
              <a:rPr lang="en-US" sz="1400"/>
              <a:t>…</a:t>
            </a:r>
          </a:p>
        </p:txBody>
      </p:sp>
      <p:pic>
        <p:nvPicPr>
          <p:cNvPr id="436229" name="Picture 5"/>
          <p:cNvPicPr>
            <a:picLocks noChangeAspect="1" noChangeArrowheads="1"/>
          </p:cNvPicPr>
          <p:nvPr/>
        </p:nvPicPr>
        <p:blipFill>
          <a:blip r:embed="rId3" cstate="print"/>
          <a:srcRect/>
          <a:stretch>
            <a:fillRect/>
          </a:stretch>
        </p:blipFill>
        <p:spPr bwMode="auto">
          <a:xfrm>
            <a:off x="3635375" y="1125538"/>
            <a:ext cx="4791075" cy="5254625"/>
          </a:xfrm>
          <a:prstGeom prst="rect">
            <a:avLst/>
          </a:prstGeom>
          <a:noFill/>
          <a:ln w="12700">
            <a:solidFill>
              <a:schemeClr val="hlink"/>
            </a:solidFill>
            <a:miter lim="800000"/>
            <a:headEnd type="none" w="sm" len="sm"/>
            <a:tailEnd type="none" w="sm" len="sm"/>
          </a:ln>
          <a:effectLst>
            <a:outerShdw dist="107763" dir="2700000" algn="ctr" rotWithShape="0">
              <a:schemeClr val="bg2">
                <a:alpha val="50000"/>
              </a:schemeClr>
            </a:outerShdw>
          </a:effectLst>
        </p:spPr>
      </p:pic>
      <p:sp>
        <p:nvSpPr>
          <p:cNvPr id="51205" name="Text Box 6"/>
          <p:cNvSpPr txBox="1">
            <a:spLocks noChangeArrowheads="1"/>
          </p:cNvSpPr>
          <p:nvPr/>
        </p:nvSpPr>
        <p:spPr bwMode="auto">
          <a:xfrm>
            <a:off x="2449513" y="836613"/>
            <a:ext cx="1185862" cy="409575"/>
          </a:xfrm>
          <a:prstGeom prst="rect">
            <a:avLst/>
          </a:prstGeom>
          <a:solidFill>
            <a:srgbClr val="FF9999"/>
          </a:solidFill>
          <a:ln w="12700">
            <a:solidFill>
              <a:srgbClr val="800000"/>
            </a:solidFill>
            <a:miter lim="800000"/>
            <a:headEnd type="none" w="sm" len="sm"/>
            <a:tailEnd type="none" w="sm" len="sm"/>
          </a:ln>
        </p:spPr>
        <p:txBody>
          <a:bodyPr wrap="none">
            <a:spAutoFit/>
          </a:bodyPr>
          <a:lstStyle/>
          <a:p>
            <a:pPr eaLnBrk="0" hangingPunct="0"/>
            <a:r>
              <a:rPr lang="en-US"/>
              <a:t>Example</a:t>
            </a:r>
          </a:p>
        </p:txBody>
      </p:sp>
      <p:grpSp>
        <p:nvGrpSpPr>
          <p:cNvPr id="2" name="Group 17"/>
          <p:cNvGrpSpPr>
            <a:grpSpLocks/>
          </p:cNvGrpSpPr>
          <p:nvPr/>
        </p:nvGrpSpPr>
        <p:grpSpPr bwMode="auto">
          <a:xfrm>
            <a:off x="34925" y="4365625"/>
            <a:ext cx="3527425" cy="336550"/>
            <a:chOff x="68" y="2764"/>
            <a:chExt cx="2222" cy="212"/>
          </a:xfrm>
        </p:grpSpPr>
        <p:sp>
          <p:nvSpPr>
            <p:cNvPr id="51208" name="Text Box 7"/>
            <p:cNvSpPr txBox="1">
              <a:spLocks noChangeArrowheads="1"/>
            </p:cNvSpPr>
            <p:nvPr/>
          </p:nvSpPr>
          <p:spPr bwMode="auto">
            <a:xfrm>
              <a:off x="68" y="2764"/>
              <a:ext cx="1702" cy="212"/>
            </a:xfrm>
            <a:prstGeom prst="rect">
              <a:avLst/>
            </a:prstGeom>
            <a:noFill/>
            <a:ln w="12700">
              <a:noFill/>
              <a:miter lim="800000"/>
              <a:headEnd type="none" w="sm" len="sm"/>
              <a:tailEnd type="none" w="sm" len="sm"/>
            </a:ln>
          </p:spPr>
          <p:txBody>
            <a:bodyPr wrap="none">
              <a:spAutoFit/>
            </a:bodyPr>
            <a:lstStyle/>
            <a:p>
              <a:pPr eaLnBrk="0" hangingPunct="0"/>
              <a:r>
                <a:rPr lang="en-US" sz="1600"/>
                <a:t>Associated data (molecular)</a:t>
              </a:r>
            </a:p>
          </p:txBody>
        </p:sp>
        <p:sp>
          <p:nvSpPr>
            <p:cNvPr id="51209" name="Line 12"/>
            <p:cNvSpPr>
              <a:spLocks noChangeShapeType="1"/>
            </p:cNvSpPr>
            <p:nvPr/>
          </p:nvSpPr>
          <p:spPr bwMode="auto">
            <a:xfrm flipH="1">
              <a:off x="1882" y="2870"/>
              <a:ext cx="408" cy="0"/>
            </a:xfrm>
            <a:prstGeom prst="line">
              <a:avLst/>
            </a:prstGeom>
            <a:noFill/>
            <a:ln w="12700">
              <a:solidFill>
                <a:schemeClr val="tx1"/>
              </a:solidFill>
              <a:round/>
              <a:headEnd type="none" w="sm" len="sm"/>
              <a:tailEnd type="triangle" w="sm" len="sm"/>
            </a:ln>
          </p:spPr>
          <p:txBody>
            <a:bodyPr/>
            <a:lstStyle/>
            <a:p>
              <a:endParaRPr lang="en-US"/>
            </a:p>
          </p:txBody>
        </p:sp>
      </p:grpSp>
      <p:sp>
        <p:nvSpPr>
          <p:cNvPr id="436245" name="Rectangle 21"/>
          <p:cNvSpPr>
            <a:spLocks noChangeArrowheads="1"/>
          </p:cNvSpPr>
          <p:nvPr/>
        </p:nvSpPr>
        <p:spPr bwMode="auto">
          <a:xfrm>
            <a:off x="3563938" y="4437063"/>
            <a:ext cx="2087562" cy="287337"/>
          </a:xfrm>
          <a:prstGeom prst="rect">
            <a:avLst/>
          </a:prstGeom>
          <a:solidFill>
            <a:srgbClr val="800000">
              <a:alpha val="36862"/>
            </a:srgbClr>
          </a:solidFill>
          <a:ln w="12700">
            <a:solidFill>
              <a:schemeClr val="hlink"/>
            </a:solidFill>
            <a:miter lim="800000"/>
            <a:headEnd type="none" w="sm" len="sm"/>
            <a:tailEnd type="none" w="sm" len="sm"/>
          </a:ln>
        </p:spPr>
        <p:txBody>
          <a:bodyPr wrap="none" anchor="ctr"/>
          <a:lstStyle/>
          <a:p>
            <a:pPr eaLnBrk="0" hangingPunct="0"/>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62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45"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Markush structures </a:t>
            </a:r>
          </a:p>
        </p:txBody>
      </p:sp>
      <p:sp>
        <p:nvSpPr>
          <p:cNvPr id="58371" name="Text Box 3"/>
          <p:cNvSpPr txBox="1">
            <a:spLocks noChangeArrowheads="1"/>
          </p:cNvSpPr>
          <p:nvPr/>
        </p:nvSpPr>
        <p:spPr bwMode="auto">
          <a:xfrm>
            <a:off x="611188" y="981075"/>
            <a:ext cx="8137525" cy="2530475"/>
          </a:xfrm>
          <a:prstGeom prst="rect">
            <a:avLst/>
          </a:prstGeom>
          <a:noFill/>
          <a:ln w="12700">
            <a:noFill/>
            <a:miter lim="800000"/>
            <a:headEnd type="none" w="sm" len="sm"/>
            <a:tailEnd type="none" w="sm" len="sm"/>
          </a:ln>
        </p:spPr>
        <p:txBody>
          <a:bodyPr>
            <a:spAutoFit/>
          </a:bodyPr>
          <a:lstStyle/>
          <a:p>
            <a:pPr eaLnBrk="0" hangingPunct="0"/>
            <a:r>
              <a:rPr lang="en-US"/>
              <a:t>A Markush structures diagram is a type of representation specific for a SERIES of chemical compounds.</a:t>
            </a:r>
          </a:p>
          <a:p>
            <a:pPr eaLnBrk="0" hangingPunct="0"/>
            <a:endParaRPr lang="en-US"/>
          </a:p>
          <a:p>
            <a:pPr eaLnBrk="0" hangingPunct="0"/>
            <a:r>
              <a:rPr lang="en-US"/>
              <a:t>The diagram </a:t>
            </a:r>
            <a:r>
              <a:rPr lang="pt-PT"/>
              <a:t>can </a:t>
            </a:r>
            <a:r>
              <a:rPr lang="en-US"/>
              <a:t>describe not only </a:t>
            </a:r>
            <a:r>
              <a:rPr lang="pt-PT"/>
              <a:t>a specific molecule</a:t>
            </a:r>
            <a:r>
              <a:rPr lang="en-US"/>
              <a:t>, but several families of compounds.</a:t>
            </a:r>
          </a:p>
          <a:p>
            <a:pPr eaLnBrk="0" hangingPunct="0"/>
            <a:endParaRPr lang="en-US"/>
          </a:p>
          <a:p>
            <a:pPr eaLnBrk="0" hangingPunct="0"/>
            <a:r>
              <a:rPr lang="en-US"/>
              <a:t>It includes a </a:t>
            </a:r>
            <a:r>
              <a:rPr lang="pt-PT"/>
              <a:t>core</a:t>
            </a:r>
            <a:r>
              <a:rPr lang="en-US"/>
              <a:t> and substituents, which are listed as text separately from the diagram.</a:t>
            </a:r>
          </a:p>
        </p:txBody>
      </p:sp>
      <p:sp>
        <p:nvSpPr>
          <p:cNvPr id="58372" name="Text Box 4"/>
          <p:cNvSpPr txBox="1">
            <a:spLocks noChangeArrowheads="1"/>
          </p:cNvSpPr>
          <p:nvPr/>
        </p:nvSpPr>
        <p:spPr bwMode="auto">
          <a:xfrm>
            <a:off x="5076825" y="4225925"/>
            <a:ext cx="3060700" cy="915988"/>
          </a:xfrm>
          <a:prstGeom prst="rect">
            <a:avLst/>
          </a:prstGeom>
          <a:noFill/>
          <a:ln w="12700">
            <a:noFill/>
            <a:miter lim="800000"/>
            <a:headEnd type="none" w="sm" len="sm"/>
            <a:tailEnd type="none" w="sm" len="sm"/>
          </a:ln>
        </p:spPr>
        <p:txBody>
          <a:bodyPr wrap="none">
            <a:spAutoFit/>
          </a:bodyPr>
          <a:lstStyle/>
          <a:p>
            <a:pPr eaLnBrk="0" hangingPunct="0"/>
            <a:r>
              <a:rPr lang="en-US" sz="1800"/>
              <a:t>R1= H, halog</a:t>
            </a:r>
            <a:r>
              <a:rPr lang="pt-PT" sz="1800"/>
              <a:t>en</a:t>
            </a:r>
            <a:r>
              <a:rPr lang="en-US" sz="1800"/>
              <a:t>, OH, COOH</a:t>
            </a:r>
          </a:p>
          <a:p>
            <a:pPr eaLnBrk="0" hangingPunct="0"/>
            <a:r>
              <a:rPr lang="en-US" sz="1800"/>
              <a:t>R2= H, CH</a:t>
            </a:r>
            <a:r>
              <a:rPr lang="en-US" sz="1800" baseline="-25000"/>
              <a:t>3</a:t>
            </a:r>
          </a:p>
          <a:p>
            <a:pPr eaLnBrk="0" hangingPunct="0"/>
            <a:r>
              <a:rPr lang="en-US" sz="1800"/>
              <a:t>X= Cl, Br, CH3</a:t>
            </a:r>
          </a:p>
        </p:txBody>
      </p:sp>
      <p:pic>
        <p:nvPicPr>
          <p:cNvPr id="58373" name="Picture 5"/>
          <p:cNvPicPr>
            <a:picLocks noChangeAspect="1" noChangeArrowheads="1"/>
          </p:cNvPicPr>
          <p:nvPr/>
        </p:nvPicPr>
        <p:blipFill>
          <a:blip r:embed="rId3" cstate="print"/>
          <a:srcRect/>
          <a:stretch>
            <a:fillRect/>
          </a:stretch>
        </p:blipFill>
        <p:spPr bwMode="auto">
          <a:xfrm>
            <a:off x="971550" y="3651250"/>
            <a:ext cx="3838575" cy="2066925"/>
          </a:xfrm>
          <a:prstGeom prst="rect">
            <a:avLst/>
          </a:prstGeom>
          <a:noFill/>
          <a:ln w="12700">
            <a:noFill/>
            <a:miter lim="800000"/>
            <a:headEnd type="none" w="sm" len="sm"/>
            <a:tailEnd type="none" w="sm" len="sm"/>
          </a:ln>
        </p:spPr>
      </p:pic>
      <p:sp>
        <p:nvSpPr>
          <p:cNvPr id="58374" name="Text Box 6"/>
          <p:cNvSpPr txBox="1">
            <a:spLocks noChangeArrowheads="1"/>
          </p:cNvSpPr>
          <p:nvPr/>
        </p:nvSpPr>
        <p:spPr bwMode="auto">
          <a:xfrm>
            <a:off x="611188" y="5984875"/>
            <a:ext cx="5513387" cy="396875"/>
          </a:xfrm>
          <a:prstGeom prst="rect">
            <a:avLst/>
          </a:prstGeom>
          <a:noFill/>
          <a:ln w="12700">
            <a:noFill/>
            <a:miter lim="800000"/>
            <a:headEnd type="none" w="sm" len="sm"/>
            <a:tailEnd type="none" w="sm" len="sm"/>
          </a:ln>
        </p:spPr>
        <p:txBody>
          <a:bodyPr wrap="none">
            <a:spAutoFit/>
          </a:bodyPr>
          <a:lstStyle/>
          <a:p>
            <a:pPr eaLnBrk="0" hangingPunct="0"/>
            <a:r>
              <a:rPr lang="en-US"/>
              <a:t>These are mostly used in databases of patents.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Representation of molecular fragments</a:t>
            </a:r>
          </a:p>
        </p:txBody>
      </p:sp>
      <p:sp>
        <p:nvSpPr>
          <p:cNvPr id="59395" name="Text Box 3"/>
          <p:cNvSpPr txBox="1">
            <a:spLocks noChangeArrowheads="1"/>
          </p:cNvSpPr>
          <p:nvPr/>
        </p:nvSpPr>
        <p:spPr bwMode="auto">
          <a:xfrm>
            <a:off x="611188" y="981075"/>
            <a:ext cx="8137525" cy="2835275"/>
          </a:xfrm>
          <a:prstGeom prst="rect">
            <a:avLst/>
          </a:prstGeom>
          <a:noFill/>
          <a:ln w="12700">
            <a:noFill/>
            <a:miter lim="800000"/>
            <a:headEnd type="none" w="sm" len="sm"/>
            <a:tailEnd type="none" w="sm" len="sm"/>
          </a:ln>
        </p:spPr>
        <p:txBody>
          <a:bodyPr>
            <a:spAutoFit/>
          </a:bodyPr>
          <a:lstStyle/>
          <a:p>
            <a:pPr algn="just" eaLnBrk="0" hangingPunct="0"/>
            <a:r>
              <a:rPr lang="en-US"/>
              <a:t>Just like a text document may be indexed on the basis of </a:t>
            </a:r>
            <a:r>
              <a:rPr lang="pt-PT"/>
              <a:t>specified</a:t>
            </a:r>
            <a:r>
              <a:rPr lang="en-US"/>
              <a:t> </a:t>
            </a:r>
            <a:r>
              <a:rPr lang="pt-PT"/>
              <a:t>key</a:t>
            </a:r>
            <a:r>
              <a:rPr lang="en-US"/>
              <a:t>words, a chemical structure may be indexed on the basis of </a:t>
            </a:r>
            <a:r>
              <a:rPr lang="pt-PT"/>
              <a:t>specific chemical characteristics, usually fragments.</a:t>
            </a:r>
            <a:endParaRPr lang="en-US"/>
          </a:p>
          <a:p>
            <a:pPr algn="just" eaLnBrk="0" hangingPunct="0"/>
            <a:endParaRPr lang="en-US"/>
          </a:p>
          <a:p>
            <a:pPr algn="just" eaLnBrk="0" hangingPunct="0"/>
            <a:r>
              <a:rPr lang="en-US"/>
              <a:t>Fragments may be, e.g., small groups of atoms, functional groups, rings. These are defined </a:t>
            </a:r>
            <a:r>
              <a:rPr lang="pt-PT"/>
              <a:t>beforehand</a:t>
            </a:r>
            <a:r>
              <a:rPr lang="en-US"/>
              <a:t>.</a:t>
            </a:r>
          </a:p>
          <a:p>
            <a:pPr algn="just" eaLnBrk="0" hangingPunct="0"/>
            <a:endParaRPr lang="en-US"/>
          </a:p>
          <a:p>
            <a:pPr algn="just" eaLnBrk="0" hangingPunct="0"/>
            <a:r>
              <a:rPr lang="en-US"/>
              <a:t>It is an ambiguous representation: different structures may have common fragments.</a:t>
            </a:r>
          </a:p>
        </p:txBody>
      </p:sp>
      <p:sp>
        <p:nvSpPr>
          <p:cNvPr id="59396" name="Text Box 4"/>
          <p:cNvSpPr txBox="1">
            <a:spLocks noChangeArrowheads="1"/>
          </p:cNvSpPr>
          <p:nvPr/>
        </p:nvSpPr>
        <p:spPr bwMode="auto">
          <a:xfrm>
            <a:off x="5724525" y="4221163"/>
            <a:ext cx="1428750" cy="1739900"/>
          </a:xfrm>
          <a:prstGeom prst="rect">
            <a:avLst/>
          </a:prstGeom>
          <a:noFill/>
          <a:ln w="12700">
            <a:noFill/>
            <a:miter lim="800000"/>
            <a:headEnd type="none" w="sm" len="sm"/>
            <a:tailEnd type="none" w="sm" len="sm"/>
          </a:ln>
        </p:spPr>
        <p:txBody>
          <a:bodyPr wrap="none">
            <a:spAutoFit/>
          </a:bodyPr>
          <a:lstStyle/>
          <a:p>
            <a:pPr eaLnBrk="0" hangingPunct="0"/>
            <a:r>
              <a:rPr lang="en-US" sz="1800" b="1"/>
              <a:t>Fragments:</a:t>
            </a:r>
          </a:p>
          <a:p>
            <a:pPr eaLnBrk="0" hangingPunct="0">
              <a:buFontTx/>
              <a:buChar char="•"/>
            </a:pPr>
            <a:r>
              <a:rPr lang="en-US" sz="1800"/>
              <a:t> -OH</a:t>
            </a:r>
          </a:p>
          <a:p>
            <a:pPr eaLnBrk="0" hangingPunct="0">
              <a:buFontTx/>
              <a:buChar char="•"/>
            </a:pPr>
            <a:r>
              <a:rPr lang="en-US" sz="1800"/>
              <a:t> -COOH</a:t>
            </a:r>
          </a:p>
          <a:p>
            <a:pPr eaLnBrk="0" hangingPunct="0">
              <a:buFontTx/>
              <a:buChar char="•"/>
            </a:pPr>
            <a:r>
              <a:rPr lang="en-US" sz="1800"/>
              <a:t> &gt;C=O</a:t>
            </a:r>
          </a:p>
          <a:p>
            <a:pPr eaLnBrk="0" hangingPunct="0">
              <a:buFontTx/>
              <a:buChar char="•"/>
            </a:pPr>
            <a:r>
              <a:rPr lang="en-US" sz="1800"/>
              <a:t> -NH2</a:t>
            </a:r>
          </a:p>
          <a:p>
            <a:pPr eaLnBrk="0" hangingPunct="0">
              <a:buFontTx/>
              <a:buChar char="•"/>
            </a:pPr>
            <a:r>
              <a:rPr lang="en-US" sz="1800"/>
              <a:t> -3-indole</a:t>
            </a:r>
          </a:p>
        </p:txBody>
      </p:sp>
      <p:pic>
        <p:nvPicPr>
          <p:cNvPr id="59397" name="Picture 5"/>
          <p:cNvPicPr>
            <a:picLocks noChangeAspect="1" noChangeArrowheads="1"/>
          </p:cNvPicPr>
          <p:nvPr/>
        </p:nvPicPr>
        <p:blipFill>
          <a:blip r:embed="rId3" cstate="print"/>
          <a:srcRect/>
          <a:stretch>
            <a:fillRect/>
          </a:stretch>
        </p:blipFill>
        <p:spPr bwMode="auto">
          <a:xfrm>
            <a:off x="1042988" y="4149725"/>
            <a:ext cx="4076700" cy="1952625"/>
          </a:xfrm>
          <a:prstGeom prst="rect">
            <a:avLst/>
          </a:prstGeom>
          <a:noFill/>
          <a:ln w="12700">
            <a:noFill/>
            <a:miter lim="800000"/>
            <a:headEnd type="none" w="sm" len="sm"/>
            <a:tailEnd type="none" w="sm" len="sm"/>
          </a:ln>
        </p:spPr>
      </p:pic>
      <p:sp>
        <p:nvSpPr>
          <p:cNvPr id="59398" name="Oval 6"/>
          <p:cNvSpPr>
            <a:spLocks noChangeArrowheads="1"/>
          </p:cNvSpPr>
          <p:nvPr/>
        </p:nvSpPr>
        <p:spPr bwMode="auto">
          <a:xfrm rot="1327387">
            <a:off x="742950" y="4287838"/>
            <a:ext cx="2474913" cy="1736725"/>
          </a:xfrm>
          <a:prstGeom prst="ellipse">
            <a:avLst/>
          </a:prstGeom>
          <a:solidFill>
            <a:srgbClr val="FF9999">
              <a:alpha val="32941"/>
            </a:srgbClr>
          </a:solidFill>
          <a:ln w="12700">
            <a:solidFill>
              <a:schemeClr val="tx1"/>
            </a:solidFill>
            <a:round/>
            <a:headEnd type="none" w="sm" len="sm"/>
            <a:tailEnd type="none" w="sm" len="sm"/>
          </a:ln>
        </p:spPr>
        <p:txBody>
          <a:bodyPr wrap="none" anchor="ctr"/>
          <a:lstStyle/>
          <a:p>
            <a:pPr eaLnBrk="0" hangingPunct="0"/>
            <a:endParaRPr lang="en-US"/>
          </a:p>
        </p:txBody>
      </p:sp>
      <p:sp>
        <p:nvSpPr>
          <p:cNvPr id="59399" name="Oval 7"/>
          <p:cNvSpPr>
            <a:spLocks noChangeArrowheads="1"/>
          </p:cNvSpPr>
          <p:nvPr/>
        </p:nvSpPr>
        <p:spPr bwMode="auto">
          <a:xfrm rot="5400000">
            <a:off x="3455988" y="5410200"/>
            <a:ext cx="863600" cy="647700"/>
          </a:xfrm>
          <a:prstGeom prst="ellipse">
            <a:avLst/>
          </a:prstGeom>
          <a:solidFill>
            <a:schemeClr val="accent1">
              <a:alpha val="32941"/>
            </a:schemeClr>
          </a:solidFill>
          <a:ln w="12700">
            <a:solidFill>
              <a:schemeClr val="tx1"/>
            </a:solidFill>
            <a:round/>
            <a:headEnd type="none" w="sm" len="sm"/>
            <a:tailEnd type="none" w="sm" len="sm"/>
          </a:ln>
        </p:spPr>
        <p:txBody>
          <a:bodyPr wrap="none" anchor="ctr"/>
          <a:lstStyle/>
          <a:p>
            <a:pPr eaLnBrk="0" hangingPunct="0"/>
            <a:endParaRPr lang="en-US"/>
          </a:p>
        </p:txBody>
      </p:sp>
      <p:sp>
        <p:nvSpPr>
          <p:cNvPr id="59400" name="Oval 8"/>
          <p:cNvSpPr>
            <a:spLocks noChangeArrowheads="1"/>
          </p:cNvSpPr>
          <p:nvPr/>
        </p:nvSpPr>
        <p:spPr bwMode="auto">
          <a:xfrm rot="5400000">
            <a:off x="3856831" y="4272757"/>
            <a:ext cx="1008063" cy="647700"/>
          </a:xfrm>
          <a:prstGeom prst="ellipse">
            <a:avLst/>
          </a:prstGeom>
          <a:solidFill>
            <a:srgbClr val="0066FF">
              <a:alpha val="32941"/>
            </a:srgbClr>
          </a:solidFill>
          <a:ln w="12700">
            <a:solidFill>
              <a:schemeClr val="tx1"/>
            </a:solidFill>
            <a:round/>
            <a:headEnd type="none" w="sm" len="sm"/>
            <a:tailEnd type="none" w="sm" len="sm"/>
          </a:ln>
        </p:spPr>
        <p:txBody>
          <a:bodyPr wrap="none" anchor="ctr"/>
          <a:lstStyle/>
          <a:p>
            <a:pPr eaLnBrk="0" hangingPunct="0"/>
            <a:endParaRPr lang="en-US"/>
          </a:p>
        </p:txBody>
      </p:sp>
      <p:sp>
        <p:nvSpPr>
          <p:cNvPr id="59401" name="Oval 9"/>
          <p:cNvSpPr>
            <a:spLocks noChangeArrowheads="1"/>
          </p:cNvSpPr>
          <p:nvPr/>
        </p:nvSpPr>
        <p:spPr bwMode="auto">
          <a:xfrm rot="2403450">
            <a:off x="4572000" y="4868863"/>
            <a:ext cx="576263" cy="587375"/>
          </a:xfrm>
          <a:prstGeom prst="ellipse">
            <a:avLst/>
          </a:prstGeom>
          <a:solidFill>
            <a:srgbClr val="003366">
              <a:alpha val="32941"/>
            </a:srgbClr>
          </a:solidFill>
          <a:ln w="12700">
            <a:solidFill>
              <a:schemeClr val="tx1"/>
            </a:solidFill>
            <a:round/>
            <a:headEnd type="none" w="sm" len="sm"/>
            <a:tailEnd type="none" w="sm" len="sm"/>
          </a:ln>
        </p:spPr>
        <p:txBody>
          <a:bodyPr wrap="none" anchor="ctr"/>
          <a:lstStyle/>
          <a:p>
            <a:pPr eaLnBrk="0" hangingPunct="0"/>
            <a:endParaRPr lang="en-US"/>
          </a:p>
        </p:txBody>
      </p:sp>
      <p:sp>
        <p:nvSpPr>
          <p:cNvPr id="59402" name="Oval 10"/>
          <p:cNvSpPr>
            <a:spLocks noChangeArrowheads="1"/>
          </p:cNvSpPr>
          <p:nvPr/>
        </p:nvSpPr>
        <p:spPr bwMode="auto">
          <a:xfrm rot="5400000">
            <a:off x="4032250" y="4041776"/>
            <a:ext cx="1366837" cy="1439862"/>
          </a:xfrm>
          <a:prstGeom prst="ellipse">
            <a:avLst/>
          </a:prstGeom>
          <a:solidFill>
            <a:srgbClr val="FFFF00">
              <a:alpha val="32941"/>
            </a:srgbClr>
          </a:solidFill>
          <a:ln w="12700">
            <a:solidFill>
              <a:schemeClr val="tx1"/>
            </a:solidFill>
            <a:round/>
            <a:headEnd type="none" w="sm" len="sm"/>
            <a:tailEnd type="none" w="sm" len="sm"/>
          </a:ln>
        </p:spPr>
        <p:txBody>
          <a:bodyPr wrap="none" anchor="ctr"/>
          <a:lstStyle/>
          <a:p>
            <a:pPr eaLnBrk="0" hangingPunct="0"/>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Fingerprints</a:t>
            </a:r>
          </a:p>
        </p:txBody>
      </p:sp>
      <p:sp>
        <p:nvSpPr>
          <p:cNvPr id="60419" name="Text Box 3"/>
          <p:cNvSpPr txBox="1">
            <a:spLocks noChangeArrowheads="1"/>
          </p:cNvSpPr>
          <p:nvPr/>
        </p:nvSpPr>
        <p:spPr bwMode="auto">
          <a:xfrm>
            <a:off x="539750" y="998538"/>
            <a:ext cx="8208963" cy="701675"/>
          </a:xfrm>
          <a:prstGeom prst="rect">
            <a:avLst/>
          </a:prstGeom>
          <a:noFill/>
          <a:ln w="12700">
            <a:noFill/>
            <a:miter lim="800000"/>
            <a:headEnd type="none" w="sm" len="sm"/>
            <a:tailEnd type="none" w="sm" len="sm"/>
          </a:ln>
        </p:spPr>
        <p:txBody>
          <a:bodyPr>
            <a:spAutoFit/>
          </a:bodyPr>
          <a:lstStyle/>
          <a:p>
            <a:pPr eaLnBrk="0" hangingPunct="0"/>
            <a:r>
              <a:rPr lang="en-US"/>
              <a:t>Fingerprints encode the presence or absence of certain features in a compound, e.g., fragments.</a:t>
            </a:r>
          </a:p>
        </p:txBody>
      </p:sp>
      <p:pic>
        <p:nvPicPr>
          <p:cNvPr id="60420" name="Picture 4"/>
          <p:cNvPicPr>
            <a:picLocks noChangeAspect="1" noChangeArrowheads="1"/>
          </p:cNvPicPr>
          <p:nvPr/>
        </p:nvPicPr>
        <p:blipFill>
          <a:blip r:embed="rId3" cstate="print"/>
          <a:srcRect/>
          <a:stretch>
            <a:fillRect/>
          </a:stretch>
        </p:blipFill>
        <p:spPr bwMode="auto">
          <a:xfrm>
            <a:off x="1847850" y="1901825"/>
            <a:ext cx="4076700" cy="1952625"/>
          </a:xfrm>
          <a:prstGeom prst="rect">
            <a:avLst/>
          </a:prstGeom>
          <a:noFill/>
          <a:ln w="12700">
            <a:noFill/>
            <a:miter lim="800000"/>
            <a:headEnd type="none" w="sm" len="sm"/>
            <a:tailEnd type="none" w="sm" len="sm"/>
          </a:ln>
        </p:spPr>
      </p:pic>
      <p:sp>
        <p:nvSpPr>
          <p:cNvPr id="60421" name="Oval 5"/>
          <p:cNvSpPr>
            <a:spLocks noChangeArrowheads="1"/>
          </p:cNvSpPr>
          <p:nvPr/>
        </p:nvSpPr>
        <p:spPr bwMode="auto">
          <a:xfrm rot="1327387">
            <a:off x="1547813" y="2039938"/>
            <a:ext cx="2474912" cy="1736725"/>
          </a:xfrm>
          <a:prstGeom prst="ellipse">
            <a:avLst/>
          </a:prstGeom>
          <a:solidFill>
            <a:srgbClr val="FF9999">
              <a:alpha val="32941"/>
            </a:srgbClr>
          </a:solidFill>
          <a:ln w="12700">
            <a:solidFill>
              <a:schemeClr val="tx1"/>
            </a:solidFill>
            <a:round/>
            <a:headEnd type="none" w="sm" len="sm"/>
            <a:tailEnd type="none" w="sm" len="sm"/>
          </a:ln>
        </p:spPr>
        <p:txBody>
          <a:bodyPr wrap="none" anchor="ctr"/>
          <a:lstStyle/>
          <a:p>
            <a:pPr eaLnBrk="0" hangingPunct="0"/>
            <a:endParaRPr lang="en-US"/>
          </a:p>
        </p:txBody>
      </p:sp>
      <p:sp>
        <p:nvSpPr>
          <p:cNvPr id="60422" name="Oval 6"/>
          <p:cNvSpPr>
            <a:spLocks noChangeArrowheads="1"/>
          </p:cNvSpPr>
          <p:nvPr/>
        </p:nvSpPr>
        <p:spPr bwMode="auto">
          <a:xfrm rot="5400000">
            <a:off x="4260850" y="3162300"/>
            <a:ext cx="863600" cy="647700"/>
          </a:xfrm>
          <a:prstGeom prst="ellipse">
            <a:avLst/>
          </a:prstGeom>
          <a:solidFill>
            <a:schemeClr val="accent1">
              <a:alpha val="32941"/>
            </a:schemeClr>
          </a:solidFill>
          <a:ln w="12700">
            <a:solidFill>
              <a:schemeClr val="tx1"/>
            </a:solidFill>
            <a:round/>
            <a:headEnd type="none" w="sm" len="sm"/>
            <a:tailEnd type="none" w="sm" len="sm"/>
          </a:ln>
        </p:spPr>
        <p:txBody>
          <a:bodyPr wrap="none" anchor="ctr"/>
          <a:lstStyle/>
          <a:p>
            <a:pPr eaLnBrk="0" hangingPunct="0"/>
            <a:endParaRPr lang="en-US"/>
          </a:p>
        </p:txBody>
      </p:sp>
      <p:sp>
        <p:nvSpPr>
          <p:cNvPr id="60423" name="Oval 7"/>
          <p:cNvSpPr>
            <a:spLocks noChangeArrowheads="1"/>
          </p:cNvSpPr>
          <p:nvPr/>
        </p:nvSpPr>
        <p:spPr bwMode="auto">
          <a:xfrm rot="5400000">
            <a:off x="4661693" y="2024857"/>
            <a:ext cx="1008063" cy="647700"/>
          </a:xfrm>
          <a:prstGeom prst="ellipse">
            <a:avLst/>
          </a:prstGeom>
          <a:solidFill>
            <a:srgbClr val="0066FF">
              <a:alpha val="32941"/>
            </a:srgbClr>
          </a:solidFill>
          <a:ln w="12700">
            <a:solidFill>
              <a:schemeClr val="tx1"/>
            </a:solidFill>
            <a:round/>
            <a:headEnd type="none" w="sm" len="sm"/>
            <a:tailEnd type="none" w="sm" len="sm"/>
          </a:ln>
        </p:spPr>
        <p:txBody>
          <a:bodyPr wrap="none" anchor="ctr"/>
          <a:lstStyle/>
          <a:p>
            <a:pPr eaLnBrk="0" hangingPunct="0"/>
            <a:endParaRPr lang="en-US"/>
          </a:p>
        </p:txBody>
      </p:sp>
      <p:sp>
        <p:nvSpPr>
          <p:cNvPr id="60424" name="Oval 8"/>
          <p:cNvSpPr>
            <a:spLocks noChangeArrowheads="1"/>
          </p:cNvSpPr>
          <p:nvPr/>
        </p:nvSpPr>
        <p:spPr bwMode="auto">
          <a:xfrm rot="2403450">
            <a:off x="5376863" y="2620963"/>
            <a:ext cx="576262" cy="587375"/>
          </a:xfrm>
          <a:prstGeom prst="ellipse">
            <a:avLst/>
          </a:prstGeom>
          <a:solidFill>
            <a:srgbClr val="003366">
              <a:alpha val="32941"/>
            </a:srgbClr>
          </a:solidFill>
          <a:ln w="12700">
            <a:solidFill>
              <a:schemeClr val="tx1"/>
            </a:solidFill>
            <a:round/>
            <a:headEnd type="none" w="sm" len="sm"/>
            <a:tailEnd type="none" w="sm" len="sm"/>
          </a:ln>
        </p:spPr>
        <p:txBody>
          <a:bodyPr wrap="none" anchor="ctr"/>
          <a:lstStyle/>
          <a:p>
            <a:pPr eaLnBrk="0" hangingPunct="0"/>
            <a:endParaRPr lang="en-US"/>
          </a:p>
        </p:txBody>
      </p:sp>
      <p:graphicFrame>
        <p:nvGraphicFramePr>
          <p:cNvPr id="469001" name="Group 9"/>
          <p:cNvGraphicFramePr>
            <a:graphicFrameLocks noGrp="1"/>
          </p:cNvGraphicFramePr>
          <p:nvPr/>
        </p:nvGraphicFramePr>
        <p:xfrm>
          <a:off x="1547813" y="4416425"/>
          <a:ext cx="6096000" cy="365760"/>
        </p:xfrm>
        <a:graphic>
          <a:graphicData uri="http://schemas.openxmlformats.org/drawingml/2006/table">
            <a:tbl>
              <a:tblPr/>
              <a:tblGrid>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tblGrid>
              <a:tr h="215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60469" name="Line 53"/>
          <p:cNvSpPr>
            <a:spLocks noChangeShapeType="1"/>
          </p:cNvSpPr>
          <p:nvPr/>
        </p:nvSpPr>
        <p:spPr bwMode="auto">
          <a:xfrm flipH="1">
            <a:off x="2339975" y="3624263"/>
            <a:ext cx="1944688" cy="720725"/>
          </a:xfrm>
          <a:prstGeom prst="line">
            <a:avLst/>
          </a:prstGeom>
          <a:noFill/>
          <a:ln w="19050">
            <a:solidFill>
              <a:schemeClr val="tx1"/>
            </a:solidFill>
            <a:round/>
            <a:headEnd type="none" w="sm" len="sm"/>
            <a:tailEnd type="triangle" w="med" len="sm"/>
          </a:ln>
        </p:spPr>
        <p:txBody>
          <a:bodyPr/>
          <a:lstStyle/>
          <a:p>
            <a:endParaRPr lang="en-US"/>
          </a:p>
        </p:txBody>
      </p:sp>
      <p:sp>
        <p:nvSpPr>
          <p:cNvPr id="60470" name="Line 54"/>
          <p:cNvSpPr>
            <a:spLocks noChangeShapeType="1"/>
          </p:cNvSpPr>
          <p:nvPr/>
        </p:nvSpPr>
        <p:spPr bwMode="auto">
          <a:xfrm>
            <a:off x="3635375" y="3741738"/>
            <a:ext cx="792163" cy="647700"/>
          </a:xfrm>
          <a:prstGeom prst="line">
            <a:avLst/>
          </a:prstGeom>
          <a:noFill/>
          <a:ln w="19050">
            <a:solidFill>
              <a:schemeClr val="tx1"/>
            </a:solidFill>
            <a:round/>
            <a:headEnd type="none" w="sm" len="sm"/>
            <a:tailEnd type="triangle" w="med" len="sm"/>
          </a:ln>
        </p:spPr>
        <p:txBody>
          <a:bodyPr/>
          <a:lstStyle/>
          <a:p>
            <a:endParaRPr lang="en-US"/>
          </a:p>
        </p:txBody>
      </p:sp>
      <p:sp>
        <p:nvSpPr>
          <p:cNvPr id="60471" name="Line 55"/>
          <p:cNvSpPr>
            <a:spLocks noChangeShapeType="1"/>
          </p:cNvSpPr>
          <p:nvPr/>
        </p:nvSpPr>
        <p:spPr bwMode="auto">
          <a:xfrm>
            <a:off x="5894388" y="3135313"/>
            <a:ext cx="1225550" cy="1223962"/>
          </a:xfrm>
          <a:prstGeom prst="line">
            <a:avLst/>
          </a:prstGeom>
          <a:noFill/>
          <a:ln w="19050">
            <a:solidFill>
              <a:schemeClr val="tx1"/>
            </a:solidFill>
            <a:round/>
            <a:headEnd type="none" w="sm" len="sm"/>
            <a:tailEnd type="triangle" w="med" len="sm"/>
          </a:ln>
        </p:spPr>
        <p:txBody>
          <a:bodyPr/>
          <a:lstStyle/>
          <a:p>
            <a:endParaRPr lang="en-US"/>
          </a:p>
        </p:txBody>
      </p:sp>
      <p:sp>
        <p:nvSpPr>
          <p:cNvPr id="60472" name="Line 56"/>
          <p:cNvSpPr>
            <a:spLocks noChangeShapeType="1"/>
          </p:cNvSpPr>
          <p:nvPr/>
        </p:nvSpPr>
        <p:spPr bwMode="auto">
          <a:xfrm>
            <a:off x="5232400" y="2871788"/>
            <a:ext cx="720725" cy="1511300"/>
          </a:xfrm>
          <a:prstGeom prst="line">
            <a:avLst/>
          </a:prstGeom>
          <a:noFill/>
          <a:ln w="19050">
            <a:solidFill>
              <a:schemeClr val="tx1"/>
            </a:solidFill>
            <a:round/>
            <a:headEnd type="none" w="sm" len="sm"/>
            <a:tailEnd type="triangle" w="med" len="sm"/>
          </a:ln>
        </p:spPr>
        <p:txBody>
          <a:bodyPr/>
          <a:lstStyle/>
          <a:p>
            <a:endParaRPr lang="en-US"/>
          </a:p>
        </p:txBody>
      </p:sp>
      <p:sp>
        <p:nvSpPr>
          <p:cNvPr id="60473" name="Text Box 57"/>
          <p:cNvSpPr txBox="1">
            <a:spLocks noChangeArrowheads="1"/>
          </p:cNvSpPr>
          <p:nvPr/>
        </p:nvSpPr>
        <p:spPr bwMode="auto">
          <a:xfrm>
            <a:off x="539750" y="5119688"/>
            <a:ext cx="8208963" cy="1219200"/>
          </a:xfrm>
          <a:prstGeom prst="rect">
            <a:avLst/>
          </a:prstGeom>
          <a:noFill/>
          <a:ln w="12700">
            <a:noFill/>
            <a:miter lim="800000"/>
            <a:headEnd type="none" w="sm" len="sm"/>
            <a:tailEnd type="none" w="sm" len="sm"/>
          </a:ln>
        </p:spPr>
        <p:txBody>
          <a:bodyPr>
            <a:spAutoFit/>
          </a:bodyPr>
          <a:lstStyle/>
          <a:p>
            <a:pPr algn="just" eaLnBrk="0" hangingPunct="0">
              <a:spcAft>
                <a:spcPct val="35000"/>
              </a:spcAft>
            </a:pPr>
            <a:r>
              <a:rPr lang="en-US"/>
              <a:t>If 20 fragments are defined, the fingerprint has a length of 20.</a:t>
            </a:r>
            <a:endParaRPr lang="en-US" sz="1200"/>
          </a:p>
          <a:p>
            <a:pPr algn="just" eaLnBrk="0" hangingPunct="0">
              <a:spcAft>
                <a:spcPct val="35000"/>
              </a:spcAft>
            </a:pPr>
            <a:r>
              <a:rPr lang="en-US"/>
              <a:t>It is an ambiguous representation.</a:t>
            </a:r>
            <a:endParaRPr lang="pt-PT"/>
          </a:p>
          <a:p>
            <a:pPr algn="just" eaLnBrk="0" hangingPunct="0">
              <a:spcAft>
                <a:spcPct val="35000"/>
              </a:spcAft>
            </a:pPr>
            <a:r>
              <a:rPr lang="en-US"/>
              <a:t>Allows for similarity searches.</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‘Hashed Fingerprints’</a:t>
            </a:r>
          </a:p>
        </p:txBody>
      </p:sp>
      <p:sp>
        <p:nvSpPr>
          <p:cNvPr id="61443" name="Text Box 3"/>
          <p:cNvSpPr txBox="1">
            <a:spLocks noChangeArrowheads="1"/>
          </p:cNvSpPr>
          <p:nvPr/>
        </p:nvSpPr>
        <p:spPr bwMode="auto">
          <a:xfrm>
            <a:off x="539750" y="998538"/>
            <a:ext cx="8208963" cy="701675"/>
          </a:xfrm>
          <a:prstGeom prst="rect">
            <a:avLst/>
          </a:prstGeom>
          <a:noFill/>
          <a:ln w="12700">
            <a:noFill/>
            <a:miter lim="800000"/>
            <a:headEnd type="none" w="sm" len="sm"/>
            <a:tailEnd type="none" w="sm" len="sm"/>
          </a:ln>
        </p:spPr>
        <p:txBody>
          <a:bodyPr>
            <a:spAutoFit/>
          </a:bodyPr>
          <a:lstStyle/>
          <a:p>
            <a:pPr algn="just" eaLnBrk="0" hangingPunct="0"/>
            <a:r>
              <a:rPr lang="en-US"/>
              <a:t>Encode the presence of sub-structures. </a:t>
            </a:r>
            <a:r>
              <a:rPr lang="en-US" b="1">
                <a:solidFill>
                  <a:srgbClr val="A50021"/>
                </a:solidFill>
              </a:rPr>
              <a:t>These are not previously defined</a:t>
            </a:r>
            <a:r>
              <a:rPr lang="en-US"/>
              <a:t>.</a:t>
            </a:r>
          </a:p>
        </p:txBody>
      </p:sp>
      <p:sp>
        <p:nvSpPr>
          <p:cNvPr id="61444" name="Text Box 4"/>
          <p:cNvSpPr txBox="1">
            <a:spLocks noChangeArrowheads="1"/>
          </p:cNvSpPr>
          <p:nvPr/>
        </p:nvSpPr>
        <p:spPr bwMode="auto">
          <a:xfrm>
            <a:off x="3382963" y="1844675"/>
            <a:ext cx="5761037" cy="1920875"/>
          </a:xfrm>
          <a:prstGeom prst="rect">
            <a:avLst/>
          </a:prstGeom>
          <a:noFill/>
          <a:ln w="12700">
            <a:noFill/>
            <a:miter lim="800000"/>
            <a:headEnd type="none" w="sm" len="sm"/>
            <a:tailEnd type="none" w="sm" len="sm"/>
          </a:ln>
        </p:spPr>
        <p:txBody>
          <a:bodyPr>
            <a:spAutoFit/>
          </a:bodyPr>
          <a:lstStyle/>
          <a:p>
            <a:pPr algn="just" eaLnBrk="0" hangingPunct="0"/>
            <a:r>
              <a:rPr lang="en-US"/>
              <a:t>All patterns are listed consisting of</a:t>
            </a:r>
          </a:p>
          <a:p>
            <a:pPr lvl="1" algn="just" eaLnBrk="0" hangingPunct="0">
              <a:buFontTx/>
              <a:buChar char="•"/>
            </a:pPr>
            <a:r>
              <a:rPr lang="en-US"/>
              <a:t> 1 atom</a:t>
            </a:r>
          </a:p>
          <a:p>
            <a:pPr lvl="1" algn="just" eaLnBrk="0" hangingPunct="0">
              <a:buFontTx/>
              <a:buChar char="•"/>
            </a:pPr>
            <a:r>
              <a:rPr lang="en-US"/>
              <a:t> 2 bonded atoms and their bond</a:t>
            </a:r>
          </a:p>
          <a:p>
            <a:pPr lvl="1" algn="just" eaLnBrk="0" hangingPunct="0">
              <a:buFontTx/>
              <a:buChar char="•"/>
            </a:pPr>
            <a:r>
              <a:rPr lang="en-US"/>
              <a:t> Sequences of 3 atoms and their bonds</a:t>
            </a:r>
          </a:p>
          <a:p>
            <a:pPr lvl="1" algn="just" eaLnBrk="0" hangingPunct="0">
              <a:buFontTx/>
              <a:buChar char="•"/>
            </a:pPr>
            <a:r>
              <a:rPr lang="en-US"/>
              <a:t> Sequences of 4 atoms and their bonds</a:t>
            </a:r>
          </a:p>
          <a:p>
            <a:pPr lvl="1" algn="just" eaLnBrk="0" hangingPunct="0">
              <a:buFontTx/>
              <a:buChar char="•"/>
            </a:pPr>
            <a:r>
              <a:rPr lang="en-US"/>
              <a:t> …</a:t>
            </a:r>
          </a:p>
        </p:txBody>
      </p:sp>
      <p:pic>
        <p:nvPicPr>
          <p:cNvPr id="61445" name="Picture 5"/>
          <p:cNvPicPr>
            <a:picLocks noChangeAspect="1" noChangeArrowheads="1"/>
          </p:cNvPicPr>
          <p:nvPr/>
        </p:nvPicPr>
        <p:blipFill>
          <a:blip r:embed="rId3" cstate="print"/>
          <a:srcRect/>
          <a:stretch>
            <a:fillRect/>
          </a:stretch>
        </p:blipFill>
        <p:spPr bwMode="auto">
          <a:xfrm>
            <a:off x="395288" y="1844675"/>
            <a:ext cx="2276475" cy="1762125"/>
          </a:xfrm>
          <a:prstGeom prst="rect">
            <a:avLst/>
          </a:prstGeom>
          <a:noFill/>
          <a:ln w="12700">
            <a:noFill/>
            <a:miter lim="800000"/>
            <a:headEnd type="none" w="sm" len="sm"/>
            <a:tailEnd type="none" w="sm" len="sm"/>
          </a:ln>
        </p:spPr>
      </p:pic>
      <p:sp>
        <p:nvSpPr>
          <p:cNvPr id="61446" name="Text Box 6"/>
          <p:cNvSpPr txBox="1">
            <a:spLocks noChangeArrowheads="1"/>
          </p:cNvSpPr>
          <p:nvPr/>
        </p:nvSpPr>
        <p:spPr bwMode="auto">
          <a:xfrm>
            <a:off x="2268538" y="4437063"/>
            <a:ext cx="4824412" cy="1311275"/>
          </a:xfrm>
          <a:prstGeom prst="rect">
            <a:avLst/>
          </a:prstGeom>
          <a:solidFill>
            <a:schemeClr val="hlink"/>
          </a:solidFill>
          <a:ln w="12700">
            <a:noFill/>
            <a:miter lim="800000"/>
            <a:headEnd type="none" w="sm" len="sm"/>
            <a:tailEnd type="none" w="sm" len="sm"/>
          </a:ln>
        </p:spPr>
        <p:txBody>
          <a:bodyPr>
            <a:spAutoFit/>
          </a:bodyPr>
          <a:lstStyle/>
          <a:p>
            <a:pPr algn="ctr" eaLnBrk="0" hangingPunct="0"/>
            <a:r>
              <a:rPr lang="en-US"/>
              <a:t>Patterns up to 3 atoms </a:t>
            </a:r>
          </a:p>
          <a:p>
            <a:pPr algn="just" eaLnBrk="0" hangingPunct="0">
              <a:buFontTx/>
              <a:buChar char="•"/>
            </a:pPr>
            <a:r>
              <a:rPr lang="en-US"/>
              <a:t> C, N, O</a:t>
            </a:r>
          </a:p>
          <a:p>
            <a:pPr algn="just" eaLnBrk="0" hangingPunct="0">
              <a:buFontTx/>
              <a:buChar char="•"/>
            </a:pPr>
            <a:r>
              <a:rPr lang="en-US"/>
              <a:t> C-C, C-N, C=O, C-O</a:t>
            </a:r>
          </a:p>
          <a:p>
            <a:pPr algn="just" eaLnBrk="0" hangingPunct="0">
              <a:buFontTx/>
              <a:buChar char="•"/>
            </a:pPr>
            <a:r>
              <a:rPr lang="en-US"/>
              <a:t> C-C-C, C-C-N, C-C=O, C-C-O, O=C-O</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‘Hashed Fingerprints’</a:t>
            </a:r>
          </a:p>
        </p:txBody>
      </p:sp>
      <p:sp>
        <p:nvSpPr>
          <p:cNvPr id="62467" name="Text Box 3"/>
          <p:cNvSpPr txBox="1">
            <a:spLocks noChangeArrowheads="1"/>
          </p:cNvSpPr>
          <p:nvPr/>
        </p:nvSpPr>
        <p:spPr bwMode="auto">
          <a:xfrm>
            <a:off x="539750" y="998538"/>
            <a:ext cx="8208963" cy="701675"/>
          </a:xfrm>
          <a:prstGeom prst="rect">
            <a:avLst/>
          </a:prstGeom>
          <a:noFill/>
          <a:ln w="12700">
            <a:noFill/>
            <a:miter lim="800000"/>
            <a:headEnd type="none" w="sm" len="sm"/>
            <a:tailEnd type="none" w="sm" len="sm"/>
          </a:ln>
        </p:spPr>
        <p:txBody>
          <a:bodyPr>
            <a:spAutoFit/>
          </a:bodyPr>
          <a:lstStyle/>
          <a:p>
            <a:pPr algn="just" eaLnBrk="0" hangingPunct="0"/>
            <a:r>
              <a:rPr lang="en-US"/>
              <a:t>Each pattern activates a certain number of positions (bits) in the fingerprint, in the following example two bits / pattern:</a:t>
            </a:r>
          </a:p>
        </p:txBody>
      </p:sp>
      <p:sp>
        <p:nvSpPr>
          <p:cNvPr id="62468" name="Text Box 4"/>
          <p:cNvSpPr txBox="1">
            <a:spLocks noChangeArrowheads="1"/>
          </p:cNvSpPr>
          <p:nvPr/>
        </p:nvSpPr>
        <p:spPr bwMode="auto">
          <a:xfrm>
            <a:off x="2051050" y="2127250"/>
            <a:ext cx="4824413" cy="396875"/>
          </a:xfrm>
          <a:prstGeom prst="rect">
            <a:avLst/>
          </a:prstGeom>
          <a:solidFill>
            <a:schemeClr val="hlink"/>
          </a:solidFill>
          <a:ln w="12700">
            <a:noFill/>
            <a:miter lim="800000"/>
            <a:headEnd type="none" w="sm" len="sm"/>
            <a:tailEnd type="none" w="sm" len="sm"/>
          </a:ln>
        </p:spPr>
        <p:txBody>
          <a:bodyPr>
            <a:spAutoFit/>
          </a:bodyPr>
          <a:lstStyle/>
          <a:p>
            <a:pPr algn="ctr" eaLnBrk="0" hangingPunct="0"/>
            <a:r>
              <a:rPr lang="en-US"/>
              <a:t>C-N            C-C-C</a:t>
            </a:r>
            <a:r>
              <a:rPr lang="en-US" sz="1800"/>
              <a:t>            </a:t>
            </a:r>
            <a:r>
              <a:rPr lang="en-US"/>
              <a:t>C-C=O</a:t>
            </a:r>
          </a:p>
        </p:txBody>
      </p:sp>
      <p:graphicFrame>
        <p:nvGraphicFramePr>
          <p:cNvPr id="473093" name="Group 5"/>
          <p:cNvGraphicFramePr>
            <a:graphicFrameLocks noGrp="1"/>
          </p:cNvGraphicFramePr>
          <p:nvPr/>
        </p:nvGraphicFramePr>
        <p:xfrm>
          <a:off x="1547813" y="3495675"/>
          <a:ext cx="6096000" cy="365760"/>
        </p:xfrm>
        <a:graphic>
          <a:graphicData uri="http://schemas.openxmlformats.org/drawingml/2006/table">
            <a:tbl>
              <a:tblPr/>
              <a:tblGrid>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tblGrid>
              <a:tr h="215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62513" name="Line 49"/>
          <p:cNvSpPr>
            <a:spLocks noChangeShapeType="1"/>
          </p:cNvSpPr>
          <p:nvPr/>
        </p:nvSpPr>
        <p:spPr bwMode="auto">
          <a:xfrm flipH="1">
            <a:off x="2339975" y="2487613"/>
            <a:ext cx="503238" cy="935037"/>
          </a:xfrm>
          <a:prstGeom prst="line">
            <a:avLst/>
          </a:prstGeom>
          <a:noFill/>
          <a:ln w="12700">
            <a:solidFill>
              <a:schemeClr val="tx1"/>
            </a:solidFill>
            <a:round/>
            <a:headEnd type="none" w="sm" len="sm"/>
            <a:tailEnd type="triangle" w="sm" len="sm"/>
          </a:ln>
        </p:spPr>
        <p:txBody>
          <a:bodyPr/>
          <a:lstStyle/>
          <a:p>
            <a:endParaRPr lang="en-US"/>
          </a:p>
        </p:txBody>
      </p:sp>
      <p:sp>
        <p:nvSpPr>
          <p:cNvPr id="62514" name="Line 50"/>
          <p:cNvSpPr>
            <a:spLocks noChangeShapeType="1"/>
          </p:cNvSpPr>
          <p:nvPr/>
        </p:nvSpPr>
        <p:spPr bwMode="auto">
          <a:xfrm>
            <a:off x="2916238" y="2487613"/>
            <a:ext cx="1511300" cy="935037"/>
          </a:xfrm>
          <a:prstGeom prst="line">
            <a:avLst/>
          </a:prstGeom>
          <a:noFill/>
          <a:ln w="12700">
            <a:solidFill>
              <a:schemeClr val="tx1"/>
            </a:solidFill>
            <a:round/>
            <a:headEnd type="none" w="sm" len="sm"/>
            <a:tailEnd type="triangle" w="sm" len="sm"/>
          </a:ln>
        </p:spPr>
        <p:txBody>
          <a:bodyPr/>
          <a:lstStyle/>
          <a:p>
            <a:endParaRPr lang="en-US"/>
          </a:p>
        </p:txBody>
      </p:sp>
      <p:sp>
        <p:nvSpPr>
          <p:cNvPr id="62515" name="Line 51"/>
          <p:cNvSpPr>
            <a:spLocks noChangeShapeType="1"/>
          </p:cNvSpPr>
          <p:nvPr/>
        </p:nvSpPr>
        <p:spPr bwMode="auto">
          <a:xfrm flipH="1">
            <a:off x="2916238" y="2487613"/>
            <a:ext cx="1295400" cy="935037"/>
          </a:xfrm>
          <a:prstGeom prst="line">
            <a:avLst/>
          </a:prstGeom>
          <a:noFill/>
          <a:ln w="12700">
            <a:solidFill>
              <a:schemeClr val="tx1"/>
            </a:solidFill>
            <a:round/>
            <a:headEnd type="none" w="sm" len="sm"/>
            <a:tailEnd type="triangle" w="sm" len="sm"/>
          </a:ln>
        </p:spPr>
        <p:txBody>
          <a:bodyPr/>
          <a:lstStyle/>
          <a:p>
            <a:endParaRPr lang="en-US"/>
          </a:p>
        </p:txBody>
      </p:sp>
      <p:sp>
        <p:nvSpPr>
          <p:cNvPr id="62516" name="Line 52"/>
          <p:cNvSpPr>
            <a:spLocks noChangeShapeType="1"/>
          </p:cNvSpPr>
          <p:nvPr/>
        </p:nvSpPr>
        <p:spPr bwMode="auto">
          <a:xfrm>
            <a:off x="4284663" y="2487613"/>
            <a:ext cx="142875" cy="863600"/>
          </a:xfrm>
          <a:prstGeom prst="line">
            <a:avLst/>
          </a:prstGeom>
          <a:noFill/>
          <a:ln w="12700">
            <a:solidFill>
              <a:schemeClr val="tx1"/>
            </a:solidFill>
            <a:round/>
            <a:headEnd type="none" w="sm" len="sm"/>
            <a:tailEnd type="triangle" w="sm" len="sm"/>
          </a:ln>
        </p:spPr>
        <p:txBody>
          <a:bodyPr/>
          <a:lstStyle/>
          <a:p>
            <a:endParaRPr lang="en-US"/>
          </a:p>
        </p:txBody>
      </p:sp>
      <p:sp>
        <p:nvSpPr>
          <p:cNvPr id="62517" name="Line 53"/>
          <p:cNvSpPr>
            <a:spLocks noChangeShapeType="1"/>
          </p:cNvSpPr>
          <p:nvPr/>
        </p:nvSpPr>
        <p:spPr bwMode="auto">
          <a:xfrm flipH="1">
            <a:off x="4787900" y="2487613"/>
            <a:ext cx="936625" cy="935037"/>
          </a:xfrm>
          <a:prstGeom prst="line">
            <a:avLst/>
          </a:prstGeom>
          <a:noFill/>
          <a:ln w="12700">
            <a:solidFill>
              <a:schemeClr val="tx1"/>
            </a:solidFill>
            <a:round/>
            <a:headEnd type="none" w="sm" len="sm"/>
            <a:tailEnd type="triangle" w="sm" len="sm"/>
          </a:ln>
        </p:spPr>
        <p:txBody>
          <a:bodyPr/>
          <a:lstStyle/>
          <a:p>
            <a:endParaRPr lang="en-US"/>
          </a:p>
        </p:txBody>
      </p:sp>
      <p:sp>
        <p:nvSpPr>
          <p:cNvPr id="62518" name="Line 54"/>
          <p:cNvSpPr>
            <a:spLocks noChangeShapeType="1"/>
          </p:cNvSpPr>
          <p:nvPr/>
        </p:nvSpPr>
        <p:spPr bwMode="auto">
          <a:xfrm>
            <a:off x="5940425" y="2487613"/>
            <a:ext cx="0" cy="935037"/>
          </a:xfrm>
          <a:prstGeom prst="line">
            <a:avLst/>
          </a:prstGeom>
          <a:noFill/>
          <a:ln w="12700">
            <a:solidFill>
              <a:schemeClr val="tx1"/>
            </a:solidFill>
            <a:round/>
            <a:headEnd type="none" w="sm" len="sm"/>
            <a:tailEnd type="triangle" w="sm" len="sm"/>
          </a:ln>
        </p:spPr>
        <p:txBody>
          <a:bodyPr/>
          <a:lstStyle/>
          <a:p>
            <a:endParaRPr lang="en-US"/>
          </a:p>
        </p:txBody>
      </p:sp>
      <p:sp>
        <p:nvSpPr>
          <p:cNvPr id="62519" name="Text Box 55"/>
          <p:cNvSpPr txBox="1">
            <a:spLocks noChangeArrowheads="1"/>
          </p:cNvSpPr>
          <p:nvPr/>
        </p:nvSpPr>
        <p:spPr bwMode="auto">
          <a:xfrm>
            <a:off x="395288" y="4221163"/>
            <a:ext cx="8208962" cy="1920875"/>
          </a:xfrm>
          <a:prstGeom prst="rect">
            <a:avLst/>
          </a:prstGeom>
          <a:noFill/>
          <a:ln w="12700">
            <a:noFill/>
            <a:miter lim="800000"/>
            <a:headEnd type="none" w="sm" len="sm"/>
            <a:tailEnd type="none" w="sm" len="sm"/>
          </a:ln>
        </p:spPr>
        <p:txBody>
          <a:bodyPr>
            <a:spAutoFit/>
          </a:bodyPr>
          <a:lstStyle/>
          <a:p>
            <a:pPr algn="just" eaLnBrk="0" hangingPunct="0"/>
            <a:r>
              <a:rPr lang="en-US"/>
              <a:t>An algorithm determines which bits are activated by a pattern. The same pattern always activates the same bits. The algorithm is designed in such a way that it is always possible to assign bits to a pattern.</a:t>
            </a:r>
          </a:p>
          <a:p>
            <a:pPr algn="just" eaLnBrk="0" hangingPunct="0"/>
            <a:endParaRPr lang="en-US"/>
          </a:p>
          <a:p>
            <a:pPr algn="just" eaLnBrk="0" hangingPunct="0"/>
            <a:r>
              <a:rPr lang="en-US"/>
              <a:t>There may be collisions. Pre-definition of fragments is not required. But it is not possible to interpret fingerprints.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‘Hashed Fingerprints’</a:t>
            </a:r>
          </a:p>
        </p:txBody>
      </p:sp>
      <p:sp>
        <p:nvSpPr>
          <p:cNvPr id="63491" name="Text Box 3"/>
          <p:cNvSpPr txBox="1">
            <a:spLocks noChangeArrowheads="1"/>
          </p:cNvSpPr>
          <p:nvPr/>
        </p:nvSpPr>
        <p:spPr bwMode="auto">
          <a:xfrm>
            <a:off x="2219325" y="1190625"/>
            <a:ext cx="4824413" cy="396875"/>
          </a:xfrm>
          <a:prstGeom prst="rect">
            <a:avLst/>
          </a:prstGeom>
          <a:solidFill>
            <a:schemeClr val="hlink"/>
          </a:solidFill>
          <a:ln w="12700">
            <a:noFill/>
            <a:miter lim="800000"/>
            <a:headEnd type="none" w="sm" len="sm"/>
            <a:tailEnd type="none" w="sm" len="sm"/>
          </a:ln>
        </p:spPr>
        <p:txBody>
          <a:bodyPr>
            <a:spAutoFit/>
          </a:bodyPr>
          <a:lstStyle/>
          <a:p>
            <a:pPr algn="ctr" eaLnBrk="0" hangingPunct="0"/>
            <a:r>
              <a:rPr lang="en-US"/>
              <a:t>C-N            C-C-C</a:t>
            </a:r>
            <a:r>
              <a:rPr lang="en-US" sz="1800"/>
              <a:t>            </a:t>
            </a:r>
            <a:r>
              <a:rPr lang="en-US"/>
              <a:t>C-C=O</a:t>
            </a:r>
          </a:p>
        </p:txBody>
      </p:sp>
      <p:graphicFrame>
        <p:nvGraphicFramePr>
          <p:cNvPr id="475140" name="Group 4"/>
          <p:cNvGraphicFramePr>
            <a:graphicFrameLocks noGrp="1"/>
          </p:cNvGraphicFramePr>
          <p:nvPr/>
        </p:nvGraphicFramePr>
        <p:xfrm>
          <a:off x="1716088" y="2559050"/>
          <a:ext cx="6096000" cy="365760"/>
        </p:xfrm>
        <a:graphic>
          <a:graphicData uri="http://schemas.openxmlformats.org/drawingml/2006/table">
            <a:tbl>
              <a:tblPr/>
              <a:tblGrid>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gridCol w="304800"/>
              </a:tblGrid>
              <a:tr h="2159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1</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Arial" charset="0"/>
                        </a:rPr>
                        <a:t>0</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63536" name="Line 48"/>
          <p:cNvSpPr>
            <a:spLocks noChangeShapeType="1"/>
          </p:cNvSpPr>
          <p:nvPr/>
        </p:nvSpPr>
        <p:spPr bwMode="auto">
          <a:xfrm flipH="1">
            <a:off x="2508250" y="1550988"/>
            <a:ext cx="503238" cy="935037"/>
          </a:xfrm>
          <a:prstGeom prst="line">
            <a:avLst/>
          </a:prstGeom>
          <a:noFill/>
          <a:ln w="12700">
            <a:solidFill>
              <a:schemeClr val="tx1"/>
            </a:solidFill>
            <a:round/>
            <a:headEnd type="none" w="sm" len="sm"/>
            <a:tailEnd type="triangle" w="sm" len="sm"/>
          </a:ln>
        </p:spPr>
        <p:txBody>
          <a:bodyPr/>
          <a:lstStyle/>
          <a:p>
            <a:endParaRPr lang="en-US"/>
          </a:p>
        </p:txBody>
      </p:sp>
      <p:sp>
        <p:nvSpPr>
          <p:cNvPr id="63537" name="Line 49"/>
          <p:cNvSpPr>
            <a:spLocks noChangeShapeType="1"/>
          </p:cNvSpPr>
          <p:nvPr/>
        </p:nvSpPr>
        <p:spPr bwMode="auto">
          <a:xfrm>
            <a:off x="3084513" y="1550988"/>
            <a:ext cx="1511300" cy="935037"/>
          </a:xfrm>
          <a:prstGeom prst="line">
            <a:avLst/>
          </a:prstGeom>
          <a:noFill/>
          <a:ln w="12700">
            <a:solidFill>
              <a:schemeClr val="tx1"/>
            </a:solidFill>
            <a:round/>
            <a:headEnd type="none" w="sm" len="sm"/>
            <a:tailEnd type="triangle" w="sm" len="sm"/>
          </a:ln>
        </p:spPr>
        <p:txBody>
          <a:bodyPr/>
          <a:lstStyle/>
          <a:p>
            <a:endParaRPr lang="en-US"/>
          </a:p>
        </p:txBody>
      </p:sp>
      <p:sp>
        <p:nvSpPr>
          <p:cNvPr id="63538" name="Line 50"/>
          <p:cNvSpPr>
            <a:spLocks noChangeShapeType="1"/>
          </p:cNvSpPr>
          <p:nvPr/>
        </p:nvSpPr>
        <p:spPr bwMode="auto">
          <a:xfrm flipH="1">
            <a:off x="3084513" y="1550988"/>
            <a:ext cx="1295400" cy="935037"/>
          </a:xfrm>
          <a:prstGeom prst="line">
            <a:avLst/>
          </a:prstGeom>
          <a:noFill/>
          <a:ln w="12700">
            <a:solidFill>
              <a:schemeClr val="tx1"/>
            </a:solidFill>
            <a:round/>
            <a:headEnd type="none" w="sm" len="sm"/>
            <a:tailEnd type="triangle" w="sm" len="sm"/>
          </a:ln>
        </p:spPr>
        <p:txBody>
          <a:bodyPr/>
          <a:lstStyle/>
          <a:p>
            <a:endParaRPr lang="en-US"/>
          </a:p>
        </p:txBody>
      </p:sp>
      <p:sp>
        <p:nvSpPr>
          <p:cNvPr id="63539" name="Line 51"/>
          <p:cNvSpPr>
            <a:spLocks noChangeShapeType="1"/>
          </p:cNvSpPr>
          <p:nvPr/>
        </p:nvSpPr>
        <p:spPr bwMode="auto">
          <a:xfrm>
            <a:off x="4452938" y="1550988"/>
            <a:ext cx="142875" cy="863600"/>
          </a:xfrm>
          <a:prstGeom prst="line">
            <a:avLst/>
          </a:prstGeom>
          <a:noFill/>
          <a:ln w="12700">
            <a:solidFill>
              <a:schemeClr val="tx1"/>
            </a:solidFill>
            <a:round/>
            <a:headEnd type="none" w="sm" len="sm"/>
            <a:tailEnd type="triangle" w="sm" len="sm"/>
          </a:ln>
        </p:spPr>
        <p:txBody>
          <a:bodyPr/>
          <a:lstStyle/>
          <a:p>
            <a:endParaRPr lang="en-US"/>
          </a:p>
        </p:txBody>
      </p:sp>
      <p:sp>
        <p:nvSpPr>
          <p:cNvPr id="63540" name="Line 52"/>
          <p:cNvSpPr>
            <a:spLocks noChangeShapeType="1"/>
          </p:cNvSpPr>
          <p:nvPr/>
        </p:nvSpPr>
        <p:spPr bwMode="auto">
          <a:xfrm flipH="1">
            <a:off x="4956175" y="1550988"/>
            <a:ext cx="936625" cy="935037"/>
          </a:xfrm>
          <a:prstGeom prst="line">
            <a:avLst/>
          </a:prstGeom>
          <a:noFill/>
          <a:ln w="12700">
            <a:solidFill>
              <a:schemeClr val="tx1"/>
            </a:solidFill>
            <a:round/>
            <a:headEnd type="none" w="sm" len="sm"/>
            <a:tailEnd type="triangle" w="sm" len="sm"/>
          </a:ln>
        </p:spPr>
        <p:txBody>
          <a:bodyPr/>
          <a:lstStyle/>
          <a:p>
            <a:endParaRPr lang="en-US"/>
          </a:p>
        </p:txBody>
      </p:sp>
      <p:sp>
        <p:nvSpPr>
          <p:cNvPr id="63541" name="Line 53"/>
          <p:cNvSpPr>
            <a:spLocks noChangeShapeType="1"/>
          </p:cNvSpPr>
          <p:nvPr/>
        </p:nvSpPr>
        <p:spPr bwMode="auto">
          <a:xfrm>
            <a:off x="6108700" y="1550988"/>
            <a:ext cx="0" cy="935037"/>
          </a:xfrm>
          <a:prstGeom prst="line">
            <a:avLst/>
          </a:prstGeom>
          <a:noFill/>
          <a:ln w="12700">
            <a:solidFill>
              <a:schemeClr val="tx1"/>
            </a:solidFill>
            <a:round/>
            <a:headEnd type="none" w="sm" len="sm"/>
            <a:tailEnd type="triangle" w="sm" len="sm"/>
          </a:ln>
        </p:spPr>
        <p:txBody>
          <a:bodyPr/>
          <a:lstStyle/>
          <a:p>
            <a:endParaRPr lang="en-US"/>
          </a:p>
        </p:txBody>
      </p:sp>
      <p:sp>
        <p:nvSpPr>
          <p:cNvPr id="63542" name="Text Box 54"/>
          <p:cNvSpPr txBox="1">
            <a:spLocks noChangeArrowheads="1"/>
          </p:cNvSpPr>
          <p:nvPr/>
        </p:nvSpPr>
        <p:spPr bwMode="auto">
          <a:xfrm>
            <a:off x="395288" y="3651250"/>
            <a:ext cx="8208962" cy="1920875"/>
          </a:xfrm>
          <a:prstGeom prst="rect">
            <a:avLst/>
          </a:prstGeom>
          <a:noFill/>
          <a:ln w="12700">
            <a:noFill/>
            <a:miter lim="800000"/>
            <a:headEnd type="none" w="sm" len="sm"/>
            <a:tailEnd type="none" w="sm" len="sm"/>
          </a:ln>
        </p:spPr>
        <p:txBody>
          <a:bodyPr>
            <a:spAutoFit/>
          </a:bodyPr>
          <a:lstStyle/>
          <a:p>
            <a:pPr algn="just" eaLnBrk="0" hangingPunct="0"/>
            <a:r>
              <a:rPr lang="en-US"/>
              <a:t>H-atoms are omitted. Stereochemistry is not considered.</a:t>
            </a:r>
          </a:p>
          <a:p>
            <a:pPr algn="just" eaLnBrk="0" hangingPunct="0"/>
            <a:endParaRPr lang="en-US"/>
          </a:p>
          <a:p>
            <a:pPr algn="just" eaLnBrk="0" hangingPunct="0"/>
            <a:r>
              <a:rPr lang="en-US" b="1">
                <a:solidFill>
                  <a:srgbClr val="A50021"/>
                </a:solidFill>
              </a:rPr>
              <a:t>Parameters to define:</a:t>
            </a:r>
            <a:r>
              <a:rPr lang="en-US"/>
              <a:t> fingerprint length, size of patterns, and number of bits activated by each pattern.</a:t>
            </a:r>
          </a:p>
          <a:p>
            <a:pPr algn="just" eaLnBrk="0" hangingPunct="0"/>
            <a:endParaRPr lang="en-US"/>
          </a:p>
          <a:p>
            <a:pPr algn="just" eaLnBrk="0" hangingPunct="0"/>
            <a:r>
              <a:rPr lang="en-US" b="1">
                <a:solidFill>
                  <a:srgbClr val="A50021"/>
                </a:solidFill>
              </a:rPr>
              <a:t>Main application:</a:t>
            </a:r>
            <a:r>
              <a:rPr lang="en-US"/>
              <a:t> similarity search in large databases.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Storing molecular structures in a computer</a:t>
            </a:r>
          </a:p>
        </p:txBody>
      </p:sp>
      <p:pic>
        <p:nvPicPr>
          <p:cNvPr id="8195" name="Picture 4"/>
          <p:cNvPicPr>
            <a:picLocks noChangeAspect="1" noChangeArrowheads="1"/>
          </p:cNvPicPr>
          <p:nvPr/>
        </p:nvPicPr>
        <p:blipFill>
          <a:blip r:embed="rId3" cstate="print"/>
          <a:srcRect/>
          <a:stretch>
            <a:fillRect/>
          </a:stretch>
        </p:blipFill>
        <p:spPr bwMode="auto">
          <a:xfrm>
            <a:off x="323850" y="908050"/>
            <a:ext cx="3305175" cy="3162300"/>
          </a:xfrm>
          <a:prstGeom prst="rect">
            <a:avLst/>
          </a:prstGeom>
          <a:noFill/>
          <a:ln w="12700">
            <a:noFill/>
            <a:miter lim="800000"/>
            <a:headEnd type="none" w="sm" len="sm"/>
            <a:tailEnd type="none" w="sm" len="sm"/>
          </a:ln>
        </p:spPr>
      </p:pic>
      <p:pic>
        <p:nvPicPr>
          <p:cNvPr id="8196" name="Picture 5"/>
          <p:cNvPicPr>
            <a:picLocks noChangeAspect="1" noChangeArrowheads="1"/>
          </p:cNvPicPr>
          <p:nvPr/>
        </p:nvPicPr>
        <p:blipFill>
          <a:blip r:embed="rId4" cstate="print"/>
          <a:srcRect/>
          <a:stretch>
            <a:fillRect/>
          </a:stretch>
        </p:blipFill>
        <p:spPr bwMode="auto">
          <a:xfrm>
            <a:off x="3492500" y="1412875"/>
            <a:ext cx="2238375" cy="1828800"/>
          </a:xfrm>
          <a:prstGeom prst="rect">
            <a:avLst/>
          </a:prstGeom>
          <a:noFill/>
          <a:ln w="12700">
            <a:solidFill>
              <a:srgbClr val="800000"/>
            </a:solidFill>
            <a:miter lim="800000"/>
            <a:headEnd type="none" w="sm" len="sm"/>
            <a:tailEnd type="none" w="sm" len="sm"/>
          </a:ln>
        </p:spPr>
      </p:pic>
      <p:pic>
        <p:nvPicPr>
          <p:cNvPr id="8197" name="Picture 7"/>
          <p:cNvPicPr>
            <a:picLocks noChangeAspect="1" noChangeArrowheads="1"/>
          </p:cNvPicPr>
          <p:nvPr/>
        </p:nvPicPr>
        <p:blipFill>
          <a:blip r:embed="rId5" cstate="print"/>
          <a:srcRect/>
          <a:stretch>
            <a:fillRect/>
          </a:stretch>
        </p:blipFill>
        <p:spPr bwMode="auto">
          <a:xfrm>
            <a:off x="2627313" y="3573463"/>
            <a:ext cx="3914775" cy="2819400"/>
          </a:xfrm>
          <a:prstGeom prst="rect">
            <a:avLst/>
          </a:prstGeom>
          <a:noFill/>
          <a:ln w="12700">
            <a:noFill/>
            <a:miter lim="800000"/>
            <a:headEnd type="none" w="sm" len="sm"/>
            <a:tailEnd type="none" w="sm" len="sm"/>
          </a:ln>
        </p:spPr>
      </p:pic>
      <p:pic>
        <p:nvPicPr>
          <p:cNvPr id="8198" name="Picture 6"/>
          <p:cNvPicPr>
            <a:picLocks noChangeAspect="1" noChangeArrowheads="1"/>
          </p:cNvPicPr>
          <p:nvPr/>
        </p:nvPicPr>
        <p:blipFill>
          <a:blip r:embed="rId6" cstate="print"/>
          <a:srcRect/>
          <a:stretch>
            <a:fillRect/>
          </a:stretch>
        </p:blipFill>
        <p:spPr bwMode="auto">
          <a:xfrm>
            <a:off x="6372225" y="4005263"/>
            <a:ext cx="2276475" cy="2000250"/>
          </a:xfrm>
          <a:prstGeom prst="rect">
            <a:avLst/>
          </a:prstGeom>
          <a:noFill/>
          <a:ln w="12700">
            <a:solidFill>
              <a:srgbClr val="800000"/>
            </a:solidFill>
            <a:miter lim="800000"/>
            <a:headEnd type="none" w="sm" len="sm"/>
            <a:tailEnd type="none" w="sm" len="sm"/>
          </a:ln>
        </p:spPr>
      </p:pic>
      <p:sp>
        <p:nvSpPr>
          <p:cNvPr id="7" name="Rectangle 3"/>
          <p:cNvSpPr>
            <a:spLocks noChangeArrowheads="1"/>
          </p:cNvSpPr>
          <p:nvPr/>
        </p:nvSpPr>
        <p:spPr bwMode="auto">
          <a:xfrm>
            <a:off x="2357422" y="6581001"/>
            <a:ext cx="4930709" cy="276999"/>
          </a:xfrm>
          <a:prstGeom prst="rect">
            <a:avLst/>
          </a:prstGeom>
          <a:noFill/>
          <a:ln w="9525">
            <a:noFill/>
            <a:miter lim="800000"/>
            <a:headEnd/>
            <a:tailEnd/>
          </a:ln>
        </p:spPr>
        <p:txBody>
          <a:bodyPr wrap="none">
            <a:spAutoFit/>
          </a:bodyPr>
          <a:lstStyle/>
          <a:p>
            <a:pPr algn="ctr" defTabSz="762000" eaLnBrk="0" hangingPunct="0"/>
            <a:r>
              <a:rPr lang="pt-PT" sz="1200" dirty="0">
                <a:cs typeface="Times New Roman" pitchFamily="18" charset="0"/>
              </a:rPr>
              <a:t>Coutersy of Prof. </a:t>
            </a:r>
            <a:r>
              <a:rPr lang="en-US" sz="1200" dirty="0" err="1">
                <a:cs typeface="Times New Roman" pitchFamily="18" charset="0"/>
              </a:rPr>
              <a:t>João</a:t>
            </a:r>
            <a:r>
              <a:rPr lang="en-US" sz="1200" dirty="0">
                <a:cs typeface="Times New Roman" pitchFamily="18" charset="0"/>
              </a:rPr>
              <a:t>  Aires</a:t>
            </a:r>
            <a:r>
              <a:rPr lang="pt-PT" sz="1200" dirty="0">
                <a:cs typeface="Times New Roman" pitchFamily="18" charset="0"/>
              </a:rPr>
              <a:t>-</a:t>
            </a:r>
            <a:r>
              <a:rPr lang="en-US" sz="1200" dirty="0">
                <a:cs typeface="Times New Roman" pitchFamily="18" charset="0"/>
              </a:rPr>
              <a:t>de</a:t>
            </a:r>
            <a:r>
              <a:rPr lang="pt-PT" sz="1200" dirty="0">
                <a:cs typeface="Times New Roman" pitchFamily="18" charset="0"/>
              </a:rPr>
              <a:t>-</a:t>
            </a:r>
            <a:r>
              <a:rPr lang="en-US" sz="1200" dirty="0">
                <a:cs typeface="Times New Roman" pitchFamily="18" charset="0"/>
              </a:rPr>
              <a:t>Sousa, University of Lisbon, Portugal</a:t>
            </a:r>
            <a:endParaRPr lang="de-DE" sz="12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84213" y="288925"/>
            <a:ext cx="8208962" cy="750888"/>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Similarity measures based on fingerprints</a:t>
            </a:r>
          </a:p>
          <a:p>
            <a:pPr algn="ctr" eaLnBrk="0" hangingPunct="0">
              <a:lnSpc>
                <a:spcPct val="90000"/>
              </a:lnSpc>
            </a:pPr>
            <a:endParaRPr lang="en-US" b="1">
              <a:solidFill>
                <a:srgbClr val="A50021"/>
              </a:solidFill>
            </a:endParaRPr>
          </a:p>
        </p:txBody>
      </p:sp>
      <p:sp>
        <p:nvSpPr>
          <p:cNvPr id="67587" name="Text Box 3"/>
          <p:cNvSpPr txBox="1">
            <a:spLocks noChangeArrowheads="1"/>
          </p:cNvSpPr>
          <p:nvPr/>
        </p:nvSpPr>
        <p:spPr bwMode="auto">
          <a:xfrm>
            <a:off x="468313" y="1125538"/>
            <a:ext cx="8045450" cy="4965700"/>
          </a:xfrm>
          <a:prstGeom prst="rect">
            <a:avLst/>
          </a:prstGeom>
          <a:noFill/>
          <a:ln w="12700">
            <a:noFill/>
            <a:miter lim="800000"/>
            <a:headEnd type="none" w="sm" len="sm"/>
            <a:tailEnd type="none" w="sm" len="sm"/>
          </a:ln>
        </p:spPr>
        <p:txBody>
          <a:bodyPr>
            <a:spAutoFit/>
          </a:bodyPr>
          <a:lstStyle/>
          <a:p>
            <a:pPr algn="just" eaLnBrk="0" hangingPunct="0"/>
            <a:r>
              <a:rPr lang="en-US"/>
              <a:t>Similarity between compounds X and Y can be calculated from the similarity between their fingerprints.</a:t>
            </a:r>
          </a:p>
          <a:p>
            <a:pPr algn="just" eaLnBrk="0" hangingPunct="0"/>
            <a:endParaRPr lang="en-US"/>
          </a:p>
          <a:p>
            <a:pPr marL="803275" lvl="1" indent="-260350" algn="just" eaLnBrk="0" hangingPunct="0"/>
            <a:r>
              <a:rPr lang="en-US"/>
              <a:t>a = nr of bits ‘on’ in X but not in Y.</a:t>
            </a:r>
          </a:p>
          <a:p>
            <a:pPr marL="803275" lvl="1" indent="-260350" algn="just" eaLnBrk="0" hangingPunct="0"/>
            <a:r>
              <a:rPr lang="en-US"/>
              <a:t>b = nr of bits ‘on’ in Y but not in X.</a:t>
            </a:r>
          </a:p>
          <a:p>
            <a:pPr marL="803275" lvl="1" indent="-260350" algn="just" eaLnBrk="0" hangingPunct="0"/>
            <a:r>
              <a:rPr lang="en-US"/>
              <a:t>c = nr of bits ‘on’ both in X and in Y.</a:t>
            </a:r>
          </a:p>
          <a:p>
            <a:pPr marL="803275" lvl="1" indent="-260350" algn="just" eaLnBrk="0" hangingPunct="0"/>
            <a:r>
              <a:rPr lang="en-US"/>
              <a:t>d = nr of bits ‘off’ both in X and in Y.</a:t>
            </a:r>
          </a:p>
          <a:p>
            <a:pPr marL="803275" lvl="1" indent="-260350" algn="just" eaLnBrk="0" hangingPunct="0"/>
            <a:endParaRPr lang="en-US"/>
          </a:p>
          <a:p>
            <a:pPr marL="803275" lvl="1" indent="-260350" algn="just" eaLnBrk="0" hangingPunct="0"/>
            <a:r>
              <a:rPr lang="en-US"/>
              <a:t>n = ( a + b + c + d ) is the total number of bits</a:t>
            </a:r>
          </a:p>
          <a:p>
            <a:pPr algn="just" eaLnBrk="0" hangingPunct="0"/>
            <a:endParaRPr lang="en-US"/>
          </a:p>
          <a:p>
            <a:pPr algn="just" eaLnBrk="0" hangingPunct="0"/>
            <a:r>
              <a:rPr lang="en-US" sz="2400" b="1">
                <a:solidFill>
                  <a:srgbClr val="A50021"/>
                </a:solidFill>
              </a:rPr>
              <a:t>Euclidean coefficient </a:t>
            </a:r>
            <a:r>
              <a:rPr lang="en-US" sz="2400" b="1"/>
              <a:t>:</a:t>
            </a:r>
          </a:p>
          <a:p>
            <a:pPr algn="just" eaLnBrk="0" hangingPunct="0"/>
            <a:r>
              <a:rPr lang="en-US" sz="2400" b="1"/>
              <a:t>	( c + d ) / n</a:t>
            </a:r>
            <a:r>
              <a:rPr lang="en-US" sz="2400"/>
              <a:t>     (common bits in X and Y)</a:t>
            </a:r>
          </a:p>
          <a:p>
            <a:pPr algn="just" eaLnBrk="0" hangingPunct="0"/>
            <a:endParaRPr lang="en-US" sz="2400"/>
          </a:p>
          <a:p>
            <a:pPr algn="just" eaLnBrk="0" hangingPunct="0"/>
            <a:r>
              <a:rPr lang="en-US" sz="2400" b="1">
                <a:solidFill>
                  <a:srgbClr val="A50021"/>
                </a:solidFill>
              </a:rPr>
              <a:t>Tanimoto coefficient </a:t>
            </a:r>
            <a:r>
              <a:rPr lang="en-US" sz="2400" b="1"/>
              <a:t>:</a:t>
            </a:r>
          </a:p>
          <a:p>
            <a:pPr algn="just" eaLnBrk="0" hangingPunct="0"/>
            <a:r>
              <a:rPr lang="en-US" sz="2400" b="1"/>
              <a:t>	c / (a + b + c)</a:t>
            </a:r>
            <a:r>
              <a:rPr lang="en-US" sz="2400"/>
              <a:t> </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Representation of the 3D structure</a:t>
            </a:r>
          </a:p>
        </p:txBody>
      </p:sp>
      <p:sp>
        <p:nvSpPr>
          <p:cNvPr id="77827" name="Rectangle 3"/>
          <p:cNvSpPr>
            <a:spLocks noChangeArrowheads="1"/>
          </p:cNvSpPr>
          <p:nvPr/>
        </p:nvSpPr>
        <p:spPr bwMode="auto">
          <a:xfrm>
            <a:off x="611188" y="1728788"/>
            <a:ext cx="8064500" cy="2835275"/>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en-US"/>
              <a:t>The most obvious (and common) representation consists of a Cartesian system, i.e. the x, y, and z coordinates of each atom.</a:t>
            </a:r>
          </a:p>
          <a:p>
            <a:pPr algn="just" eaLnBrk="0" hangingPunct="0">
              <a:spcBef>
                <a:spcPct val="50000"/>
              </a:spcBef>
            </a:pPr>
            <a:endParaRPr lang="en-US"/>
          </a:p>
          <a:p>
            <a:pPr algn="just" eaLnBrk="0" hangingPunct="0">
              <a:spcBef>
                <a:spcPct val="50000"/>
              </a:spcBef>
            </a:pPr>
            <a:r>
              <a:rPr lang="en-US"/>
              <a:t>For a given conformation the coordinates depend on the orientation of the structure relative to the reference axes.</a:t>
            </a:r>
          </a:p>
          <a:p>
            <a:pPr algn="just" eaLnBrk="0" hangingPunct="0">
              <a:spcBef>
                <a:spcPct val="50000"/>
              </a:spcBef>
            </a:pPr>
            <a:endParaRPr lang="en-US"/>
          </a:p>
          <a:p>
            <a:pPr algn="just" eaLnBrk="0" hangingPunct="0">
              <a:spcBef>
                <a:spcPct val="50000"/>
              </a:spcBef>
            </a:pPr>
            <a:r>
              <a:rPr lang="en-US"/>
              <a:t>In a Molfile, 3D coordinates can be listed.</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0" y="960438"/>
            <a:ext cx="3492500" cy="124460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Representation of the 3D structure in a Molfile</a:t>
            </a:r>
          </a:p>
        </p:txBody>
      </p:sp>
      <p:pic>
        <p:nvPicPr>
          <p:cNvPr id="78851" name="Picture 3"/>
          <p:cNvPicPr>
            <a:picLocks noChangeAspect="1" noChangeArrowheads="1"/>
          </p:cNvPicPr>
          <p:nvPr/>
        </p:nvPicPr>
        <p:blipFill>
          <a:blip r:embed="rId3" cstate="print"/>
          <a:srcRect/>
          <a:stretch>
            <a:fillRect/>
          </a:stretch>
        </p:blipFill>
        <p:spPr bwMode="auto">
          <a:xfrm>
            <a:off x="3563938" y="404813"/>
            <a:ext cx="5438775" cy="5734050"/>
          </a:xfrm>
          <a:prstGeom prst="rect">
            <a:avLst/>
          </a:prstGeom>
          <a:noFill/>
          <a:ln w="12700">
            <a:noFill/>
            <a:miter lim="800000"/>
            <a:headEnd type="none" w="sm" len="sm"/>
            <a:tailEnd type="none" w="sm" len="sm"/>
          </a:ln>
        </p:spPr>
      </p:pic>
      <p:pic>
        <p:nvPicPr>
          <p:cNvPr id="78852" name="Picture 4"/>
          <p:cNvPicPr>
            <a:picLocks noChangeAspect="1" noChangeArrowheads="1"/>
          </p:cNvPicPr>
          <p:nvPr/>
        </p:nvPicPr>
        <p:blipFill>
          <a:blip r:embed="rId4" cstate="print"/>
          <a:srcRect/>
          <a:stretch>
            <a:fillRect/>
          </a:stretch>
        </p:blipFill>
        <p:spPr bwMode="auto">
          <a:xfrm>
            <a:off x="71438" y="2852738"/>
            <a:ext cx="3492500" cy="3482975"/>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Generation of a 3D structure</a:t>
            </a:r>
          </a:p>
        </p:txBody>
      </p:sp>
      <p:sp>
        <p:nvSpPr>
          <p:cNvPr id="81923" name="Rectangle 3"/>
          <p:cNvSpPr>
            <a:spLocks noChangeArrowheads="1"/>
          </p:cNvSpPr>
          <p:nvPr/>
        </p:nvSpPr>
        <p:spPr bwMode="auto">
          <a:xfrm>
            <a:off x="611188" y="1293813"/>
            <a:ext cx="8064500" cy="4511675"/>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en-US"/>
              <a:t>Theoretical methods :</a:t>
            </a:r>
          </a:p>
          <a:p>
            <a:pPr algn="just" eaLnBrk="0" hangingPunct="0">
              <a:spcBef>
                <a:spcPct val="50000"/>
              </a:spcBef>
            </a:pPr>
            <a:r>
              <a:rPr lang="en-US"/>
              <a:t>	</a:t>
            </a:r>
            <a:r>
              <a:rPr lang="en-US" i="1"/>
              <a:t>ab initio  </a:t>
            </a:r>
            <a:r>
              <a:rPr lang="en-US"/>
              <a:t>(e.g. Gaussian)</a:t>
            </a:r>
            <a:endParaRPr lang="en-US" i="1"/>
          </a:p>
          <a:p>
            <a:pPr algn="just" eaLnBrk="0" hangingPunct="0">
              <a:spcBef>
                <a:spcPct val="50000"/>
              </a:spcBef>
            </a:pPr>
            <a:r>
              <a:rPr lang="en-US"/>
              <a:t>	semi-empirical (e.g. Mopac)</a:t>
            </a:r>
          </a:p>
          <a:p>
            <a:pPr algn="just" eaLnBrk="0" hangingPunct="0">
              <a:spcBef>
                <a:spcPct val="50000"/>
              </a:spcBef>
            </a:pPr>
            <a:r>
              <a:rPr lang="en-US"/>
              <a:t>	molecular mechanics (e.g. Mopac, Chem3D)</a:t>
            </a:r>
          </a:p>
          <a:p>
            <a:pPr algn="just" eaLnBrk="0" hangingPunct="0">
              <a:spcBef>
                <a:spcPct val="50000"/>
              </a:spcBef>
            </a:pPr>
            <a:endParaRPr lang="en-US"/>
          </a:p>
          <a:p>
            <a:pPr algn="just" eaLnBrk="0" hangingPunct="0">
              <a:spcBef>
                <a:spcPct val="50000"/>
              </a:spcBef>
            </a:pPr>
            <a:r>
              <a:rPr lang="en-US"/>
              <a:t>Empirical methods (e.g. CONCORD, CORINA) :</a:t>
            </a:r>
          </a:p>
          <a:p>
            <a:pPr algn="just" eaLnBrk="0" hangingPunct="0">
              <a:spcBef>
                <a:spcPct val="50000"/>
              </a:spcBef>
            </a:pPr>
            <a:r>
              <a:rPr lang="en-US"/>
              <a:t>	use fragments with predefined geometries</a:t>
            </a:r>
          </a:p>
          <a:p>
            <a:pPr algn="just" eaLnBrk="0" hangingPunct="0">
              <a:spcBef>
                <a:spcPct val="50000"/>
              </a:spcBef>
            </a:pPr>
            <a:r>
              <a:rPr lang="en-US"/>
              <a:t>	use rules</a:t>
            </a:r>
          </a:p>
          <a:p>
            <a:pPr algn="just" eaLnBrk="0" hangingPunct="0">
              <a:spcBef>
                <a:spcPct val="50000"/>
              </a:spcBef>
            </a:pPr>
            <a:r>
              <a:rPr lang="en-US"/>
              <a:t>	use databases of geometries</a:t>
            </a:r>
          </a:p>
          <a:p>
            <a:pPr algn="just" eaLnBrk="0" hangingPunct="0">
              <a:spcBef>
                <a:spcPct val="50000"/>
              </a:spcBef>
            </a:pPr>
            <a:r>
              <a:rPr lang="en-US"/>
              <a:t>	use simple optimizations</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719138"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Generation of the 3D structure</a:t>
            </a:r>
          </a:p>
        </p:txBody>
      </p:sp>
      <p:sp>
        <p:nvSpPr>
          <p:cNvPr id="82947" name="Rectangle 3"/>
          <p:cNvSpPr>
            <a:spLocks noChangeArrowheads="1"/>
          </p:cNvSpPr>
          <p:nvPr/>
        </p:nvSpPr>
        <p:spPr bwMode="auto">
          <a:xfrm>
            <a:off x="684213" y="908050"/>
            <a:ext cx="8280400" cy="396875"/>
          </a:xfrm>
          <a:prstGeom prst="rect">
            <a:avLst/>
          </a:prstGeom>
          <a:noFill/>
          <a:ln w="12700">
            <a:noFill/>
            <a:miter lim="800000"/>
            <a:headEnd type="none" w="sm" len="sm"/>
            <a:tailEnd type="none" w="sm" len="sm"/>
          </a:ln>
        </p:spPr>
        <p:txBody>
          <a:bodyPr>
            <a:spAutoFit/>
          </a:bodyPr>
          <a:lstStyle/>
          <a:p>
            <a:pPr algn="ctr" eaLnBrk="0" hangingPunct="0">
              <a:spcBef>
                <a:spcPct val="50000"/>
              </a:spcBef>
            </a:pPr>
            <a:r>
              <a:rPr lang="en-US"/>
              <a:t>Chemaxon’s Marvin</a:t>
            </a:r>
          </a:p>
        </p:txBody>
      </p:sp>
      <p:pic>
        <p:nvPicPr>
          <p:cNvPr id="82948" name="Picture 4"/>
          <p:cNvPicPr>
            <a:picLocks noChangeAspect="1" noChangeArrowheads="1"/>
          </p:cNvPicPr>
          <p:nvPr/>
        </p:nvPicPr>
        <p:blipFill>
          <a:blip r:embed="rId3" cstate="print"/>
          <a:srcRect/>
          <a:stretch>
            <a:fillRect/>
          </a:stretch>
        </p:blipFill>
        <p:spPr bwMode="auto">
          <a:xfrm>
            <a:off x="2657475" y="1484313"/>
            <a:ext cx="4333875" cy="4800600"/>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3" cstate="print"/>
          <a:srcRect/>
          <a:stretch>
            <a:fillRect/>
          </a:stretch>
        </p:blipFill>
        <p:spPr bwMode="auto">
          <a:xfrm>
            <a:off x="1285875" y="657225"/>
            <a:ext cx="6572250" cy="5543550"/>
          </a:xfrm>
          <a:prstGeom prst="rect">
            <a:avLst/>
          </a:prstGeom>
          <a:noFill/>
          <a:ln w="12700">
            <a:noFill/>
            <a:miter lim="800000"/>
            <a:headEnd type="none" w="sm" len="sm"/>
            <a:tailEnd type="none" w="sm" len="sm"/>
          </a:ln>
        </p:spPr>
      </p:pic>
      <p:sp>
        <p:nvSpPr>
          <p:cNvPr id="84995" name="Rectangle 3"/>
          <p:cNvSpPr>
            <a:spLocks noChangeArrowheads="1"/>
          </p:cNvSpPr>
          <p:nvPr/>
        </p:nvSpPr>
        <p:spPr bwMode="auto">
          <a:xfrm>
            <a:off x="719138"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Representation of molecular surfaces</a:t>
            </a:r>
          </a:p>
        </p:txBody>
      </p:sp>
      <p:sp>
        <p:nvSpPr>
          <p:cNvPr id="84996" name="Rectangle 4"/>
          <p:cNvSpPr>
            <a:spLocks noChangeArrowheads="1"/>
          </p:cNvSpPr>
          <p:nvPr/>
        </p:nvSpPr>
        <p:spPr bwMode="auto">
          <a:xfrm>
            <a:off x="468313" y="1584325"/>
            <a:ext cx="8280400" cy="4221163"/>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en-US"/>
              <a:t>The 3D structure presented up to here is just the skeleton of the molecule, but a molecule also has a ‘skin’… the molecular surface.</a:t>
            </a:r>
          </a:p>
          <a:p>
            <a:pPr algn="just" eaLnBrk="0" hangingPunct="0">
              <a:spcBef>
                <a:spcPct val="50000"/>
              </a:spcBef>
            </a:pPr>
            <a:endParaRPr lang="en-US" sz="1400"/>
          </a:p>
          <a:p>
            <a:pPr algn="just" eaLnBrk="0" hangingPunct="0">
              <a:spcBef>
                <a:spcPct val="50000"/>
              </a:spcBef>
            </a:pPr>
            <a:r>
              <a:rPr lang="en-US"/>
              <a:t>The molecular surface divides the 3D space in an internal volume and an external volume. This is just an analogy with macroscopic objects, since molecules cannot rigorously be approached with classical mechanics. The electronic density is continuous, and there are probabilities of finding electrons at certain locations (it tends to zero at infinite distance from nuclei).</a:t>
            </a:r>
          </a:p>
          <a:p>
            <a:pPr algn="just" eaLnBrk="0" hangingPunct="0">
              <a:spcBef>
                <a:spcPct val="50000"/>
              </a:spcBef>
            </a:pPr>
            <a:endParaRPr lang="en-US"/>
          </a:p>
          <a:p>
            <a:pPr algn="just" eaLnBrk="0" hangingPunct="0">
              <a:spcBef>
                <a:spcPct val="50000"/>
              </a:spcBef>
            </a:pPr>
            <a:r>
              <a:rPr lang="en-US"/>
              <a:t>The electronic distribution “at the surface” determines the interactions a molecule can establish with others (e.g. docking to a protein).</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srcRect/>
          <a:stretch>
            <a:fillRect/>
          </a:stretch>
        </p:blipFill>
        <p:spPr bwMode="auto">
          <a:xfrm>
            <a:off x="1285875" y="657225"/>
            <a:ext cx="6572250" cy="5543550"/>
          </a:xfrm>
          <a:prstGeom prst="rect">
            <a:avLst/>
          </a:prstGeom>
          <a:noFill/>
          <a:ln w="12700">
            <a:noFill/>
            <a:miter lim="800000"/>
            <a:headEnd type="none" w="sm" len="sm"/>
            <a:tailEnd type="none" w="sm" len="sm"/>
          </a:ln>
        </p:spPr>
      </p:pic>
      <p:sp>
        <p:nvSpPr>
          <p:cNvPr id="86019" name="Rectangle 3"/>
          <p:cNvSpPr>
            <a:spLocks noChangeArrowheads="1"/>
          </p:cNvSpPr>
          <p:nvPr/>
        </p:nvSpPr>
        <p:spPr bwMode="auto">
          <a:xfrm>
            <a:off x="719138"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Representation of molecular surfaces</a:t>
            </a:r>
          </a:p>
        </p:txBody>
      </p:sp>
      <p:sp>
        <p:nvSpPr>
          <p:cNvPr id="86020" name="Rectangle 4"/>
          <p:cNvSpPr>
            <a:spLocks noChangeArrowheads="1"/>
          </p:cNvSpPr>
          <p:nvPr/>
        </p:nvSpPr>
        <p:spPr bwMode="auto">
          <a:xfrm>
            <a:off x="468313" y="1557338"/>
            <a:ext cx="8280400" cy="3749675"/>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en-US"/>
              <a:t>A molecular surface can express different properties, such as charge, electrostatic potential, or hydrophobicity, by means of colors.</a:t>
            </a:r>
          </a:p>
          <a:p>
            <a:pPr algn="just" eaLnBrk="0" hangingPunct="0">
              <a:spcBef>
                <a:spcPct val="50000"/>
              </a:spcBef>
            </a:pPr>
            <a:endParaRPr lang="en-US"/>
          </a:p>
          <a:p>
            <a:pPr algn="just" eaLnBrk="0" hangingPunct="0">
              <a:spcBef>
                <a:spcPct val="50000"/>
              </a:spcBef>
            </a:pPr>
            <a:r>
              <a:rPr lang="en-US"/>
              <a:t>Such properties may be experimentally determined (2D NMR, x-ray crystallography and electronic cryomicroscopy give indications about 3D molecular properties), or theoretically calculated.</a:t>
            </a:r>
          </a:p>
          <a:p>
            <a:pPr algn="just" eaLnBrk="0" hangingPunct="0">
              <a:spcBef>
                <a:spcPct val="50000"/>
              </a:spcBef>
            </a:pPr>
            <a:endParaRPr lang="en-US"/>
          </a:p>
          <a:p>
            <a:pPr algn="just" eaLnBrk="0" hangingPunct="0">
              <a:spcBef>
                <a:spcPct val="50000"/>
              </a:spcBef>
            </a:pPr>
            <a:r>
              <a:rPr lang="en-US"/>
              <a:t>There are several ways of defining a surface. The most used are: van der Waals surface, surface accessible to a solvent, and Connolly surface.</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719138"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van der Waals surface</a:t>
            </a:r>
            <a:endParaRPr lang="en-US" b="1">
              <a:solidFill>
                <a:srgbClr val="A50021"/>
              </a:solidFill>
            </a:endParaRPr>
          </a:p>
        </p:txBody>
      </p:sp>
      <p:sp>
        <p:nvSpPr>
          <p:cNvPr id="87043" name="Rectangle 3"/>
          <p:cNvSpPr>
            <a:spLocks noChangeArrowheads="1"/>
          </p:cNvSpPr>
          <p:nvPr/>
        </p:nvSpPr>
        <p:spPr bwMode="auto">
          <a:xfrm>
            <a:off x="468313" y="1125538"/>
            <a:ext cx="8280400" cy="1616075"/>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en-US"/>
              <a:t>It is the simplest surface. It can be determined from the van der Waals radius of all atoms. Each atom is represented by a sphere. The spheres of all atoms are fused – the total volume is the van der Waals volume, and the envelop defines the van der Waals surface. It is fast to be calculated.</a:t>
            </a:r>
          </a:p>
        </p:txBody>
      </p:sp>
      <p:pic>
        <p:nvPicPr>
          <p:cNvPr id="87044" name="Picture 4"/>
          <p:cNvPicPr>
            <a:picLocks noChangeAspect="1" noChangeArrowheads="1"/>
          </p:cNvPicPr>
          <p:nvPr/>
        </p:nvPicPr>
        <p:blipFill>
          <a:blip r:embed="rId3" cstate="print"/>
          <a:srcRect/>
          <a:stretch>
            <a:fillRect/>
          </a:stretch>
        </p:blipFill>
        <p:spPr bwMode="auto">
          <a:xfrm>
            <a:off x="1152525" y="2921000"/>
            <a:ext cx="6911975" cy="3460750"/>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3" cstate="print"/>
          <a:srcRect/>
          <a:stretch>
            <a:fillRect/>
          </a:stretch>
        </p:blipFill>
        <p:spPr bwMode="auto">
          <a:xfrm>
            <a:off x="1763713" y="3068638"/>
            <a:ext cx="5761037" cy="3286125"/>
          </a:xfrm>
          <a:prstGeom prst="rect">
            <a:avLst/>
          </a:prstGeom>
          <a:noFill/>
          <a:ln w="12700">
            <a:noFill/>
            <a:miter lim="800000"/>
            <a:headEnd type="none" w="sm" len="sm"/>
            <a:tailEnd type="none" w="sm" len="sm"/>
          </a:ln>
        </p:spPr>
      </p:pic>
      <p:sp>
        <p:nvSpPr>
          <p:cNvPr id="88067" name="Rectangle 3"/>
          <p:cNvSpPr>
            <a:spLocks noChangeArrowheads="1"/>
          </p:cNvSpPr>
          <p:nvPr/>
        </p:nvSpPr>
        <p:spPr bwMode="auto">
          <a:xfrm>
            <a:off x="719138"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Connolly surface</a:t>
            </a:r>
            <a:endParaRPr lang="en-US" b="1" i="1">
              <a:solidFill>
                <a:srgbClr val="A50021"/>
              </a:solidFill>
            </a:endParaRPr>
          </a:p>
        </p:txBody>
      </p:sp>
      <p:sp>
        <p:nvSpPr>
          <p:cNvPr id="88068" name="Rectangle 4"/>
          <p:cNvSpPr>
            <a:spLocks noChangeArrowheads="1"/>
          </p:cNvSpPr>
          <p:nvPr/>
        </p:nvSpPr>
        <p:spPr bwMode="auto">
          <a:xfrm>
            <a:off x="395288" y="908050"/>
            <a:ext cx="8280400" cy="1920875"/>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en-US"/>
              <a:t>It is generated by simulating a sphere rolling over the van der Waals surface. The sphere represents the solvent. The radius of the sphere may be chosen (typically it is set at 1.4 Å, the effective radius of water). The Connolly surface has two regions: the convex contact surface (it is a segment of the van der Waals surface) and the concave surface (where the sphere touches two or more atoms).</a:t>
            </a:r>
          </a:p>
        </p:txBody>
      </p:sp>
      <p:pic>
        <p:nvPicPr>
          <p:cNvPr id="526341" name="Picture 5"/>
          <p:cNvPicPr>
            <a:picLocks noChangeAspect="1" noChangeArrowheads="1"/>
          </p:cNvPicPr>
          <p:nvPr/>
        </p:nvPicPr>
        <p:blipFill>
          <a:blip r:embed="rId4" cstate="print"/>
          <a:srcRect/>
          <a:stretch>
            <a:fillRect/>
          </a:stretch>
        </p:blipFill>
        <p:spPr bwMode="auto">
          <a:xfrm>
            <a:off x="1763713" y="3068638"/>
            <a:ext cx="5761037" cy="3286125"/>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26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719138"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Surface accessible to the solvent</a:t>
            </a:r>
            <a:endParaRPr lang="en-US" b="1">
              <a:solidFill>
                <a:srgbClr val="A50021"/>
              </a:solidFill>
            </a:endParaRPr>
          </a:p>
        </p:txBody>
      </p:sp>
      <p:sp>
        <p:nvSpPr>
          <p:cNvPr id="89091" name="Rectangle 3"/>
          <p:cNvSpPr>
            <a:spLocks noChangeArrowheads="1"/>
          </p:cNvSpPr>
          <p:nvPr/>
        </p:nvSpPr>
        <p:spPr bwMode="auto">
          <a:xfrm>
            <a:off x="395288" y="1358900"/>
            <a:ext cx="8280400" cy="701675"/>
          </a:xfrm>
          <a:prstGeom prst="rect">
            <a:avLst/>
          </a:prstGeom>
          <a:noFill/>
          <a:ln w="12700">
            <a:noFill/>
            <a:miter lim="800000"/>
            <a:headEnd type="none" w="sm" len="sm"/>
            <a:tailEnd type="none" w="sm" len="sm"/>
          </a:ln>
        </p:spPr>
        <p:txBody>
          <a:bodyPr>
            <a:spAutoFit/>
          </a:bodyPr>
          <a:lstStyle/>
          <a:p>
            <a:pPr algn="just" eaLnBrk="0" hangingPunct="0">
              <a:spcBef>
                <a:spcPct val="50000"/>
              </a:spcBef>
            </a:pPr>
            <a:r>
              <a:rPr lang="pt-PT"/>
              <a:t>T</a:t>
            </a:r>
            <a:r>
              <a:rPr lang="en-US"/>
              <a:t>he path of the center of the sphere that generates the Connolly surface</a:t>
            </a:r>
            <a:r>
              <a:rPr lang="pt-PT"/>
              <a:t> </a:t>
            </a:r>
            <a:r>
              <a:rPr lang="en-US"/>
              <a:t>define</a:t>
            </a:r>
            <a:r>
              <a:rPr lang="pt-PT"/>
              <a:t>s</a:t>
            </a:r>
            <a:r>
              <a:rPr lang="en-US"/>
              <a:t> the surface </a:t>
            </a:r>
            <a:r>
              <a:rPr lang="pt-PT"/>
              <a:t>accessible to the solvent</a:t>
            </a:r>
            <a:r>
              <a:rPr lang="en-US"/>
              <a:t>.</a:t>
            </a:r>
          </a:p>
        </p:txBody>
      </p:sp>
      <p:pic>
        <p:nvPicPr>
          <p:cNvPr id="89092" name="Picture 4"/>
          <p:cNvPicPr>
            <a:picLocks noChangeAspect="1" noChangeArrowheads="1"/>
          </p:cNvPicPr>
          <p:nvPr/>
        </p:nvPicPr>
        <p:blipFill>
          <a:blip r:embed="rId3" cstate="print"/>
          <a:srcRect/>
          <a:stretch>
            <a:fillRect/>
          </a:stretch>
        </p:blipFill>
        <p:spPr bwMode="auto">
          <a:xfrm>
            <a:off x="1763713" y="2708275"/>
            <a:ext cx="5761037" cy="3286125"/>
          </a:xfrm>
          <a:prstGeom prst="rect">
            <a:avLst/>
          </a:prstGeom>
          <a:noFill/>
          <a:ln w="12700">
            <a:noFill/>
            <a:miter lim="800000"/>
            <a:headEnd type="none" w="sm" len="sm"/>
            <a:tailEnd type="none" w="sm" len="sm"/>
          </a:ln>
        </p:spPr>
      </p:pic>
      <p:pic>
        <p:nvPicPr>
          <p:cNvPr id="528389" name="Picture 5"/>
          <p:cNvPicPr>
            <a:picLocks noChangeAspect="1" noChangeArrowheads="1"/>
          </p:cNvPicPr>
          <p:nvPr/>
        </p:nvPicPr>
        <p:blipFill>
          <a:blip r:embed="rId4" cstate="print"/>
          <a:srcRect/>
          <a:stretch>
            <a:fillRect/>
          </a:stretch>
        </p:blipFill>
        <p:spPr bwMode="auto">
          <a:xfrm>
            <a:off x="1763713" y="2708275"/>
            <a:ext cx="5761037" cy="3287713"/>
          </a:xfrm>
          <a:prstGeom prst="rect">
            <a:avLst/>
          </a:prstGeom>
          <a:noFill/>
          <a:ln w="12700">
            <a:noFill/>
            <a:miter lim="800000"/>
            <a:headEnd type="none" w="sm" len="sm"/>
            <a:tailEnd type="none" w="sm" len="s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28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Storing molecular structures in a computer</a:t>
            </a:r>
          </a:p>
        </p:txBody>
      </p:sp>
      <p:pic>
        <p:nvPicPr>
          <p:cNvPr id="9219" name="Picture 3"/>
          <p:cNvPicPr>
            <a:picLocks noChangeAspect="1" noChangeArrowheads="1"/>
          </p:cNvPicPr>
          <p:nvPr/>
        </p:nvPicPr>
        <p:blipFill>
          <a:blip r:embed="rId3" cstate="print"/>
          <a:srcRect/>
          <a:stretch>
            <a:fillRect/>
          </a:stretch>
        </p:blipFill>
        <p:spPr bwMode="auto">
          <a:xfrm>
            <a:off x="1403350" y="1354138"/>
            <a:ext cx="1566863" cy="1498600"/>
          </a:xfrm>
          <a:prstGeom prst="rect">
            <a:avLst/>
          </a:prstGeom>
          <a:noFill/>
          <a:ln w="12700">
            <a:noFill/>
            <a:miter lim="800000"/>
            <a:headEnd type="none" w="sm" len="sm"/>
            <a:tailEnd type="none" w="sm" len="sm"/>
          </a:ln>
        </p:spPr>
      </p:pic>
      <p:pic>
        <p:nvPicPr>
          <p:cNvPr id="9220" name="Picture 4"/>
          <p:cNvPicPr>
            <a:picLocks noChangeAspect="1" noChangeArrowheads="1"/>
          </p:cNvPicPr>
          <p:nvPr/>
        </p:nvPicPr>
        <p:blipFill>
          <a:blip r:embed="rId4" cstate="print"/>
          <a:srcRect/>
          <a:stretch>
            <a:fillRect/>
          </a:stretch>
        </p:blipFill>
        <p:spPr bwMode="auto">
          <a:xfrm>
            <a:off x="2914650" y="1714500"/>
            <a:ext cx="1062038" cy="868363"/>
          </a:xfrm>
          <a:prstGeom prst="rect">
            <a:avLst/>
          </a:prstGeom>
          <a:noFill/>
          <a:ln w="12700">
            <a:solidFill>
              <a:srgbClr val="800000"/>
            </a:solidFill>
            <a:miter lim="800000"/>
            <a:headEnd type="none" w="sm" len="sm"/>
            <a:tailEnd type="none" w="sm" len="sm"/>
          </a:ln>
        </p:spPr>
      </p:pic>
      <p:pic>
        <p:nvPicPr>
          <p:cNvPr id="9221" name="Picture 5"/>
          <p:cNvPicPr>
            <a:picLocks noChangeAspect="1" noChangeArrowheads="1"/>
          </p:cNvPicPr>
          <p:nvPr/>
        </p:nvPicPr>
        <p:blipFill>
          <a:blip r:embed="rId5" cstate="print"/>
          <a:srcRect/>
          <a:stretch>
            <a:fillRect/>
          </a:stretch>
        </p:blipFill>
        <p:spPr bwMode="auto">
          <a:xfrm>
            <a:off x="5148263" y="1354138"/>
            <a:ext cx="1855787" cy="1336675"/>
          </a:xfrm>
          <a:prstGeom prst="rect">
            <a:avLst/>
          </a:prstGeom>
          <a:noFill/>
          <a:ln w="12700">
            <a:noFill/>
            <a:miter lim="800000"/>
            <a:headEnd type="none" w="sm" len="sm"/>
            <a:tailEnd type="none" w="sm" len="sm"/>
          </a:ln>
        </p:spPr>
      </p:pic>
      <p:pic>
        <p:nvPicPr>
          <p:cNvPr id="9222" name="Picture 6"/>
          <p:cNvPicPr>
            <a:picLocks noChangeAspect="1" noChangeArrowheads="1"/>
          </p:cNvPicPr>
          <p:nvPr/>
        </p:nvPicPr>
        <p:blipFill>
          <a:blip r:embed="rId6" cstate="print"/>
          <a:srcRect/>
          <a:stretch>
            <a:fillRect/>
          </a:stretch>
        </p:blipFill>
        <p:spPr bwMode="auto">
          <a:xfrm>
            <a:off x="6875463" y="1570038"/>
            <a:ext cx="1079500" cy="947737"/>
          </a:xfrm>
          <a:prstGeom prst="rect">
            <a:avLst/>
          </a:prstGeom>
          <a:noFill/>
          <a:ln w="12700">
            <a:solidFill>
              <a:srgbClr val="800000"/>
            </a:solidFill>
            <a:miter lim="800000"/>
            <a:headEnd type="none" w="sm" len="sm"/>
            <a:tailEnd type="none" w="sm" len="sm"/>
          </a:ln>
        </p:spPr>
      </p:pic>
      <p:sp>
        <p:nvSpPr>
          <p:cNvPr id="9223" name="Text Box 7"/>
          <p:cNvSpPr txBox="1">
            <a:spLocks noChangeArrowheads="1"/>
          </p:cNvSpPr>
          <p:nvPr/>
        </p:nvSpPr>
        <p:spPr bwMode="auto">
          <a:xfrm>
            <a:off x="457200" y="3476625"/>
            <a:ext cx="8077200" cy="2473325"/>
          </a:xfrm>
          <a:prstGeom prst="rect">
            <a:avLst/>
          </a:prstGeom>
          <a:noFill/>
          <a:ln w="12700">
            <a:noFill/>
            <a:miter lim="800000"/>
            <a:headEnd type="none" w="sm" len="sm"/>
            <a:tailEnd type="none" w="sm" len="sm"/>
          </a:ln>
        </p:spPr>
        <p:txBody>
          <a:bodyPr>
            <a:spAutoFit/>
          </a:bodyPr>
          <a:lstStyle/>
          <a:p>
            <a:pPr algn="just" eaLnBrk="0" hangingPunct="0">
              <a:lnSpc>
                <a:spcPct val="130000"/>
              </a:lnSpc>
              <a:buClr>
                <a:srgbClr val="CC0000"/>
              </a:buClr>
              <a:buFont typeface="Wingdings" pitchFamily="2" charset="2"/>
              <a:buChar char="§"/>
            </a:pPr>
            <a:r>
              <a:rPr lang="en-US"/>
              <a:t> Information must be </a:t>
            </a:r>
            <a:r>
              <a:rPr lang="en-US" b="1">
                <a:solidFill>
                  <a:srgbClr val="A50021"/>
                </a:solidFill>
              </a:rPr>
              <a:t>coded</a:t>
            </a:r>
            <a:r>
              <a:rPr lang="en-US"/>
              <a:t> into interconvertible formats that can be read by software applications.</a:t>
            </a:r>
          </a:p>
          <a:p>
            <a:pPr algn="just" eaLnBrk="0" hangingPunct="0">
              <a:lnSpc>
                <a:spcPct val="130000"/>
              </a:lnSpc>
              <a:buClr>
                <a:srgbClr val="CC0000"/>
              </a:buClr>
              <a:buFont typeface="Wingdings" pitchFamily="2" charset="2"/>
              <a:buChar char="§"/>
            </a:pPr>
            <a:endParaRPr lang="en-US"/>
          </a:p>
          <a:p>
            <a:pPr algn="just" eaLnBrk="0" hangingPunct="0">
              <a:lnSpc>
                <a:spcPct val="130000"/>
              </a:lnSpc>
              <a:buClr>
                <a:srgbClr val="CC0000"/>
              </a:buClr>
              <a:buFont typeface="Wingdings" pitchFamily="2" charset="2"/>
              <a:buChar char="§"/>
            </a:pPr>
            <a:r>
              <a:rPr lang="en-US"/>
              <a:t> Applications: visualization, </a:t>
            </a:r>
            <a:r>
              <a:rPr lang="pt-PT"/>
              <a:t>communication, </a:t>
            </a:r>
            <a:r>
              <a:rPr lang="en-US"/>
              <a:t>database searching / management, establishment of structure-property relationships, estimation of properties, …</a:t>
            </a:r>
          </a:p>
        </p:txBody>
      </p:sp>
      <p:sp>
        <p:nvSpPr>
          <p:cNvPr id="8" name="Rectangle 3"/>
          <p:cNvSpPr>
            <a:spLocks noChangeArrowheads="1"/>
          </p:cNvSpPr>
          <p:nvPr/>
        </p:nvSpPr>
        <p:spPr bwMode="auto">
          <a:xfrm>
            <a:off x="2357422" y="6581001"/>
            <a:ext cx="4930709" cy="276999"/>
          </a:xfrm>
          <a:prstGeom prst="rect">
            <a:avLst/>
          </a:prstGeom>
          <a:noFill/>
          <a:ln w="9525">
            <a:noFill/>
            <a:miter lim="800000"/>
            <a:headEnd/>
            <a:tailEnd/>
          </a:ln>
        </p:spPr>
        <p:txBody>
          <a:bodyPr wrap="none">
            <a:spAutoFit/>
          </a:bodyPr>
          <a:lstStyle/>
          <a:p>
            <a:pPr algn="ctr" defTabSz="762000" eaLnBrk="0" hangingPunct="0"/>
            <a:r>
              <a:rPr lang="pt-PT" sz="1200" dirty="0">
                <a:cs typeface="Times New Roman" pitchFamily="18" charset="0"/>
              </a:rPr>
              <a:t>Coutersy of Prof. </a:t>
            </a:r>
            <a:r>
              <a:rPr lang="en-US" sz="1200" dirty="0" err="1">
                <a:cs typeface="Times New Roman" pitchFamily="18" charset="0"/>
              </a:rPr>
              <a:t>João</a:t>
            </a:r>
            <a:r>
              <a:rPr lang="en-US" sz="1200" dirty="0">
                <a:cs typeface="Times New Roman" pitchFamily="18" charset="0"/>
              </a:rPr>
              <a:t>  Aires</a:t>
            </a:r>
            <a:r>
              <a:rPr lang="pt-PT" sz="1200" dirty="0">
                <a:cs typeface="Times New Roman" pitchFamily="18" charset="0"/>
              </a:rPr>
              <a:t>-</a:t>
            </a:r>
            <a:r>
              <a:rPr lang="en-US" sz="1200" dirty="0">
                <a:cs typeface="Times New Roman" pitchFamily="18" charset="0"/>
              </a:rPr>
              <a:t>de</a:t>
            </a:r>
            <a:r>
              <a:rPr lang="pt-PT" sz="1200" dirty="0">
                <a:cs typeface="Times New Roman" pitchFamily="18" charset="0"/>
              </a:rPr>
              <a:t>-</a:t>
            </a:r>
            <a:r>
              <a:rPr lang="en-US" sz="1200" dirty="0">
                <a:cs typeface="Times New Roman" pitchFamily="18" charset="0"/>
              </a:rPr>
              <a:t>Sousa, University of Lisbon, Portugal</a:t>
            </a:r>
            <a:endParaRPr lang="de-DE" sz="12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Coding molecular structures</a:t>
            </a:r>
          </a:p>
        </p:txBody>
      </p:sp>
      <p:sp>
        <p:nvSpPr>
          <p:cNvPr id="10243" name="Text Box 7"/>
          <p:cNvSpPr txBox="1">
            <a:spLocks noChangeArrowheads="1"/>
          </p:cNvSpPr>
          <p:nvPr/>
        </p:nvSpPr>
        <p:spPr bwMode="auto">
          <a:xfrm>
            <a:off x="468313" y="2071688"/>
            <a:ext cx="8424862" cy="2870200"/>
          </a:xfrm>
          <a:prstGeom prst="rect">
            <a:avLst/>
          </a:prstGeom>
          <a:noFill/>
          <a:ln w="12700">
            <a:noFill/>
            <a:miter lim="800000"/>
            <a:headEnd type="none" w="sm" len="sm"/>
            <a:tailEnd type="none" w="sm" len="sm"/>
          </a:ln>
        </p:spPr>
        <p:txBody>
          <a:bodyPr>
            <a:spAutoFit/>
          </a:bodyPr>
          <a:lstStyle/>
          <a:p>
            <a:pPr algn="just" eaLnBrk="0" hangingPunct="0">
              <a:lnSpc>
                <a:spcPct val="130000"/>
              </a:lnSpc>
              <a:buFontTx/>
              <a:buChar char="•"/>
            </a:pPr>
            <a:r>
              <a:rPr lang="en-US"/>
              <a:t> A </a:t>
            </a:r>
            <a:r>
              <a:rPr lang="en-US" b="1">
                <a:solidFill>
                  <a:srgbClr val="A50021"/>
                </a:solidFill>
              </a:rPr>
              <a:t>non-ambiguous</a:t>
            </a:r>
            <a:r>
              <a:rPr lang="en-US"/>
              <a:t> representation identifies a single possible structure, e.g. the name ‘o-xylene’ represents one and only one possible structure.</a:t>
            </a:r>
          </a:p>
          <a:p>
            <a:pPr algn="just" eaLnBrk="0" hangingPunct="0">
              <a:lnSpc>
                <a:spcPct val="130000"/>
              </a:lnSpc>
            </a:pPr>
            <a:endParaRPr lang="en-US"/>
          </a:p>
          <a:p>
            <a:pPr algn="just" eaLnBrk="0" hangingPunct="0">
              <a:lnSpc>
                <a:spcPct val="130000"/>
              </a:lnSpc>
            </a:pPr>
            <a:endParaRPr lang="en-US"/>
          </a:p>
          <a:p>
            <a:pPr algn="just" eaLnBrk="0" hangingPunct="0">
              <a:lnSpc>
                <a:spcPct val="130000"/>
              </a:lnSpc>
              <a:buFontTx/>
              <a:buChar char="•"/>
            </a:pPr>
            <a:r>
              <a:rPr lang="en-US"/>
              <a:t> A representation is </a:t>
            </a:r>
            <a:r>
              <a:rPr lang="en-US" b="1">
                <a:solidFill>
                  <a:srgbClr val="A50021"/>
                </a:solidFill>
              </a:rPr>
              <a:t>unique</a:t>
            </a:r>
            <a:r>
              <a:rPr lang="en-US"/>
              <a:t> if any structure </a:t>
            </a:r>
            <a:r>
              <a:rPr lang="pt-PT"/>
              <a:t>has</a:t>
            </a:r>
            <a:r>
              <a:rPr lang="en-US"/>
              <a:t> only </a:t>
            </a:r>
            <a:r>
              <a:rPr lang="pt-PT"/>
              <a:t>one possible</a:t>
            </a:r>
            <a:r>
              <a:rPr lang="en-US"/>
              <a:t> represent</a:t>
            </a:r>
            <a:r>
              <a:rPr lang="pt-PT"/>
              <a:t>ation</a:t>
            </a:r>
            <a:r>
              <a:rPr lang="en-US"/>
              <a:t> (some nomenclature isn’t, e.g. ‘1,2-dimethylbenzene’ and ‘o-xylene’ represent the same structure).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IUPAC Nomenclature </a:t>
            </a:r>
          </a:p>
        </p:txBody>
      </p:sp>
      <p:pic>
        <p:nvPicPr>
          <p:cNvPr id="12291" name="Picture 3"/>
          <p:cNvPicPr>
            <a:picLocks noChangeAspect="1" noChangeArrowheads="1"/>
          </p:cNvPicPr>
          <p:nvPr/>
        </p:nvPicPr>
        <p:blipFill>
          <a:blip r:embed="rId3" cstate="print"/>
          <a:srcRect/>
          <a:stretch>
            <a:fillRect/>
          </a:stretch>
        </p:blipFill>
        <p:spPr bwMode="auto">
          <a:xfrm>
            <a:off x="6084888" y="1627188"/>
            <a:ext cx="2487612" cy="2263775"/>
          </a:xfrm>
          <a:prstGeom prst="rect">
            <a:avLst/>
          </a:prstGeom>
          <a:noFill/>
          <a:ln w="12700">
            <a:noFill/>
            <a:miter lim="800000"/>
            <a:headEnd type="none" w="sm" len="sm"/>
            <a:tailEnd type="none" w="sm" len="sm"/>
          </a:ln>
        </p:spPr>
      </p:pic>
      <p:sp>
        <p:nvSpPr>
          <p:cNvPr id="12292" name="Text Box 4"/>
          <p:cNvSpPr txBox="1">
            <a:spLocks noChangeArrowheads="1"/>
          </p:cNvSpPr>
          <p:nvPr/>
        </p:nvSpPr>
        <p:spPr bwMode="auto">
          <a:xfrm>
            <a:off x="179388" y="1131888"/>
            <a:ext cx="7488237" cy="4457700"/>
          </a:xfrm>
          <a:prstGeom prst="rect">
            <a:avLst/>
          </a:prstGeom>
          <a:noFill/>
          <a:ln w="12700">
            <a:noFill/>
            <a:miter lim="800000"/>
            <a:headEnd type="none" w="sm" len="sm"/>
            <a:tailEnd type="none" w="sm" len="sm"/>
          </a:ln>
        </p:spPr>
        <p:txBody>
          <a:bodyPr>
            <a:spAutoFit/>
          </a:bodyPr>
          <a:lstStyle/>
          <a:p>
            <a:pPr eaLnBrk="0" hangingPunct="0">
              <a:lnSpc>
                <a:spcPct val="130000"/>
              </a:lnSpc>
              <a:buClr>
                <a:srgbClr val="CC0000"/>
              </a:buClr>
              <a:buFont typeface="Wingdings" pitchFamily="2" charset="2"/>
              <a:buChar char="§"/>
            </a:pPr>
            <a:r>
              <a:rPr lang="en-US"/>
              <a:t> </a:t>
            </a:r>
            <a:r>
              <a:rPr lang="en-US" b="1"/>
              <a:t>Advantages</a:t>
            </a:r>
            <a:r>
              <a:rPr lang="en-US"/>
              <a:t>:</a:t>
            </a:r>
          </a:p>
          <a:p>
            <a:pPr lvl="1" eaLnBrk="0" hangingPunct="0">
              <a:lnSpc>
                <a:spcPct val="130000"/>
              </a:lnSpc>
              <a:buClr>
                <a:srgbClr val="CC0000"/>
              </a:buClr>
              <a:buFont typeface="Wingdings" pitchFamily="2" charset="2"/>
              <a:buChar char="§"/>
            </a:pPr>
            <a:r>
              <a:rPr lang="en-US"/>
              <a:t> standard</a:t>
            </a:r>
            <a:r>
              <a:rPr lang="pt-PT"/>
              <a:t>ized</a:t>
            </a:r>
            <a:r>
              <a:rPr lang="en-US"/>
              <a:t> systematic classification</a:t>
            </a:r>
          </a:p>
          <a:p>
            <a:pPr lvl="1" eaLnBrk="0" hangingPunct="0">
              <a:lnSpc>
                <a:spcPct val="130000"/>
              </a:lnSpc>
              <a:buClr>
                <a:srgbClr val="CC0000"/>
              </a:buClr>
              <a:buFont typeface="Wingdings" pitchFamily="2" charset="2"/>
              <a:buChar char="§"/>
            </a:pPr>
            <a:r>
              <a:rPr lang="en-US"/>
              <a:t> stereochemistry is included</a:t>
            </a:r>
          </a:p>
          <a:p>
            <a:pPr lvl="1" eaLnBrk="0" hangingPunct="0">
              <a:lnSpc>
                <a:spcPct val="130000"/>
              </a:lnSpc>
              <a:buClr>
                <a:srgbClr val="CC0000"/>
              </a:buClr>
              <a:buFont typeface="Wingdings" pitchFamily="2" charset="2"/>
              <a:buChar char="§"/>
            </a:pPr>
            <a:r>
              <a:rPr lang="en-US"/>
              <a:t> wide</a:t>
            </a:r>
            <a:r>
              <a:rPr lang="pt-PT"/>
              <a:t>spread</a:t>
            </a:r>
            <a:endParaRPr lang="en-US"/>
          </a:p>
          <a:p>
            <a:pPr lvl="1" eaLnBrk="0" hangingPunct="0">
              <a:lnSpc>
                <a:spcPct val="130000"/>
              </a:lnSpc>
              <a:buClr>
                <a:srgbClr val="CC0000"/>
              </a:buClr>
              <a:buFont typeface="Wingdings" pitchFamily="2" charset="2"/>
              <a:buChar char="§"/>
            </a:pPr>
            <a:r>
              <a:rPr lang="en-US"/>
              <a:t> </a:t>
            </a:r>
            <a:r>
              <a:rPr lang="pt-PT"/>
              <a:t>un</a:t>
            </a:r>
            <a:r>
              <a:rPr lang="en-US"/>
              <a:t>ambiguous</a:t>
            </a:r>
          </a:p>
          <a:p>
            <a:pPr lvl="1" eaLnBrk="0" hangingPunct="0">
              <a:lnSpc>
                <a:spcPct val="130000"/>
              </a:lnSpc>
              <a:buClr>
                <a:srgbClr val="CC0000"/>
              </a:buClr>
              <a:buFont typeface="Wingdings" pitchFamily="2" charset="2"/>
              <a:buChar char="§"/>
            </a:pPr>
            <a:r>
              <a:rPr lang="en-US"/>
              <a:t> </a:t>
            </a:r>
            <a:r>
              <a:rPr lang="pt-PT"/>
              <a:t>allows</a:t>
            </a:r>
            <a:r>
              <a:rPr lang="en-US"/>
              <a:t> reconstruction from the name</a:t>
            </a:r>
          </a:p>
          <a:p>
            <a:pPr eaLnBrk="0" hangingPunct="0">
              <a:lnSpc>
                <a:spcPct val="130000"/>
              </a:lnSpc>
              <a:buClr>
                <a:srgbClr val="CC0000"/>
              </a:buClr>
              <a:buFont typeface="Wingdings" pitchFamily="2" charset="2"/>
              <a:buChar char="§"/>
            </a:pPr>
            <a:endParaRPr lang="en-US"/>
          </a:p>
          <a:p>
            <a:pPr eaLnBrk="0" hangingPunct="0">
              <a:lnSpc>
                <a:spcPct val="130000"/>
              </a:lnSpc>
              <a:buClr>
                <a:srgbClr val="CC0000"/>
              </a:buClr>
              <a:buFont typeface="Wingdings" pitchFamily="2" charset="2"/>
              <a:buChar char="§"/>
            </a:pPr>
            <a:r>
              <a:rPr lang="en-US"/>
              <a:t> </a:t>
            </a:r>
            <a:r>
              <a:rPr lang="pt-BR"/>
              <a:t> </a:t>
            </a:r>
            <a:r>
              <a:rPr lang="pt-BR" b="1"/>
              <a:t>Disadvantages</a:t>
            </a:r>
            <a:r>
              <a:rPr lang="pt-BR"/>
              <a:t>:</a:t>
            </a:r>
          </a:p>
          <a:p>
            <a:pPr lvl="1" eaLnBrk="0" hangingPunct="0">
              <a:lnSpc>
                <a:spcPct val="130000"/>
              </a:lnSpc>
              <a:buClr>
                <a:srgbClr val="CC0000"/>
              </a:buClr>
              <a:buFont typeface="Wingdings" pitchFamily="2" charset="2"/>
              <a:buChar char="§"/>
            </a:pPr>
            <a:r>
              <a:rPr lang="pt-BR"/>
              <a:t> extensive rules</a:t>
            </a:r>
          </a:p>
          <a:p>
            <a:pPr lvl="1" eaLnBrk="0" hangingPunct="0">
              <a:lnSpc>
                <a:spcPct val="130000"/>
              </a:lnSpc>
              <a:buClr>
                <a:srgbClr val="CC0000"/>
              </a:buClr>
              <a:buFont typeface="Wingdings" pitchFamily="2" charset="2"/>
              <a:buChar char="§"/>
            </a:pPr>
            <a:r>
              <a:rPr lang="pt-BR"/>
              <a:t> alternative names are allowed (non-unique)</a:t>
            </a:r>
          </a:p>
          <a:p>
            <a:pPr lvl="1" eaLnBrk="0" hangingPunct="0">
              <a:lnSpc>
                <a:spcPct val="130000"/>
              </a:lnSpc>
              <a:buClr>
                <a:srgbClr val="CC0000"/>
              </a:buClr>
              <a:buFont typeface="Wingdings" pitchFamily="2" charset="2"/>
              <a:buChar char="§"/>
            </a:pPr>
            <a:r>
              <a:rPr lang="pt-BR"/>
              <a:t> long complicated names</a:t>
            </a:r>
          </a:p>
        </p:txBody>
      </p:sp>
      <p:sp>
        <p:nvSpPr>
          <p:cNvPr id="12293" name="Text Box 5"/>
          <p:cNvSpPr txBox="1">
            <a:spLocks noChangeArrowheads="1"/>
          </p:cNvSpPr>
          <p:nvPr/>
        </p:nvSpPr>
        <p:spPr bwMode="auto">
          <a:xfrm>
            <a:off x="6084888" y="4219575"/>
            <a:ext cx="3059112" cy="1370013"/>
          </a:xfrm>
          <a:prstGeom prst="rect">
            <a:avLst/>
          </a:prstGeom>
          <a:noFill/>
          <a:ln w="12700">
            <a:noFill/>
            <a:miter lim="800000"/>
            <a:headEnd type="none" w="sm" len="sm"/>
            <a:tailEnd type="none" w="sm" len="sm"/>
          </a:ln>
        </p:spPr>
        <p:txBody>
          <a:bodyPr>
            <a:spAutoFit/>
          </a:bodyPr>
          <a:lstStyle/>
          <a:p>
            <a:pPr eaLnBrk="0" hangingPunct="0"/>
            <a:r>
              <a:rPr lang="en-US" sz="1200" b="1"/>
              <a:t>IUPAC name :</a:t>
            </a:r>
            <a:r>
              <a:rPr lang="en-US" sz="1200"/>
              <a:t> N-[(2R,4R,5S)-5-[[(2S,4R,5S)-3-acetamido-5-[[(2S,4S,5S)-3-acetamido-4,5-dihydroxy-6-(hydroxymethyl)oxan-2-yl]methoxymethyl]-4-hydroxy-6-(hydroxymethyl)oxan-2-yl]methoxymethyl]-2,4-dihydroxy-6-(hydroxymethyl)oxan-3-yl]acetamide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Linear notations</a:t>
            </a:r>
          </a:p>
        </p:txBody>
      </p:sp>
      <p:sp>
        <p:nvSpPr>
          <p:cNvPr id="13315" name="Text Box 4"/>
          <p:cNvSpPr txBox="1">
            <a:spLocks noChangeArrowheads="1"/>
          </p:cNvSpPr>
          <p:nvPr/>
        </p:nvSpPr>
        <p:spPr bwMode="auto">
          <a:xfrm>
            <a:off x="539750" y="1636713"/>
            <a:ext cx="8280400" cy="3663950"/>
          </a:xfrm>
          <a:prstGeom prst="rect">
            <a:avLst/>
          </a:prstGeom>
          <a:noFill/>
          <a:ln w="12700">
            <a:noFill/>
            <a:miter lim="800000"/>
            <a:headEnd type="none" w="sm" len="sm"/>
            <a:tailEnd type="none" w="sm" len="sm"/>
          </a:ln>
        </p:spPr>
        <p:txBody>
          <a:bodyPr>
            <a:spAutoFit/>
          </a:bodyPr>
          <a:lstStyle/>
          <a:p>
            <a:pPr eaLnBrk="0" hangingPunct="0">
              <a:lnSpc>
                <a:spcPct val="130000"/>
              </a:lnSpc>
            </a:pPr>
            <a:r>
              <a:rPr lang="en-US"/>
              <a:t>Represent structures by linear sequences of </a:t>
            </a:r>
            <a:r>
              <a:rPr lang="pt-PT"/>
              <a:t>letters and numbers</a:t>
            </a:r>
            <a:r>
              <a:rPr lang="en-US"/>
              <a:t>, e.g. IUPAC nomenclature.</a:t>
            </a:r>
          </a:p>
          <a:p>
            <a:pPr eaLnBrk="0" hangingPunct="0">
              <a:lnSpc>
                <a:spcPct val="130000"/>
              </a:lnSpc>
            </a:pPr>
            <a:endParaRPr lang="en-US"/>
          </a:p>
          <a:p>
            <a:pPr eaLnBrk="0" hangingPunct="0">
              <a:lnSpc>
                <a:spcPct val="130000"/>
              </a:lnSpc>
            </a:pPr>
            <a:r>
              <a:rPr lang="en-US"/>
              <a:t>Linear notations can be extremely compact, which is an advantage for the storage of structures in a computer (particularly when disk space is limited).</a:t>
            </a:r>
          </a:p>
          <a:p>
            <a:pPr eaLnBrk="0" hangingPunct="0">
              <a:lnSpc>
                <a:spcPct val="130000"/>
              </a:lnSpc>
            </a:pPr>
            <a:endParaRPr lang="en-US"/>
          </a:p>
          <a:p>
            <a:pPr eaLnBrk="0" hangingPunct="0">
              <a:lnSpc>
                <a:spcPct val="130000"/>
              </a:lnSpc>
            </a:pPr>
            <a:r>
              <a:rPr lang="en-US"/>
              <a:t>Linear notations allow for an easy transmission of structures, e.g. in a Google-type search, or in an email.</a:t>
            </a:r>
            <a:endParaRPr lang="pt-B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SMILES notation </a:t>
            </a:r>
          </a:p>
        </p:txBody>
      </p:sp>
      <p:sp>
        <p:nvSpPr>
          <p:cNvPr id="14339" name="Text Box 3"/>
          <p:cNvSpPr txBox="1">
            <a:spLocks noChangeArrowheads="1"/>
          </p:cNvSpPr>
          <p:nvPr/>
        </p:nvSpPr>
        <p:spPr bwMode="auto">
          <a:xfrm>
            <a:off x="539750" y="2276475"/>
            <a:ext cx="8280400" cy="2870200"/>
          </a:xfrm>
          <a:prstGeom prst="rect">
            <a:avLst/>
          </a:prstGeom>
          <a:noFill/>
          <a:ln w="12700">
            <a:noFill/>
            <a:miter lim="800000"/>
            <a:headEnd type="none" w="sm" len="sm"/>
            <a:tailEnd type="none" w="sm" len="sm"/>
          </a:ln>
        </p:spPr>
        <p:txBody>
          <a:bodyPr>
            <a:spAutoFit/>
          </a:bodyPr>
          <a:lstStyle/>
          <a:p>
            <a:pPr marL="457200" indent="-457200" eaLnBrk="0" hangingPunct="0">
              <a:lnSpc>
                <a:spcPct val="130000"/>
              </a:lnSpc>
              <a:buFontTx/>
              <a:buAutoNum type="arabicPeriod"/>
            </a:pPr>
            <a:r>
              <a:rPr lang="en-US"/>
              <a:t>Atoms are represented by their atomic symbols.</a:t>
            </a:r>
          </a:p>
          <a:p>
            <a:pPr marL="457200" indent="-457200" eaLnBrk="0" hangingPunct="0">
              <a:lnSpc>
                <a:spcPct val="130000"/>
              </a:lnSpc>
              <a:buFontTx/>
              <a:buAutoNum type="arabicPeriod"/>
            </a:pPr>
            <a:r>
              <a:rPr lang="en-US"/>
              <a:t>Hydrogen atoms are omitted (are implicit).</a:t>
            </a:r>
          </a:p>
          <a:p>
            <a:pPr marL="457200" indent="-457200" eaLnBrk="0" hangingPunct="0">
              <a:lnSpc>
                <a:spcPct val="130000"/>
              </a:lnSpc>
              <a:buFontTx/>
              <a:buAutoNum type="arabicPeriod"/>
            </a:pPr>
            <a:r>
              <a:rPr lang="en-US"/>
              <a:t>Neighbor</a:t>
            </a:r>
            <a:r>
              <a:rPr lang="pt-PT"/>
              <a:t>ing</a:t>
            </a:r>
            <a:r>
              <a:rPr lang="en-US"/>
              <a:t> atoms are represented next to each other.</a:t>
            </a:r>
          </a:p>
          <a:p>
            <a:pPr marL="457200" indent="-457200" eaLnBrk="0" hangingPunct="0">
              <a:lnSpc>
                <a:spcPct val="130000"/>
              </a:lnSpc>
              <a:buFontTx/>
              <a:buAutoNum type="arabicPeriod"/>
            </a:pPr>
            <a:r>
              <a:rPr lang="en-US"/>
              <a:t>Double bonds are represented by ‘=‘, triple bonds by ‘#’.</a:t>
            </a:r>
          </a:p>
          <a:p>
            <a:pPr marL="457200" indent="-457200" eaLnBrk="0" hangingPunct="0">
              <a:lnSpc>
                <a:spcPct val="130000"/>
              </a:lnSpc>
              <a:buFontTx/>
              <a:buAutoNum type="arabicPeriod"/>
            </a:pPr>
            <a:r>
              <a:rPr lang="pt-PT"/>
              <a:t>Branches</a:t>
            </a:r>
            <a:r>
              <a:rPr lang="en-US"/>
              <a:t> are represented </a:t>
            </a:r>
            <a:r>
              <a:rPr lang="pt-PT"/>
              <a:t>by</a:t>
            </a:r>
            <a:r>
              <a:rPr lang="en-US"/>
              <a:t> parentheses.</a:t>
            </a:r>
          </a:p>
          <a:p>
            <a:pPr marL="457200" indent="-457200" eaLnBrk="0" hangingPunct="0">
              <a:lnSpc>
                <a:spcPct val="130000"/>
              </a:lnSpc>
              <a:buFontTx/>
              <a:buAutoNum type="arabicPeriod"/>
            </a:pPr>
            <a:r>
              <a:rPr lang="en-US"/>
              <a:t>Rings are represented by </a:t>
            </a:r>
            <a:r>
              <a:rPr lang="pt-PT"/>
              <a:t>allocating</a:t>
            </a:r>
            <a:r>
              <a:rPr lang="en-US"/>
              <a:t> digits to the two </a:t>
            </a:r>
            <a:r>
              <a:rPr lang="pt-PT"/>
              <a:t>connecting </a:t>
            </a:r>
            <a:r>
              <a:rPr lang="en-US"/>
              <a:t>ring atoms.</a:t>
            </a:r>
          </a:p>
        </p:txBody>
      </p:sp>
      <p:grpSp>
        <p:nvGrpSpPr>
          <p:cNvPr id="14340" name="Group 16"/>
          <p:cNvGrpSpPr>
            <a:grpSpLocks/>
          </p:cNvGrpSpPr>
          <p:nvPr/>
        </p:nvGrpSpPr>
        <p:grpSpPr bwMode="auto">
          <a:xfrm>
            <a:off x="363538" y="1219200"/>
            <a:ext cx="8418512" cy="696913"/>
            <a:chOff x="299" y="663"/>
            <a:chExt cx="5303" cy="439"/>
          </a:xfrm>
        </p:grpSpPr>
        <p:sp>
          <p:nvSpPr>
            <p:cNvPr id="14344" name="Rectangle 6"/>
            <p:cNvSpPr>
              <a:spLocks noChangeArrowheads="1"/>
            </p:cNvSpPr>
            <p:nvPr/>
          </p:nvSpPr>
          <p:spPr bwMode="auto">
            <a:xfrm>
              <a:off x="299" y="663"/>
              <a:ext cx="5303" cy="439"/>
            </a:xfrm>
            <a:prstGeom prst="rect">
              <a:avLst/>
            </a:prstGeom>
            <a:solidFill>
              <a:srgbClr val="CCFFFF"/>
            </a:solidFill>
            <a:ln w="12700">
              <a:noFill/>
              <a:miter lim="800000"/>
              <a:headEnd type="none" w="sm" len="sm"/>
              <a:tailEnd type="none" w="sm" len="sm"/>
            </a:ln>
          </p:spPr>
          <p:txBody>
            <a:bodyPr>
              <a:spAutoFit/>
            </a:bodyPr>
            <a:lstStyle/>
            <a:p>
              <a:pPr eaLnBrk="0" hangingPunct="0">
                <a:lnSpc>
                  <a:spcPct val="110000"/>
                </a:lnSpc>
              </a:pPr>
              <a:r>
                <a:rPr lang="en-US"/>
                <a:t>Example:                                        SMILES representation :   </a:t>
              </a:r>
              <a:r>
                <a:rPr lang="en-US" sz="2800" b="1"/>
                <a:t>CCCO</a:t>
              </a:r>
            </a:p>
            <a:p>
              <a:pPr eaLnBrk="0" hangingPunct="0">
                <a:lnSpc>
                  <a:spcPct val="110000"/>
                </a:lnSpc>
              </a:pPr>
              <a:endParaRPr lang="en-US" sz="800"/>
            </a:p>
          </p:txBody>
        </p:sp>
        <p:pic>
          <p:nvPicPr>
            <p:cNvPr id="14345" name="Picture 11"/>
            <p:cNvPicPr>
              <a:picLocks noChangeAspect="1" noChangeArrowheads="1"/>
            </p:cNvPicPr>
            <p:nvPr/>
          </p:nvPicPr>
          <p:blipFill>
            <a:blip r:embed="rId3" cstate="print"/>
            <a:srcRect/>
            <a:stretch>
              <a:fillRect/>
            </a:stretch>
          </p:blipFill>
          <p:spPr bwMode="auto">
            <a:xfrm>
              <a:off x="1387" y="685"/>
              <a:ext cx="1194" cy="396"/>
            </a:xfrm>
            <a:prstGeom prst="rect">
              <a:avLst/>
            </a:prstGeom>
            <a:noFill/>
            <a:ln w="12700">
              <a:solidFill>
                <a:srgbClr val="800000"/>
              </a:solidFill>
              <a:miter lim="800000"/>
              <a:headEnd type="none" w="sm" len="sm"/>
              <a:tailEnd type="none" w="sm" len="sm"/>
            </a:ln>
          </p:spPr>
        </p:pic>
      </p:grpSp>
      <p:grpSp>
        <p:nvGrpSpPr>
          <p:cNvPr id="14341" name="Group 15"/>
          <p:cNvGrpSpPr>
            <a:grpSpLocks/>
          </p:cNvGrpSpPr>
          <p:nvPr/>
        </p:nvGrpSpPr>
        <p:grpSpPr bwMode="auto">
          <a:xfrm>
            <a:off x="361950" y="5445125"/>
            <a:ext cx="8418513" cy="903288"/>
            <a:chOff x="158" y="3430"/>
            <a:chExt cx="5303" cy="569"/>
          </a:xfrm>
        </p:grpSpPr>
        <p:sp>
          <p:nvSpPr>
            <p:cNvPr id="14342" name="Rectangle 12"/>
            <p:cNvSpPr>
              <a:spLocks noChangeArrowheads="1"/>
            </p:cNvSpPr>
            <p:nvPr/>
          </p:nvSpPr>
          <p:spPr bwMode="auto">
            <a:xfrm>
              <a:off x="158" y="3430"/>
              <a:ext cx="5303" cy="569"/>
            </a:xfrm>
            <a:prstGeom prst="rect">
              <a:avLst/>
            </a:prstGeom>
            <a:solidFill>
              <a:srgbClr val="CCFFFF"/>
            </a:solidFill>
            <a:ln w="12700">
              <a:noFill/>
              <a:miter lim="800000"/>
              <a:headEnd type="none" w="sm" len="sm"/>
              <a:tailEnd type="none" w="sm" len="sm"/>
            </a:ln>
          </p:spPr>
          <p:txBody>
            <a:bodyPr>
              <a:spAutoFit/>
            </a:bodyPr>
            <a:lstStyle/>
            <a:p>
              <a:pPr eaLnBrk="0" hangingPunct="0">
                <a:lnSpc>
                  <a:spcPct val="140000"/>
                </a:lnSpc>
              </a:pPr>
              <a:r>
                <a:rPr lang="en-US"/>
                <a:t>Example :                                           SMILES: </a:t>
              </a:r>
              <a:r>
                <a:rPr lang="en-US" sz="2800" b="1"/>
                <a:t>CCC(Cl)C=C</a:t>
              </a:r>
            </a:p>
            <a:p>
              <a:pPr eaLnBrk="0" hangingPunct="0">
                <a:lnSpc>
                  <a:spcPct val="140000"/>
                </a:lnSpc>
              </a:pPr>
              <a:endParaRPr lang="en-US" sz="1000" b="1"/>
            </a:p>
          </p:txBody>
        </p:sp>
        <p:pic>
          <p:nvPicPr>
            <p:cNvPr id="14343" name="Picture 14"/>
            <p:cNvPicPr>
              <a:picLocks noChangeAspect="1" noChangeArrowheads="1"/>
            </p:cNvPicPr>
            <p:nvPr/>
          </p:nvPicPr>
          <p:blipFill>
            <a:blip r:embed="rId4" cstate="print"/>
            <a:srcRect/>
            <a:stretch>
              <a:fillRect/>
            </a:stretch>
          </p:blipFill>
          <p:spPr bwMode="auto">
            <a:xfrm>
              <a:off x="1156" y="3446"/>
              <a:ext cx="1361" cy="537"/>
            </a:xfrm>
            <a:prstGeom prst="rect">
              <a:avLst/>
            </a:prstGeom>
            <a:noFill/>
            <a:ln w="12700">
              <a:solidFill>
                <a:srgbClr val="800000"/>
              </a:solidFill>
              <a:miter lim="800000"/>
              <a:headEnd type="none" w="sm" len="sm"/>
              <a:tailEnd type="none" w="sm" len="sm"/>
            </a:ln>
          </p:spPr>
        </p:pic>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684213" y="288925"/>
            <a:ext cx="8208962" cy="476250"/>
          </a:xfrm>
          <a:prstGeom prst="rect">
            <a:avLst/>
          </a:prstGeom>
          <a:noFill/>
          <a:ln w="12700">
            <a:noFill/>
            <a:miter lim="800000"/>
            <a:headEnd type="none" w="sm" len="sm"/>
            <a:tailEnd type="none" w="sm" len="sm"/>
          </a:ln>
        </p:spPr>
        <p:txBody>
          <a:bodyPr>
            <a:spAutoFit/>
          </a:bodyPr>
          <a:lstStyle/>
          <a:p>
            <a:pPr algn="ctr" eaLnBrk="0" hangingPunct="0">
              <a:lnSpc>
                <a:spcPct val="90000"/>
              </a:lnSpc>
            </a:pPr>
            <a:r>
              <a:rPr lang="en-US" sz="2800" b="1" i="1">
                <a:solidFill>
                  <a:srgbClr val="003366"/>
                </a:solidFill>
              </a:rPr>
              <a:t>The SMILES notation </a:t>
            </a:r>
          </a:p>
        </p:txBody>
      </p:sp>
      <p:sp>
        <p:nvSpPr>
          <p:cNvPr id="18435" name="Text Box 3"/>
          <p:cNvSpPr txBox="1">
            <a:spLocks noChangeArrowheads="1"/>
          </p:cNvSpPr>
          <p:nvPr/>
        </p:nvSpPr>
        <p:spPr bwMode="auto">
          <a:xfrm>
            <a:off x="539750" y="908050"/>
            <a:ext cx="8280400" cy="5203825"/>
          </a:xfrm>
          <a:prstGeom prst="rect">
            <a:avLst/>
          </a:prstGeom>
          <a:noFill/>
          <a:ln w="12700">
            <a:noFill/>
            <a:miter lim="800000"/>
            <a:headEnd type="none" w="sm" len="sm"/>
            <a:tailEnd type="none" w="sm" len="sm"/>
          </a:ln>
        </p:spPr>
        <p:txBody>
          <a:bodyPr>
            <a:spAutoFit/>
          </a:bodyPr>
          <a:lstStyle/>
          <a:p>
            <a:pPr marL="457200" indent="-457200" eaLnBrk="0" hangingPunct="0">
              <a:lnSpc>
                <a:spcPct val="120000"/>
              </a:lnSpc>
              <a:buFontTx/>
              <a:buChar char="•"/>
            </a:pPr>
            <a:r>
              <a:rPr lang="en-US"/>
              <a:t>Is </a:t>
            </a:r>
            <a:r>
              <a:rPr lang="pt-PT"/>
              <a:t>un</a:t>
            </a:r>
            <a:r>
              <a:rPr lang="en-US"/>
              <a:t>ambiguous (a SMILES string unequivocally represents a single structure).</a:t>
            </a:r>
          </a:p>
          <a:p>
            <a:pPr marL="457200" indent="-457200" eaLnBrk="0" hangingPunct="0">
              <a:lnSpc>
                <a:spcPct val="120000"/>
              </a:lnSpc>
            </a:pPr>
            <a:endParaRPr lang="en-US"/>
          </a:p>
          <a:p>
            <a:pPr marL="457200" indent="-457200" eaLnBrk="0" hangingPunct="0">
              <a:lnSpc>
                <a:spcPct val="120000"/>
              </a:lnSpc>
              <a:buFontTx/>
              <a:buChar char="•"/>
            </a:pPr>
            <a:r>
              <a:rPr lang="pt-BR"/>
              <a:t>Is it unique ??</a:t>
            </a:r>
          </a:p>
          <a:p>
            <a:pPr marL="457200" indent="-457200" eaLnBrk="0" hangingPunct="0">
              <a:lnSpc>
                <a:spcPct val="120000"/>
              </a:lnSpc>
              <a:buFontTx/>
              <a:buChar char="•"/>
            </a:pPr>
            <a:endParaRPr lang="pt-BR"/>
          </a:p>
          <a:p>
            <a:pPr marL="457200" indent="-457200" eaLnBrk="0" hangingPunct="0">
              <a:lnSpc>
                <a:spcPct val="120000"/>
              </a:lnSpc>
              <a:buFontTx/>
              <a:buChar char="•"/>
            </a:pPr>
            <a:endParaRPr lang="pt-BR"/>
          </a:p>
          <a:p>
            <a:pPr marL="457200" indent="-457200" eaLnBrk="0" hangingPunct="0">
              <a:lnSpc>
                <a:spcPct val="120000"/>
              </a:lnSpc>
              <a:buFontTx/>
              <a:buChar char="•"/>
            </a:pPr>
            <a:endParaRPr lang="pt-BR"/>
          </a:p>
          <a:p>
            <a:pPr marL="457200" indent="-457200" eaLnBrk="0" hangingPunct="0">
              <a:lnSpc>
                <a:spcPct val="120000"/>
              </a:lnSpc>
              <a:buFontTx/>
              <a:buChar char="•"/>
            </a:pPr>
            <a:endParaRPr lang="pt-BR"/>
          </a:p>
          <a:p>
            <a:pPr marL="457200" indent="-457200" eaLnBrk="0" hangingPunct="0">
              <a:lnSpc>
                <a:spcPct val="120000"/>
              </a:lnSpc>
              <a:buFontTx/>
              <a:buChar char="•"/>
            </a:pPr>
            <a:endParaRPr lang="pt-BR"/>
          </a:p>
          <a:p>
            <a:pPr marL="457200" indent="-457200" eaLnBrk="0" hangingPunct="0">
              <a:lnSpc>
                <a:spcPct val="120000"/>
              </a:lnSpc>
              <a:buFontTx/>
              <a:buChar char="•"/>
            </a:pPr>
            <a:endParaRPr lang="pt-BR"/>
          </a:p>
          <a:p>
            <a:pPr marL="457200" indent="-457200" eaLnBrk="0" hangingPunct="0">
              <a:lnSpc>
                <a:spcPct val="120000"/>
              </a:lnSpc>
              <a:buFontTx/>
              <a:buChar char="•"/>
            </a:pPr>
            <a:r>
              <a:rPr lang="en-US" b="1"/>
              <a:t>Solution</a:t>
            </a:r>
            <a:r>
              <a:rPr lang="en-US"/>
              <a:t>: algorithm that guarantees a canonical representation (each structure is always represented by the same SMILES string)</a:t>
            </a:r>
          </a:p>
          <a:p>
            <a:pPr marL="457200" indent="-457200" eaLnBrk="0" hangingPunct="0">
              <a:lnSpc>
                <a:spcPct val="120000"/>
              </a:lnSpc>
            </a:pPr>
            <a:endParaRPr lang="en-US"/>
          </a:p>
          <a:p>
            <a:pPr marL="457200" indent="-457200" eaLnBrk="0" hangingPunct="0">
              <a:lnSpc>
                <a:spcPct val="120000"/>
              </a:lnSpc>
              <a:buFontTx/>
              <a:buChar char="•"/>
            </a:pPr>
            <a:r>
              <a:rPr lang="pt-BR"/>
              <a:t>More at: </a:t>
            </a:r>
            <a:r>
              <a:rPr lang="pt-BR">
                <a:solidFill>
                  <a:schemeClr val="accent2"/>
                </a:solidFill>
              </a:rPr>
              <a:t>http://www.daylight.com/dayhtml_tutorials/index.html</a:t>
            </a:r>
          </a:p>
        </p:txBody>
      </p:sp>
      <p:sp>
        <p:nvSpPr>
          <p:cNvPr id="18436" name="Rectangle 4"/>
          <p:cNvSpPr>
            <a:spLocks noChangeArrowheads="1"/>
          </p:cNvSpPr>
          <p:nvPr/>
        </p:nvSpPr>
        <p:spPr bwMode="auto">
          <a:xfrm>
            <a:off x="4067175" y="2060575"/>
            <a:ext cx="3600450" cy="733425"/>
          </a:xfrm>
          <a:prstGeom prst="rect">
            <a:avLst/>
          </a:prstGeom>
          <a:solidFill>
            <a:srgbClr val="CCFFFF"/>
          </a:solidFill>
          <a:ln w="12700">
            <a:noFill/>
            <a:miter lim="800000"/>
            <a:headEnd type="none" w="sm" len="sm"/>
            <a:tailEnd type="none" w="sm" len="sm"/>
          </a:ln>
        </p:spPr>
        <p:txBody>
          <a:bodyPr>
            <a:spAutoFit/>
          </a:bodyPr>
          <a:lstStyle/>
          <a:p>
            <a:pPr algn="ctr" eaLnBrk="0" hangingPunct="0">
              <a:lnSpc>
                <a:spcPct val="150000"/>
              </a:lnSpc>
            </a:pPr>
            <a:r>
              <a:rPr lang="en-US"/>
              <a:t>SMILES: </a:t>
            </a:r>
            <a:r>
              <a:rPr lang="en-US" sz="2800" b="1"/>
              <a:t>Nc1ccccc1</a:t>
            </a:r>
          </a:p>
        </p:txBody>
      </p:sp>
      <p:pic>
        <p:nvPicPr>
          <p:cNvPr id="18437" name="Picture 5"/>
          <p:cNvPicPr>
            <a:picLocks noChangeAspect="1" noChangeArrowheads="1"/>
          </p:cNvPicPr>
          <p:nvPr/>
        </p:nvPicPr>
        <p:blipFill>
          <a:blip r:embed="rId3" cstate="print"/>
          <a:srcRect/>
          <a:stretch>
            <a:fillRect/>
          </a:stretch>
        </p:blipFill>
        <p:spPr bwMode="auto">
          <a:xfrm>
            <a:off x="1476375" y="2420938"/>
            <a:ext cx="2238375" cy="1657350"/>
          </a:xfrm>
          <a:prstGeom prst="rect">
            <a:avLst/>
          </a:prstGeom>
          <a:noFill/>
          <a:ln w="12700">
            <a:noFill/>
            <a:miter lim="800000"/>
            <a:headEnd type="none" w="sm" len="sm"/>
            <a:tailEnd type="none" w="sm" len="sm"/>
          </a:ln>
        </p:spPr>
      </p:pic>
      <p:sp>
        <p:nvSpPr>
          <p:cNvPr id="18438" name="Rectangle 6"/>
          <p:cNvSpPr>
            <a:spLocks noChangeArrowheads="1"/>
          </p:cNvSpPr>
          <p:nvPr/>
        </p:nvSpPr>
        <p:spPr bwMode="auto">
          <a:xfrm>
            <a:off x="4067175" y="2911475"/>
            <a:ext cx="3600450" cy="1374775"/>
          </a:xfrm>
          <a:prstGeom prst="rect">
            <a:avLst/>
          </a:prstGeom>
          <a:solidFill>
            <a:srgbClr val="CCFFFF"/>
          </a:solidFill>
          <a:ln w="12700">
            <a:noFill/>
            <a:miter lim="800000"/>
            <a:headEnd type="none" w="sm" len="sm"/>
            <a:tailEnd type="none" w="sm" len="sm"/>
          </a:ln>
        </p:spPr>
        <p:txBody>
          <a:bodyPr>
            <a:spAutoFit/>
          </a:bodyPr>
          <a:lstStyle/>
          <a:p>
            <a:pPr algn="ctr" eaLnBrk="0" hangingPunct="0">
              <a:lnSpc>
                <a:spcPct val="150000"/>
              </a:lnSpc>
            </a:pPr>
            <a:r>
              <a:rPr lang="en-US"/>
              <a:t>but also </a:t>
            </a:r>
            <a:r>
              <a:rPr lang="en-US" sz="2800" b="1">
                <a:solidFill>
                  <a:srgbClr val="800000"/>
                </a:solidFill>
              </a:rPr>
              <a:t>c1ccccc1N</a:t>
            </a:r>
          </a:p>
          <a:p>
            <a:pPr algn="ctr" eaLnBrk="0" hangingPunct="0">
              <a:lnSpc>
                <a:spcPct val="150000"/>
              </a:lnSpc>
            </a:pPr>
            <a:r>
              <a:rPr lang="en-US"/>
              <a:t>or</a:t>
            </a:r>
            <a:r>
              <a:rPr lang="en-US" b="1"/>
              <a:t>    </a:t>
            </a:r>
            <a:r>
              <a:rPr lang="en-US" sz="2800" b="1">
                <a:solidFill>
                  <a:srgbClr val="800000"/>
                </a:solidFill>
              </a:rPr>
              <a:t>c1cc(N)ccc1</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ires-de-Sousa">
  <a:themeElements>
    <a:clrScheme name="Aires-de-Sous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ires-de-Sous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000" b="0" i="0" u="none" strike="noStrike" cap="none" normalizeH="0" baseline="0" smtClean="0">
            <a:ln>
              <a:noFill/>
            </a:ln>
            <a:solidFill>
              <a:schemeClr val="tx1"/>
            </a:solidFill>
            <a:effectLst/>
            <a:latin typeface="Arial" charset="0"/>
          </a:defRPr>
        </a:defPPr>
      </a:lstStyle>
    </a:lnDef>
  </a:objectDefaults>
  <a:extraClrSchemeLst>
    <a:extraClrScheme>
      <a:clrScheme name="Aires-de-Sous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ires-de-Sous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Aires-de-Sousa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ires-de-Sousa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ires-de-Sousa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ires-de-Sousa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Aires-de-Sousa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Settings\jas\Application Data\Microsoft\Templates\Aires-de-Sousa.pot</Template>
  <TotalTime>6384</TotalTime>
  <Words>2128</Words>
  <Application>Microsoft Office PowerPoint</Application>
  <PresentationFormat>Affichage à l'écran (4:3)</PresentationFormat>
  <Paragraphs>452</Paragraphs>
  <Slides>39</Slides>
  <Notes>39</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39</vt:i4>
      </vt:variant>
    </vt:vector>
  </HeadingPairs>
  <TitlesOfParts>
    <vt:vector size="42" baseType="lpstr">
      <vt:lpstr>Aires-de-Sousa</vt:lpstr>
      <vt:lpstr>SmartDraw</vt:lpstr>
      <vt:lpstr>ISIS/Draw Sketch</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Topological Graph Theory</vt:lpstr>
      <vt:lpstr>Properties of graphs</vt:lpstr>
      <vt:lpstr>Properties of Graphs</vt:lpstr>
      <vt:lpstr>Structure Diagrams as Graphs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c:creator>
  <cp:lastModifiedBy>Alexandre Varnek</cp:lastModifiedBy>
  <cp:revision>189</cp:revision>
  <dcterms:created xsi:type="dcterms:W3CDTF">2004-04-12T21:09:47Z</dcterms:created>
  <dcterms:modified xsi:type="dcterms:W3CDTF">2014-06-17T14:49:15Z</dcterms:modified>
</cp:coreProperties>
</file>