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39"/>
  </p:notesMasterIdLst>
  <p:sldIdLst>
    <p:sldId id="454" r:id="rId2"/>
    <p:sldId id="526" r:id="rId3"/>
    <p:sldId id="527" r:id="rId4"/>
    <p:sldId id="515" r:id="rId5"/>
    <p:sldId id="365" r:id="rId6"/>
    <p:sldId id="406" r:id="rId7"/>
    <p:sldId id="369" r:id="rId8"/>
    <p:sldId id="438" r:id="rId9"/>
    <p:sldId id="370" r:id="rId10"/>
    <p:sldId id="471" r:id="rId11"/>
    <p:sldId id="464" r:id="rId12"/>
    <p:sldId id="470" r:id="rId13"/>
    <p:sldId id="481" r:id="rId14"/>
    <p:sldId id="482" r:id="rId15"/>
    <p:sldId id="484" r:id="rId16"/>
    <p:sldId id="483" r:id="rId17"/>
    <p:sldId id="517" r:id="rId18"/>
    <p:sldId id="485" r:id="rId19"/>
    <p:sldId id="486" r:id="rId20"/>
    <p:sldId id="476" r:id="rId21"/>
    <p:sldId id="529" r:id="rId22"/>
    <p:sldId id="431" r:id="rId23"/>
    <p:sldId id="528" r:id="rId24"/>
    <p:sldId id="487" r:id="rId25"/>
    <p:sldId id="513" r:id="rId26"/>
    <p:sldId id="479" r:id="rId27"/>
    <p:sldId id="520" r:id="rId28"/>
    <p:sldId id="488" r:id="rId29"/>
    <p:sldId id="508" r:id="rId30"/>
    <p:sldId id="506" r:id="rId31"/>
    <p:sldId id="507" r:id="rId32"/>
    <p:sldId id="521" r:id="rId33"/>
    <p:sldId id="504" r:id="rId34"/>
    <p:sldId id="505" r:id="rId35"/>
    <p:sldId id="514" r:id="rId36"/>
    <p:sldId id="451" r:id="rId37"/>
    <p:sldId id="532" r:id="rId38"/>
  </p:sldIdLst>
  <p:sldSz cx="9144000" cy="6858000" type="screen4x3"/>
  <p:notesSz cx="7099300" cy="10234613"/>
  <p:defaultTextStyle>
    <a:defPPr>
      <a:defRPr lang="en-GB"/>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0000CC"/>
    <a:srgbClr val="323258"/>
    <a:srgbClr val="1E1E34"/>
    <a:srgbClr val="FFFF00"/>
    <a:srgbClr val="FF9900"/>
    <a:srgbClr val="00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2" autoAdjust="0"/>
    <p:restoredTop sz="94627" autoAdjust="0"/>
  </p:normalViewPr>
  <p:slideViewPr>
    <p:cSldViewPr>
      <p:cViewPr varScale="1">
        <p:scale>
          <a:sx n="69" d="100"/>
          <a:sy n="69" d="100"/>
        </p:scale>
        <p:origin x="-1118" y="-77"/>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85" d="100"/>
        <a:sy n="85" d="100"/>
      </p:scale>
      <p:origin x="0" y="575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kumimoji="0" sz="1300"/>
            </a:lvl1pPr>
          </a:lstStyle>
          <a:p>
            <a:pPr>
              <a:defRPr/>
            </a:pPr>
            <a:endParaRPr lang="en-GB"/>
          </a:p>
        </p:txBody>
      </p:sp>
      <p:sp>
        <p:nvSpPr>
          <p:cNvPr id="18435" name="Rectangle 3"/>
          <p:cNvSpPr>
            <a:spLocks noGrp="1" noChangeArrowheads="1"/>
          </p:cNvSpPr>
          <p:nvPr>
            <p:ph type="dt" idx="1"/>
          </p:nvPr>
        </p:nvSpPr>
        <p:spPr bwMode="auto">
          <a:xfrm>
            <a:off x="4022937"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kumimoji="0" sz="1300"/>
            </a:lvl1pPr>
          </a:lstStyle>
          <a:p>
            <a:pPr>
              <a:defRPr/>
            </a:pPr>
            <a:endParaRPr lang="en-GB"/>
          </a:p>
        </p:txBody>
      </p:sp>
      <p:sp>
        <p:nvSpPr>
          <p:cNvPr id="4301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46574" y="4861441"/>
            <a:ext cx="5206153"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en-GB" noProof="0" smtClean="0"/>
              <a:t>Cliquez pour modifier les styles du texte du masque</a:t>
            </a:r>
          </a:p>
          <a:p>
            <a:pPr lvl="1"/>
            <a:r>
              <a:rPr lang="en-GB" noProof="0" smtClean="0"/>
              <a:t>Deuxième niveau</a:t>
            </a:r>
          </a:p>
          <a:p>
            <a:pPr lvl="2"/>
            <a:r>
              <a:rPr lang="en-GB" noProof="0" smtClean="0"/>
              <a:t>Troisième niveau</a:t>
            </a:r>
          </a:p>
          <a:p>
            <a:pPr lvl="3"/>
            <a:r>
              <a:rPr lang="en-GB" noProof="0" smtClean="0"/>
              <a:t>Quatrième niveau</a:t>
            </a:r>
          </a:p>
          <a:p>
            <a:pPr lvl="4"/>
            <a:r>
              <a:rPr lang="en-GB" noProof="0" smtClean="0"/>
              <a:t>Cinquième niveau</a:t>
            </a:r>
          </a:p>
        </p:txBody>
      </p:sp>
      <p:sp>
        <p:nvSpPr>
          <p:cNvPr id="18438" name="Rectangle 6"/>
          <p:cNvSpPr>
            <a:spLocks noGrp="1" noChangeArrowheads="1"/>
          </p:cNvSpPr>
          <p:nvPr>
            <p:ph type="ftr" sz="quarter" idx="4"/>
          </p:nvPr>
        </p:nvSpPr>
        <p:spPr bwMode="auto">
          <a:xfrm>
            <a:off x="0"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kumimoji="0" sz="1300"/>
            </a:lvl1pPr>
          </a:lstStyle>
          <a:p>
            <a:pPr>
              <a:defRPr/>
            </a:pPr>
            <a:endParaRPr lang="en-GB"/>
          </a:p>
        </p:txBody>
      </p:sp>
      <p:sp>
        <p:nvSpPr>
          <p:cNvPr id="18439" name="Rectangle 7"/>
          <p:cNvSpPr>
            <a:spLocks noGrp="1" noChangeArrowheads="1"/>
          </p:cNvSpPr>
          <p:nvPr>
            <p:ph type="sldNum" sz="quarter" idx="5"/>
          </p:nvPr>
        </p:nvSpPr>
        <p:spPr bwMode="auto">
          <a:xfrm>
            <a:off x="4022937" y="9722882"/>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kumimoji="0" sz="1300"/>
            </a:lvl1pPr>
          </a:lstStyle>
          <a:p>
            <a:pPr>
              <a:defRPr/>
            </a:pPr>
            <a:fld id="{CD7EE069-521D-4FAD-BACB-70F87E3EA683}" type="slidenum">
              <a:rPr lang="en-GB"/>
              <a:pPr>
                <a:defRPr/>
              </a:pPr>
              <a:t>‹N°›</a:t>
            </a:fld>
            <a:endParaRPr lang="en-GB"/>
          </a:p>
        </p:txBody>
      </p:sp>
    </p:spTree>
    <p:extLst>
      <p:ext uri="{BB962C8B-B14F-4D97-AF65-F5344CB8AC3E}">
        <p14:creationId xmlns:p14="http://schemas.microsoft.com/office/powerpoint/2010/main" val="12422803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024C1E8D-A940-4D3E-8DD7-00B4B400C4DB}" type="slidenum">
              <a:rPr lang="fr-FR" smtClean="0"/>
              <a:pPr/>
              <a:t>1</a:t>
            </a:fld>
            <a:endParaRPr lang="fr-FR"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lIns="95988" tIns="47993" rIns="95988" bIns="47993"/>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1797936-38B9-4EEF-9904-4C8C73E29C51}" type="slidenum">
              <a:rPr lang="fr-FR" smtClean="0"/>
              <a:pPr/>
              <a:t>11</a:t>
            </a:fld>
            <a:endParaRPr lang="fr-FR"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946574" y="4861441"/>
            <a:ext cx="5206153" cy="4605576"/>
          </a:xfrm>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891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922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EECB9E-3E18-4457-9855-95B3CDA2922F}" type="slidenum">
              <a:rPr lang="fr-FR" smtClean="0"/>
              <a:pPr fontAlgn="base">
                <a:spcBef>
                  <a:spcPct val="0"/>
                </a:spcBef>
                <a:spcAft>
                  <a:spcPct val="0"/>
                </a:spcAft>
                <a:defRPr/>
              </a:pPr>
              <a:t>13</a:t>
            </a:fld>
            <a:endParaRPr 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9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939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Espace réservé du numéro de diapositive 3"/>
          <p:cNvSpPr>
            <a:spLocks noGrp="1"/>
          </p:cNvSpPr>
          <p:nvPr>
            <p:ph type="sldNum" sz="quarter" idx="5"/>
          </p:nvPr>
        </p:nvSpPr>
        <p:spPr/>
        <p:txBody>
          <a:bodyPr/>
          <a:lstStyle/>
          <a:p>
            <a:pPr>
              <a:defRPr/>
            </a:pPr>
            <a:fld id="{EFF58101-6551-4026-A7C9-18F571BE8D32}" type="slidenum">
              <a:rPr lang="en-US" smtClean="0"/>
              <a:pPr>
                <a:defRPr/>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041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Espace réservé du numéro de diapositive 3"/>
          <p:cNvSpPr>
            <a:spLocks noGrp="1"/>
          </p:cNvSpPr>
          <p:nvPr>
            <p:ph type="sldNum" sz="quarter" idx="5"/>
          </p:nvPr>
        </p:nvSpPr>
        <p:spPr/>
        <p:txBody>
          <a:bodyPr/>
          <a:lstStyle/>
          <a:p>
            <a:pPr>
              <a:defRPr/>
            </a:pPr>
            <a:fld id="{D568D354-03DF-4793-9453-4EB2FE44C61D}" type="slidenum">
              <a:rPr lang="en-US" smtClean="0"/>
              <a:pPr>
                <a:defRPr/>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A20B8E5C-2B59-4869-BE60-033FDD272731}" type="slidenum">
              <a:rPr lang="en-GB" smtClean="0"/>
              <a:pPr/>
              <a:t>22</a:t>
            </a:fld>
            <a:endParaRPr lang="en-GB"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a:ln/>
        </p:spPr>
      </p:sp>
      <p:sp>
        <p:nvSpPr>
          <p:cNvPr id="68611" name="Espace réservé des commentaires 2"/>
          <p:cNvSpPr>
            <a:spLocks noGrp="1"/>
          </p:cNvSpPr>
          <p:nvPr>
            <p:ph type="body" idx="1"/>
          </p:nvPr>
        </p:nvSpPr>
        <p:spPr>
          <a:noFill/>
          <a:ln/>
        </p:spPr>
        <p:txBody>
          <a:bodyPr/>
          <a:lstStyle/>
          <a:p>
            <a:pPr eaLnBrk="1" hangingPunct="1"/>
            <a:r>
              <a:rPr lang="en-US" smtClean="0"/>
              <a:t> </a:t>
            </a:r>
          </a:p>
        </p:txBody>
      </p:sp>
      <p:sp>
        <p:nvSpPr>
          <p:cNvPr id="68612" name="Espace réservé du numéro de diapositive 3"/>
          <p:cNvSpPr>
            <a:spLocks noGrp="1"/>
          </p:cNvSpPr>
          <p:nvPr>
            <p:ph type="sldNum" sz="quarter" idx="5"/>
          </p:nvPr>
        </p:nvSpPr>
        <p:spPr>
          <a:noFill/>
        </p:spPr>
        <p:txBody>
          <a:bodyPr/>
          <a:lstStyle/>
          <a:p>
            <a:fld id="{70D845F9-C3A5-4E80-9F19-4B85E6D5AB83}" type="slidenum">
              <a:rPr lang="fr-FR" smtClean="0"/>
              <a:pPr/>
              <a:t>23</a:t>
            </a:fld>
            <a:endParaRPr 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52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8747A2A-276A-445A-81B4-4E9541D10D01}" type="slidenum">
              <a:rPr lang="en-GB" smtClean="0"/>
              <a:pPr/>
              <a:t>2</a:t>
            </a:fld>
            <a:endParaRPr lang="en-GB" smtClean="0"/>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xfrm>
            <a:off x="709930" y="4861441"/>
            <a:ext cx="5679440" cy="4605576"/>
          </a:xfrm>
          <a:solidFill>
            <a:srgbClr val="FFFFFF"/>
          </a:solidFill>
          <a:ln>
            <a:solidFill>
              <a:srgbClr val="000000"/>
            </a:solidFill>
          </a:ln>
        </p:spPr>
        <p:txBody>
          <a:bodyPr lIns="95988" tIns="47993" rIns="95988" bIns="47993"/>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DC6BC724-C1BA-46A3-953D-EF8A764CED07}" type="slidenum">
              <a:rPr lang="de-DE" smtClean="0"/>
              <a:pPr/>
              <a:t>26</a:t>
            </a:fld>
            <a:endParaRPr lang="de-DE" smtClean="0"/>
          </a:p>
        </p:txBody>
      </p:sp>
      <p:sp>
        <p:nvSpPr>
          <p:cNvPr id="73731" name="Rectangle 2"/>
          <p:cNvSpPr>
            <a:spLocks noGrp="1" noRot="1" noChangeAspect="1" noChangeArrowheads="1" noTextEdit="1"/>
          </p:cNvSpPr>
          <p:nvPr>
            <p:ph type="sldImg"/>
          </p:nvPr>
        </p:nvSpPr>
        <p:spPr>
          <a:xfrm>
            <a:off x="998538" y="773113"/>
            <a:ext cx="5102225" cy="3827462"/>
          </a:xfrm>
          <a:ln/>
        </p:spPr>
      </p:sp>
      <p:sp>
        <p:nvSpPr>
          <p:cNvPr id="73732" name="Rectangle 3"/>
          <p:cNvSpPr>
            <a:spLocks noGrp="1" noChangeArrowheads="1"/>
          </p:cNvSpPr>
          <p:nvPr>
            <p:ph type="body" idx="1"/>
          </p:nvPr>
        </p:nvSpPr>
        <p:spPr>
          <a:xfrm>
            <a:off x="397693" y="4861441"/>
            <a:ext cx="6366363" cy="4605576"/>
          </a:xfrm>
          <a:noFill/>
          <a:ln/>
        </p:spPr>
        <p:txBody>
          <a:bodyPr lIns="98120" tIns="49060" rIns="98120" bIns="49060"/>
          <a:lstStyle/>
          <a:p>
            <a:pPr marL="206350" indent="-206350" eaLnBrk="1" hangingPunct="1">
              <a:tabLst>
                <a:tab pos="1348151" algn="l"/>
              </a:tabLst>
            </a:pPr>
            <a:endParaRPr lang="fr-FR" sz="1400" dirty="0"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14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Espace réservé du numéro de diapositive 3"/>
          <p:cNvSpPr>
            <a:spLocks noGrp="1"/>
          </p:cNvSpPr>
          <p:nvPr>
            <p:ph type="sldNum" sz="quarter" idx="5"/>
          </p:nvPr>
        </p:nvSpPr>
        <p:spPr/>
        <p:txBody>
          <a:bodyPr/>
          <a:lstStyle/>
          <a:p>
            <a:pPr>
              <a:defRPr/>
            </a:pPr>
            <a:fld id="{2D000242-91CA-45F0-B9A6-BEE4C50EF0AB}" type="slidenum">
              <a:rPr lang="fr-FR" smtClean="0"/>
              <a:pPr>
                <a:defRPr/>
              </a:pPr>
              <a:t>28</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1797936-38B9-4EEF-9904-4C8C73E29C51}" type="slidenum">
              <a:rPr lang="fr-FR" smtClean="0"/>
              <a:pPr/>
              <a:t>29</a:t>
            </a:fld>
            <a:endParaRPr lang="fr-FR"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946574" y="4861441"/>
            <a:ext cx="5206153" cy="4605576"/>
          </a:xfrm>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4A9D65-3C75-447A-9CC1-98395E141F0B}" type="slidenum">
              <a:rPr lang="en-GB"/>
              <a:pPr/>
              <a:t>30</a:t>
            </a:fld>
            <a:endParaRPr lang="en-GB"/>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6656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Espace réservé du numéro de diapositive 3"/>
          <p:cNvSpPr>
            <a:spLocks noGrp="1"/>
          </p:cNvSpPr>
          <p:nvPr>
            <p:ph type="sldNum" sz="quarter" idx="5"/>
          </p:nvPr>
        </p:nvSpPr>
        <p:spPr/>
        <p:txBody>
          <a:bodyPr/>
          <a:lstStyle/>
          <a:p>
            <a:pPr>
              <a:defRPr/>
            </a:pPr>
            <a:fld id="{9FE82EE5-6FC4-43A9-97B7-F2D5752680D7}" type="slidenum">
              <a:rPr lang="en-US" smtClean="0"/>
              <a:pPr>
                <a:defRPr/>
              </a:pPr>
              <a:t>31</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506673A1-D5F7-4312-923C-A5E7C9489F82}" type="slidenum">
              <a:rPr lang="fr-FR" smtClean="0"/>
              <a:pPr>
                <a:defRPr/>
              </a:pPr>
              <a:t>32</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p:txBody>
          <a:bodyPr/>
          <a:lstStyle/>
          <a:p>
            <a:pPr>
              <a:defRPr/>
            </a:pPr>
            <a:fld id="{61AE8F54-C1F9-4BD0-BA9B-2B180BDA0295}" type="slidenum">
              <a:rPr lang="fr-FR" smtClean="0"/>
              <a:pPr>
                <a:defRPr/>
              </a:pPr>
              <a:t>34</a:t>
            </a:fld>
            <a:endParaRPr lang="fr-FR" smtClean="0"/>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724DB8E-B259-447C-A080-BE87C9E07950}" type="slidenum">
              <a:rPr lang="en-US" smtClean="0"/>
              <a:pPr/>
              <a:t>35</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FE2CD4-D52C-479D-991B-279B0D38A604}" type="slidenum">
              <a:rPr lang="en-US"/>
              <a:pPr/>
              <a:t>36</a:t>
            </a:fld>
            <a:endParaRPr lang="en-US"/>
          </a:p>
        </p:txBody>
      </p:sp>
      <p:sp>
        <p:nvSpPr>
          <p:cNvPr id="145410" name="Rectangle 2"/>
          <p:cNvSpPr>
            <a:spLocks noGrp="1" noRot="1" noChangeAspect="1" noChangeArrowheads="1"/>
          </p:cNvSpPr>
          <p:nvPr>
            <p:ph type="sldImg"/>
          </p:nvPr>
        </p:nvSpPr>
        <p:spPr bwMode="auto">
          <a:xfrm>
            <a:off x="992188" y="768350"/>
            <a:ext cx="5114925" cy="3836988"/>
          </a:xfrm>
          <a:prstGeom prst="rect">
            <a:avLst/>
          </a:prstGeom>
          <a:solidFill>
            <a:srgbClr val="FFFFFF"/>
          </a:solidFill>
          <a:ln>
            <a:solidFill>
              <a:srgbClr val="000000"/>
            </a:solidFill>
            <a:miter lim="800000"/>
            <a:headEnd/>
            <a:tailEnd/>
          </a:ln>
        </p:spPr>
      </p:sp>
      <p:sp>
        <p:nvSpPr>
          <p:cNvPr id="145411" name="Rectangle 3"/>
          <p:cNvSpPr>
            <a:spLocks noGrp="1" noChangeArrowheads="1"/>
          </p:cNvSpPr>
          <p:nvPr>
            <p:ph type="body" idx="1"/>
          </p:nvPr>
        </p:nvSpPr>
        <p:spPr bwMode="auto">
          <a:xfrm>
            <a:off x="946574" y="4861441"/>
            <a:ext cx="5206153" cy="4605576"/>
          </a:xfrm>
          <a:prstGeom prst="rect">
            <a:avLst/>
          </a:prstGeom>
          <a:solidFill>
            <a:srgbClr val="FFFFFF"/>
          </a:solidFill>
          <a:ln>
            <a:solidFill>
              <a:srgbClr val="000000"/>
            </a:solidFill>
            <a:miter lim="800000"/>
            <a:headEnd/>
            <a:tailEnd/>
          </a:ln>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endParaRPr lang="fr-FR" smtClean="0"/>
          </a:p>
        </p:txBody>
      </p:sp>
      <p:sp>
        <p:nvSpPr>
          <p:cNvPr id="46084" name="Espace réservé du numéro de diapositive 3"/>
          <p:cNvSpPr>
            <a:spLocks noGrp="1"/>
          </p:cNvSpPr>
          <p:nvPr>
            <p:ph type="sldNum" sz="quarter" idx="5"/>
          </p:nvPr>
        </p:nvSpPr>
        <p:spPr>
          <a:noFill/>
        </p:spPr>
        <p:txBody>
          <a:bodyPr/>
          <a:lstStyle/>
          <a:p>
            <a:fld id="{5578F3F6-BCA8-4676-A71A-64AE8569F2EB}" type="slidenum">
              <a:rPr lang="fr-FR" smtClean="0"/>
              <a:pPr/>
              <a:t>3</a:t>
            </a:fld>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a:ln/>
        </p:spPr>
        <p:txBody>
          <a:bodyPr/>
          <a:lstStyle/>
          <a:p>
            <a:pPr eaLnBrk="1" hangingPunct="1"/>
            <a:endParaRPr lang="fr-FR" smtClean="0"/>
          </a:p>
        </p:txBody>
      </p:sp>
      <p:sp>
        <p:nvSpPr>
          <p:cNvPr id="45060" name="Espace réservé du numéro de diapositive 3"/>
          <p:cNvSpPr>
            <a:spLocks noGrp="1"/>
          </p:cNvSpPr>
          <p:nvPr>
            <p:ph type="sldNum" sz="quarter" idx="5"/>
          </p:nvPr>
        </p:nvSpPr>
        <p:spPr>
          <a:noFill/>
        </p:spPr>
        <p:txBody>
          <a:bodyPr/>
          <a:lstStyle/>
          <a:p>
            <a:fld id="{B0A9F6B0-5D52-48BB-82B7-B6664FC5B916}" type="slidenum">
              <a:rPr lang="en-GB" smtClean="0"/>
              <a:pPr/>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a:ln/>
        </p:spPr>
        <p:txBody>
          <a:bodyPr/>
          <a:lstStyle/>
          <a:p>
            <a:pPr eaLnBrk="1" hangingPunct="1"/>
            <a:endParaRPr lang="fr-FR" smtClean="0"/>
          </a:p>
        </p:txBody>
      </p:sp>
      <p:sp>
        <p:nvSpPr>
          <p:cNvPr id="45060" name="Espace réservé du numéro de diapositive 3"/>
          <p:cNvSpPr>
            <a:spLocks noGrp="1"/>
          </p:cNvSpPr>
          <p:nvPr>
            <p:ph type="sldNum" sz="quarter" idx="5"/>
          </p:nvPr>
        </p:nvSpPr>
        <p:spPr>
          <a:noFill/>
        </p:spPr>
        <p:txBody>
          <a:bodyPr/>
          <a:lstStyle/>
          <a:p>
            <a:fld id="{B0A9F6B0-5D52-48BB-82B7-B6664FC5B916}" type="slidenum">
              <a:rPr lang="en-GB" smtClean="0"/>
              <a:pPr/>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1797936-38B9-4EEF-9904-4C8C73E29C51}" type="slidenum">
              <a:rPr lang="fr-FR" smtClean="0"/>
              <a:pPr/>
              <a:t>6</a:t>
            </a:fld>
            <a:endParaRPr lang="fr-FR"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946574" y="4861441"/>
            <a:ext cx="5206153" cy="4605576"/>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76FF509B-71A4-4565-9FAA-AA90776FC44B}" type="slidenum">
              <a:rPr lang="en-GB" smtClean="0"/>
              <a:pPr/>
              <a:t>7</a:t>
            </a:fld>
            <a:endParaRPr lang="en-GB" smtClean="0"/>
          </a:p>
        </p:txBody>
      </p:sp>
      <p:sp>
        <p:nvSpPr>
          <p:cNvPr id="47107" name="Rectangle 1026"/>
          <p:cNvSpPr>
            <a:spLocks noGrp="1" noRot="1" noChangeAspect="1" noChangeArrowheads="1" noTextEdit="1"/>
          </p:cNvSpPr>
          <p:nvPr>
            <p:ph type="sldImg"/>
          </p:nvPr>
        </p:nvSpPr>
        <p:spPr>
          <a:xfrm>
            <a:off x="1000125" y="773113"/>
            <a:ext cx="5099050" cy="3825875"/>
          </a:xfrm>
          <a:ln/>
        </p:spPr>
      </p:sp>
      <p:sp>
        <p:nvSpPr>
          <p:cNvPr id="47108" name="Rectangle 1027"/>
          <p:cNvSpPr>
            <a:spLocks noGrp="1" noChangeArrowheads="1"/>
          </p:cNvSpPr>
          <p:nvPr>
            <p:ph type="body" idx="1"/>
          </p:nvPr>
        </p:nvSpPr>
        <p:spPr>
          <a:xfrm>
            <a:off x="946574" y="4861441"/>
            <a:ext cx="5206153" cy="4607353"/>
          </a:xfrm>
          <a:noFill/>
          <a:ln/>
        </p:spPr>
        <p:txBody>
          <a:bodyPr/>
          <a:lstStyle/>
          <a:p>
            <a:pPr defTabSz="987039"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1000125" y="773113"/>
            <a:ext cx="5099050" cy="3825875"/>
          </a:xfrm>
          <a:solidFill>
            <a:srgbClr val="FFFFFF"/>
          </a:solidFill>
          <a:ln/>
        </p:spPr>
      </p:sp>
      <p:sp>
        <p:nvSpPr>
          <p:cNvPr id="36867" name="Rectangle 3"/>
          <p:cNvSpPr>
            <a:spLocks noGrp="1" noChangeArrowheads="1"/>
          </p:cNvSpPr>
          <p:nvPr>
            <p:ph type="body" idx="1"/>
          </p:nvPr>
        </p:nvSpPr>
        <p:spPr>
          <a:xfrm>
            <a:off x="946574" y="4861441"/>
            <a:ext cx="5206153" cy="4607353"/>
          </a:xfrm>
          <a:solidFill>
            <a:srgbClr val="FFFFFF"/>
          </a:solidFill>
          <a:ln>
            <a:solidFill>
              <a:srgbClr val="000000"/>
            </a:solid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E5199DF2-7C3F-4001-8329-D31A36C426BD}" type="slidenum">
              <a:rPr lang="en-GB" smtClean="0"/>
              <a:pPr/>
              <a:t>9</a:t>
            </a:fld>
            <a:endParaRPr lang="en-GB" smtClean="0"/>
          </a:p>
        </p:txBody>
      </p:sp>
      <p:sp>
        <p:nvSpPr>
          <p:cNvPr id="48131" name="Rectangle 2"/>
          <p:cNvSpPr>
            <a:spLocks noGrp="1" noRot="1" noChangeAspect="1" noChangeArrowheads="1" noTextEdit="1"/>
          </p:cNvSpPr>
          <p:nvPr>
            <p:ph type="sldImg"/>
          </p:nvPr>
        </p:nvSpPr>
        <p:spPr>
          <a:xfrm>
            <a:off x="1000125" y="773113"/>
            <a:ext cx="5099050" cy="3825875"/>
          </a:xfrm>
          <a:ln/>
        </p:spPr>
      </p:sp>
      <p:sp>
        <p:nvSpPr>
          <p:cNvPr id="48132" name="Rectangle 3"/>
          <p:cNvSpPr>
            <a:spLocks noGrp="1" noChangeArrowheads="1"/>
          </p:cNvSpPr>
          <p:nvPr>
            <p:ph type="body" idx="1"/>
          </p:nvPr>
        </p:nvSpPr>
        <p:spPr>
          <a:xfrm>
            <a:off x="946574" y="4861441"/>
            <a:ext cx="5206153" cy="4607353"/>
          </a:xfrm>
          <a:noFill/>
          <a:ln/>
        </p:spPr>
        <p:txBody>
          <a:bodyPr/>
          <a:lstStyle/>
          <a:p>
            <a:pPr defTabSz="987039"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E767770-5172-4407-9D17-657DF3B1D3A8}"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A44B6DE-07B9-47D0-A445-154F5931B184}"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30E436C-6281-46EC-98DD-9554EE6ED52D}"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85800" y="768350"/>
            <a:ext cx="77724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685800" y="1981200"/>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665163" y="6367463"/>
            <a:ext cx="1905000" cy="457200"/>
          </a:xfrm>
        </p:spPr>
        <p:txBody>
          <a:bodyPr/>
          <a:lstStyle>
            <a:lvl1pPr>
              <a:defRPr/>
            </a:lvl1pPr>
          </a:lstStyle>
          <a:p>
            <a:endParaRPr lang="fr-FR"/>
          </a:p>
        </p:txBody>
      </p:sp>
      <p:sp>
        <p:nvSpPr>
          <p:cNvPr id="6" name="Espace réservé du pied de page 5"/>
          <p:cNvSpPr>
            <a:spLocks noGrp="1"/>
          </p:cNvSpPr>
          <p:nvPr>
            <p:ph type="ftr" sz="quarter" idx="11"/>
          </p:nvPr>
        </p:nvSpPr>
        <p:spPr>
          <a:xfrm>
            <a:off x="3103563" y="6367463"/>
            <a:ext cx="2895600" cy="457200"/>
          </a:xfrm>
        </p:spPr>
        <p:txBody>
          <a:bodyPr/>
          <a:lstStyle>
            <a:lvl1pPr>
              <a:defRPr/>
            </a:lvl1pPr>
          </a:lstStyle>
          <a:p>
            <a:endParaRPr lang="fr-FR"/>
          </a:p>
        </p:txBody>
      </p:sp>
      <p:sp>
        <p:nvSpPr>
          <p:cNvPr id="7" name="Espace réservé du numéro de diapositive 6"/>
          <p:cNvSpPr>
            <a:spLocks noGrp="1"/>
          </p:cNvSpPr>
          <p:nvPr>
            <p:ph type="sldNum" sz="quarter" idx="12"/>
          </p:nvPr>
        </p:nvSpPr>
        <p:spPr>
          <a:xfrm>
            <a:off x="6532563" y="6367463"/>
            <a:ext cx="1905000" cy="457200"/>
          </a:xfrm>
        </p:spPr>
        <p:txBody>
          <a:bodyPr/>
          <a:lstStyle>
            <a:lvl1pPr>
              <a:defRPr/>
            </a:lvl1pPr>
          </a:lstStyle>
          <a:p>
            <a:fld id="{678DE724-A565-4832-9389-A3B23E048D9C}" type="slidenum">
              <a:rPr lang="fr-F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6748DF0-61B4-412B-9FA5-962F5F69A29A}"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34AD54F-71E2-4D8B-A8CA-A13AB97948A6}"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3C5F07B-DEC9-4231-B24A-F82EACB11653}"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BB47E843-2BAE-4244-819B-D1476609E539}"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094ECE30-E26B-4526-B57C-AA24B4FB31A3}"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CBF1D901-B259-44A1-BD06-FED62ACEB13B}"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A5B99CE-E0F9-4F6C-9D02-3D23A76AEB11}"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E1E6431-8D53-4663-A9B8-928D547A5833}"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05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74D8F54-160B-411D-825E-96F0F805D715}"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52"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image" Target="../media/image7.wmf"/></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video" Target="file:///C:\Users\Sacha\Documents\Sasha_D\Conferences\2008\ACS_New_Orleans_2008\test_color_cp.avi" TargetMode="External"/><Relationship Id="rId5" Type="http://schemas.openxmlformats.org/officeDocument/2006/relationships/image" Target="../media/image10.pn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ideo" Target="file:///C:\Users\Sacha\Documents\Sasha_D\Conferences\2008\ACS_New_Orleans_2008\test_color_cp.avi" TargetMode="Externa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2.png"/><Relationship Id="rId7"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719138" y="2857496"/>
            <a:ext cx="7781952" cy="570215"/>
          </a:xfrm>
          <a:prstGeom prst="rect">
            <a:avLst/>
          </a:prstGeom>
          <a:noFill/>
          <a:ln w="9525">
            <a:noFill/>
            <a:miter lim="800000"/>
            <a:headEnd/>
            <a:tailEnd/>
          </a:ln>
        </p:spPr>
        <p:txBody>
          <a:bodyPr wrap="square" lIns="77020" tIns="38510" rIns="77020" bIns="38510">
            <a:spAutoFit/>
          </a:bodyPr>
          <a:lstStyle/>
          <a:p>
            <a:pPr algn="ctr"/>
            <a:r>
              <a:rPr lang="fr-FR" sz="3200" b="1" dirty="0" smtClean="0"/>
              <a:t>An Introduction </a:t>
            </a:r>
            <a:r>
              <a:rPr lang="fr-FR" sz="3200" b="1" dirty="0" err="1" smtClean="0"/>
              <a:t>into</a:t>
            </a:r>
            <a:r>
              <a:rPr lang="fr-FR" sz="3200" b="1" dirty="0" smtClean="0"/>
              <a:t> Chemoinformatics</a:t>
            </a:r>
            <a:endParaRPr lang="en-GB" sz="4000" b="1" i="1" dirty="0">
              <a:solidFill>
                <a:srgbClr val="002060"/>
              </a:solidFill>
              <a:latin typeface="Times" charset="0"/>
              <a:cs typeface="Times New Roman" pitchFamily="18" charset="0"/>
            </a:endParaRPr>
          </a:p>
        </p:txBody>
      </p:sp>
      <p:sp>
        <p:nvSpPr>
          <p:cNvPr id="13315" name="Text Box 3"/>
          <p:cNvSpPr txBox="1">
            <a:spLocks noChangeArrowheads="1"/>
          </p:cNvSpPr>
          <p:nvPr/>
        </p:nvSpPr>
        <p:spPr bwMode="auto">
          <a:xfrm>
            <a:off x="2316677" y="5187950"/>
            <a:ext cx="4661458" cy="970324"/>
          </a:xfrm>
          <a:prstGeom prst="rect">
            <a:avLst/>
          </a:prstGeom>
          <a:noFill/>
          <a:ln w="9525">
            <a:noFill/>
            <a:miter lim="800000"/>
            <a:headEnd/>
            <a:tailEnd/>
          </a:ln>
        </p:spPr>
        <p:txBody>
          <a:bodyPr wrap="none" lIns="77020" tIns="38510" rIns="77020" bIns="38510">
            <a:spAutoFit/>
          </a:bodyPr>
          <a:lstStyle/>
          <a:p>
            <a:pPr algn="ctr" defTabSz="769938" eaLnBrk="0" hangingPunct="0"/>
            <a:r>
              <a:rPr lang="en-GB" sz="2400" dirty="0">
                <a:latin typeface="Times New Roman" pitchFamily="18" charset="0"/>
              </a:rPr>
              <a:t>Alexandre Varnek</a:t>
            </a:r>
            <a:endParaRPr lang="en-GB" sz="2400" b="0" dirty="0">
              <a:latin typeface="Times" charset="0"/>
              <a:cs typeface="Times New Roman" pitchFamily="18" charset="0"/>
            </a:endParaRPr>
          </a:p>
          <a:p>
            <a:pPr algn="ctr" defTabSz="769938" eaLnBrk="0" hangingPunct="0"/>
            <a:r>
              <a:rPr lang="en-GB" sz="1700" b="0" i="1" dirty="0" err="1">
                <a:latin typeface="Times New Roman" pitchFamily="18" charset="0"/>
              </a:rPr>
              <a:t>Laboratoire</a:t>
            </a:r>
            <a:r>
              <a:rPr lang="en-GB" sz="1700" b="0" i="1" dirty="0">
                <a:latin typeface="Times New Roman" pitchFamily="18" charset="0"/>
              </a:rPr>
              <a:t> </a:t>
            </a:r>
            <a:r>
              <a:rPr lang="en-GB" sz="1700" b="0" i="1" dirty="0" err="1">
                <a:latin typeface="Times New Roman" pitchFamily="18" charset="0"/>
              </a:rPr>
              <a:t>d’Infochimie</a:t>
            </a:r>
            <a:r>
              <a:rPr lang="en-GB" sz="1700" b="0" i="1" dirty="0">
                <a:latin typeface="Times New Roman" pitchFamily="18" charset="0"/>
              </a:rPr>
              <a:t>, </a:t>
            </a:r>
            <a:r>
              <a:rPr lang="en-GB" sz="1700" b="0" i="1" dirty="0" err="1">
                <a:latin typeface="Times New Roman" pitchFamily="18" charset="0"/>
              </a:rPr>
              <a:t>Université</a:t>
            </a:r>
            <a:r>
              <a:rPr lang="en-GB" sz="1700" b="0" i="1">
                <a:latin typeface="Times New Roman" pitchFamily="18" charset="0"/>
              </a:rPr>
              <a:t> </a:t>
            </a:r>
            <a:r>
              <a:rPr lang="en-GB" sz="1700" b="0" i="1" smtClean="0">
                <a:latin typeface="Times New Roman" pitchFamily="18" charset="0"/>
              </a:rPr>
              <a:t>de Strasbourg</a:t>
            </a:r>
            <a:endParaRPr lang="en-GB" sz="1700" b="0" i="1" dirty="0">
              <a:latin typeface="Times New Roman" pitchFamily="18" charset="0"/>
            </a:endParaRPr>
          </a:p>
          <a:p>
            <a:pPr algn="ctr" defTabSz="769938" eaLnBrk="0" hangingPunct="0"/>
            <a:r>
              <a:rPr lang="en-GB" sz="1700" b="0" i="1" dirty="0">
                <a:solidFill>
                  <a:srgbClr val="CC0000"/>
                </a:solidFill>
                <a:latin typeface="Times New Roman" pitchFamily="18" charset="0"/>
              </a:rPr>
              <a:t>http://infochim.u-strasbg.fr/</a:t>
            </a:r>
            <a:endParaRPr lang="en-GB" sz="2400" b="0" dirty="0">
              <a:latin typeface="Times New Roman" pitchFamily="18" charset="0"/>
            </a:endParaRPr>
          </a:p>
        </p:txBody>
      </p:sp>
      <p:pic>
        <p:nvPicPr>
          <p:cNvPr id="13316" name="Picture 8" descr="LABO_general"/>
          <p:cNvPicPr>
            <a:picLocks noChangeAspect="1" noChangeArrowheads="1"/>
          </p:cNvPicPr>
          <p:nvPr/>
        </p:nvPicPr>
        <p:blipFill>
          <a:blip r:embed="rId3" cstate="print"/>
          <a:srcRect/>
          <a:stretch>
            <a:fillRect/>
          </a:stretch>
        </p:blipFill>
        <p:spPr bwMode="auto">
          <a:xfrm>
            <a:off x="2500313" y="571500"/>
            <a:ext cx="4286250" cy="18589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250825" y="260350"/>
            <a:ext cx="8642350" cy="1143000"/>
          </a:xfrm>
          <a:ln/>
        </p:spPr>
        <p:txBody>
          <a:bodyPr lIns="92075" tIns="46038" rIns="92075" bIns="46038" anchor="ctr"/>
          <a:lstStyle/>
          <a:p>
            <a:r>
              <a:rPr lang="de-DE" sz="3600" b="1" dirty="0">
                <a:solidFill>
                  <a:srgbClr val="0000CC"/>
                </a:solidFill>
              </a:rPr>
              <a:t>Problem:    </a:t>
            </a:r>
            <a:r>
              <a:rPr lang="de-DE" sz="3600" b="1" dirty="0">
                <a:solidFill>
                  <a:srgbClr val="000080"/>
                </a:solidFill>
              </a:rPr>
              <a:t>Not </a:t>
            </a:r>
            <a:r>
              <a:rPr lang="de-DE" sz="3600" b="1" dirty="0" err="1">
                <a:solidFill>
                  <a:srgbClr val="000080"/>
                </a:solidFill>
              </a:rPr>
              <a:t>Enough</a:t>
            </a:r>
            <a:r>
              <a:rPr lang="de-DE" sz="3600" b="1" dirty="0">
                <a:solidFill>
                  <a:srgbClr val="000080"/>
                </a:solidFill>
              </a:rPr>
              <a:t> Information</a:t>
            </a:r>
            <a:endParaRPr lang="de-DE" sz="3600" b="1" dirty="0"/>
          </a:p>
        </p:txBody>
      </p:sp>
      <p:sp>
        <p:nvSpPr>
          <p:cNvPr id="73731" name="Rectangle 3"/>
          <p:cNvSpPr>
            <a:spLocks noGrp="1" noChangeArrowheads="1"/>
          </p:cNvSpPr>
          <p:nvPr>
            <p:ph idx="1"/>
          </p:nvPr>
        </p:nvSpPr>
        <p:spPr>
          <a:xfrm>
            <a:off x="631824" y="1412776"/>
            <a:ext cx="8404671" cy="2032248"/>
          </a:xfrm>
          <a:noFill/>
          <a:ln/>
        </p:spPr>
        <p:txBody>
          <a:bodyPr lIns="92075" tIns="46038" rIns="92075" bIns="46038"/>
          <a:lstStyle/>
          <a:p>
            <a:pPr marL="0" indent="0">
              <a:lnSpc>
                <a:spcPct val="80000"/>
              </a:lnSpc>
            </a:pPr>
            <a:r>
              <a:rPr lang="de-DE" sz="2400" b="1" dirty="0" smtClean="0"/>
              <a:t>      &gt; 54,000,000  </a:t>
            </a:r>
            <a:r>
              <a:rPr lang="de-DE" sz="2400" b="1" dirty="0" err="1" smtClean="0"/>
              <a:t>chemical</a:t>
            </a:r>
            <a:r>
              <a:rPr lang="de-DE" sz="2400" b="1" dirty="0" smtClean="0"/>
              <a:t> </a:t>
            </a:r>
            <a:r>
              <a:rPr lang="de-DE" sz="2400" b="1" dirty="0" err="1" smtClean="0"/>
              <a:t>compounds</a:t>
            </a:r>
            <a:endParaRPr lang="de-DE" sz="2400" b="1" dirty="0" smtClean="0"/>
          </a:p>
          <a:p>
            <a:pPr marL="0" indent="0">
              <a:lnSpc>
                <a:spcPct val="80000"/>
              </a:lnSpc>
            </a:pPr>
            <a:endParaRPr lang="de-DE" sz="2400" b="1" dirty="0"/>
          </a:p>
          <a:p>
            <a:pPr marL="0" indent="0">
              <a:lnSpc>
                <a:spcPct val="80000"/>
              </a:lnSpc>
            </a:pPr>
            <a:endParaRPr lang="de-DE" sz="2400" b="1" dirty="0"/>
          </a:p>
          <a:p>
            <a:pPr marL="0" indent="0">
              <a:lnSpc>
                <a:spcPct val="80000"/>
              </a:lnSpc>
            </a:pPr>
            <a:r>
              <a:rPr lang="de-DE" sz="2400" b="1" dirty="0"/>
              <a:t>  </a:t>
            </a:r>
            <a:r>
              <a:rPr lang="de-DE" sz="2400" b="1" dirty="0" smtClean="0"/>
              <a:t>    &gt; 500,000</a:t>
            </a:r>
            <a:r>
              <a:rPr lang="de-DE" sz="2400" b="1" dirty="0"/>
              <a:t>	</a:t>
            </a:r>
            <a:r>
              <a:rPr lang="de-DE" sz="2400" b="1" dirty="0" smtClean="0"/>
              <a:t>  3D </a:t>
            </a:r>
            <a:r>
              <a:rPr lang="de-DE" sz="2400" b="1" dirty="0" err="1"/>
              <a:t>structures</a:t>
            </a:r>
            <a:r>
              <a:rPr lang="de-DE" sz="2400" b="1" dirty="0"/>
              <a:t> </a:t>
            </a:r>
            <a:r>
              <a:rPr lang="de-DE" sz="2400" b="1" dirty="0" smtClean="0"/>
              <a:t>in Cambridge </a:t>
            </a:r>
            <a:r>
              <a:rPr lang="de-DE" sz="2400" b="1" dirty="0" err="1"/>
              <a:t>Crystallographic</a:t>
            </a:r>
            <a:r>
              <a:rPr lang="de-DE" sz="2400" b="1" dirty="0"/>
              <a:t> </a:t>
            </a:r>
            <a:r>
              <a:rPr lang="de-DE" sz="2400" b="1" dirty="0" smtClean="0"/>
              <a:t>File</a:t>
            </a:r>
          </a:p>
          <a:p>
            <a:pPr marL="0" indent="0">
              <a:lnSpc>
                <a:spcPct val="80000"/>
              </a:lnSpc>
              <a:buNone/>
            </a:pPr>
            <a:endParaRPr lang="de-DE" sz="2400" b="1" dirty="0"/>
          </a:p>
          <a:p>
            <a:pPr marL="0" indent="0">
              <a:lnSpc>
                <a:spcPct val="80000"/>
              </a:lnSpc>
              <a:buNone/>
            </a:pPr>
            <a:r>
              <a:rPr lang="de-DE" sz="2400" b="1" dirty="0"/>
              <a:t>			</a:t>
            </a:r>
          </a:p>
          <a:p>
            <a:pPr marL="0" indent="0">
              <a:lnSpc>
                <a:spcPct val="80000"/>
              </a:lnSpc>
            </a:pPr>
            <a:r>
              <a:rPr lang="de-DE" sz="2400" b="1" dirty="0"/>
              <a:t>  </a:t>
            </a:r>
            <a:r>
              <a:rPr lang="de-DE" sz="2400" b="1" dirty="0" smtClean="0"/>
              <a:t>        230,000</a:t>
            </a:r>
            <a:r>
              <a:rPr lang="de-DE" sz="2400" b="1" dirty="0"/>
              <a:t>	   </a:t>
            </a:r>
            <a:r>
              <a:rPr lang="de-DE" sz="2400" b="1" dirty="0" err="1"/>
              <a:t>infrared</a:t>
            </a:r>
            <a:r>
              <a:rPr lang="de-DE" sz="2400" b="1" dirty="0"/>
              <a:t> </a:t>
            </a:r>
            <a:r>
              <a:rPr lang="de-DE" sz="2400" b="1" dirty="0" err="1"/>
              <a:t>spectra</a:t>
            </a:r>
            <a:r>
              <a:rPr lang="de-DE" sz="2400" b="1" dirty="0"/>
              <a:t> </a:t>
            </a:r>
            <a:r>
              <a:rPr lang="de-DE" sz="2400" b="1" dirty="0" smtClean="0"/>
              <a:t>in </a:t>
            </a:r>
            <a:r>
              <a:rPr lang="de-DE" sz="2400" b="1" dirty="0" err="1"/>
              <a:t>largest</a:t>
            </a:r>
            <a:r>
              <a:rPr lang="de-DE" sz="2400" b="1" dirty="0"/>
              <a:t> </a:t>
            </a:r>
            <a:r>
              <a:rPr lang="de-DE" sz="2400" b="1" dirty="0" err="1" smtClean="0"/>
              <a:t>database</a:t>
            </a:r>
            <a:r>
              <a:rPr lang="de-DE" sz="2400" b="1" dirty="0" smtClean="0"/>
              <a:t> (</a:t>
            </a:r>
            <a:r>
              <a:rPr lang="de-DE" sz="2400" b="1" dirty="0"/>
              <a:t>Bio-Rad</a:t>
            </a:r>
            <a:r>
              <a:rPr lang="de-DE" sz="2400" b="1" dirty="0" smtClean="0"/>
              <a:t>)</a:t>
            </a:r>
            <a:endParaRPr lang="de-DE" sz="2400" b="1" dirty="0"/>
          </a:p>
        </p:txBody>
      </p:sp>
      <p:grpSp>
        <p:nvGrpSpPr>
          <p:cNvPr id="2" name="Groupe 6"/>
          <p:cNvGrpSpPr/>
          <p:nvPr/>
        </p:nvGrpSpPr>
        <p:grpSpPr>
          <a:xfrm>
            <a:off x="2843808" y="3012976"/>
            <a:ext cx="2826288" cy="1624246"/>
            <a:chOff x="2843808" y="3429000"/>
            <a:chExt cx="2826288" cy="1624246"/>
          </a:xfrm>
        </p:grpSpPr>
        <p:sp>
          <p:nvSpPr>
            <p:cNvPr id="5" name="Rectangle 4"/>
            <p:cNvSpPr/>
            <p:nvPr/>
          </p:nvSpPr>
          <p:spPr>
            <a:xfrm>
              <a:off x="2843808" y="3429000"/>
              <a:ext cx="2771913" cy="400110"/>
            </a:xfrm>
            <a:prstGeom prst="rect">
              <a:avLst/>
            </a:prstGeom>
          </p:spPr>
          <p:txBody>
            <a:bodyPr wrap="none">
              <a:spAutoFit/>
            </a:bodyPr>
            <a:lstStyle/>
            <a:p>
              <a:r>
                <a:rPr lang="de-DE" sz="2000" b="1" dirty="0" smtClean="0">
                  <a:solidFill>
                    <a:srgbClr val="0000CC"/>
                  </a:solidFill>
                </a:rPr>
                <a:t>&gt; 1 % of all </a:t>
              </a:r>
              <a:r>
                <a:rPr lang="de-DE" sz="2000" b="1" dirty="0" err="1" smtClean="0">
                  <a:solidFill>
                    <a:srgbClr val="0000CC"/>
                  </a:solidFill>
                </a:rPr>
                <a:t>compounds</a:t>
              </a:r>
              <a:endParaRPr lang="fr-FR" sz="2000" dirty="0">
                <a:solidFill>
                  <a:srgbClr val="0000CC"/>
                </a:solidFill>
              </a:endParaRPr>
            </a:p>
          </p:txBody>
        </p:sp>
        <p:sp>
          <p:nvSpPr>
            <p:cNvPr id="6" name="Rectangle 5"/>
            <p:cNvSpPr/>
            <p:nvPr/>
          </p:nvSpPr>
          <p:spPr>
            <a:xfrm>
              <a:off x="2915816" y="4653136"/>
              <a:ext cx="2754280" cy="400110"/>
            </a:xfrm>
            <a:prstGeom prst="rect">
              <a:avLst/>
            </a:prstGeom>
          </p:spPr>
          <p:txBody>
            <a:bodyPr wrap="none">
              <a:spAutoFit/>
            </a:bodyPr>
            <a:lstStyle/>
            <a:p>
              <a:r>
                <a:rPr lang="de-DE" sz="2000" b="1" dirty="0" smtClean="0">
                  <a:solidFill>
                    <a:srgbClr val="0000CC"/>
                  </a:solidFill>
                </a:rPr>
                <a:t>0.4 % of all </a:t>
              </a:r>
              <a:r>
                <a:rPr lang="de-DE" sz="2000" b="1" dirty="0" err="1" smtClean="0">
                  <a:solidFill>
                    <a:srgbClr val="0000CC"/>
                  </a:solidFill>
                </a:rPr>
                <a:t>compounds</a:t>
              </a:r>
              <a:endParaRPr lang="fr-FR" sz="2000" b="1" dirty="0">
                <a:solidFill>
                  <a:srgbClr val="0000CC"/>
                </a:solidFill>
              </a:endParaRPr>
            </a:p>
          </p:txBody>
        </p:sp>
      </p:grpSp>
      <p:sp>
        <p:nvSpPr>
          <p:cNvPr id="7" name="ZoneTexte 6"/>
          <p:cNvSpPr txBox="1"/>
          <p:nvPr/>
        </p:nvSpPr>
        <p:spPr>
          <a:xfrm>
            <a:off x="467544" y="5733256"/>
            <a:ext cx="8208912" cy="954107"/>
          </a:xfrm>
          <a:prstGeom prst="rect">
            <a:avLst/>
          </a:prstGeom>
          <a:noFill/>
        </p:spPr>
        <p:txBody>
          <a:bodyPr wrap="square" rtlCol="0">
            <a:spAutoFit/>
          </a:bodyPr>
          <a:lstStyle/>
          <a:p>
            <a:pPr algn="ctr"/>
            <a:r>
              <a:rPr lang="fr-FR" sz="2800" b="1" dirty="0" smtClean="0">
                <a:solidFill>
                  <a:srgbClr val="FF0000"/>
                </a:solidFill>
              </a:rPr>
              <a:t>The goal of </a:t>
            </a:r>
            <a:r>
              <a:rPr lang="fr-FR" sz="2800" b="1" dirty="0" err="1" smtClean="0">
                <a:solidFill>
                  <a:srgbClr val="FF0000"/>
                </a:solidFill>
              </a:rPr>
              <a:t>chemoinfomatics</a:t>
            </a:r>
            <a:r>
              <a:rPr lang="fr-FR" sz="2800" b="1" dirty="0" smtClean="0">
                <a:solidFill>
                  <a:srgbClr val="FF0000"/>
                </a:solidFill>
              </a:rPr>
              <a:t> </a:t>
            </a:r>
            <a:r>
              <a:rPr lang="fr-FR" sz="2800" b="1" dirty="0" err="1" smtClean="0">
                <a:solidFill>
                  <a:srgbClr val="FF0000"/>
                </a:solidFill>
              </a:rPr>
              <a:t>is</a:t>
            </a:r>
            <a:r>
              <a:rPr lang="fr-FR" sz="2800" b="1" dirty="0" smtClean="0">
                <a:solidFill>
                  <a:srgbClr val="FF0000"/>
                </a:solidFill>
              </a:rPr>
              <a:t> to </a:t>
            </a:r>
            <a:r>
              <a:rPr lang="fr-FR" sz="2800" b="1" dirty="0" err="1" smtClean="0">
                <a:solidFill>
                  <a:srgbClr val="FF0000"/>
                </a:solidFill>
              </a:rPr>
              <a:t>develop</a:t>
            </a:r>
            <a:r>
              <a:rPr lang="fr-FR" sz="2800" b="1" dirty="0" smtClean="0">
                <a:solidFill>
                  <a:srgbClr val="FF0000"/>
                </a:solidFill>
              </a:rPr>
              <a:t> </a:t>
            </a:r>
            <a:r>
              <a:rPr lang="fr-FR" sz="2800" b="1" dirty="0" err="1" smtClean="0">
                <a:solidFill>
                  <a:srgbClr val="FF0000"/>
                </a:solidFill>
              </a:rPr>
              <a:t>predictive</a:t>
            </a:r>
            <a:r>
              <a:rPr lang="fr-FR" sz="2800" b="1" dirty="0" smtClean="0">
                <a:solidFill>
                  <a:srgbClr val="FF0000"/>
                </a:solidFill>
              </a:rPr>
              <a:t> </a:t>
            </a:r>
            <a:r>
              <a:rPr lang="fr-FR" sz="2800" b="1" dirty="0" err="1" smtClean="0">
                <a:solidFill>
                  <a:srgbClr val="FF0000"/>
                </a:solidFill>
              </a:rPr>
              <a:t>approaches</a:t>
            </a:r>
            <a:r>
              <a:rPr lang="fr-FR" sz="2800" b="1" dirty="0" smtClean="0">
                <a:solidFill>
                  <a:srgbClr val="FF0000"/>
                </a:solidFill>
              </a:rPr>
              <a:t> and </a:t>
            </a:r>
            <a:r>
              <a:rPr lang="fr-FR" sz="2800" b="1" dirty="0" err="1" smtClean="0">
                <a:solidFill>
                  <a:srgbClr val="FF0000"/>
                </a:solidFill>
              </a:rPr>
              <a:t>tools</a:t>
            </a:r>
            <a:endParaRPr lang="fr-FR" sz="2800" b="1" dirty="0">
              <a:solidFill>
                <a:srgbClr val="FF0000"/>
              </a:solidFill>
            </a:endParaRPr>
          </a:p>
        </p:txBody>
      </p:sp>
      <p:sp>
        <p:nvSpPr>
          <p:cNvPr id="8" name="ZoneTexte 7"/>
          <p:cNvSpPr txBox="1"/>
          <p:nvPr/>
        </p:nvSpPr>
        <p:spPr>
          <a:xfrm>
            <a:off x="683568" y="5013176"/>
            <a:ext cx="8595623" cy="523220"/>
          </a:xfrm>
          <a:prstGeom prst="rect">
            <a:avLst/>
          </a:prstGeom>
          <a:noFill/>
        </p:spPr>
        <p:txBody>
          <a:bodyPr wrap="none" rtlCol="0">
            <a:spAutoFit/>
          </a:bodyPr>
          <a:lstStyle/>
          <a:p>
            <a:r>
              <a:rPr lang="fr-FR" sz="2800" b="1" i="1" dirty="0" err="1" smtClean="0">
                <a:solidFill>
                  <a:srgbClr val="A50021"/>
                </a:solidFill>
              </a:rPr>
              <a:t>What</a:t>
            </a:r>
            <a:r>
              <a:rPr lang="fr-FR" sz="2800" b="1" i="1" dirty="0" smtClean="0">
                <a:solidFill>
                  <a:srgbClr val="A50021"/>
                </a:solidFill>
              </a:rPr>
              <a:t> about physico-</a:t>
            </a:r>
            <a:r>
              <a:rPr lang="fr-FR" sz="2800" b="1" i="1" dirty="0" err="1" smtClean="0">
                <a:solidFill>
                  <a:srgbClr val="A50021"/>
                </a:solidFill>
              </a:rPr>
              <a:t>chemical</a:t>
            </a:r>
            <a:r>
              <a:rPr lang="fr-FR" sz="2800" b="1" i="1" dirty="0" smtClean="0">
                <a:solidFill>
                  <a:srgbClr val="A50021"/>
                </a:solidFill>
              </a:rPr>
              <a:t> and </a:t>
            </a:r>
            <a:r>
              <a:rPr lang="fr-FR" sz="2800" b="1" i="1" dirty="0" err="1" smtClean="0">
                <a:solidFill>
                  <a:srgbClr val="A50021"/>
                </a:solidFill>
              </a:rPr>
              <a:t>biological</a:t>
            </a:r>
            <a:r>
              <a:rPr lang="fr-FR" sz="2800" b="1" i="1" dirty="0" smtClean="0">
                <a:solidFill>
                  <a:srgbClr val="A50021"/>
                </a:solidFill>
              </a:rPr>
              <a:t> </a:t>
            </a:r>
            <a:r>
              <a:rPr lang="fr-FR" sz="2800" b="1" i="1" dirty="0" err="1" smtClean="0">
                <a:solidFill>
                  <a:srgbClr val="A50021"/>
                </a:solidFill>
              </a:rPr>
              <a:t>properties</a:t>
            </a:r>
            <a:r>
              <a:rPr lang="fr-FR" sz="2800" b="1" i="1" dirty="0" smtClean="0">
                <a:solidFill>
                  <a:srgbClr val="A50021"/>
                </a:solidFill>
              </a:rPr>
              <a:t> ?</a:t>
            </a:r>
            <a:endParaRPr lang="fr-FR" sz="2800" b="1" i="1" dirty="0">
              <a:solidFill>
                <a:srgbClr val="A5002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6" name="Picture 2" descr="Paper_02"/>
          <p:cNvPicPr>
            <a:picLocks noChangeAspect="1" noChangeArrowheads="1"/>
          </p:cNvPicPr>
          <p:nvPr/>
        </p:nvPicPr>
        <p:blipFill>
          <a:blip r:embed="rId3" cstate="print"/>
          <a:srcRect/>
          <a:stretch>
            <a:fillRect/>
          </a:stretch>
        </p:blipFill>
        <p:spPr bwMode="auto">
          <a:xfrm>
            <a:off x="-7938" y="0"/>
            <a:ext cx="9151938" cy="6858000"/>
          </a:xfrm>
          <a:prstGeom prst="rect">
            <a:avLst/>
          </a:prstGeom>
          <a:noFill/>
          <a:ln w="9525">
            <a:noFill/>
            <a:miter lim="800000"/>
            <a:headEnd/>
            <a:tailEnd/>
          </a:ln>
        </p:spPr>
      </p:pic>
      <p:sp>
        <p:nvSpPr>
          <p:cNvPr id="6" name="Rectangle 5"/>
          <p:cNvSpPr/>
          <p:nvPr/>
        </p:nvSpPr>
        <p:spPr>
          <a:xfrm>
            <a:off x="857225" y="2500306"/>
            <a:ext cx="8107264" cy="1754326"/>
          </a:xfrm>
          <a:prstGeom prst="rect">
            <a:avLst/>
          </a:prstGeom>
        </p:spPr>
        <p:txBody>
          <a:bodyPr wrap="square">
            <a:spAutoFit/>
          </a:bodyPr>
          <a:lstStyle/>
          <a:p>
            <a:r>
              <a:rPr lang="en-GB" sz="5400" b="1" dirty="0" smtClean="0">
                <a:solidFill>
                  <a:srgbClr val="FFCC00"/>
                </a:solidFill>
                <a:cs typeface="Times New Roman" pitchFamily="18" charset="0"/>
              </a:rPr>
              <a:t>Chemoinformatics as a </a:t>
            </a:r>
            <a:r>
              <a:rPr lang="en-GB" sz="5400" b="1" dirty="0" err="1" smtClean="0">
                <a:solidFill>
                  <a:srgbClr val="FFCC00"/>
                </a:solidFill>
                <a:cs typeface="Times New Roman" pitchFamily="18" charset="0"/>
              </a:rPr>
              <a:t>modeling</a:t>
            </a:r>
            <a:r>
              <a:rPr lang="en-GB" sz="5400" b="1" dirty="0" smtClean="0">
                <a:solidFill>
                  <a:srgbClr val="FFCC00"/>
                </a:solidFill>
                <a:cs typeface="Times New Roman" pitchFamily="18" charset="0"/>
              </a:rPr>
              <a:t> discipline</a:t>
            </a:r>
            <a:endParaRPr lang="en-US" sz="5400" b="1" dirty="0">
              <a:solidFill>
                <a:srgbClr val="FFCC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539179" y="1392964"/>
            <a:ext cx="8569325" cy="4771179"/>
          </a:xfrm>
          <a:prstGeom prst="rect">
            <a:avLst/>
          </a:prstGeom>
          <a:noFill/>
          <a:ln w="9525">
            <a:noFill/>
            <a:miter lim="800000"/>
            <a:headEnd/>
            <a:tailEnd/>
          </a:ln>
          <a:effectLst/>
        </p:spPr>
        <p:txBody>
          <a:bodyPr lIns="92075" tIns="46038" rIns="92075" bIns="46038">
            <a:spAutoFit/>
          </a:bodyPr>
          <a:lstStyle/>
          <a:p>
            <a:pPr eaLnBrk="0" hangingPunct="0"/>
            <a:r>
              <a:rPr kumimoji="0" lang="de-DE" sz="2800" b="1" dirty="0" err="1">
                <a:solidFill>
                  <a:schemeClr val="tx2"/>
                </a:solidFill>
                <a:latin typeface="Arial" charset="0"/>
              </a:rPr>
              <a:t>What</a:t>
            </a:r>
            <a:r>
              <a:rPr kumimoji="0" lang="de-DE" sz="2800" b="1" dirty="0">
                <a:solidFill>
                  <a:schemeClr val="tx2"/>
                </a:solidFill>
                <a:latin typeface="Arial" charset="0"/>
              </a:rPr>
              <a:t> </a:t>
            </a:r>
            <a:r>
              <a:rPr kumimoji="0" lang="de-DE" sz="2800" b="1" dirty="0" err="1">
                <a:solidFill>
                  <a:schemeClr val="tx2"/>
                </a:solidFill>
                <a:latin typeface="Arial" charset="0"/>
              </a:rPr>
              <a:t>structure</a:t>
            </a:r>
            <a:r>
              <a:rPr kumimoji="0" lang="de-DE" sz="2800" b="1" dirty="0">
                <a:solidFill>
                  <a:schemeClr val="tx2"/>
                </a:solidFill>
                <a:latin typeface="Arial" charset="0"/>
              </a:rPr>
              <a:t> do I </a:t>
            </a:r>
            <a:r>
              <a:rPr kumimoji="0" lang="de-DE" sz="2800" b="1" dirty="0" err="1">
                <a:solidFill>
                  <a:schemeClr val="tx2"/>
                </a:solidFill>
                <a:latin typeface="Arial" charset="0"/>
              </a:rPr>
              <a:t>need</a:t>
            </a:r>
            <a:r>
              <a:rPr kumimoji="0" lang="de-DE" sz="2800" b="1" dirty="0">
                <a:solidFill>
                  <a:schemeClr val="tx2"/>
                </a:solidFill>
                <a:latin typeface="Arial" charset="0"/>
              </a:rPr>
              <a:t> </a:t>
            </a:r>
            <a:r>
              <a:rPr kumimoji="0" lang="de-DE" sz="2800" b="1" dirty="0" err="1">
                <a:solidFill>
                  <a:schemeClr val="tx2"/>
                </a:solidFill>
                <a:latin typeface="Arial" charset="0"/>
              </a:rPr>
              <a:t>for</a:t>
            </a:r>
            <a:r>
              <a:rPr kumimoji="0" lang="de-DE" sz="2800" b="1" dirty="0">
                <a:solidFill>
                  <a:schemeClr val="tx2"/>
                </a:solidFill>
                <a:latin typeface="Arial" charset="0"/>
              </a:rPr>
              <a:t> a </a:t>
            </a:r>
            <a:r>
              <a:rPr kumimoji="0" lang="de-DE" sz="2800" b="1" dirty="0" err="1">
                <a:solidFill>
                  <a:schemeClr val="tx2"/>
                </a:solidFill>
                <a:latin typeface="Arial" charset="0"/>
              </a:rPr>
              <a:t>certain</a:t>
            </a:r>
            <a:r>
              <a:rPr kumimoji="0" lang="de-DE" sz="2800" b="1" dirty="0">
                <a:solidFill>
                  <a:schemeClr val="tx2"/>
                </a:solidFill>
                <a:latin typeface="Arial" charset="0"/>
              </a:rPr>
              <a:t> </a:t>
            </a:r>
            <a:r>
              <a:rPr kumimoji="0" lang="de-DE" sz="2800" b="1" dirty="0" err="1">
                <a:solidFill>
                  <a:schemeClr val="tx2"/>
                </a:solidFill>
                <a:latin typeface="Arial" charset="0"/>
              </a:rPr>
              <a:t>property</a:t>
            </a:r>
            <a:r>
              <a:rPr kumimoji="0" lang="de-DE" sz="2800" b="1" dirty="0">
                <a:solidFill>
                  <a:schemeClr val="tx2"/>
                </a:solidFill>
                <a:latin typeface="Arial" charset="0"/>
              </a:rPr>
              <a:t> ?</a:t>
            </a:r>
          </a:p>
          <a:p>
            <a:pPr eaLnBrk="0" hangingPunct="0"/>
            <a:r>
              <a:rPr kumimoji="0" lang="de-DE" sz="2800" dirty="0">
                <a:solidFill>
                  <a:schemeClr val="tx2"/>
                </a:solidFill>
                <a:latin typeface="Arial" charset="0"/>
              </a:rPr>
              <a:t>	</a:t>
            </a:r>
            <a:endParaRPr kumimoji="0" lang="de-DE" sz="2800" i="1" dirty="0">
              <a:solidFill>
                <a:srgbClr val="0000CC"/>
              </a:solidFill>
              <a:latin typeface="Arial" charset="0"/>
            </a:endParaRPr>
          </a:p>
          <a:p>
            <a:pPr eaLnBrk="0" hangingPunct="0"/>
            <a:endParaRPr kumimoji="0" lang="de-DE" dirty="0">
              <a:solidFill>
                <a:srgbClr val="00C800"/>
              </a:solidFill>
              <a:latin typeface="Arial" charset="0"/>
            </a:endParaRPr>
          </a:p>
          <a:p>
            <a:pPr eaLnBrk="0" hangingPunct="0"/>
            <a:endParaRPr kumimoji="0" lang="de-DE" sz="2800" b="1" dirty="0" smtClean="0">
              <a:solidFill>
                <a:schemeClr val="tx2"/>
              </a:solidFill>
              <a:latin typeface="Arial" charset="0"/>
            </a:endParaRPr>
          </a:p>
          <a:p>
            <a:pPr eaLnBrk="0" hangingPunct="0"/>
            <a:r>
              <a:rPr kumimoji="0" lang="de-DE" sz="2800" b="1" dirty="0" err="1" smtClean="0">
                <a:solidFill>
                  <a:schemeClr val="tx2"/>
                </a:solidFill>
                <a:latin typeface="Arial" charset="0"/>
              </a:rPr>
              <a:t>How</a:t>
            </a:r>
            <a:r>
              <a:rPr kumimoji="0" lang="de-DE" sz="2800" b="1" dirty="0" smtClean="0">
                <a:solidFill>
                  <a:schemeClr val="tx2"/>
                </a:solidFill>
                <a:latin typeface="Arial" charset="0"/>
              </a:rPr>
              <a:t> </a:t>
            </a:r>
            <a:r>
              <a:rPr kumimoji="0" lang="de-DE" sz="2800" b="1" dirty="0">
                <a:solidFill>
                  <a:schemeClr val="tx2"/>
                </a:solidFill>
                <a:latin typeface="Arial" charset="0"/>
              </a:rPr>
              <a:t>do I </a:t>
            </a:r>
            <a:r>
              <a:rPr kumimoji="0" lang="de-DE" sz="2800" b="1" dirty="0" err="1">
                <a:solidFill>
                  <a:schemeClr val="tx2"/>
                </a:solidFill>
                <a:latin typeface="Arial" charset="0"/>
              </a:rPr>
              <a:t>make</a:t>
            </a:r>
            <a:r>
              <a:rPr kumimoji="0" lang="de-DE" sz="2800" b="1" dirty="0">
                <a:solidFill>
                  <a:schemeClr val="tx2"/>
                </a:solidFill>
                <a:latin typeface="Arial" charset="0"/>
              </a:rPr>
              <a:t> </a:t>
            </a:r>
            <a:r>
              <a:rPr kumimoji="0" lang="de-DE" sz="2800" b="1" dirty="0" err="1">
                <a:solidFill>
                  <a:schemeClr val="tx2"/>
                </a:solidFill>
                <a:latin typeface="Arial" charset="0"/>
              </a:rPr>
              <a:t>this</a:t>
            </a:r>
            <a:r>
              <a:rPr kumimoji="0" lang="de-DE" sz="2800" b="1" dirty="0">
                <a:solidFill>
                  <a:schemeClr val="tx2"/>
                </a:solidFill>
                <a:latin typeface="Arial" charset="0"/>
              </a:rPr>
              <a:t> </a:t>
            </a:r>
            <a:r>
              <a:rPr kumimoji="0" lang="de-DE" sz="2800" b="1" dirty="0" err="1">
                <a:solidFill>
                  <a:schemeClr val="tx2"/>
                </a:solidFill>
                <a:latin typeface="Arial" charset="0"/>
              </a:rPr>
              <a:t>structure</a:t>
            </a:r>
            <a:r>
              <a:rPr kumimoji="0" lang="de-DE" sz="2800" b="1" dirty="0">
                <a:solidFill>
                  <a:schemeClr val="tx2"/>
                </a:solidFill>
                <a:latin typeface="Arial" charset="0"/>
              </a:rPr>
              <a:t>  </a:t>
            </a:r>
            <a:r>
              <a:rPr kumimoji="0" lang="de-DE" sz="2800" b="1" dirty="0" smtClean="0">
                <a:solidFill>
                  <a:schemeClr val="tx2"/>
                </a:solidFill>
                <a:latin typeface="Arial" charset="0"/>
              </a:rPr>
              <a:t>?</a:t>
            </a:r>
          </a:p>
          <a:p>
            <a:pPr eaLnBrk="0" hangingPunct="0"/>
            <a:r>
              <a:rPr kumimoji="0" lang="de-DE" sz="2800" dirty="0" smtClean="0">
                <a:solidFill>
                  <a:srgbClr val="00FF00"/>
                </a:solidFill>
                <a:latin typeface="Arial" charset="0"/>
              </a:rPr>
              <a:t>	</a:t>
            </a:r>
            <a:endParaRPr kumimoji="0" lang="de-DE" sz="2800" i="1" dirty="0" smtClean="0">
              <a:solidFill>
                <a:srgbClr val="0000CC"/>
              </a:solidFill>
              <a:latin typeface="Arial" charset="0"/>
            </a:endParaRPr>
          </a:p>
          <a:p>
            <a:pPr eaLnBrk="0" hangingPunct="0"/>
            <a:endParaRPr kumimoji="0" lang="de-DE" sz="2800" i="1" dirty="0" smtClean="0">
              <a:solidFill>
                <a:srgbClr val="00C800"/>
              </a:solidFill>
              <a:latin typeface="Arial" charset="0"/>
            </a:endParaRPr>
          </a:p>
          <a:p>
            <a:pPr eaLnBrk="0" hangingPunct="0"/>
            <a:endParaRPr kumimoji="0" lang="de-DE" sz="2800" b="1" dirty="0" smtClean="0">
              <a:solidFill>
                <a:schemeClr val="tx2"/>
              </a:solidFill>
              <a:latin typeface="Arial" charset="0"/>
            </a:endParaRPr>
          </a:p>
          <a:p>
            <a:pPr eaLnBrk="0" hangingPunct="0"/>
            <a:r>
              <a:rPr kumimoji="0" lang="de-DE" sz="2800" b="1" dirty="0" err="1" smtClean="0">
                <a:solidFill>
                  <a:schemeClr val="tx2"/>
                </a:solidFill>
                <a:latin typeface="Arial" charset="0"/>
              </a:rPr>
              <a:t>What</a:t>
            </a:r>
            <a:r>
              <a:rPr kumimoji="0" lang="de-DE" sz="2800" b="1" dirty="0" smtClean="0">
                <a:solidFill>
                  <a:schemeClr val="tx2"/>
                </a:solidFill>
                <a:latin typeface="Arial" charset="0"/>
              </a:rPr>
              <a:t> </a:t>
            </a:r>
            <a:r>
              <a:rPr kumimoji="0" lang="de-DE" sz="2800" b="1" dirty="0" err="1">
                <a:solidFill>
                  <a:schemeClr val="tx2"/>
                </a:solidFill>
                <a:latin typeface="Arial" charset="0"/>
              </a:rPr>
              <a:t>is</a:t>
            </a:r>
            <a:r>
              <a:rPr kumimoji="0" lang="de-DE" sz="2800" b="1" dirty="0">
                <a:solidFill>
                  <a:schemeClr val="tx2"/>
                </a:solidFill>
                <a:latin typeface="Arial" charset="0"/>
              </a:rPr>
              <a:t> </a:t>
            </a:r>
            <a:r>
              <a:rPr kumimoji="0" lang="de-DE" sz="2800" b="1" dirty="0" err="1">
                <a:solidFill>
                  <a:schemeClr val="tx2"/>
                </a:solidFill>
                <a:latin typeface="Arial" charset="0"/>
              </a:rPr>
              <a:t>the</a:t>
            </a:r>
            <a:r>
              <a:rPr kumimoji="0" lang="de-DE" sz="2800" b="1" dirty="0">
                <a:solidFill>
                  <a:schemeClr val="tx2"/>
                </a:solidFill>
                <a:latin typeface="Arial" charset="0"/>
              </a:rPr>
              <a:t> </a:t>
            </a:r>
            <a:r>
              <a:rPr kumimoji="0" lang="de-DE" sz="2800" b="1" dirty="0" err="1">
                <a:solidFill>
                  <a:schemeClr val="tx2"/>
                </a:solidFill>
                <a:latin typeface="Arial" charset="0"/>
              </a:rPr>
              <a:t>product</a:t>
            </a:r>
            <a:r>
              <a:rPr kumimoji="0" lang="de-DE" sz="2800" b="1" dirty="0">
                <a:solidFill>
                  <a:schemeClr val="tx2"/>
                </a:solidFill>
                <a:latin typeface="Arial" charset="0"/>
              </a:rPr>
              <a:t> of </a:t>
            </a:r>
            <a:r>
              <a:rPr kumimoji="0" lang="de-DE" sz="2800" b="1" dirty="0" err="1">
                <a:solidFill>
                  <a:schemeClr val="tx2"/>
                </a:solidFill>
                <a:latin typeface="Arial" charset="0"/>
              </a:rPr>
              <a:t>my</a:t>
            </a:r>
            <a:r>
              <a:rPr kumimoji="0" lang="de-DE" sz="2800" b="1" dirty="0">
                <a:solidFill>
                  <a:schemeClr val="tx2"/>
                </a:solidFill>
                <a:latin typeface="Arial" charset="0"/>
              </a:rPr>
              <a:t> </a:t>
            </a:r>
            <a:r>
              <a:rPr kumimoji="0" lang="de-DE" sz="2800" b="1" dirty="0" err="1">
                <a:solidFill>
                  <a:schemeClr val="tx2"/>
                </a:solidFill>
                <a:latin typeface="Arial" charset="0"/>
              </a:rPr>
              <a:t>reaction</a:t>
            </a:r>
            <a:r>
              <a:rPr kumimoji="0" lang="de-DE" sz="2800" b="1" dirty="0">
                <a:solidFill>
                  <a:schemeClr val="tx2"/>
                </a:solidFill>
                <a:latin typeface="Arial" charset="0"/>
              </a:rPr>
              <a:t> ?</a:t>
            </a:r>
          </a:p>
          <a:p>
            <a:pPr eaLnBrk="0" hangingPunct="0"/>
            <a:r>
              <a:rPr kumimoji="0" lang="de-DE" sz="2800" dirty="0">
                <a:solidFill>
                  <a:schemeClr val="tx2"/>
                </a:solidFill>
                <a:latin typeface="Arial" charset="0"/>
              </a:rPr>
              <a:t>		</a:t>
            </a:r>
            <a:endParaRPr kumimoji="0" lang="de-DE" sz="2800" i="1" dirty="0">
              <a:solidFill>
                <a:srgbClr val="0000CC"/>
              </a:solidFill>
              <a:latin typeface="Arial" charset="0"/>
            </a:endParaRPr>
          </a:p>
          <a:p>
            <a:pPr eaLnBrk="0" hangingPunct="0"/>
            <a:endParaRPr kumimoji="0" lang="de-DE" sz="2800" i="1" dirty="0">
              <a:solidFill>
                <a:schemeClr val="tx2"/>
              </a:solidFill>
              <a:latin typeface="Arial" charset="0"/>
            </a:endParaRPr>
          </a:p>
        </p:txBody>
      </p:sp>
      <p:sp>
        <p:nvSpPr>
          <p:cNvPr id="103427" name="Rectangle 3"/>
          <p:cNvSpPr>
            <a:spLocks noGrp="1" noChangeArrowheads="1"/>
          </p:cNvSpPr>
          <p:nvPr>
            <p:ph type="title"/>
          </p:nvPr>
        </p:nvSpPr>
        <p:spPr>
          <a:xfrm>
            <a:off x="250825" y="0"/>
            <a:ext cx="8650288" cy="1143000"/>
          </a:xfrm>
          <a:noFill/>
          <a:ln/>
        </p:spPr>
        <p:txBody>
          <a:bodyPr lIns="92075" tIns="46038" rIns="92075" bIns="46038" anchor="ctr"/>
          <a:lstStyle/>
          <a:p>
            <a:r>
              <a:rPr lang="fr-FR" sz="3600" b="1" dirty="0" err="1" smtClean="0">
                <a:solidFill>
                  <a:srgbClr val="FF0000"/>
                </a:solidFill>
              </a:rPr>
              <a:t>Chemoinfomatics</a:t>
            </a:r>
            <a:r>
              <a:rPr lang="fr-FR" sz="3600" b="1" dirty="0" smtClean="0">
                <a:solidFill>
                  <a:srgbClr val="FF0000"/>
                </a:solidFill>
              </a:rPr>
              <a:t> as a </a:t>
            </a:r>
            <a:r>
              <a:rPr lang="fr-FR" sz="3600" b="1" dirty="0" err="1" smtClean="0">
                <a:solidFill>
                  <a:srgbClr val="FF0000"/>
                </a:solidFill>
              </a:rPr>
              <a:t>modeling</a:t>
            </a:r>
            <a:r>
              <a:rPr lang="fr-FR" sz="3600" b="1" dirty="0" smtClean="0">
                <a:solidFill>
                  <a:srgbClr val="FF0000"/>
                </a:solidFill>
              </a:rPr>
              <a:t> discipline</a:t>
            </a:r>
            <a:endParaRPr lang="en-US" sz="3400" b="1" dirty="0">
              <a:solidFill>
                <a:srgbClr val="000099"/>
              </a:solidFill>
            </a:endParaRPr>
          </a:p>
        </p:txBody>
      </p:sp>
      <p:sp>
        <p:nvSpPr>
          <p:cNvPr id="4" name="Rectangle 2"/>
          <p:cNvSpPr>
            <a:spLocks noChangeArrowheads="1"/>
          </p:cNvSpPr>
          <p:nvPr/>
        </p:nvSpPr>
        <p:spPr bwMode="auto">
          <a:xfrm>
            <a:off x="143643" y="2041036"/>
            <a:ext cx="8569325" cy="4340292"/>
          </a:xfrm>
          <a:prstGeom prst="rect">
            <a:avLst/>
          </a:prstGeom>
          <a:noFill/>
          <a:ln w="9525">
            <a:noFill/>
            <a:miter lim="800000"/>
            <a:headEnd/>
            <a:tailEnd/>
          </a:ln>
          <a:effectLst/>
        </p:spPr>
        <p:txBody>
          <a:bodyPr lIns="92075" tIns="46038" rIns="92075" bIns="46038">
            <a:spAutoFit/>
          </a:bodyPr>
          <a:lstStyle/>
          <a:p>
            <a:pPr eaLnBrk="0" hangingPunct="0"/>
            <a:r>
              <a:rPr kumimoji="0" lang="de-DE" sz="2800" dirty="0">
                <a:solidFill>
                  <a:schemeClr val="tx2"/>
                </a:solidFill>
                <a:latin typeface="Arial" charset="0"/>
              </a:rPr>
              <a:t>		</a:t>
            </a:r>
            <a:r>
              <a:rPr kumimoji="0" lang="de-DE" sz="2800" i="1" dirty="0" err="1" smtClean="0">
                <a:solidFill>
                  <a:srgbClr val="0000CC"/>
                </a:solidFill>
                <a:latin typeface="Arial" charset="0"/>
              </a:rPr>
              <a:t>structure-activity</a:t>
            </a:r>
            <a:r>
              <a:rPr kumimoji="0" lang="de-DE" sz="2800" i="1" dirty="0" smtClean="0">
                <a:solidFill>
                  <a:srgbClr val="0000CC"/>
                </a:solidFill>
                <a:latin typeface="Arial" charset="0"/>
              </a:rPr>
              <a:t> </a:t>
            </a:r>
            <a:r>
              <a:rPr kumimoji="0" lang="de-DE" sz="2800" i="1" dirty="0" err="1" smtClean="0">
                <a:solidFill>
                  <a:srgbClr val="0000CC"/>
                </a:solidFill>
                <a:latin typeface="Arial" charset="0"/>
              </a:rPr>
              <a:t>relationships</a:t>
            </a:r>
            <a:endParaRPr kumimoji="0" lang="de-DE" sz="2800" i="1" dirty="0">
              <a:solidFill>
                <a:srgbClr val="0000CC"/>
              </a:solidFill>
              <a:latin typeface="Arial" charset="0"/>
            </a:endParaRPr>
          </a:p>
          <a:p>
            <a:pPr eaLnBrk="0" hangingPunct="0"/>
            <a:endParaRPr kumimoji="0" lang="de-DE" dirty="0">
              <a:solidFill>
                <a:srgbClr val="00C800"/>
              </a:solidFill>
              <a:latin typeface="Arial" charset="0"/>
            </a:endParaRPr>
          </a:p>
          <a:p>
            <a:pPr eaLnBrk="0" hangingPunct="0"/>
            <a:r>
              <a:rPr kumimoji="0" lang="de-DE" sz="2800" dirty="0">
                <a:solidFill>
                  <a:srgbClr val="00FF00"/>
                </a:solidFill>
                <a:latin typeface="Arial" charset="0"/>
              </a:rPr>
              <a:t>		</a:t>
            </a:r>
            <a:endParaRPr kumimoji="0" lang="de-DE" sz="2800" dirty="0" smtClean="0">
              <a:solidFill>
                <a:srgbClr val="00FF00"/>
              </a:solidFill>
              <a:latin typeface="Arial" charset="0"/>
            </a:endParaRPr>
          </a:p>
          <a:p>
            <a:pPr eaLnBrk="0" hangingPunct="0"/>
            <a:r>
              <a:rPr kumimoji="0" lang="de-DE" sz="2800" i="1" dirty="0" smtClean="0">
                <a:solidFill>
                  <a:srgbClr val="0000CC"/>
                </a:solidFill>
                <a:latin typeface="Arial" charset="0"/>
              </a:rPr>
              <a:t>		</a:t>
            </a:r>
          </a:p>
          <a:p>
            <a:pPr eaLnBrk="0" hangingPunct="0"/>
            <a:r>
              <a:rPr kumimoji="0" lang="de-DE" sz="2800" i="1" dirty="0" smtClean="0">
                <a:solidFill>
                  <a:srgbClr val="0000CC"/>
                </a:solidFill>
                <a:latin typeface="Arial" charset="0"/>
              </a:rPr>
              <a:t>		</a:t>
            </a:r>
            <a:r>
              <a:rPr kumimoji="0" lang="de-DE" sz="2800" i="1" dirty="0" err="1" smtClean="0">
                <a:solidFill>
                  <a:srgbClr val="0000CC"/>
                </a:solidFill>
                <a:latin typeface="Arial" charset="0"/>
              </a:rPr>
              <a:t>synthesis</a:t>
            </a:r>
            <a:r>
              <a:rPr kumimoji="0" lang="de-DE" sz="2800" i="1" dirty="0" smtClean="0">
                <a:solidFill>
                  <a:srgbClr val="0000CC"/>
                </a:solidFill>
                <a:latin typeface="Arial" charset="0"/>
              </a:rPr>
              <a:t> design</a:t>
            </a:r>
          </a:p>
          <a:p>
            <a:pPr eaLnBrk="0" hangingPunct="0"/>
            <a:endParaRPr kumimoji="0" lang="de-DE" sz="2800" i="1" dirty="0">
              <a:solidFill>
                <a:srgbClr val="0000CC"/>
              </a:solidFill>
              <a:latin typeface="Arial" charset="0"/>
            </a:endParaRPr>
          </a:p>
          <a:p>
            <a:pPr eaLnBrk="0" hangingPunct="0"/>
            <a:endParaRPr kumimoji="0" lang="de-DE" sz="2800" i="1" dirty="0">
              <a:solidFill>
                <a:srgbClr val="00C800"/>
              </a:solidFill>
              <a:latin typeface="Arial" charset="0"/>
            </a:endParaRPr>
          </a:p>
          <a:p>
            <a:pPr eaLnBrk="0" hangingPunct="0"/>
            <a:r>
              <a:rPr kumimoji="0" lang="de-DE" sz="2800" dirty="0" smtClean="0">
                <a:solidFill>
                  <a:schemeClr val="tx2"/>
                </a:solidFill>
                <a:latin typeface="Arial" charset="0"/>
              </a:rPr>
              <a:t>		</a:t>
            </a:r>
          </a:p>
          <a:p>
            <a:pPr eaLnBrk="0" hangingPunct="0"/>
            <a:r>
              <a:rPr kumimoji="0" lang="de-DE" sz="2800" i="1" dirty="0" smtClean="0">
                <a:solidFill>
                  <a:schemeClr val="tx2"/>
                </a:solidFill>
                <a:latin typeface="Arial" charset="0"/>
              </a:rPr>
              <a:t>		</a:t>
            </a:r>
            <a:r>
              <a:rPr kumimoji="0" lang="de-DE" sz="2800" i="1" dirty="0" err="1" smtClean="0">
                <a:solidFill>
                  <a:srgbClr val="0000CC"/>
                </a:solidFill>
                <a:latin typeface="Arial" charset="0"/>
              </a:rPr>
              <a:t>reaction</a:t>
            </a:r>
            <a:r>
              <a:rPr kumimoji="0" lang="de-DE" sz="2800" i="1" dirty="0" smtClean="0">
                <a:solidFill>
                  <a:srgbClr val="0000CC"/>
                </a:solidFill>
                <a:latin typeface="Arial" charset="0"/>
              </a:rPr>
              <a:t> </a:t>
            </a:r>
            <a:r>
              <a:rPr kumimoji="0" lang="de-DE" sz="2800" i="1" dirty="0" err="1" smtClean="0">
                <a:solidFill>
                  <a:srgbClr val="0000CC"/>
                </a:solidFill>
                <a:latin typeface="Arial" charset="0"/>
              </a:rPr>
              <a:t>prediction</a:t>
            </a:r>
            <a:r>
              <a:rPr kumimoji="0" lang="de-DE" sz="2800" i="1" dirty="0" smtClean="0">
                <a:solidFill>
                  <a:srgbClr val="0000CC"/>
                </a:solidFill>
                <a:latin typeface="Arial" charset="0"/>
              </a:rPr>
              <a:t>, </a:t>
            </a:r>
            <a:r>
              <a:rPr kumimoji="0" lang="de-DE" sz="2800" i="1" dirty="0" err="1" smtClean="0">
                <a:solidFill>
                  <a:srgbClr val="0000CC"/>
                </a:solidFill>
                <a:latin typeface="Arial" charset="0"/>
              </a:rPr>
              <a:t>structure</a:t>
            </a:r>
            <a:r>
              <a:rPr kumimoji="0" lang="de-DE" sz="2800" i="1" dirty="0" smtClean="0">
                <a:solidFill>
                  <a:srgbClr val="0000CC"/>
                </a:solidFill>
                <a:latin typeface="Arial" charset="0"/>
              </a:rPr>
              <a:t> </a:t>
            </a:r>
            <a:r>
              <a:rPr kumimoji="0" lang="de-DE" sz="2800" i="1" dirty="0" err="1" smtClean="0">
                <a:solidFill>
                  <a:srgbClr val="0000CC"/>
                </a:solidFill>
                <a:latin typeface="Arial" charset="0"/>
              </a:rPr>
              <a:t>elucidation</a:t>
            </a:r>
            <a:endParaRPr kumimoji="0" lang="de-DE" sz="2800" i="1" dirty="0" smtClean="0">
              <a:solidFill>
                <a:srgbClr val="0000CC"/>
              </a:solidFill>
              <a:latin typeface="Arial" charset="0"/>
            </a:endParaRPr>
          </a:p>
          <a:p>
            <a:pPr eaLnBrk="0" hangingPunct="0"/>
            <a:endParaRPr kumimoji="0" lang="de-DE" sz="2800" i="1" dirty="0">
              <a:solidFill>
                <a:schemeClr val="tx2"/>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116013" y="476250"/>
            <a:ext cx="6985000" cy="914400"/>
          </a:xfrm>
          <a:prstGeom prst="rect">
            <a:avLst/>
          </a:prstGeom>
          <a:noFill/>
          <a:ln w="9525">
            <a:noFill/>
            <a:miter lim="800000"/>
            <a:headEnd/>
            <a:tailEnd/>
          </a:ln>
        </p:spPr>
        <p:txBody>
          <a:bodyPr>
            <a:spAutoFit/>
          </a:bodyPr>
          <a:lstStyle/>
          <a:p>
            <a:pPr algn="ctr">
              <a:spcBef>
                <a:spcPct val="50000"/>
              </a:spcBef>
            </a:pPr>
            <a:r>
              <a:rPr lang="en-GB" sz="5400">
                <a:solidFill>
                  <a:srgbClr val="993300"/>
                </a:solidFill>
                <a:latin typeface="Calibri" pitchFamily="34" charset="0"/>
              </a:rPr>
              <a:t>Theoretical chemistry</a:t>
            </a:r>
            <a:endParaRPr lang="fr-FR" sz="5400">
              <a:solidFill>
                <a:srgbClr val="993300"/>
              </a:solidFill>
              <a:latin typeface="Calibri" pitchFamily="34" charset="0"/>
            </a:endParaRPr>
          </a:p>
        </p:txBody>
      </p:sp>
      <p:sp>
        <p:nvSpPr>
          <p:cNvPr id="5123" name="Text Box 3"/>
          <p:cNvSpPr txBox="1">
            <a:spLocks noChangeArrowheads="1"/>
          </p:cNvSpPr>
          <p:nvPr/>
        </p:nvSpPr>
        <p:spPr bwMode="auto">
          <a:xfrm>
            <a:off x="250825" y="2276475"/>
            <a:ext cx="4176713" cy="466725"/>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fr-FR" sz="2400">
                <a:solidFill>
                  <a:schemeClr val="bg1"/>
                </a:solidFill>
                <a:latin typeface="Calibri" pitchFamily="34" charset="0"/>
              </a:rPr>
              <a:t>Quantum Chemistry</a:t>
            </a:r>
            <a:endParaRPr lang="en-US" sz="2400">
              <a:solidFill>
                <a:schemeClr val="bg1"/>
              </a:solidFill>
              <a:latin typeface="Calibri" pitchFamily="34" charset="0"/>
            </a:endParaRPr>
          </a:p>
        </p:txBody>
      </p:sp>
      <p:sp>
        <p:nvSpPr>
          <p:cNvPr id="5124" name="Text Box 4"/>
          <p:cNvSpPr txBox="1">
            <a:spLocks noChangeArrowheads="1"/>
          </p:cNvSpPr>
          <p:nvPr/>
        </p:nvSpPr>
        <p:spPr bwMode="auto">
          <a:xfrm>
            <a:off x="395288" y="3284538"/>
            <a:ext cx="3814762" cy="831850"/>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en-GB" sz="2400">
                <a:solidFill>
                  <a:schemeClr val="bg1"/>
                </a:solidFill>
                <a:latin typeface="Calibri" pitchFamily="34" charset="0"/>
              </a:rPr>
              <a:t>Force Field </a:t>
            </a:r>
          </a:p>
          <a:p>
            <a:pPr algn="ctr"/>
            <a:r>
              <a:rPr lang="en-GB" sz="2400">
                <a:solidFill>
                  <a:schemeClr val="bg1"/>
                </a:solidFill>
                <a:latin typeface="Calibri" pitchFamily="34" charset="0"/>
              </a:rPr>
              <a:t>Molecular Modelling</a:t>
            </a:r>
            <a:endParaRPr lang="en-US" sz="2400">
              <a:solidFill>
                <a:schemeClr val="bg1"/>
              </a:solidFill>
              <a:latin typeface="Calibri" pitchFamily="34" charset="0"/>
            </a:endParaRPr>
          </a:p>
        </p:txBody>
      </p:sp>
      <p:sp>
        <p:nvSpPr>
          <p:cNvPr id="5125" name="Text Box 5"/>
          <p:cNvSpPr txBox="1">
            <a:spLocks noChangeArrowheads="1"/>
          </p:cNvSpPr>
          <p:nvPr/>
        </p:nvSpPr>
        <p:spPr bwMode="auto">
          <a:xfrm>
            <a:off x="323850" y="4724400"/>
            <a:ext cx="4103688" cy="528638"/>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spcBef>
                <a:spcPct val="20000"/>
              </a:spcBef>
            </a:pPr>
            <a:r>
              <a:rPr lang="en-GB" sz="2800">
                <a:solidFill>
                  <a:schemeClr val="bg1"/>
                </a:solidFill>
                <a:latin typeface="Calibri" pitchFamily="34" charset="0"/>
              </a:rPr>
              <a:t>Chemoinformatics</a:t>
            </a:r>
            <a:endParaRPr lang="fr-FR" sz="2800">
              <a:solidFill>
                <a:schemeClr val="bg1"/>
              </a:solidFill>
              <a:latin typeface="Calibri" pitchFamily="34" charset="0"/>
            </a:endParaRPr>
          </a:p>
        </p:txBody>
      </p:sp>
      <p:sp>
        <p:nvSpPr>
          <p:cNvPr id="5126" name="Text Box 6"/>
          <p:cNvSpPr txBox="1">
            <a:spLocks noChangeArrowheads="1"/>
          </p:cNvSpPr>
          <p:nvPr/>
        </p:nvSpPr>
        <p:spPr bwMode="auto">
          <a:xfrm>
            <a:off x="5148263" y="2565400"/>
            <a:ext cx="3578225" cy="1552575"/>
          </a:xfrm>
          <a:prstGeom prst="rect">
            <a:avLst/>
          </a:prstGeom>
          <a:noFill/>
          <a:ln w="9525">
            <a:noFill/>
            <a:miter lim="800000"/>
            <a:headEnd/>
            <a:tailEnd/>
          </a:ln>
        </p:spPr>
        <p:txBody>
          <a:bodyPr wrap="none">
            <a:spAutoFit/>
          </a:bodyPr>
          <a:lstStyle/>
          <a:p>
            <a:r>
              <a:rPr lang="en-GB" sz="2400">
                <a:latin typeface="Calibri" pitchFamily="34" charset="0"/>
              </a:rPr>
              <a:t>- Molecular model</a:t>
            </a:r>
          </a:p>
          <a:p>
            <a:r>
              <a:rPr lang="en-GB" sz="2400">
                <a:latin typeface="Calibri" pitchFamily="34" charset="0"/>
              </a:rPr>
              <a:t>- Basic concepts</a:t>
            </a:r>
          </a:p>
          <a:p>
            <a:r>
              <a:rPr lang="en-GB" sz="2400">
                <a:latin typeface="Calibri" pitchFamily="34" charset="0"/>
              </a:rPr>
              <a:t>- Major applications</a:t>
            </a:r>
          </a:p>
          <a:p>
            <a:r>
              <a:rPr lang="en-GB" sz="2400">
                <a:latin typeface="Calibri" pitchFamily="34" charset="0"/>
              </a:rPr>
              <a:t>- Learning approaches</a:t>
            </a:r>
            <a:r>
              <a:rPr lang="fr-FR">
                <a:latin typeface="Calibri" pitchFamily="34" charset="0"/>
              </a:rPr>
              <a:t>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5"/>
          <p:cNvSpPr>
            <a:spLocks noChangeArrowheads="1"/>
          </p:cNvSpPr>
          <p:nvPr/>
        </p:nvSpPr>
        <p:spPr bwMode="auto">
          <a:xfrm>
            <a:off x="2555875" y="723900"/>
            <a:ext cx="4173538" cy="701675"/>
          </a:xfrm>
          <a:prstGeom prst="rect">
            <a:avLst/>
          </a:prstGeom>
          <a:noFill/>
          <a:ln w="15875">
            <a:noFill/>
            <a:miter lim="800000"/>
            <a:headEnd/>
            <a:tailEnd/>
          </a:ln>
        </p:spPr>
        <p:txBody>
          <a:bodyPr wrap="none">
            <a:spAutoFit/>
          </a:bodyPr>
          <a:lstStyle/>
          <a:p>
            <a:r>
              <a:rPr lang="en-GB" sz="4000" i="1">
                <a:solidFill>
                  <a:srgbClr val="993300"/>
                </a:solidFill>
                <a:latin typeface="Comic Sans MS" pitchFamily="66" charset="0"/>
              </a:rPr>
              <a:t>Molecular Model</a:t>
            </a:r>
          </a:p>
        </p:txBody>
      </p:sp>
      <p:sp>
        <p:nvSpPr>
          <p:cNvPr id="6147" name="Text Box 46"/>
          <p:cNvSpPr txBox="1">
            <a:spLocks noChangeArrowheads="1"/>
          </p:cNvSpPr>
          <p:nvPr/>
        </p:nvSpPr>
        <p:spPr bwMode="auto">
          <a:xfrm>
            <a:off x="250825" y="2276475"/>
            <a:ext cx="4176713" cy="466725"/>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fr-FR" sz="2400">
                <a:solidFill>
                  <a:schemeClr val="bg1"/>
                </a:solidFill>
                <a:latin typeface="Calibri" pitchFamily="34" charset="0"/>
              </a:rPr>
              <a:t>Quantum Chemistry</a:t>
            </a:r>
            <a:endParaRPr lang="en-US" sz="2400">
              <a:solidFill>
                <a:schemeClr val="bg1"/>
              </a:solidFill>
              <a:latin typeface="Calibri" pitchFamily="34" charset="0"/>
            </a:endParaRPr>
          </a:p>
        </p:txBody>
      </p:sp>
      <p:sp>
        <p:nvSpPr>
          <p:cNvPr id="6148" name="Text Box 48"/>
          <p:cNvSpPr txBox="1">
            <a:spLocks noChangeArrowheads="1"/>
          </p:cNvSpPr>
          <p:nvPr/>
        </p:nvSpPr>
        <p:spPr bwMode="auto">
          <a:xfrm>
            <a:off x="541338" y="3363913"/>
            <a:ext cx="3814762" cy="831850"/>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en-GB" sz="2400">
                <a:solidFill>
                  <a:schemeClr val="bg1"/>
                </a:solidFill>
                <a:latin typeface="Calibri" pitchFamily="34" charset="0"/>
              </a:rPr>
              <a:t>Force Field </a:t>
            </a:r>
          </a:p>
          <a:p>
            <a:pPr algn="ctr"/>
            <a:r>
              <a:rPr lang="en-GB" sz="2400">
                <a:solidFill>
                  <a:schemeClr val="bg1"/>
                </a:solidFill>
                <a:latin typeface="Calibri" pitchFamily="34" charset="0"/>
              </a:rPr>
              <a:t>Molecular Modelling</a:t>
            </a:r>
            <a:endParaRPr lang="en-US" sz="2400">
              <a:solidFill>
                <a:schemeClr val="bg1"/>
              </a:solidFill>
              <a:latin typeface="Calibri" pitchFamily="34" charset="0"/>
            </a:endParaRPr>
          </a:p>
        </p:txBody>
      </p:sp>
      <p:sp>
        <p:nvSpPr>
          <p:cNvPr id="6149" name="Text Box 50"/>
          <p:cNvSpPr txBox="1">
            <a:spLocks noChangeArrowheads="1"/>
          </p:cNvSpPr>
          <p:nvPr/>
        </p:nvSpPr>
        <p:spPr bwMode="auto">
          <a:xfrm>
            <a:off x="250825" y="5013325"/>
            <a:ext cx="4103688" cy="528638"/>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spcBef>
                <a:spcPct val="20000"/>
              </a:spcBef>
            </a:pPr>
            <a:r>
              <a:rPr lang="en-GB" sz="2800">
                <a:solidFill>
                  <a:schemeClr val="bg1"/>
                </a:solidFill>
                <a:latin typeface="Calibri" pitchFamily="34" charset="0"/>
              </a:rPr>
              <a:t>Chemoinformatics</a:t>
            </a:r>
            <a:endParaRPr lang="fr-FR" sz="2800">
              <a:solidFill>
                <a:schemeClr val="bg1"/>
              </a:solidFill>
              <a:latin typeface="Calibri" pitchFamily="34" charset="0"/>
            </a:endParaRPr>
          </a:p>
        </p:txBody>
      </p:sp>
      <p:grpSp>
        <p:nvGrpSpPr>
          <p:cNvPr id="2" name="Group 58"/>
          <p:cNvGrpSpPr>
            <a:grpSpLocks/>
          </p:cNvGrpSpPr>
          <p:nvPr/>
        </p:nvGrpSpPr>
        <p:grpSpPr bwMode="auto">
          <a:xfrm>
            <a:off x="4572000" y="2060575"/>
            <a:ext cx="4427538" cy="3529013"/>
            <a:chOff x="2880" y="1298"/>
            <a:chExt cx="2789" cy="2223"/>
          </a:xfrm>
        </p:grpSpPr>
        <p:sp>
          <p:nvSpPr>
            <p:cNvPr id="6151" name="AutoShape 55"/>
            <p:cNvSpPr>
              <a:spLocks noChangeArrowheads="1"/>
            </p:cNvSpPr>
            <p:nvPr/>
          </p:nvSpPr>
          <p:spPr bwMode="auto">
            <a:xfrm>
              <a:off x="3560" y="3022"/>
              <a:ext cx="2109" cy="499"/>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defTabSz="839788">
                <a:buFont typeface="Arial" pitchFamily="34" charset="0"/>
                <a:buChar char="•"/>
              </a:pPr>
              <a:r>
                <a:rPr lang="en-GB" sz="2000" i="1" dirty="0" smtClean="0">
                  <a:solidFill>
                    <a:schemeClr val="bg1"/>
                  </a:solidFill>
                  <a:latin typeface="Calibri" pitchFamily="34" charset="0"/>
                </a:rPr>
                <a:t>   molecular graph</a:t>
              </a:r>
            </a:p>
            <a:p>
              <a:pPr defTabSz="839788">
                <a:buFont typeface="Arial" pitchFamily="34" charset="0"/>
                <a:buChar char="•"/>
              </a:pPr>
              <a:r>
                <a:rPr lang="en-GB" sz="2000" i="1" dirty="0" smtClean="0">
                  <a:solidFill>
                    <a:schemeClr val="bg1"/>
                  </a:solidFill>
                  <a:latin typeface="Calibri" pitchFamily="34" charset="0"/>
                </a:rPr>
                <a:t>   molecular descriptors</a:t>
              </a:r>
              <a:endParaRPr lang="en-US" sz="2000" i="1" dirty="0">
                <a:solidFill>
                  <a:schemeClr val="bg1"/>
                </a:solidFill>
                <a:latin typeface="Calibri" pitchFamily="34" charset="0"/>
              </a:endParaRPr>
            </a:p>
          </p:txBody>
        </p:sp>
        <p:grpSp>
          <p:nvGrpSpPr>
            <p:cNvPr id="3" name="Group 57"/>
            <p:cNvGrpSpPr>
              <a:grpSpLocks/>
            </p:cNvGrpSpPr>
            <p:nvPr/>
          </p:nvGrpSpPr>
          <p:grpSpPr bwMode="auto">
            <a:xfrm>
              <a:off x="2880" y="1298"/>
              <a:ext cx="2495" cy="1996"/>
              <a:chOff x="2880" y="1298"/>
              <a:chExt cx="2495" cy="1996"/>
            </a:xfrm>
          </p:grpSpPr>
          <p:sp>
            <p:nvSpPr>
              <p:cNvPr id="6153" name="AutoShape 47"/>
              <p:cNvSpPr>
                <a:spLocks noChangeArrowheads="1"/>
              </p:cNvSpPr>
              <p:nvPr/>
            </p:nvSpPr>
            <p:spPr bwMode="auto">
              <a:xfrm>
                <a:off x="3560" y="1298"/>
                <a:ext cx="1815" cy="408"/>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sz="2200" i="1">
                    <a:solidFill>
                      <a:srgbClr val="FFFFFF"/>
                    </a:solidFill>
                    <a:latin typeface="Calibri" pitchFamily="34" charset="0"/>
                  </a:rPr>
                  <a:t>electrons and nuclei</a:t>
                </a:r>
                <a:endParaRPr lang="en-US" sz="2200" i="1">
                  <a:solidFill>
                    <a:srgbClr val="FFFFFF"/>
                  </a:solidFill>
                  <a:latin typeface="Calibri" pitchFamily="34" charset="0"/>
                </a:endParaRPr>
              </a:p>
            </p:txBody>
          </p:sp>
          <p:sp>
            <p:nvSpPr>
              <p:cNvPr id="6154" name="Line 52"/>
              <p:cNvSpPr>
                <a:spLocks noChangeShapeType="1"/>
              </p:cNvSpPr>
              <p:nvPr/>
            </p:nvSpPr>
            <p:spPr bwMode="auto">
              <a:xfrm>
                <a:off x="2925" y="1525"/>
                <a:ext cx="590" cy="0"/>
              </a:xfrm>
              <a:prstGeom prst="line">
                <a:avLst/>
              </a:prstGeom>
              <a:noFill/>
              <a:ln w="28575">
                <a:solidFill>
                  <a:schemeClr val="tx1"/>
                </a:solidFill>
                <a:round/>
                <a:headEnd/>
                <a:tailEnd type="triangle" w="med" len="med"/>
              </a:ln>
            </p:spPr>
            <p:txBody>
              <a:bodyPr/>
              <a:lstStyle/>
              <a:p>
                <a:endParaRPr lang="fr-FR"/>
              </a:p>
            </p:txBody>
          </p:sp>
          <p:sp>
            <p:nvSpPr>
              <p:cNvPr id="6155" name="Line 53"/>
              <p:cNvSpPr>
                <a:spLocks noChangeShapeType="1"/>
              </p:cNvSpPr>
              <p:nvPr/>
            </p:nvSpPr>
            <p:spPr bwMode="auto">
              <a:xfrm>
                <a:off x="2880" y="2387"/>
                <a:ext cx="590" cy="0"/>
              </a:xfrm>
              <a:prstGeom prst="line">
                <a:avLst/>
              </a:prstGeom>
              <a:noFill/>
              <a:ln w="28575">
                <a:solidFill>
                  <a:schemeClr val="tx1"/>
                </a:solidFill>
                <a:round/>
                <a:headEnd/>
                <a:tailEnd type="triangle" w="med" len="med"/>
              </a:ln>
            </p:spPr>
            <p:txBody>
              <a:bodyPr/>
              <a:lstStyle/>
              <a:p>
                <a:endParaRPr lang="fr-FR"/>
              </a:p>
            </p:txBody>
          </p:sp>
          <p:sp>
            <p:nvSpPr>
              <p:cNvPr id="6156" name="AutoShape 54"/>
              <p:cNvSpPr>
                <a:spLocks noChangeArrowheads="1"/>
              </p:cNvSpPr>
              <p:nvPr/>
            </p:nvSpPr>
            <p:spPr bwMode="auto">
              <a:xfrm>
                <a:off x="3560" y="2160"/>
                <a:ext cx="1815" cy="408"/>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sz="2200" i="1">
                    <a:solidFill>
                      <a:schemeClr val="bg1"/>
                    </a:solidFill>
                    <a:latin typeface="Calibri" pitchFamily="34" charset="0"/>
                  </a:rPr>
                  <a:t>atoms and bonds</a:t>
                </a:r>
                <a:endParaRPr lang="en-US" sz="2200" i="1">
                  <a:solidFill>
                    <a:schemeClr val="bg1"/>
                  </a:solidFill>
                  <a:latin typeface="Calibri" pitchFamily="34" charset="0"/>
                </a:endParaRPr>
              </a:p>
            </p:txBody>
          </p:sp>
          <p:sp>
            <p:nvSpPr>
              <p:cNvPr id="6157" name="Line 56"/>
              <p:cNvSpPr>
                <a:spLocks noChangeShapeType="1"/>
              </p:cNvSpPr>
              <p:nvPr/>
            </p:nvSpPr>
            <p:spPr bwMode="auto">
              <a:xfrm>
                <a:off x="2880" y="3294"/>
                <a:ext cx="590" cy="0"/>
              </a:xfrm>
              <a:prstGeom prst="line">
                <a:avLst/>
              </a:prstGeom>
              <a:noFill/>
              <a:ln w="28575">
                <a:solidFill>
                  <a:schemeClr val="tx1"/>
                </a:solidFill>
                <a:round/>
                <a:headEnd/>
                <a:tailEnd type="triangle" w="med" len="med"/>
              </a:ln>
            </p:spPr>
            <p:txBody>
              <a:bodyPr/>
              <a:lstStyle/>
              <a:p>
                <a:endParaRPr lang="fr-FR"/>
              </a:p>
            </p:txBody>
          </p:sp>
        </p:grpSp>
      </p:gr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4"/>
          <p:cNvSpPr>
            <a:spLocks noChangeArrowheads="1"/>
          </p:cNvSpPr>
          <p:nvPr/>
        </p:nvSpPr>
        <p:spPr bwMode="auto">
          <a:xfrm>
            <a:off x="1187624" y="260648"/>
            <a:ext cx="7612982" cy="707886"/>
          </a:xfrm>
          <a:prstGeom prst="rect">
            <a:avLst/>
          </a:prstGeom>
          <a:noFill/>
          <a:ln w="15875">
            <a:noFill/>
            <a:miter lim="800000"/>
            <a:headEnd/>
            <a:tailEnd/>
          </a:ln>
        </p:spPr>
        <p:txBody>
          <a:bodyPr wrap="none" anchor="ctr">
            <a:spAutoFit/>
          </a:bodyPr>
          <a:lstStyle/>
          <a:p>
            <a:r>
              <a:rPr lang="en-GB" sz="4000" i="1" dirty="0">
                <a:solidFill>
                  <a:srgbClr val="993300"/>
                </a:solidFill>
                <a:latin typeface="Comic Sans MS" pitchFamily="66" charset="0"/>
              </a:rPr>
              <a:t>Basic </a:t>
            </a:r>
            <a:r>
              <a:rPr lang="en-GB" sz="4000" i="1" dirty="0" smtClean="0">
                <a:solidFill>
                  <a:srgbClr val="993300"/>
                </a:solidFill>
                <a:latin typeface="Comic Sans MS" pitchFamily="66" charset="0"/>
              </a:rPr>
              <a:t>mathematical approaches</a:t>
            </a:r>
            <a:endParaRPr lang="en-GB" sz="4000" i="1" dirty="0">
              <a:solidFill>
                <a:srgbClr val="993300"/>
              </a:solidFill>
              <a:latin typeface="Comic Sans MS" pitchFamily="66" charset="0"/>
            </a:endParaRPr>
          </a:p>
        </p:txBody>
      </p:sp>
      <p:sp>
        <p:nvSpPr>
          <p:cNvPr id="8195" name="Text Box 47"/>
          <p:cNvSpPr txBox="1">
            <a:spLocks noChangeArrowheads="1"/>
          </p:cNvSpPr>
          <p:nvPr/>
        </p:nvSpPr>
        <p:spPr bwMode="auto">
          <a:xfrm>
            <a:off x="539750" y="1660525"/>
            <a:ext cx="2952750" cy="831850"/>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fr-FR" sz="2400">
                <a:solidFill>
                  <a:schemeClr val="bg1"/>
                </a:solidFill>
              </a:rPr>
              <a:t>Quantum Chemistry</a:t>
            </a:r>
            <a:endParaRPr lang="en-US" sz="2400">
              <a:solidFill>
                <a:schemeClr val="bg1"/>
              </a:solidFill>
            </a:endParaRPr>
          </a:p>
        </p:txBody>
      </p:sp>
      <p:sp>
        <p:nvSpPr>
          <p:cNvPr id="8196" name="Text Box 48"/>
          <p:cNvSpPr txBox="1">
            <a:spLocks noChangeArrowheads="1"/>
          </p:cNvSpPr>
          <p:nvPr/>
        </p:nvSpPr>
        <p:spPr bwMode="auto">
          <a:xfrm>
            <a:off x="325438" y="3284538"/>
            <a:ext cx="3311525" cy="831850"/>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en-GB" sz="2400">
                <a:solidFill>
                  <a:schemeClr val="bg1"/>
                </a:solidFill>
              </a:rPr>
              <a:t>Force Field </a:t>
            </a:r>
          </a:p>
          <a:p>
            <a:pPr algn="ctr"/>
            <a:r>
              <a:rPr lang="en-GB" sz="2400">
                <a:solidFill>
                  <a:schemeClr val="bg1"/>
                </a:solidFill>
              </a:rPr>
              <a:t>Molecular Modelling</a:t>
            </a:r>
            <a:endParaRPr lang="en-US" sz="2400">
              <a:solidFill>
                <a:schemeClr val="bg1"/>
              </a:solidFill>
            </a:endParaRPr>
          </a:p>
        </p:txBody>
      </p:sp>
      <p:sp>
        <p:nvSpPr>
          <p:cNvPr id="8197" name="Text Box 49"/>
          <p:cNvSpPr txBox="1">
            <a:spLocks noChangeArrowheads="1"/>
          </p:cNvSpPr>
          <p:nvPr/>
        </p:nvSpPr>
        <p:spPr bwMode="auto">
          <a:xfrm>
            <a:off x="107950" y="5348288"/>
            <a:ext cx="3384550" cy="528637"/>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spcBef>
                <a:spcPct val="20000"/>
              </a:spcBef>
            </a:pPr>
            <a:r>
              <a:rPr lang="en-GB" sz="2800">
                <a:solidFill>
                  <a:schemeClr val="bg1"/>
                </a:solidFill>
              </a:rPr>
              <a:t>Chemoinformatics</a:t>
            </a:r>
            <a:endParaRPr lang="fr-FR" sz="2800">
              <a:solidFill>
                <a:schemeClr val="bg1"/>
              </a:solidFill>
            </a:endParaRPr>
          </a:p>
        </p:txBody>
      </p:sp>
      <p:grpSp>
        <p:nvGrpSpPr>
          <p:cNvPr id="2" name="Group 57"/>
          <p:cNvGrpSpPr>
            <a:grpSpLocks/>
          </p:cNvGrpSpPr>
          <p:nvPr/>
        </p:nvGrpSpPr>
        <p:grpSpPr bwMode="auto">
          <a:xfrm>
            <a:off x="3851275" y="1484313"/>
            <a:ext cx="5292725" cy="4897437"/>
            <a:chOff x="2426" y="935"/>
            <a:chExt cx="3334" cy="3085"/>
          </a:xfrm>
        </p:grpSpPr>
        <p:sp>
          <p:nvSpPr>
            <p:cNvPr id="8199" name="AutoShape 51"/>
            <p:cNvSpPr>
              <a:spLocks noChangeArrowheads="1"/>
            </p:cNvSpPr>
            <p:nvPr/>
          </p:nvSpPr>
          <p:spPr bwMode="auto">
            <a:xfrm>
              <a:off x="3243" y="935"/>
              <a:ext cx="2291" cy="615"/>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sz="2000" i="1" dirty="0">
                  <a:solidFill>
                    <a:schemeClr val="bg1"/>
                  </a:solidFill>
                </a:rPr>
                <a:t>Schrödinger equation, </a:t>
              </a:r>
            </a:p>
            <a:p>
              <a:pPr algn="ctr" defTabSz="839788"/>
              <a:r>
                <a:rPr lang="en-GB" sz="2000" i="1" dirty="0">
                  <a:solidFill>
                    <a:schemeClr val="bg1"/>
                  </a:solidFill>
                </a:rPr>
                <a:t>HF, DFT, </a:t>
              </a:r>
              <a:r>
                <a:rPr lang="en-GB" sz="2000" i="1" dirty="0" smtClean="0">
                  <a:solidFill>
                    <a:schemeClr val="bg1"/>
                  </a:solidFill>
                </a:rPr>
                <a:t>…</a:t>
              </a:r>
              <a:endParaRPr lang="en-US" sz="2000" i="1" dirty="0">
                <a:solidFill>
                  <a:schemeClr val="bg1"/>
                </a:solidFill>
              </a:endParaRPr>
            </a:p>
          </p:txBody>
        </p:sp>
        <p:sp>
          <p:nvSpPr>
            <p:cNvPr id="8200" name="Line 52"/>
            <p:cNvSpPr>
              <a:spLocks noChangeShapeType="1"/>
            </p:cNvSpPr>
            <p:nvPr/>
          </p:nvSpPr>
          <p:spPr bwMode="auto">
            <a:xfrm>
              <a:off x="2472" y="1253"/>
              <a:ext cx="686" cy="0"/>
            </a:xfrm>
            <a:prstGeom prst="line">
              <a:avLst/>
            </a:prstGeom>
            <a:noFill/>
            <a:ln w="28575">
              <a:solidFill>
                <a:schemeClr val="tx1"/>
              </a:solidFill>
              <a:round/>
              <a:headEnd/>
              <a:tailEnd type="triangle" w="med" len="med"/>
            </a:ln>
          </p:spPr>
          <p:txBody>
            <a:bodyPr/>
            <a:lstStyle/>
            <a:p>
              <a:endParaRPr lang="fr-FR"/>
            </a:p>
          </p:txBody>
        </p:sp>
        <p:sp>
          <p:nvSpPr>
            <p:cNvPr id="8201" name="Line 53"/>
            <p:cNvSpPr>
              <a:spLocks noChangeShapeType="1"/>
            </p:cNvSpPr>
            <p:nvPr/>
          </p:nvSpPr>
          <p:spPr bwMode="auto">
            <a:xfrm>
              <a:off x="2426" y="2296"/>
              <a:ext cx="686" cy="0"/>
            </a:xfrm>
            <a:prstGeom prst="line">
              <a:avLst/>
            </a:prstGeom>
            <a:noFill/>
            <a:ln w="28575">
              <a:solidFill>
                <a:schemeClr val="tx1"/>
              </a:solidFill>
              <a:round/>
              <a:headEnd/>
              <a:tailEnd type="triangle" w="med" len="med"/>
            </a:ln>
          </p:spPr>
          <p:txBody>
            <a:bodyPr/>
            <a:lstStyle/>
            <a:p>
              <a:endParaRPr lang="fr-FR"/>
            </a:p>
          </p:txBody>
        </p:sp>
        <p:sp>
          <p:nvSpPr>
            <p:cNvPr id="8202" name="AutoShape 54"/>
            <p:cNvSpPr>
              <a:spLocks noChangeArrowheads="1"/>
            </p:cNvSpPr>
            <p:nvPr/>
          </p:nvSpPr>
          <p:spPr bwMode="auto">
            <a:xfrm>
              <a:off x="3152" y="1866"/>
              <a:ext cx="2540" cy="793"/>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marL="622300" algn="ctr" defTabSz="839788"/>
              <a:r>
                <a:rPr lang="en-GB" sz="2000" i="1" dirty="0" smtClean="0">
                  <a:solidFill>
                    <a:schemeClr val="bg1"/>
                  </a:solidFill>
                </a:rPr>
                <a:t>Classical mechanics</a:t>
              </a:r>
            </a:p>
            <a:p>
              <a:pPr marL="622300" algn="ctr" defTabSz="839788"/>
              <a:r>
                <a:rPr lang="en-GB" sz="2000" i="1" dirty="0" smtClean="0">
                  <a:solidFill>
                    <a:schemeClr val="bg1"/>
                  </a:solidFill>
                </a:rPr>
                <a:t>Statistical mechanics</a:t>
              </a:r>
            </a:p>
            <a:p>
              <a:pPr marL="622300" algn="ctr" defTabSz="839788"/>
              <a:endParaRPr lang="en-GB" sz="2000" i="1" dirty="0">
                <a:solidFill>
                  <a:schemeClr val="bg1"/>
                </a:solidFill>
              </a:endParaRPr>
            </a:p>
          </p:txBody>
        </p:sp>
        <p:sp>
          <p:nvSpPr>
            <p:cNvPr id="8203" name="Line 55"/>
            <p:cNvSpPr>
              <a:spLocks noChangeShapeType="1"/>
            </p:cNvSpPr>
            <p:nvPr/>
          </p:nvSpPr>
          <p:spPr bwMode="auto">
            <a:xfrm>
              <a:off x="2472" y="3521"/>
              <a:ext cx="686" cy="0"/>
            </a:xfrm>
            <a:prstGeom prst="line">
              <a:avLst/>
            </a:prstGeom>
            <a:noFill/>
            <a:ln w="28575">
              <a:solidFill>
                <a:schemeClr val="tx1"/>
              </a:solidFill>
              <a:round/>
              <a:headEnd/>
              <a:tailEnd type="triangle" w="med" len="med"/>
            </a:ln>
          </p:spPr>
          <p:txBody>
            <a:bodyPr/>
            <a:lstStyle/>
            <a:p>
              <a:endParaRPr lang="fr-FR"/>
            </a:p>
          </p:txBody>
        </p:sp>
        <p:sp>
          <p:nvSpPr>
            <p:cNvPr id="8204" name="AutoShape 56"/>
            <p:cNvSpPr>
              <a:spLocks noChangeArrowheads="1"/>
            </p:cNvSpPr>
            <p:nvPr/>
          </p:nvSpPr>
          <p:spPr bwMode="auto">
            <a:xfrm>
              <a:off x="3288" y="2931"/>
              <a:ext cx="2472" cy="1089"/>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defTabSz="839788">
                <a:buFontTx/>
                <a:buChar char="-"/>
              </a:pPr>
              <a:r>
                <a:rPr lang="en-GB" i="1" dirty="0" smtClean="0">
                  <a:solidFill>
                    <a:schemeClr val="bg1"/>
                  </a:solidFill>
                </a:rPr>
                <a:t> Graph theory, </a:t>
              </a:r>
              <a:endParaRPr lang="en-GB" i="1" dirty="0">
                <a:solidFill>
                  <a:schemeClr val="bg1"/>
                </a:solidFill>
              </a:endParaRPr>
            </a:p>
            <a:p>
              <a:pPr defTabSz="839788">
                <a:buFontTx/>
                <a:buChar char="-"/>
              </a:pPr>
              <a:r>
                <a:rPr lang="en-GB" i="1" dirty="0" smtClean="0">
                  <a:solidFill>
                    <a:schemeClr val="bg1"/>
                  </a:solidFill>
                </a:rPr>
                <a:t> Statistical Learning</a:t>
              </a:r>
              <a:endParaRPr lang="en-GB" i="1" dirty="0">
                <a:solidFill>
                  <a:schemeClr val="bg1"/>
                </a:solidFill>
              </a:endParaRPr>
            </a:p>
          </p:txBody>
        </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700338" y="549275"/>
            <a:ext cx="4537075" cy="731838"/>
          </a:xfrm>
          <a:prstGeom prst="rect">
            <a:avLst/>
          </a:prstGeom>
          <a:noFill/>
          <a:ln w="15875">
            <a:noFill/>
            <a:miter lim="800000"/>
            <a:headEnd/>
            <a:tailEnd/>
          </a:ln>
        </p:spPr>
        <p:txBody>
          <a:bodyPr>
            <a:spAutoFit/>
          </a:bodyPr>
          <a:lstStyle/>
          <a:p>
            <a:pPr>
              <a:buClr>
                <a:schemeClr val="bg2"/>
              </a:buClr>
              <a:buSzPct val="75000"/>
              <a:buFont typeface="Wingdings" pitchFamily="2" charset="2"/>
              <a:buNone/>
            </a:pPr>
            <a:r>
              <a:rPr lang="en-GB" sz="4200" i="1">
                <a:solidFill>
                  <a:srgbClr val="993300"/>
                </a:solidFill>
                <a:latin typeface="Comic Sans MS" pitchFamily="66" charset="0"/>
              </a:rPr>
              <a:t>Basic concepts</a:t>
            </a:r>
          </a:p>
        </p:txBody>
      </p:sp>
      <p:sp>
        <p:nvSpPr>
          <p:cNvPr id="7171" name="Text Box 41"/>
          <p:cNvSpPr txBox="1">
            <a:spLocks noChangeArrowheads="1"/>
          </p:cNvSpPr>
          <p:nvPr/>
        </p:nvSpPr>
        <p:spPr bwMode="auto">
          <a:xfrm>
            <a:off x="1116013" y="2084388"/>
            <a:ext cx="2952750" cy="831850"/>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fr-FR" sz="2400">
                <a:solidFill>
                  <a:schemeClr val="bg1"/>
                </a:solidFill>
              </a:rPr>
              <a:t>Quantum Chemistry</a:t>
            </a:r>
            <a:endParaRPr lang="en-US" sz="2400">
              <a:solidFill>
                <a:schemeClr val="bg1"/>
              </a:solidFill>
            </a:endParaRPr>
          </a:p>
        </p:txBody>
      </p:sp>
      <p:sp>
        <p:nvSpPr>
          <p:cNvPr id="7172" name="Text Box 42"/>
          <p:cNvSpPr txBox="1">
            <a:spLocks noChangeArrowheads="1"/>
          </p:cNvSpPr>
          <p:nvPr/>
        </p:nvSpPr>
        <p:spPr bwMode="auto">
          <a:xfrm>
            <a:off x="757238" y="3549650"/>
            <a:ext cx="3311525" cy="831850"/>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en-GB" sz="2400">
                <a:solidFill>
                  <a:schemeClr val="bg1"/>
                </a:solidFill>
              </a:rPr>
              <a:t>Force Field </a:t>
            </a:r>
          </a:p>
          <a:p>
            <a:pPr algn="ctr"/>
            <a:r>
              <a:rPr lang="en-GB" sz="2400">
                <a:solidFill>
                  <a:schemeClr val="bg1"/>
                </a:solidFill>
              </a:rPr>
              <a:t>Molecular Modelling</a:t>
            </a:r>
            <a:endParaRPr lang="en-US" sz="2400">
              <a:solidFill>
                <a:schemeClr val="bg1"/>
              </a:solidFill>
            </a:endParaRPr>
          </a:p>
        </p:txBody>
      </p:sp>
      <p:sp>
        <p:nvSpPr>
          <p:cNvPr id="7173" name="Text Box 43"/>
          <p:cNvSpPr txBox="1">
            <a:spLocks noChangeArrowheads="1"/>
          </p:cNvSpPr>
          <p:nvPr/>
        </p:nvSpPr>
        <p:spPr bwMode="auto">
          <a:xfrm>
            <a:off x="539750" y="5205413"/>
            <a:ext cx="3600450" cy="528637"/>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spcBef>
                <a:spcPct val="20000"/>
              </a:spcBef>
            </a:pPr>
            <a:r>
              <a:rPr lang="en-GB" sz="2800">
                <a:solidFill>
                  <a:schemeClr val="bg1"/>
                </a:solidFill>
              </a:rPr>
              <a:t>Chemoinformatics</a:t>
            </a:r>
            <a:endParaRPr lang="fr-FR" sz="2800">
              <a:solidFill>
                <a:schemeClr val="bg1"/>
              </a:solidFill>
            </a:endParaRPr>
          </a:p>
        </p:txBody>
      </p:sp>
      <p:sp>
        <p:nvSpPr>
          <p:cNvPr id="7175" name="AutoShape 45"/>
          <p:cNvSpPr>
            <a:spLocks noChangeArrowheads="1"/>
          </p:cNvSpPr>
          <p:nvPr/>
        </p:nvSpPr>
        <p:spPr bwMode="auto">
          <a:xfrm>
            <a:off x="5627688" y="5157788"/>
            <a:ext cx="2976760" cy="719484"/>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i="1" dirty="0">
                <a:solidFill>
                  <a:schemeClr val="bg1"/>
                </a:solidFill>
              </a:rPr>
              <a:t>chemical space</a:t>
            </a:r>
            <a:endParaRPr lang="en-US" i="1" dirty="0">
              <a:solidFill>
                <a:schemeClr val="bg1"/>
              </a:solidFill>
            </a:endParaRPr>
          </a:p>
        </p:txBody>
      </p:sp>
      <p:sp>
        <p:nvSpPr>
          <p:cNvPr id="7176" name="AutoShape 47"/>
          <p:cNvSpPr>
            <a:spLocks noChangeArrowheads="1"/>
          </p:cNvSpPr>
          <p:nvPr/>
        </p:nvSpPr>
        <p:spPr bwMode="auto">
          <a:xfrm>
            <a:off x="5626101" y="2060574"/>
            <a:ext cx="3050355" cy="720353"/>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i="1" dirty="0">
                <a:solidFill>
                  <a:schemeClr val="bg1"/>
                </a:solidFill>
              </a:rPr>
              <a:t>wave/particle dualism</a:t>
            </a:r>
            <a:endParaRPr lang="en-US" i="1" dirty="0">
              <a:solidFill>
                <a:schemeClr val="bg1"/>
              </a:solidFill>
            </a:endParaRPr>
          </a:p>
        </p:txBody>
      </p:sp>
      <p:sp>
        <p:nvSpPr>
          <p:cNvPr id="7177" name="Line 48"/>
          <p:cNvSpPr>
            <a:spLocks noChangeShapeType="1"/>
          </p:cNvSpPr>
          <p:nvPr/>
        </p:nvSpPr>
        <p:spPr bwMode="auto">
          <a:xfrm>
            <a:off x="4708526" y="2413000"/>
            <a:ext cx="852488" cy="0"/>
          </a:xfrm>
          <a:prstGeom prst="line">
            <a:avLst/>
          </a:prstGeom>
          <a:noFill/>
          <a:ln w="28575">
            <a:solidFill>
              <a:schemeClr val="tx1"/>
            </a:solidFill>
            <a:round/>
            <a:headEnd/>
            <a:tailEnd type="triangle" w="med" len="med"/>
          </a:ln>
        </p:spPr>
        <p:txBody>
          <a:bodyPr/>
          <a:lstStyle/>
          <a:p>
            <a:endParaRPr lang="fr-FR"/>
          </a:p>
        </p:txBody>
      </p:sp>
      <p:sp>
        <p:nvSpPr>
          <p:cNvPr id="7178" name="Line 49"/>
          <p:cNvSpPr>
            <a:spLocks noChangeShapeType="1"/>
          </p:cNvSpPr>
          <p:nvPr/>
        </p:nvSpPr>
        <p:spPr bwMode="auto">
          <a:xfrm>
            <a:off x="4643438" y="4010025"/>
            <a:ext cx="854075" cy="0"/>
          </a:xfrm>
          <a:prstGeom prst="line">
            <a:avLst/>
          </a:prstGeom>
          <a:noFill/>
          <a:ln w="28575">
            <a:solidFill>
              <a:schemeClr val="tx1"/>
            </a:solidFill>
            <a:round/>
            <a:headEnd/>
            <a:tailEnd type="triangle" w="med" len="med"/>
          </a:ln>
        </p:spPr>
        <p:txBody>
          <a:bodyPr/>
          <a:lstStyle/>
          <a:p>
            <a:endParaRPr lang="fr-FR"/>
          </a:p>
        </p:txBody>
      </p:sp>
      <p:sp>
        <p:nvSpPr>
          <p:cNvPr id="7179" name="AutoShape 50"/>
          <p:cNvSpPr>
            <a:spLocks noChangeArrowheads="1"/>
          </p:cNvSpPr>
          <p:nvPr/>
        </p:nvSpPr>
        <p:spPr bwMode="auto">
          <a:xfrm>
            <a:off x="5626101" y="3657600"/>
            <a:ext cx="2978347" cy="707504"/>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i="1">
                <a:solidFill>
                  <a:schemeClr val="bg1"/>
                </a:solidFill>
              </a:rPr>
              <a:t>classical mechanics</a:t>
            </a:r>
            <a:endParaRPr lang="en-US" i="1">
              <a:solidFill>
                <a:schemeClr val="bg1"/>
              </a:solidFill>
            </a:endParaRPr>
          </a:p>
        </p:txBody>
      </p:sp>
      <p:sp>
        <p:nvSpPr>
          <p:cNvPr id="7180" name="Line 51"/>
          <p:cNvSpPr>
            <a:spLocks noChangeShapeType="1"/>
          </p:cNvSpPr>
          <p:nvPr/>
        </p:nvSpPr>
        <p:spPr bwMode="auto">
          <a:xfrm>
            <a:off x="4643438" y="5437188"/>
            <a:ext cx="854075" cy="0"/>
          </a:xfrm>
          <a:prstGeom prst="line">
            <a:avLst/>
          </a:prstGeom>
          <a:noFill/>
          <a:ln w="28575">
            <a:solidFill>
              <a:schemeClr val="tx1"/>
            </a:solidFill>
            <a:round/>
            <a:headEnd/>
            <a:tailEnd type="triangle" w="med" len="med"/>
          </a:ln>
        </p:spPr>
        <p:txBody>
          <a:bodyPr/>
          <a:lstStyle/>
          <a:p>
            <a:endParaRPr lang="fr-F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err="1" smtClean="0">
                <a:solidFill>
                  <a:srgbClr val="A50021"/>
                </a:solidFill>
              </a:rPr>
              <a:t>Chemical</a:t>
            </a:r>
            <a:r>
              <a:rPr lang="fr-FR" b="1" dirty="0" smtClean="0">
                <a:solidFill>
                  <a:srgbClr val="A50021"/>
                </a:solidFill>
              </a:rPr>
              <a:t> </a:t>
            </a:r>
            <a:r>
              <a:rPr lang="fr-FR" b="1" dirty="0" err="1" smtClean="0">
                <a:solidFill>
                  <a:srgbClr val="A50021"/>
                </a:solidFill>
              </a:rPr>
              <a:t>space</a:t>
            </a:r>
            <a:r>
              <a:rPr lang="fr-FR" b="1" dirty="0" smtClean="0">
                <a:solidFill>
                  <a:srgbClr val="A50021"/>
                </a:solidFill>
              </a:rPr>
              <a:t> = </a:t>
            </a:r>
            <a:r>
              <a:rPr lang="fr-FR" b="1" dirty="0" err="1" smtClean="0">
                <a:solidFill>
                  <a:srgbClr val="A50021"/>
                </a:solidFill>
              </a:rPr>
              <a:t>objects</a:t>
            </a:r>
            <a:r>
              <a:rPr lang="fr-FR" b="1" dirty="0" smtClean="0">
                <a:solidFill>
                  <a:srgbClr val="A50021"/>
                </a:solidFill>
              </a:rPr>
              <a:t> + </a:t>
            </a:r>
            <a:r>
              <a:rPr lang="fr-FR" b="1" dirty="0" err="1" smtClean="0">
                <a:solidFill>
                  <a:srgbClr val="A50021"/>
                </a:solidFill>
              </a:rPr>
              <a:t>metrics</a:t>
            </a:r>
            <a:endParaRPr lang="fr-FR" b="1" dirty="0">
              <a:solidFill>
                <a:srgbClr val="A50021"/>
              </a:solidFill>
            </a:endParaRPr>
          </a:p>
        </p:txBody>
      </p:sp>
      <p:sp>
        <p:nvSpPr>
          <p:cNvPr id="3" name="Espace réservé du contenu 2"/>
          <p:cNvSpPr>
            <a:spLocks noGrp="1"/>
          </p:cNvSpPr>
          <p:nvPr>
            <p:ph idx="1"/>
          </p:nvPr>
        </p:nvSpPr>
        <p:spPr/>
        <p:txBody>
          <a:bodyPr/>
          <a:lstStyle/>
          <a:p>
            <a:r>
              <a:rPr lang="fr-FR" b="1" dirty="0" err="1" smtClean="0">
                <a:solidFill>
                  <a:srgbClr val="002060"/>
                </a:solidFill>
              </a:rPr>
              <a:t>Objects</a:t>
            </a:r>
            <a:r>
              <a:rPr lang="fr-FR" dirty="0" smtClean="0"/>
              <a:t>:</a:t>
            </a:r>
          </a:p>
          <a:p>
            <a:pPr>
              <a:buNone/>
            </a:pPr>
            <a:r>
              <a:rPr lang="fr-FR" dirty="0" smtClean="0"/>
              <a:t> - </a:t>
            </a:r>
            <a:r>
              <a:rPr lang="fr-FR" dirty="0" err="1" smtClean="0"/>
              <a:t>molecular</a:t>
            </a:r>
            <a:r>
              <a:rPr lang="fr-FR" dirty="0" smtClean="0"/>
              <a:t> graphs; </a:t>
            </a:r>
          </a:p>
          <a:p>
            <a:pPr>
              <a:buNone/>
            </a:pPr>
            <a:endParaRPr lang="fr-FR" dirty="0" smtClean="0"/>
          </a:p>
          <a:p>
            <a:pPr>
              <a:buNone/>
            </a:pPr>
            <a:r>
              <a:rPr lang="fr-FR" dirty="0" smtClean="0"/>
              <a:t> - </a:t>
            </a:r>
            <a:r>
              <a:rPr lang="fr-FR" dirty="0" err="1" smtClean="0"/>
              <a:t>descriptors</a:t>
            </a:r>
            <a:r>
              <a:rPr lang="fr-FR" dirty="0" smtClean="0"/>
              <a:t> </a:t>
            </a:r>
            <a:r>
              <a:rPr lang="fr-FR" dirty="0" err="1" smtClean="0"/>
              <a:t>vectors</a:t>
            </a:r>
            <a:r>
              <a:rPr lang="fr-FR" dirty="0" smtClean="0"/>
              <a:t>   {D</a:t>
            </a:r>
            <a:r>
              <a:rPr lang="fr-FR" baseline="-25000" dirty="0" smtClean="0"/>
              <a:t>i</a:t>
            </a:r>
            <a:r>
              <a:rPr lang="fr-FR" dirty="0" smtClean="0"/>
              <a:t>} = f (             )</a:t>
            </a:r>
          </a:p>
          <a:p>
            <a:pPr>
              <a:buNone/>
            </a:pPr>
            <a:endParaRPr lang="fr-FR" dirty="0" smtClean="0"/>
          </a:p>
          <a:p>
            <a:pPr>
              <a:buNone/>
            </a:pPr>
            <a:r>
              <a:rPr lang="fr-FR" b="1" dirty="0" err="1" smtClean="0">
                <a:solidFill>
                  <a:srgbClr val="002060"/>
                </a:solidFill>
              </a:rPr>
              <a:t>Metrics</a:t>
            </a:r>
            <a:r>
              <a:rPr lang="fr-FR" dirty="0" smtClean="0"/>
              <a:t>:</a:t>
            </a:r>
          </a:p>
          <a:p>
            <a:pPr>
              <a:buNone/>
            </a:pPr>
            <a:r>
              <a:rPr lang="fr-FR" dirty="0" smtClean="0"/>
              <a:t>- Graphs </a:t>
            </a:r>
            <a:r>
              <a:rPr lang="fr-FR" dirty="0" err="1" smtClean="0"/>
              <a:t>hierarchy</a:t>
            </a:r>
            <a:r>
              <a:rPr lang="fr-FR" dirty="0" smtClean="0"/>
              <a:t>, </a:t>
            </a:r>
          </a:p>
          <a:p>
            <a:pPr>
              <a:buNone/>
            </a:pPr>
            <a:r>
              <a:rPr lang="fr-FR" dirty="0" smtClean="0"/>
              <a:t>- </a:t>
            </a:r>
            <a:r>
              <a:rPr lang="fr-FR" dirty="0" err="1" smtClean="0"/>
              <a:t>Similarity</a:t>
            </a:r>
            <a:r>
              <a:rPr lang="fr-FR" dirty="0" smtClean="0"/>
              <a:t> </a:t>
            </a:r>
            <a:r>
              <a:rPr lang="fr-FR" dirty="0" err="1" smtClean="0"/>
              <a:t>measures</a:t>
            </a:r>
            <a:endParaRPr lang="fr-FR" dirty="0"/>
          </a:p>
        </p:txBody>
      </p:sp>
      <p:graphicFrame>
        <p:nvGraphicFramePr>
          <p:cNvPr id="175107" name="Object 3"/>
          <p:cNvGraphicFramePr>
            <a:graphicFrameLocks noChangeAspect="1"/>
          </p:cNvGraphicFramePr>
          <p:nvPr/>
        </p:nvGraphicFramePr>
        <p:xfrm>
          <a:off x="5004048" y="1700808"/>
          <a:ext cx="1008112" cy="987997"/>
        </p:xfrm>
        <a:graphic>
          <a:graphicData uri="http://schemas.openxmlformats.org/presentationml/2006/ole">
            <mc:AlternateContent xmlns:mc="http://schemas.openxmlformats.org/markup-compatibility/2006">
              <mc:Choice xmlns:v="urn:schemas-microsoft-com:vml" Requires="v">
                <p:oleObj spid="_x0000_s175118" name="CS ChemDraw Drawing" r:id="rId3" imgW="1352520" imgH="1325880" progId="ChemDraw.Document.6.0">
                  <p:embed/>
                </p:oleObj>
              </mc:Choice>
              <mc:Fallback>
                <p:oleObj name="CS ChemDraw Drawing" r:id="rId3" imgW="1352520" imgH="1325880" progId="ChemDraw.Document.6.0">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1700808"/>
                        <a:ext cx="1008112" cy="987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5109" name="Object 5"/>
          <p:cNvGraphicFramePr>
            <a:graphicFrameLocks noChangeAspect="1"/>
          </p:cNvGraphicFramePr>
          <p:nvPr/>
        </p:nvGraphicFramePr>
        <p:xfrm>
          <a:off x="5652120" y="2996952"/>
          <a:ext cx="1008063" cy="989012"/>
        </p:xfrm>
        <a:graphic>
          <a:graphicData uri="http://schemas.openxmlformats.org/presentationml/2006/ole">
            <mc:AlternateContent xmlns:mc="http://schemas.openxmlformats.org/markup-compatibility/2006">
              <mc:Choice xmlns:v="urn:schemas-microsoft-com:vml" Requires="v">
                <p:oleObj spid="_x0000_s175119" name="CS ChemDraw Drawing" r:id="rId5" imgW="1352520" imgH="1325880" progId="ChemDraw.Document.6.0">
                  <p:embed/>
                </p:oleObj>
              </mc:Choice>
              <mc:Fallback>
                <p:oleObj name="CS ChemDraw Drawing" r:id="rId5" imgW="1352520" imgH="1325880" progId="ChemDraw.Document.6.0">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2996952"/>
                        <a:ext cx="1008063" cy="98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Image 4" descr="Web_Zoom.gif"/>
          <p:cNvPicPr>
            <a:picLocks noChangeAspect="1"/>
          </p:cNvPicPr>
          <p:nvPr/>
        </p:nvPicPr>
        <p:blipFill>
          <a:blip r:embed="rId3" cstate="print"/>
          <a:srcRect/>
          <a:stretch>
            <a:fillRect/>
          </a:stretch>
        </p:blipFill>
        <p:spPr bwMode="auto">
          <a:xfrm>
            <a:off x="4117975" y="1428750"/>
            <a:ext cx="5026025" cy="4143375"/>
          </a:xfrm>
          <a:prstGeom prst="rect">
            <a:avLst/>
          </a:prstGeom>
          <a:noFill/>
          <a:ln w="9525">
            <a:noFill/>
            <a:miter lim="800000"/>
            <a:headEnd/>
            <a:tailEnd/>
          </a:ln>
        </p:spPr>
      </p:pic>
      <p:sp>
        <p:nvSpPr>
          <p:cNvPr id="25603" name="ZoneTexte 7"/>
          <p:cNvSpPr txBox="1">
            <a:spLocks noChangeArrowheads="1"/>
          </p:cNvSpPr>
          <p:nvPr/>
        </p:nvSpPr>
        <p:spPr bwMode="auto">
          <a:xfrm>
            <a:off x="642938" y="214313"/>
            <a:ext cx="7572375" cy="1262062"/>
          </a:xfrm>
          <a:prstGeom prst="rect">
            <a:avLst/>
          </a:prstGeom>
          <a:noFill/>
          <a:ln w="9525">
            <a:noFill/>
            <a:miter lim="800000"/>
            <a:headEnd/>
            <a:tailEnd/>
          </a:ln>
        </p:spPr>
        <p:txBody>
          <a:bodyPr>
            <a:spAutoFit/>
          </a:bodyPr>
          <a:lstStyle/>
          <a:p>
            <a:r>
              <a:rPr lang="fr-FR" sz="2800" b="1">
                <a:solidFill>
                  <a:srgbClr val="C00000"/>
                </a:solidFill>
              </a:rPr>
              <a:t>Navigation in Chemical Space:</a:t>
            </a:r>
          </a:p>
          <a:p>
            <a:r>
              <a:rPr lang="fr-FR" sz="2000" b="1">
                <a:solidFill>
                  <a:srgbClr val="C00000"/>
                </a:solidFill>
              </a:rPr>
              <a:t>topological space of chemical structures</a:t>
            </a:r>
          </a:p>
          <a:p>
            <a:endParaRPr lang="fr-FR" sz="2800" b="1">
              <a:solidFill>
                <a:srgbClr val="C00000"/>
              </a:solidFill>
            </a:endParaRPr>
          </a:p>
        </p:txBody>
      </p:sp>
      <p:sp>
        <p:nvSpPr>
          <p:cNvPr id="25604" name="ZoneTexte 6"/>
          <p:cNvSpPr txBox="1">
            <a:spLocks noChangeArrowheads="1"/>
          </p:cNvSpPr>
          <p:nvPr/>
        </p:nvSpPr>
        <p:spPr bwMode="auto">
          <a:xfrm>
            <a:off x="142875" y="1714500"/>
            <a:ext cx="4071938" cy="2124075"/>
          </a:xfrm>
          <a:prstGeom prst="rect">
            <a:avLst/>
          </a:prstGeom>
          <a:noFill/>
          <a:ln w="9525">
            <a:noFill/>
            <a:miter lim="800000"/>
            <a:headEnd/>
            <a:tailEnd/>
          </a:ln>
        </p:spPr>
        <p:txBody>
          <a:bodyPr>
            <a:spAutoFit/>
          </a:bodyPr>
          <a:lstStyle/>
          <a:p>
            <a:r>
              <a:rPr lang="en-US" b="1">
                <a:solidFill>
                  <a:srgbClr val="002060"/>
                </a:solidFill>
              </a:rPr>
              <a:t>Relationships between the objects</a:t>
            </a:r>
            <a:r>
              <a:rPr lang="en-US" b="1"/>
              <a:t>:</a:t>
            </a:r>
          </a:p>
          <a:p>
            <a:endParaRPr lang="en-US" sz="1600"/>
          </a:p>
          <a:p>
            <a:pPr>
              <a:buFont typeface="Arial" pitchFamily="34" charset="0"/>
              <a:buChar char="•"/>
            </a:pPr>
            <a:r>
              <a:rPr lang="en-US" sz="1600"/>
              <a:t> Hierarchical scaffold-tree approach</a:t>
            </a:r>
          </a:p>
          <a:p>
            <a:pPr>
              <a:buFont typeface="Arial" pitchFamily="34" charset="0"/>
              <a:buChar char="•"/>
            </a:pPr>
            <a:r>
              <a:rPr lang="en-US" sz="1600"/>
              <a:t> Structural mutation rules</a:t>
            </a:r>
          </a:p>
          <a:p>
            <a:pPr>
              <a:buFont typeface="Arial" pitchFamily="34" charset="0"/>
              <a:buChar char="•"/>
            </a:pPr>
            <a:r>
              <a:rPr lang="en-US" sz="1600"/>
              <a:t> Network-like Similarity Graphs</a:t>
            </a:r>
          </a:p>
          <a:p>
            <a:pPr>
              <a:buFont typeface="Arial" pitchFamily="34" charset="0"/>
              <a:buChar char="•"/>
            </a:pPr>
            <a:r>
              <a:rPr lang="en-US" sz="1600"/>
              <a:t> Combinatorial Analog Graphs</a:t>
            </a:r>
          </a:p>
          <a:p>
            <a:pPr>
              <a:buFont typeface="Arial" pitchFamily="34" charset="0"/>
              <a:buChar char="•"/>
            </a:pPr>
            <a:r>
              <a:rPr lang="en-US" sz="1600"/>
              <a:t>     ………….</a:t>
            </a:r>
          </a:p>
          <a:p>
            <a:endParaRPr lang="en-US"/>
          </a:p>
        </p:txBody>
      </p:sp>
      <p:sp>
        <p:nvSpPr>
          <p:cNvPr id="25605" name="ZoneTexte 7"/>
          <p:cNvSpPr txBox="1">
            <a:spLocks noChangeArrowheads="1"/>
          </p:cNvSpPr>
          <p:nvPr/>
        </p:nvSpPr>
        <p:spPr bwMode="auto">
          <a:xfrm>
            <a:off x="179512" y="4653136"/>
            <a:ext cx="6048672" cy="2308324"/>
          </a:xfrm>
          <a:prstGeom prst="rect">
            <a:avLst/>
          </a:prstGeom>
          <a:noFill/>
          <a:ln w="9525">
            <a:noFill/>
            <a:miter lim="800000"/>
            <a:headEnd/>
            <a:tailEnd/>
          </a:ln>
        </p:spPr>
        <p:txBody>
          <a:bodyPr wrap="square">
            <a:spAutoFit/>
          </a:bodyPr>
          <a:lstStyle/>
          <a:p>
            <a:endParaRPr lang="fr-FR" dirty="0"/>
          </a:p>
          <a:p>
            <a:pPr>
              <a:buFont typeface="Wingdings" pitchFamily="2" charset="2"/>
              <a:buChar char="ü"/>
            </a:pPr>
            <a:r>
              <a:rPr lang="fr-FR" dirty="0"/>
              <a:t> </a:t>
            </a:r>
            <a:r>
              <a:rPr lang="fr-FR" b="1" dirty="0">
                <a:solidFill>
                  <a:srgbClr val="002060"/>
                </a:solidFill>
              </a:rPr>
              <a:t>Rational organisation of structural data</a:t>
            </a:r>
          </a:p>
          <a:p>
            <a:pPr>
              <a:buFont typeface="Wingdings" pitchFamily="2" charset="2"/>
              <a:buChar char="ü"/>
            </a:pPr>
            <a:r>
              <a:rPr lang="fr-FR" b="1" dirty="0">
                <a:solidFill>
                  <a:srgbClr val="002060"/>
                </a:solidFill>
              </a:rPr>
              <a:t> Exploration of the </a:t>
            </a:r>
            <a:r>
              <a:rPr lang="fr-FR" b="1" dirty="0" err="1">
                <a:solidFill>
                  <a:srgbClr val="002060"/>
                </a:solidFill>
              </a:rPr>
              <a:t>chemical</a:t>
            </a:r>
            <a:r>
              <a:rPr lang="fr-FR" b="1" dirty="0">
                <a:solidFill>
                  <a:srgbClr val="002060"/>
                </a:solidFill>
              </a:rPr>
              <a:t> </a:t>
            </a:r>
            <a:r>
              <a:rPr lang="fr-FR" b="1" dirty="0" err="1">
                <a:solidFill>
                  <a:srgbClr val="002060"/>
                </a:solidFill>
              </a:rPr>
              <a:t>space</a:t>
            </a:r>
            <a:endParaRPr lang="fr-FR" b="1" dirty="0">
              <a:solidFill>
                <a:srgbClr val="002060"/>
              </a:solidFill>
            </a:endParaRPr>
          </a:p>
          <a:p>
            <a:pPr>
              <a:buFont typeface="Wingdings" pitchFamily="2" charset="2"/>
              <a:buChar char="ü"/>
            </a:pPr>
            <a:r>
              <a:rPr lang="fr-FR" b="1" dirty="0">
                <a:solidFill>
                  <a:srgbClr val="002060"/>
                </a:solidFill>
              </a:rPr>
              <a:t> Identification of new </a:t>
            </a:r>
            <a:r>
              <a:rPr lang="fr-FR" b="1" dirty="0" err="1">
                <a:solidFill>
                  <a:srgbClr val="002060"/>
                </a:solidFill>
              </a:rPr>
              <a:t>objects</a:t>
            </a:r>
            <a:r>
              <a:rPr lang="fr-FR" b="1" dirty="0">
                <a:solidFill>
                  <a:srgbClr val="002060"/>
                </a:solidFill>
              </a:rPr>
              <a:t> (</a:t>
            </a:r>
            <a:r>
              <a:rPr lang="fr-FR" b="1" i="1" dirty="0">
                <a:solidFill>
                  <a:srgbClr val="002060"/>
                </a:solidFill>
              </a:rPr>
              <a:t>e.g., </a:t>
            </a:r>
            <a:r>
              <a:rPr lang="fr-FR" b="1" dirty="0">
                <a:solidFill>
                  <a:srgbClr val="002060"/>
                </a:solidFill>
              </a:rPr>
              <a:t>active </a:t>
            </a:r>
            <a:r>
              <a:rPr lang="fr-FR" b="1" dirty="0" err="1">
                <a:solidFill>
                  <a:srgbClr val="002060"/>
                </a:solidFill>
              </a:rPr>
              <a:t>scaffolds</a:t>
            </a:r>
            <a:r>
              <a:rPr lang="fr-FR" b="1" dirty="0">
                <a:solidFill>
                  <a:srgbClr val="002060"/>
                </a:solidFill>
              </a:rPr>
              <a:t>, </a:t>
            </a:r>
            <a:r>
              <a:rPr lang="fr-FR" b="1" dirty="0" smtClean="0">
                <a:solidFill>
                  <a:srgbClr val="002060"/>
                </a:solidFill>
              </a:rPr>
              <a:t> R-groups </a:t>
            </a:r>
            <a:r>
              <a:rPr lang="fr-FR" b="1" dirty="0" err="1">
                <a:solidFill>
                  <a:srgbClr val="002060"/>
                </a:solidFill>
              </a:rPr>
              <a:t>combinations</a:t>
            </a:r>
            <a:r>
              <a:rPr lang="fr-FR" b="1" dirty="0">
                <a:solidFill>
                  <a:srgbClr val="002060"/>
                </a:solidFill>
              </a:rPr>
              <a:t>, </a:t>
            </a:r>
            <a:r>
              <a:rPr lang="fr-FR" b="1" dirty="0" err="1">
                <a:solidFill>
                  <a:srgbClr val="002060"/>
                </a:solidFill>
              </a:rPr>
              <a:t>etc</a:t>
            </a:r>
            <a:r>
              <a:rPr lang="fr-FR" b="1" dirty="0">
                <a:solidFill>
                  <a:srgbClr val="002060"/>
                </a:solidFill>
              </a:rPr>
              <a:t>)</a:t>
            </a:r>
          </a:p>
          <a:p>
            <a:endParaRPr lang="fr-FR" dirty="0"/>
          </a:p>
        </p:txBody>
      </p:sp>
      <p:sp>
        <p:nvSpPr>
          <p:cNvPr id="6" name="Flèche vers le bas 5"/>
          <p:cNvSpPr/>
          <p:nvPr/>
        </p:nvSpPr>
        <p:spPr>
          <a:xfrm>
            <a:off x="1857375" y="4000500"/>
            <a:ext cx="357188" cy="571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4" cstate="print"/>
          <a:srcRect/>
          <a:stretch>
            <a:fillRect/>
          </a:stretch>
        </p:blipFill>
        <p:spPr bwMode="auto">
          <a:xfrm>
            <a:off x="3929063" y="1143000"/>
            <a:ext cx="3252787" cy="2265363"/>
          </a:xfrm>
          <a:prstGeom prst="rect">
            <a:avLst/>
          </a:prstGeom>
          <a:noFill/>
          <a:ln w="9525">
            <a:noFill/>
            <a:miter lim="800000"/>
            <a:headEnd/>
            <a:tailEnd/>
          </a:ln>
        </p:spPr>
      </p:pic>
      <p:sp>
        <p:nvSpPr>
          <p:cNvPr id="26627" name="ZoneTexte 7"/>
          <p:cNvSpPr txBox="1">
            <a:spLocks noChangeArrowheads="1"/>
          </p:cNvSpPr>
          <p:nvPr/>
        </p:nvSpPr>
        <p:spPr bwMode="auto">
          <a:xfrm>
            <a:off x="571500" y="214313"/>
            <a:ext cx="6207125" cy="830262"/>
          </a:xfrm>
          <a:prstGeom prst="rect">
            <a:avLst/>
          </a:prstGeom>
          <a:noFill/>
          <a:ln w="9525">
            <a:noFill/>
            <a:miter lim="800000"/>
            <a:headEnd/>
            <a:tailEnd/>
          </a:ln>
        </p:spPr>
        <p:txBody>
          <a:bodyPr wrap="none">
            <a:spAutoFit/>
          </a:bodyPr>
          <a:lstStyle/>
          <a:p>
            <a:r>
              <a:rPr lang="fr-FR" sz="2800" b="1">
                <a:solidFill>
                  <a:srgbClr val="C00000"/>
                </a:solidFill>
              </a:rPr>
              <a:t>Navigation in Chemical Space:</a:t>
            </a:r>
          </a:p>
          <a:p>
            <a:r>
              <a:rPr lang="fr-FR" sz="2000" b="1">
                <a:solidFill>
                  <a:srgbClr val="C00000"/>
                </a:solidFill>
              </a:rPr>
              <a:t>vectorial space defined by molecular descriptors </a:t>
            </a:r>
          </a:p>
        </p:txBody>
      </p:sp>
      <p:pic>
        <p:nvPicPr>
          <p:cNvPr id="4" name="test_color_cp.avi">
            <a:hlinkClick r:id="" action="ppaction://media"/>
          </p:cNvPr>
          <p:cNvPicPr>
            <a:picLocks noRot="1" noChangeAspect="1"/>
          </p:cNvPicPr>
          <p:nvPr>
            <a:videoFile r:link="rId1"/>
          </p:nvPr>
        </p:nvPicPr>
        <p:blipFill>
          <a:blip r:embed="rId5" cstate="print"/>
          <a:srcRect/>
          <a:stretch>
            <a:fillRect/>
          </a:stretch>
        </p:blipFill>
        <p:spPr bwMode="auto">
          <a:xfrm>
            <a:off x="1214438" y="1285875"/>
            <a:ext cx="1819275" cy="1857375"/>
          </a:xfrm>
          <a:prstGeom prst="rect">
            <a:avLst/>
          </a:prstGeom>
          <a:noFill/>
          <a:ln w="9525">
            <a:noFill/>
            <a:miter lim="800000"/>
            <a:headEnd/>
            <a:tailEnd/>
          </a:ln>
        </p:spPr>
      </p:pic>
      <p:sp>
        <p:nvSpPr>
          <p:cNvPr id="26629" name="ZoneTexte 6"/>
          <p:cNvSpPr txBox="1">
            <a:spLocks noChangeArrowheads="1"/>
          </p:cNvSpPr>
          <p:nvPr/>
        </p:nvSpPr>
        <p:spPr bwMode="auto">
          <a:xfrm>
            <a:off x="428625" y="3714750"/>
            <a:ext cx="6286500" cy="1077218"/>
          </a:xfrm>
          <a:prstGeom prst="rect">
            <a:avLst/>
          </a:prstGeom>
          <a:noFill/>
          <a:ln w="9525">
            <a:noFill/>
            <a:miter lim="800000"/>
            <a:headEnd/>
            <a:tailEnd/>
          </a:ln>
        </p:spPr>
        <p:txBody>
          <a:bodyPr>
            <a:spAutoFit/>
          </a:bodyPr>
          <a:lstStyle/>
          <a:p>
            <a:r>
              <a:rPr lang="en-US" b="1" dirty="0">
                <a:solidFill>
                  <a:srgbClr val="002060"/>
                </a:solidFill>
              </a:rPr>
              <a:t>Relationships between the objects</a:t>
            </a:r>
            <a:r>
              <a:rPr lang="en-US" b="1" dirty="0"/>
              <a:t>:</a:t>
            </a:r>
          </a:p>
          <a:p>
            <a:r>
              <a:rPr lang="en-US" sz="2000" dirty="0"/>
              <a:t> In this space, each molecule is represented as a vector whereas the metric is defined by similarity measures</a:t>
            </a:r>
            <a:r>
              <a:rPr lang="en-US" sz="1600" dirty="0"/>
              <a:t>.</a:t>
            </a:r>
            <a:endParaRPr lang="en-US" dirty="0"/>
          </a:p>
        </p:txBody>
      </p:sp>
      <p:sp>
        <p:nvSpPr>
          <p:cNvPr id="26630" name="ZoneTexte 6"/>
          <p:cNvSpPr txBox="1">
            <a:spLocks noChangeArrowheads="1"/>
          </p:cNvSpPr>
          <p:nvPr/>
        </p:nvSpPr>
        <p:spPr bwMode="auto">
          <a:xfrm>
            <a:off x="214313" y="5357813"/>
            <a:ext cx="8929687" cy="1015663"/>
          </a:xfrm>
          <a:prstGeom prst="rect">
            <a:avLst/>
          </a:prstGeom>
          <a:noFill/>
          <a:ln w="9525">
            <a:noFill/>
            <a:miter lim="800000"/>
            <a:headEnd/>
            <a:tailEnd/>
          </a:ln>
        </p:spPr>
        <p:txBody>
          <a:bodyPr wrap="square">
            <a:spAutoFit/>
          </a:bodyPr>
          <a:lstStyle/>
          <a:p>
            <a:pPr>
              <a:buFont typeface="Wingdings" pitchFamily="2" charset="2"/>
              <a:buChar char="ü"/>
            </a:pPr>
            <a:r>
              <a:rPr lang="en-US" sz="2000" dirty="0"/>
              <a:t> </a:t>
            </a:r>
            <a:r>
              <a:rPr lang="en-US" sz="2000" b="1" dirty="0">
                <a:solidFill>
                  <a:srgbClr val="002060"/>
                </a:solidFill>
              </a:rPr>
              <a:t>In  properly selected </a:t>
            </a:r>
            <a:r>
              <a:rPr lang="en-US" sz="2000" b="1" dirty="0" smtClean="0">
                <a:solidFill>
                  <a:srgbClr val="002060"/>
                </a:solidFill>
              </a:rPr>
              <a:t>spaces</a:t>
            </a:r>
            <a:r>
              <a:rPr lang="en-US" sz="2000" b="1" dirty="0">
                <a:solidFill>
                  <a:srgbClr val="002060"/>
                </a:solidFill>
              </a:rPr>
              <a:t>, neighboring molecules possess similar properties.</a:t>
            </a:r>
          </a:p>
          <a:p>
            <a:pPr>
              <a:buFont typeface="Wingdings" pitchFamily="2" charset="2"/>
              <a:buChar char="ü"/>
            </a:pPr>
            <a:r>
              <a:rPr lang="en-US" sz="2000" b="1" dirty="0">
                <a:solidFill>
                  <a:srgbClr val="002060"/>
                </a:solidFill>
              </a:rPr>
              <a:t> Different databases could be compared.</a:t>
            </a:r>
          </a:p>
          <a:p>
            <a:pPr>
              <a:buFont typeface="Wingdings" pitchFamily="2" charset="2"/>
              <a:buChar char="ü"/>
            </a:pPr>
            <a:r>
              <a:rPr lang="en-US" sz="2000" b="1" dirty="0">
                <a:solidFill>
                  <a:srgbClr val="002060"/>
                </a:solidFill>
              </a:rPr>
              <a:t> Compounds subsets for screening  could be rationally selected</a:t>
            </a:r>
          </a:p>
        </p:txBody>
      </p:sp>
      <p:sp>
        <p:nvSpPr>
          <p:cNvPr id="9" name="Flèche vers le bas 8"/>
          <p:cNvSpPr/>
          <p:nvPr/>
        </p:nvSpPr>
        <p:spPr>
          <a:xfrm>
            <a:off x="2857500" y="4857750"/>
            <a:ext cx="285750" cy="3571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afterEffect">
                                  <p:stCondLst>
                                    <p:cond delay="0"/>
                                  </p:stCondLst>
                                  <p:childTnLst>
                                    <p:cmd type="call" cmd="togglePause">
                                      <p:cBhvr>
                                        <p:cTn id="6" dur="1" fill="hold"/>
                                        <p:tgtEl>
                                          <p:spTgt spid="4"/>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501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179512" y="2132856"/>
            <a:ext cx="8458200" cy="1470025"/>
          </a:xfrm>
        </p:spPr>
        <p:txBody>
          <a:bodyPr>
            <a:noAutofit/>
          </a:bodyPr>
          <a:lstStyle/>
          <a:p>
            <a:pPr algn="ctr" eaLnBrk="1" fontAlgn="auto" hangingPunct="1">
              <a:spcAft>
                <a:spcPts val="0"/>
              </a:spcAft>
              <a:defRPr/>
            </a:pPr>
            <a:r>
              <a:rPr lang="en-GB" sz="3600" dirty="0" smtClean="0">
                <a:solidFill>
                  <a:schemeClr val="tx1"/>
                </a:solidFill>
              </a:rPr>
              <a:t/>
            </a:r>
            <a:br>
              <a:rPr lang="en-GB" sz="3600" dirty="0" smtClean="0">
                <a:solidFill>
                  <a:schemeClr val="tx1"/>
                </a:solidFill>
              </a:rPr>
            </a:br>
            <a:r>
              <a:rPr lang="en-GB" sz="3600" dirty="0" err="1" smtClean="0">
                <a:solidFill>
                  <a:schemeClr val="tx1"/>
                </a:solidFill>
              </a:rPr>
              <a:t>Chem</a:t>
            </a:r>
            <a:r>
              <a:rPr lang="en-GB" sz="3600" dirty="0" smtClean="0">
                <a:solidFill>
                  <a:schemeClr val="tx1"/>
                </a:solidFill>
              </a:rPr>
              <a:t>(o)informatics</a:t>
            </a:r>
            <a:br>
              <a:rPr lang="en-GB" sz="3600" dirty="0" smtClean="0">
                <a:solidFill>
                  <a:schemeClr val="tx1"/>
                </a:solidFill>
              </a:rPr>
            </a:br>
            <a:r>
              <a:rPr lang="en-GB" sz="3600" dirty="0" smtClean="0">
                <a:solidFill>
                  <a:schemeClr val="tx1"/>
                </a:solidFill>
              </a:rPr>
              <a:t> </a:t>
            </a:r>
            <a:r>
              <a:rPr lang="en-GB" sz="3600" dirty="0" err="1" smtClean="0">
                <a:solidFill>
                  <a:schemeClr val="tx1"/>
                </a:solidFill>
              </a:rPr>
              <a:t>Cheminformatics</a:t>
            </a:r>
            <a:r>
              <a:rPr lang="en-GB" sz="3600" dirty="0" smtClean="0">
                <a:solidFill>
                  <a:schemeClr val="tx1"/>
                </a:solidFill>
              </a:rPr>
              <a:t/>
            </a:r>
            <a:br>
              <a:rPr lang="en-GB" sz="3600" dirty="0" smtClean="0">
                <a:solidFill>
                  <a:schemeClr val="tx1"/>
                </a:solidFill>
              </a:rPr>
            </a:br>
            <a:r>
              <a:rPr lang="en-GB" sz="3600" dirty="0" smtClean="0">
                <a:solidFill>
                  <a:schemeClr val="tx1"/>
                </a:solidFill>
              </a:rPr>
              <a:t>Chemical Informatics</a:t>
            </a:r>
            <a:br>
              <a:rPr lang="en-GB" sz="3600" dirty="0" smtClean="0">
                <a:solidFill>
                  <a:schemeClr val="tx1"/>
                </a:solidFill>
              </a:rPr>
            </a:br>
            <a:r>
              <a:rPr lang="en-GB" sz="3600" dirty="0" smtClean="0">
                <a:solidFill>
                  <a:schemeClr val="tx1"/>
                </a:solidFill>
              </a:rPr>
              <a:t/>
            </a:r>
            <a:br>
              <a:rPr lang="en-GB" sz="3600" dirty="0" smtClean="0">
                <a:solidFill>
                  <a:schemeClr val="tx1"/>
                </a:solidFill>
              </a:rPr>
            </a:br>
            <a:r>
              <a:rPr lang="en-GB" sz="3600" dirty="0" smtClean="0">
                <a:solidFill>
                  <a:schemeClr val="tx1"/>
                </a:solidFill>
              </a:rPr>
              <a:t>Molecular Informatics</a:t>
            </a:r>
            <a:br>
              <a:rPr lang="en-GB" sz="3600" dirty="0" smtClean="0">
                <a:solidFill>
                  <a:schemeClr val="tx1"/>
                </a:solidFill>
              </a:rPr>
            </a:br>
            <a:r>
              <a:rPr lang="en-GB" sz="3600" dirty="0" smtClean="0">
                <a:solidFill>
                  <a:schemeClr val="tx1"/>
                </a:solidFill>
              </a:rPr>
              <a:t/>
            </a:r>
            <a:br>
              <a:rPr lang="en-GB" sz="3600" dirty="0" smtClean="0">
                <a:solidFill>
                  <a:schemeClr val="tx1"/>
                </a:solidFill>
              </a:rPr>
            </a:br>
            <a:r>
              <a:rPr lang="en-GB" sz="3600" dirty="0" err="1" smtClean="0">
                <a:solidFill>
                  <a:srgbClr val="002060"/>
                </a:solidFill>
              </a:rPr>
              <a:t>Infochimie</a:t>
            </a:r>
            <a:r>
              <a:rPr lang="en-GB" sz="3600" dirty="0" smtClean="0">
                <a:solidFill>
                  <a:srgbClr val="002060"/>
                </a:solidFill>
              </a:rPr>
              <a:t/>
            </a:r>
            <a:br>
              <a:rPr lang="en-GB" sz="3600" dirty="0" smtClean="0">
                <a:solidFill>
                  <a:srgbClr val="002060"/>
                </a:solidFill>
              </a:rPr>
            </a:br>
            <a:r>
              <a:rPr lang="en-GB" sz="3600" dirty="0" err="1" smtClean="0">
                <a:solidFill>
                  <a:srgbClr val="002060"/>
                </a:solidFill>
              </a:rPr>
              <a:t>Chemoinformatique</a:t>
            </a:r>
            <a:endParaRPr lang="fr-FR" sz="3600" dirty="0" smtClean="0">
              <a:solidFill>
                <a:srgbClr val="00206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3" name="Rectangle 5"/>
          <p:cNvSpPr>
            <a:spLocks noGrp="1" noChangeArrowheads="1"/>
          </p:cNvSpPr>
          <p:nvPr>
            <p:ph type="title"/>
          </p:nvPr>
        </p:nvSpPr>
        <p:spPr>
          <a:xfrm>
            <a:off x="755650" y="260350"/>
            <a:ext cx="7777163" cy="685800"/>
          </a:xfrm>
          <a:ln/>
        </p:spPr>
        <p:txBody>
          <a:bodyPr/>
          <a:lstStyle/>
          <a:p>
            <a:r>
              <a:rPr lang="en-US" altLang="ko-KR" sz="3600" b="1" dirty="0">
                <a:solidFill>
                  <a:srgbClr val="990000"/>
                </a:solidFill>
                <a:effectLst>
                  <a:outerShdw blurRad="38100" dist="38100" dir="2700000" algn="tl">
                    <a:srgbClr val="C0C0C0"/>
                  </a:outerShdw>
                </a:effectLst>
                <a:ea typeface="Gulim" pitchFamily="34" charset="-127"/>
              </a:rPr>
              <a:t>Example </a:t>
            </a:r>
            <a:r>
              <a:rPr lang="en-US" altLang="ko-KR" sz="3600" b="1" dirty="0" smtClean="0">
                <a:solidFill>
                  <a:srgbClr val="990000"/>
                </a:solidFill>
                <a:effectLst>
                  <a:outerShdw blurRad="38100" dist="38100" dir="2700000" algn="tl">
                    <a:srgbClr val="C0C0C0"/>
                  </a:outerShdw>
                </a:effectLst>
                <a:ea typeface="Gulim" pitchFamily="34" charset="-127"/>
              </a:rPr>
              <a:t>:</a:t>
            </a:r>
            <a:r>
              <a:rPr lang="en-US" altLang="ko-KR" sz="3600" b="1" dirty="0">
                <a:solidFill>
                  <a:srgbClr val="990000"/>
                </a:solidFill>
                <a:effectLst>
                  <a:outerShdw blurRad="38100" dist="38100" dir="2700000" algn="tl">
                    <a:srgbClr val="C0C0C0"/>
                  </a:outerShdw>
                </a:effectLst>
                <a:ea typeface="Gulim" pitchFamily="34" charset="-127"/>
              </a:rPr>
              <a:t>		</a:t>
            </a:r>
            <a:r>
              <a:rPr lang="en-US" altLang="ko-KR" sz="3600" b="1" dirty="0" err="1">
                <a:solidFill>
                  <a:srgbClr val="990000"/>
                </a:solidFill>
                <a:effectLst>
                  <a:outerShdw blurRad="38100" dist="38100" dir="2700000" algn="tl">
                    <a:srgbClr val="C0C0C0"/>
                  </a:outerShdw>
                </a:effectLst>
                <a:ea typeface="Gulim" pitchFamily="34" charset="-127"/>
              </a:rPr>
              <a:t>Hansch</a:t>
            </a:r>
            <a:r>
              <a:rPr lang="en-US" altLang="ko-KR" sz="3600" b="1" dirty="0">
                <a:solidFill>
                  <a:srgbClr val="990000"/>
                </a:solidFill>
                <a:effectLst>
                  <a:outerShdw blurRad="38100" dist="38100" dir="2700000" algn="tl">
                    <a:srgbClr val="C0C0C0"/>
                  </a:outerShdw>
                </a:effectLst>
                <a:ea typeface="Gulim" pitchFamily="34" charset="-127"/>
              </a:rPr>
              <a:t> Analysis</a:t>
            </a:r>
            <a:endParaRPr lang="fr-FR" sz="3600" b="1" dirty="0">
              <a:solidFill>
                <a:srgbClr val="990000"/>
              </a:solidFill>
              <a:effectLst>
                <a:outerShdw blurRad="38100" dist="38100" dir="2700000" algn="tl">
                  <a:srgbClr val="C0C0C0"/>
                </a:outerShdw>
              </a:effectLst>
            </a:endParaRPr>
          </a:p>
        </p:txBody>
      </p:sp>
      <p:sp>
        <p:nvSpPr>
          <p:cNvPr id="140290" name="Rectangle 2"/>
          <p:cNvSpPr>
            <a:spLocks noGrp="1" noChangeArrowheads="1"/>
          </p:cNvSpPr>
          <p:nvPr>
            <p:ph type="body" sz="half" idx="1"/>
          </p:nvPr>
        </p:nvSpPr>
        <p:spPr>
          <a:xfrm>
            <a:off x="228600" y="2663825"/>
            <a:ext cx="3983038" cy="3429000"/>
          </a:xfrm>
          <a:ln/>
        </p:spPr>
        <p:txBody>
          <a:bodyPr/>
          <a:lstStyle/>
          <a:p>
            <a:r>
              <a:rPr lang="fr-FR" sz="2400" b="1" dirty="0" err="1"/>
              <a:t>Physicochemical</a:t>
            </a:r>
            <a:r>
              <a:rPr lang="fr-FR" sz="2400" b="1" dirty="0"/>
              <a:t> </a:t>
            </a:r>
            <a:r>
              <a:rPr lang="fr-FR" sz="2400" b="1" dirty="0" err="1"/>
              <a:t>parameters</a:t>
            </a:r>
            <a:r>
              <a:rPr lang="fr-FR" sz="2400" dirty="0"/>
              <a:t> </a:t>
            </a:r>
            <a:r>
              <a:rPr lang="fr-FR" sz="2400" dirty="0" err="1"/>
              <a:t>can</a:t>
            </a:r>
            <a:r>
              <a:rPr lang="fr-FR" sz="2400" dirty="0"/>
              <a:t> </a:t>
            </a:r>
            <a:r>
              <a:rPr lang="fr-FR" sz="2400" dirty="0" err="1"/>
              <a:t>be</a:t>
            </a:r>
            <a:r>
              <a:rPr lang="fr-FR" sz="2400" dirty="0"/>
              <a:t> </a:t>
            </a:r>
            <a:r>
              <a:rPr lang="fr-FR" sz="2400" dirty="0" err="1"/>
              <a:t>broadly</a:t>
            </a:r>
            <a:r>
              <a:rPr lang="fr-FR" sz="2400" dirty="0"/>
              <a:t> </a:t>
            </a:r>
            <a:r>
              <a:rPr lang="fr-FR" sz="2400" dirty="0" err="1"/>
              <a:t>classiied</a:t>
            </a:r>
            <a:r>
              <a:rPr lang="fr-FR" sz="2400" dirty="0"/>
              <a:t> </a:t>
            </a:r>
            <a:r>
              <a:rPr lang="fr-FR" sz="2400" dirty="0" err="1"/>
              <a:t>into</a:t>
            </a:r>
            <a:r>
              <a:rPr lang="fr-FR" sz="2400" dirty="0"/>
              <a:t> </a:t>
            </a:r>
            <a:r>
              <a:rPr lang="fr-FR" sz="2400" dirty="0" err="1"/>
              <a:t>three</a:t>
            </a:r>
            <a:r>
              <a:rPr lang="fr-FR" sz="2400" dirty="0"/>
              <a:t> </a:t>
            </a:r>
            <a:r>
              <a:rPr lang="fr-FR" sz="2400" dirty="0" err="1"/>
              <a:t>general</a:t>
            </a:r>
            <a:r>
              <a:rPr lang="fr-FR" sz="2400" dirty="0"/>
              <a:t> types: </a:t>
            </a:r>
            <a:br>
              <a:rPr lang="fr-FR" sz="2400" dirty="0"/>
            </a:br>
            <a:r>
              <a:rPr lang="fr-FR" sz="2400" dirty="0"/>
              <a:t>  </a:t>
            </a:r>
          </a:p>
          <a:p>
            <a:r>
              <a:rPr lang="fr-FR" sz="2400" b="1" dirty="0" err="1"/>
              <a:t>Electronic</a:t>
            </a:r>
            <a:r>
              <a:rPr lang="fr-FR" sz="2400"/>
              <a:t> 	</a:t>
            </a:r>
            <a:r>
              <a:rPr lang="fr-FR" sz="2400" smtClean="0"/>
              <a:t>	 </a:t>
            </a:r>
            <a:r>
              <a:rPr lang="fr-FR" sz="2400"/>
              <a:t>(</a:t>
            </a:r>
            <a:r>
              <a:rPr lang="fr-FR" sz="2400">
                <a:solidFill>
                  <a:srgbClr val="A50021"/>
                </a:solidFill>
                <a:latin typeface="Symbol" pitchFamily="18" charset="2"/>
              </a:rPr>
              <a:t>s</a:t>
            </a:r>
            <a:r>
              <a:rPr lang="fr-FR" sz="2400"/>
              <a:t>)</a:t>
            </a:r>
          </a:p>
          <a:p>
            <a:r>
              <a:rPr lang="fr-FR" sz="2400" b="1" dirty="0" err="1"/>
              <a:t>Steric</a:t>
            </a:r>
            <a:r>
              <a:rPr lang="fr-FR" sz="2400" dirty="0"/>
              <a:t> 		(</a:t>
            </a:r>
            <a:r>
              <a:rPr lang="fr-FR" sz="2400" dirty="0" err="1">
                <a:solidFill>
                  <a:srgbClr val="A50021"/>
                </a:solidFill>
                <a:latin typeface="Symbol" pitchFamily="18" charset="2"/>
              </a:rPr>
              <a:t>d</a:t>
            </a:r>
            <a:r>
              <a:rPr lang="fr-FR" sz="2400" dirty="0" err="1">
                <a:solidFill>
                  <a:srgbClr val="A50021"/>
                </a:solidFill>
              </a:rPr>
              <a:t>E</a:t>
            </a:r>
            <a:r>
              <a:rPr lang="fr-FR" sz="2400" baseline="-25000" dirty="0" err="1">
                <a:solidFill>
                  <a:srgbClr val="A50021"/>
                </a:solidFill>
              </a:rPr>
              <a:t>s</a:t>
            </a:r>
            <a:r>
              <a:rPr lang="fr-FR" sz="2400" dirty="0"/>
              <a:t>)</a:t>
            </a:r>
          </a:p>
          <a:p>
            <a:r>
              <a:rPr lang="fr-FR" sz="2400" b="1" dirty="0" err="1"/>
              <a:t>Hydrophobic</a:t>
            </a:r>
            <a:r>
              <a:rPr lang="fr-FR" sz="2400" dirty="0"/>
              <a:t> 	(</a:t>
            </a:r>
            <a:r>
              <a:rPr lang="fr-FR" sz="2400" dirty="0" err="1">
                <a:solidFill>
                  <a:srgbClr val="A50021"/>
                </a:solidFill>
              </a:rPr>
              <a:t>logP</a:t>
            </a:r>
            <a:r>
              <a:rPr lang="fr-FR" sz="2400" dirty="0"/>
              <a:t>)</a:t>
            </a:r>
          </a:p>
        </p:txBody>
      </p:sp>
      <p:pic>
        <p:nvPicPr>
          <p:cNvPr id="140292" name="Picture 4" descr="image002"/>
          <p:cNvPicPr>
            <a:picLocks noGrp="1" noChangeAspect="1" noChangeArrowheads="1"/>
          </p:cNvPicPr>
          <p:nvPr>
            <p:ph sz="half" idx="2"/>
          </p:nvPr>
        </p:nvPicPr>
        <p:blipFill>
          <a:blip r:embed="rId2" cstate="print"/>
          <a:stretch>
            <a:fillRect/>
          </a:stretch>
        </p:blipFill>
        <p:spPr>
          <a:xfrm>
            <a:off x="5612130" y="3375660"/>
            <a:ext cx="1882140" cy="1325880"/>
          </a:xfrm>
          <a:ln>
            <a:solidFill>
              <a:schemeClr val="accent2"/>
            </a:solidFill>
          </a:ln>
        </p:spPr>
      </p:pic>
      <p:sp>
        <p:nvSpPr>
          <p:cNvPr id="140291" name="AutoShape 3" descr="image002"/>
          <p:cNvSpPr>
            <a:spLocks noChangeAspect="1" noChangeArrowheads="1"/>
          </p:cNvSpPr>
          <p:nvPr/>
        </p:nvSpPr>
        <p:spPr bwMode="auto">
          <a:xfrm>
            <a:off x="-220663" y="2516188"/>
            <a:ext cx="304801" cy="304800"/>
          </a:xfrm>
          <a:prstGeom prst="rect">
            <a:avLst/>
          </a:prstGeom>
          <a:noFill/>
        </p:spPr>
        <p:txBody>
          <a:bodyPr/>
          <a:lstStyle/>
          <a:p>
            <a:endParaRPr lang="fr-FR"/>
          </a:p>
        </p:txBody>
      </p:sp>
      <p:sp>
        <p:nvSpPr>
          <p:cNvPr id="140294" name="Text Box 6"/>
          <p:cNvSpPr txBox="1">
            <a:spLocks noChangeArrowheads="1"/>
          </p:cNvSpPr>
          <p:nvPr/>
        </p:nvSpPr>
        <p:spPr bwMode="auto">
          <a:xfrm>
            <a:off x="304800" y="1295400"/>
            <a:ext cx="8382000" cy="384175"/>
          </a:xfrm>
          <a:prstGeom prst="rect">
            <a:avLst/>
          </a:prstGeom>
          <a:noFill/>
          <a:ln w="25400">
            <a:noFill/>
            <a:miter lim="800000"/>
            <a:headEnd/>
            <a:tailEnd/>
          </a:ln>
          <a:effectLst/>
        </p:spPr>
        <p:txBody>
          <a:bodyPr lIns="90000" tIns="46800" rIns="90000" bIns="46800">
            <a:spAutoFit/>
          </a:bodyPr>
          <a:lstStyle/>
          <a:p>
            <a:pPr eaLnBrk="0" hangingPunct="0">
              <a:lnSpc>
                <a:spcPct val="80000"/>
              </a:lnSpc>
              <a:spcBef>
                <a:spcPct val="20000"/>
              </a:spcBef>
            </a:pPr>
            <a:r>
              <a:rPr kumimoji="0" lang="en-US" altLang="ko-KR" b="1">
                <a:solidFill>
                  <a:srgbClr val="FF3300"/>
                </a:solidFill>
                <a:effectLst>
                  <a:outerShdw blurRad="38100" dist="38100" dir="2700000" algn="tl">
                    <a:srgbClr val="C0C0C0"/>
                  </a:outerShdw>
                </a:effectLst>
                <a:latin typeface="Arial Narrow" pitchFamily="34" charset="0"/>
                <a:ea typeface="Gulim" pitchFamily="34" charset="-127"/>
              </a:rPr>
              <a:t>Biological Activity = </a:t>
            </a:r>
            <a:r>
              <a:rPr kumimoji="0" lang="en-US" altLang="ko-KR" b="1" i="1">
                <a:solidFill>
                  <a:srgbClr val="FF3300"/>
                </a:solidFill>
                <a:effectLst>
                  <a:outerShdw blurRad="38100" dist="38100" dir="2700000" algn="tl">
                    <a:srgbClr val="C0C0C0"/>
                  </a:outerShdw>
                </a:effectLst>
                <a:latin typeface="Arial Narrow" pitchFamily="34" charset="0"/>
                <a:ea typeface="Gulim" pitchFamily="34" charset="-127"/>
              </a:rPr>
              <a:t>f </a:t>
            </a:r>
            <a:r>
              <a:rPr kumimoji="0" lang="en-US" altLang="ko-KR" b="1">
                <a:solidFill>
                  <a:srgbClr val="FF3300"/>
                </a:solidFill>
                <a:effectLst>
                  <a:outerShdw blurRad="38100" dist="38100" dir="2700000" algn="tl">
                    <a:srgbClr val="C0C0C0"/>
                  </a:outerShdw>
                </a:effectLst>
                <a:latin typeface="Arial Narrow" pitchFamily="34" charset="0"/>
                <a:ea typeface="Gulim" pitchFamily="34" charset="-127"/>
              </a:rPr>
              <a:t>(</a:t>
            </a:r>
            <a:r>
              <a:rPr kumimoji="0" lang="fr-FR" b="1">
                <a:solidFill>
                  <a:srgbClr val="FF3300"/>
                </a:solidFill>
                <a:effectLst>
                  <a:outerShdw blurRad="38100" dist="38100" dir="2700000" algn="tl">
                    <a:srgbClr val="C0C0C0"/>
                  </a:outerShdw>
                </a:effectLst>
                <a:latin typeface="Arial Narrow" pitchFamily="34" charset="0"/>
                <a:ea typeface="Gulim" pitchFamily="34" charset="-127"/>
              </a:rPr>
              <a:t>Physicochemical parameters </a:t>
            </a:r>
            <a:r>
              <a:rPr kumimoji="0" lang="en-US" altLang="ko-KR" b="1">
                <a:solidFill>
                  <a:srgbClr val="FF3300"/>
                </a:solidFill>
                <a:effectLst>
                  <a:outerShdw blurRad="38100" dist="38100" dir="2700000" algn="tl">
                    <a:srgbClr val="C0C0C0"/>
                  </a:outerShdw>
                </a:effectLst>
                <a:latin typeface="Arial Narrow" pitchFamily="34" charset="0"/>
                <a:ea typeface="Gulim" pitchFamily="34" charset="-127"/>
              </a:rPr>
              <a:t>) + constant </a:t>
            </a:r>
            <a:endParaRPr kumimoji="0" lang="en-GB" b="1">
              <a:solidFill>
                <a:srgbClr val="FF3300"/>
              </a:solidFill>
              <a:effectLst>
                <a:outerShdw blurRad="38100" dist="38100" dir="2700000" algn="tl">
                  <a:srgbClr val="C0C0C0"/>
                </a:outerShdw>
              </a:effectLst>
              <a:latin typeface="Arial Narrow" pitchFamily="34" charset="0"/>
              <a:ea typeface="Gulim" pitchFamily="34" charset="-127"/>
            </a:endParaRPr>
          </a:p>
        </p:txBody>
      </p:sp>
      <p:sp>
        <p:nvSpPr>
          <p:cNvPr id="140295" name="Text Box 7"/>
          <p:cNvSpPr txBox="1">
            <a:spLocks noChangeArrowheads="1"/>
          </p:cNvSpPr>
          <p:nvPr/>
        </p:nvSpPr>
        <p:spPr bwMode="auto">
          <a:xfrm>
            <a:off x="1187450" y="1844675"/>
            <a:ext cx="5437188" cy="384175"/>
          </a:xfrm>
          <a:prstGeom prst="rect">
            <a:avLst/>
          </a:prstGeom>
          <a:noFill/>
          <a:ln w="25400">
            <a:noFill/>
            <a:miter lim="800000"/>
            <a:headEnd/>
            <a:tailEnd/>
          </a:ln>
          <a:effectLst/>
        </p:spPr>
        <p:txBody>
          <a:bodyPr wrap="none" lIns="90000" tIns="46800" rIns="90000" bIns="46800">
            <a:spAutoFit/>
          </a:bodyPr>
          <a:lstStyle/>
          <a:p>
            <a:pPr eaLnBrk="0" hangingPunct="0">
              <a:lnSpc>
                <a:spcPct val="80000"/>
              </a:lnSpc>
              <a:spcBef>
                <a:spcPct val="20000"/>
              </a:spcBef>
            </a:pPr>
            <a:r>
              <a:rPr kumimoji="0" lang="en-US" altLang="ko-KR" b="1">
                <a:solidFill>
                  <a:srgbClr val="A50021"/>
                </a:solidFill>
                <a:effectLst>
                  <a:outerShdw blurRad="38100" dist="38100" dir="2700000" algn="tl">
                    <a:srgbClr val="C0C0C0"/>
                  </a:outerShdw>
                </a:effectLst>
                <a:latin typeface="Arial Narrow" pitchFamily="34" charset="0"/>
                <a:ea typeface="Gulim" pitchFamily="34" charset="-127"/>
              </a:rPr>
              <a:t>log1/C = a ( log P )</a:t>
            </a:r>
            <a:r>
              <a:rPr kumimoji="0" lang="en-US" altLang="ko-KR" b="1" baseline="30000">
                <a:solidFill>
                  <a:srgbClr val="A50021"/>
                </a:solidFill>
                <a:effectLst>
                  <a:outerShdw blurRad="38100" dist="38100" dir="2700000" algn="tl">
                    <a:srgbClr val="C0C0C0"/>
                  </a:outerShdw>
                </a:effectLst>
                <a:latin typeface="Arial Narrow" pitchFamily="34" charset="0"/>
                <a:ea typeface="Gulim" pitchFamily="34" charset="-127"/>
              </a:rPr>
              <a:t>2</a:t>
            </a:r>
            <a:r>
              <a:rPr kumimoji="0" lang="en-US" altLang="ko-KR" b="1">
                <a:solidFill>
                  <a:srgbClr val="A50021"/>
                </a:solidFill>
                <a:effectLst>
                  <a:outerShdw blurRad="38100" dist="38100" dir="2700000" algn="tl">
                    <a:srgbClr val="C0C0C0"/>
                  </a:outerShdw>
                </a:effectLst>
                <a:latin typeface="Arial Narrow" pitchFamily="34" charset="0"/>
                <a:ea typeface="Gulim" pitchFamily="34" charset="-127"/>
              </a:rPr>
              <a:t> + b log P + </a:t>
            </a:r>
            <a:r>
              <a:rPr kumimoji="0" lang="en-US" altLang="ko-KR" b="1">
                <a:solidFill>
                  <a:srgbClr val="A50021"/>
                </a:solidFill>
                <a:effectLst>
                  <a:outerShdw blurRad="38100" dist="38100" dir="2700000" algn="tl">
                    <a:srgbClr val="C0C0C0"/>
                  </a:outerShdw>
                </a:effectLst>
                <a:latin typeface="Arial Narrow" pitchFamily="34" charset="0"/>
                <a:ea typeface="Gulim" pitchFamily="34" charset="-127"/>
                <a:sym typeface="Symbol" pitchFamily="18" charset="2"/>
              </a:rPr>
              <a:t></a:t>
            </a:r>
            <a:r>
              <a:rPr kumimoji="0" lang="en-US" altLang="ko-KR" b="1">
                <a:solidFill>
                  <a:srgbClr val="A50021"/>
                </a:solidFill>
                <a:effectLst>
                  <a:outerShdw blurRad="38100" dist="38100" dir="2700000" algn="tl">
                    <a:srgbClr val="C0C0C0"/>
                  </a:outerShdw>
                </a:effectLst>
                <a:latin typeface="Arial Narrow" pitchFamily="34" charset="0"/>
                <a:ea typeface="Gulim" pitchFamily="34" charset="-127"/>
              </a:rPr>
              <a:t>  + </a:t>
            </a:r>
            <a:r>
              <a:rPr kumimoji="0" lang="en-US" altLang="ko-KR" b="1">
                <a:solidFill>
                  <a:srgbClr val="A50021"/>
                </a:solidFill>
                <a:effectLst>
                  <a:outerShdw blurRad="38100" dist="38100" dir="2700000" algn="tl">
                    <a:srgbClr val="C0C0C0"/>
                  </a:outerShdw>
                </a:effectLst>
                <a:latin typeface="Arial Narrow" pitchFamily="34" charset="0"/>
                <a:ea typeface="Gulim" pitchFamily="34" charset="-127"/>
                <a:sym typeface="Symbol" pitchFamily="18" charset="2"/>
              </a:rPr>
              <a:t></a:t>
            </a:r>
            <a:r>
              <a:rPr kumimoji="0" lang="en-US" altLang="ko-KR" b="1">
                <a:solidFill>
                  <a:srgbClr val="A50021"/>
                </a:solidFill>
                <a:effectLst>
                  <a:outerShdw blurRad="38100" dist="38100" dir="2700000" algn="tl">
                    <a:srgbClr val="C0C0C0"/>
                  </a:outerShdw>
                </a:effectLst>
                <a:latin typeface="Arial Narrow" pitchFamily="34" charset="0"/>
                <a:ea typeface="Gulim" pitchFamily="34" charset="-127"/>
              </a:rPr>
              <a:t>E</a:t>
            </a:r>
            <a:r>
              <a:rPr kumimoji="0" lang="en-US" altLang="ko-KR" b="1" baseline="-25000">
                <a:solidFill>
                  <a:srgbClr val="A50021"/>
                </a:solidFill>
                <a:effectLst>
                  <a:outerShdw blurRad="38100" dist="38100" dir="2700000" algn="tl">
                    <a:srgbClr val="C0C0C0"/>
                  </a:outerShdw>
                </a:effectLst>
                <a:latin typeface="Arial Narrow" pitchFamily="34" charset="0"/>
                <a:ea typeface="Gulim" pitchFamily="34" charset="-127"/>
              </a:rPr>
              <a:t>s</a:t>
            </a:r>
            <a:r>
              <a:rPr kumimoji="0" lang="en-US" altLang="ko-KR" b="1">
                <a:solidFill>
                  <a:srgbClr val="A50021"/>
                </a:solidFill>
                <a:effectLst>
                  <a:outerShdw blurRad="38100" dist="38100" dir="2700000" algn="tl">
                    <a:srgbClr val="C0C0C0"/>
                  </a:outerShdw>
                </a:effectLst>
                <a:latin typeface="Arial Narrow" pitchFamily="34" charset="0"/>
                <a:ea typeface="Gulim" pitchFamily="34" charset="-127"/>
              </a:rPr>
              <a:t> + C</a:t>
            </a:r>
            <a:endParaRPr kumimoji="0" lang="en-GB" b="1">
              <a:latin typeface="Comic Sans MS" pitchFamily="66"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AutoShape 3" descr="image002"/>
          <p:cNvSpPr>
            <a:spLocks noChangeAspect="1" noChangeArrowheads="1"/>
          </p:cNvSpPr>
          <p:nvPr/>
        </p:nvSpPr>
        <p:spPr bwMode="auto">
          <a:xfrm>
            <a:off x="-220663" y="2516188"/>
            <a:ext cx="304801" cy="304800"/>
          </a:xfrm>
          <a:prstGeom prst="rect">
            <a:avLst/>
          </a:prstGeom>
          <a:noFill/>
        </p:spPr>
        <p:txBody>
          <a:bodyPr/>
          <a:lstStyle/>
          <a:p>
            <a:endParaRPr lang="fr-FR"/>
          </a:p>
        </p:txBody>
      </p:sp>
      <p:sp>
        <p:nvSpPr>
          <p:cNvPr id="140293" name="Rectangle 5"/>
          <p:cNvSpPr>
            <a:spLocks noGrp="1" noChangeArrowheads="1"/>
          </p:cNvSpPr>
          <p:nvPr>
            <p:ph type="title"/>
          </p:nvPr>
        </p:nvSpPr>
        <p:spPr>
          <a:xfrm>
            <a:off x="755650" y="260350"/>
            <a:ext cx="7777163" cy="685800"/>
          </a:xfrm>
          <a:ln/>
        </p:spPr>
        <p:txBody>
          <a:bodyPr/>
          <a:lstStyle/>
          <a:p>
            <a:r>
              <a:rPr lang="en-US" altLang="ko-KR" sz="3600" b="1" dirty="0">
                <a:solidFill>
                  <a:srgbClr val="990000"/>
                </a:solidFill>
                <a:effectLst>
                  <a:outerShdw blurRad="38100" dist="38100" dir="2700000" algn="tl">
                    <a:srgbClr val="C0C0C0"/>
                  </a:outerShdw>
                </a:effectLst>
                <a:ea typeface="Gulim" pitchFamily="34" charset="-127"/>
              </a:rPr>
              <a:t>Example </a:t>
            </a:r>
            <a:r>
              <a:rPr lang="en-US" altLang="ko-KR" sz="3600" b="1" dirty="0" smtClean="0">
                <a:solidFill>
                  <a:srgbClr val="990000"/>
                </a:solidFill>
                <a:effectLst>
                  <a:outerShdw blurRad="38100" dist="38100" dir="2700000" algn="tl">
                    <a:srgbClr val="C0C0C0"/>
                  </a:outerShdw>
                </a:effectLst>
                <a:ea typeface="Gulim" pitchFamily="34" charset="-127"/>
              </a:rPr>
              <a:t>:</a:t>
            </a:r>
            <a:r>
              <a:rPr lang="en-US" altLang="ko-KR" sz="3600" b="1" dirty="0">
                <a:solidFill>
                  <a:srgbClr val="990000"/>
                </a:solidFill>
                <a:effectLst>
                  <a:outerShdw blurRad="38100" dist="38100" dir="2700000" algn="tl">
                    <a:srgbClr val="C0C0C0"/>
                  </a:outerShdw>
                </a:effectLst>
                <a:ea typeface="Gulim" pitchFamily="34" charset="-127"/>
              </a:rPr>
              <a:t>		</a:t>
            </a:r>
            <a:r>
              <a:rPr lang="en-US" altLang="ko-KR" sz="3600" b="1" dirty="0" err="1">
                <a:solidFill>
                  <a:srgbClr val="990000"/>
                </a:solidFill>
                <a:effectLst>
                  <a:outerShdw blurRad="38100" dist="38100" dir="2700000" algn="tl">
                    <a:srgbClr val="C0C0C0"/>
                  </a:outerShdw>
                </a:effectLst>
                <a:ea typeface="Gulim" pitchFamily="34" charset="-127"/>
              </a:rPr>
              <a:t>Hansch</a:t>
            </a:r>
            <a:r>
              <a:rPr lang="en-US" altLang="ko-KR" sz="3600" b="1" dirty="0">
                <a:solidFill>
                  <a:srgbClr val="990000"/>
                </a:solidFill>
                <a:effectLst>
                  <a:outerShdw blurRad="38100" dist="38100" dir="2700000" algn="tl">
                    <a:srgbClr val="C0C0C0"/>
                  </a:outerShdw>
                </a:effectLst>
                <a:ea typeface="Gulim" pitchFamily="34" charset="-127"/>
              </a:rPr>
              <a:t> Analysis</a:t>
            </a:r>
            <a:endParaRPr lang="fr-FR" sz="3600" b="1" dirty="0">
              <a:solidFill>
                <a:srgbClr val="990000"/>
              </a:solidFill>
              <a:effectLst>
                <a:outerShdw blurRad="38100" dist="38100" dir="2700000" algn="tl">
                  <a:srgbClr val="C0C0C0"/>
                </a:outerShdw>
              </a:effectLst>
            </a:endParaRPr>
          </a:p>
        </p:txBody>
      </p:sp>
      <p:pic>
        <p:nvPicPr>
          <p:cNvPr id="140292" name="Picture 4" descr="image002"/>
          <p:cNvPicPr>
            <a:picLocks noGrp="1" noChangeAspect="1" noChangeArrowheads="1"/>
          </p:cNvPicPr>
          <p:nvPr>
            <p:ph sz="half" idx="2"/>
          </p:nvPr>
        </p:nvPicPr>
        <p:blipFill>
          <a:blip r:embed="rId2" cstate="print"/>
          <a:srcRect/>
          <a:stretch>
            <a:fillRect/>
          </a:stretch>
        </p:blipFill>
        <p:spPr>
          <a:xfrm>
            <a:off x="1714480" y="1500174"/>
            <a:ext cx="6371407" cy="4320480"/>
          </a:xfrm>
          <a:ln>
            <a:solidFill>
              <a:schemeClr val="accent2"/>
            </a:solidFill>
          </a:ln>
        </p:spPr>
      </p:pic>
      <p:grpSp>
        <p:nvGrpSpPr>
          <p:cNvPr id="45" name="Groupe 44"/>
          <p:cNvGrpSpPr/>
          <p:nvPr/>
        </p:nvGrpSpPr>
        <p:grpSpPr>
          <a:xfrm>
            <a:off x="3929058" y="2714617"/>
            <a:ext cx="1270108" cy="573212"/>
            <a:chOff x="3643306" y="2543238"/>
            <a:chExt cx="1270108" cy="458844"/>
          </a:xfrm>
        </p:grpSpPr>
        <p:sp>
          <p:nvSpPr>
            <p:cNvPr id="9" name="Ellipse 8"/>
            <p:cNvSpPr/>
            <p:nvPr/>
          </p:nvSpPr>
          <p:spPr>
            <a:xfrm>
              <a:off x="3643306" y="2786058"/>
              <a:ext cx="216024" cy="21602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3786182" y="2543238"/>
              <a:ext cx="1127232" cy="338554"/>
            </a:xfrm>
            <a:prstGeom prst="rect">
              <a:avLst/>
            </a:prstGeom>
            <a:noFill/>
          </p:spPr>
          <p:txBody>
            <a:bodyPr wrap="none" rtlCol="0">
              <a:spAutoFit/>
            </a:bodyPr>
            <a:lstStyle/>
            <a:p>
              <a:r>
                <a:rPr lang="fr-FR" sz="1600" b="1" i="1" dirty="0" err="1" smtClean="0">
                  <a:solidFill>
                    <a:srgbClr val="C00000"/>
                  </a:solidFill>
                </a:rPr>
                <a:t>Molecule</a:t>
              </a:r>
              <a:r>
                <a:rPr lang="fr-FR" sz="1600" b="1" i="1" dirty="0" smtClean="0">
                  <a:solidFill>
                    <a:srgbClr val="C00000"/>
                  </a:solidFill>
                </a:rPr>
                <a:t> 1</a:t>
              </a:r>
              <a:endParaRPr lang="fr-FR" sz="1600" b="1" i="1" dirty="0">
                <a:solidFill>
                  <a:srgbClr val="C00000"/>
                </a:solidFill>
              </a:endParaRPr>
            </a:p>
          </p:txBody>
        </p:sp>
      </p:grpSp>
      <p:grpSp>
        <p:nvGrpSpPr>
          <p:cNvPr id="44" name="Groupe 43"/>
          <p:cNvGrpSpPr/>
          <p:nvPr/>
        </p:nvGrpSpPr>
        <p:grpSpPr>
          <a:xfrm>
            <a:off x="4286248" y="4143380"/>
            <a:ext cx="1127232" cy="409992"/>
            <a:chOff x="3637036" y="3068960"/>
            <a:chExt cx="1127232" cy="409992"/>
          </a:xfrm>
        </p:grpSpPr>
        <p:sp>
          <p:nvSpPr>
            <p:cNvPr id="10" name="Ellipse 9"/>
            <p:cNvSpPr/>
            <p:nvPr/>
          </p:nvSpPr>
          <p:spPr>
            <a:xfrm>
              <a:off x="4283968" y="3068960"/>
              <a:ext cx="216024" cy="21602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3637036" y="3140398"/>
              <a:ext cx="1127232" cy="338554"/>
            </a:xfrm>
            <a:prstGeom prst="rect">
              <a:avLst/>
            </a:prstGeom>
            <a:noFill/>
          </p:spPr>
          <p:txBody>
            <a:bodyPr wrap="none" rtlCol="0">
              <a:spAutoFit/>
            </a:bodyPr>
            <a:lstStyle/>
            <a:p>
              <a:r>
                <a:rPr lang="fr-FR" sz="1600" b="1" i="1" dirty="0" err="1" smtClean="0">
                  <a:solidFill>
                    <a:srgbClr val="C00000"/>
                  </a:solidFill>
                </a:rPr>
                <a:t>Molecule</a:t>
              </a:r>
              <a:r>
                <a:rPr lang="fr-FR" sz="1600" b="1" i="1" dirty="0" smtClean="0">
                  <a:solidFill>
                    <a:srgbClr val="C00000"/>
                  </a:solidFill>
                </a:rPr>
                <a:t> 2</a:t>
              </a:r>
              <a:endParaRPr lang="fr-FR" sz="1600" b="1" i="1" dirty="0">
                <a:solidFill>
                  <a:srgbClr val="C00000"/>
                </a:solidFill>
              </a:endParaRPr>
            </a:p>
          </p:txBody>
        </p:sp>
      </p:grpSp>
      <p:grpSp>
        <p:nvGrpSpPr>
          <p:cNvPr id="49" name="Groupe 48"/>
          <p:cNvGrpSpPr/>
          <p:nvPr/>
        </p:nvGrpSpPr>
        <p:grpSpPr>
          <a:xfrm>
            <a:off x="2428860" y="2774088"/>
            <a:ext cx="1643075" cy="2095072"/>
            <a:chOff x="2428860" y="2774088"/>
            <a:chExt cx="1643075" cy="2095072"/>
          </a:xfrm>
        </p:grpSpPr>
        <p:cxnSp>
          <p:nvCxnSpPr>
            <p:cNvPr id="29" name="Connecteur droit 28"/>
            <p:cNvCxnSpPr/>
            <p:nvPr/>
          </p:nvCxnSpPr>
          <p:spPr>
            <a:xfrm rot="5400000">
              <a:off x="2458596" y="3530171"/>
              <a:ext cx="1512167" cy="2"/>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grpSp>
          <p:nvGrpSpPr>
            <p:cNvPr id="48" name="Groupe 47"/>
            <p:cNvGrpSpPr/>
            <p:nvPr/>
          </p:nvGrpSpPr>
          <p:grpSpPr>
            <a:xfrm>
              <a:off x="2428860" y="2786058"/>
              <a:ext cx="1643075" cy="2083102"/>
              <a:chOff x="2428860" y="2786058"/>
              <a:chExt cx="1643075" cy="2083102"/>
            </a:xfrm>
          </p:grpSpPr>
          <p:cxnSp>
            <p:nvCxnSpPr>
              <p:cNvPr id="20" name="Connecteur droit 19"/>
              <p:cNvCxnSpPr/>
              <p:nvPr/>
            </p:nvCxnSpPr>
            <p:spPr>
              <a:xfrm>
                <a:off x="3214678" y="4286256"/>
                <a:ext cx="857256" cy="359470"/>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rot="5400000">
                <a:off x="2601472" y="4101675"/>
                <a:ext cx="1512167" cy="2"/>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rot="10800000" flipV="1">
                <a:off x="3357554" y="3143248"/>
                <a:ext cx="714380" cy="214314"/>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flipV="1">
                <a:off x="2500298" y="3100212"/>
                <a:ext cx="1536772" cy="1328920"/>
              </a:xfrm>
              <a:prstGeom prst="straightConnector1">
                <a:avLst/>
              </a:prstGeom>
              <a:ln w="127000">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a:off x="2627784" y="4509120"/>
                <a:ext cx="720080" cy="360040"/>
              </a:xfrm>
              <a:prstGeom prst="straightConnector1">
                <a:avLst/>
              </a:prstGeom>
              <a:ln w="7620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rot="5400000" flipH="1" flipV="1">
                <a:off x="1709065" y="3720167"/>
                <a:ext cx="1440384" cy="794"/>
              </a:xfrm>
              <a:prstGeom prst="straightConnector1">
                <a:avLst/>
              </a:prstGeom>
              <a:ln w="7620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2627784" y="4214818"/>
                <a:ext cx="586894" cy="222294"/>
              </a:xfrm>
              <a:prstGeom prst="straightConnector1">
                <a:avLst/>
              </a:prstGeom>
              <a:ln w="7620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rot="5400000">
                <a:off x="3315849" y="3887361"/>
                <a:ext cx="1512167" cy="2"/>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214678" y="2786058"/>
                <a:ext cx="857256" cy="359470"/>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rot="10800000" flipV="1">
                <a:off x="3357555" y="4643446"/>
                <a:ext cx="714380" cy="214314"/>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rot="10800000" flipV="1">
                <a:off x="2500299" y="2786058"/>
                <a:ext cx="714380" cy="214314"/>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2500298" y="3000372"/>
                <a:ext cx="857256" cy="359470"/>
              </a:xfrm>
              <a:prstGeom prst="line">
                <a:avLst/>
              </a:prstGeom>
              <a:ln w="25400" cmpd="sng">
                <a:prstDash val="sysDash"/>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checkerboard(across)">
                                      <p:cBhvr>
                                        <p:cTn id="7" dur="500"/>
                                        <p:tgtEl>
                                          <p:spTgt spid="49"/>
                                        </p:tgtEl>
                                      </p:cBhvr>
                                    </p:animEffect>
                                  </p:childTnLst>
                                </p:cTn>
                              </p:par>
                              <p:par>
                                <p:cTn id="8" presetID="5" presetClass="entr" presetSubtype="1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checkerboard(across)">
                                      <p:cBhvr>
                                        <p:cTn id="10" dur="500"/>
                                        <p:tgtEl>
                                          <p:spTgt spid="45"/>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xit" presetSubtype="10" fill="hold" nodeType="clickEffect">
                                  <p:stCondLst>
                                    <p:cond delay="0"/>
                                  </p:stCondLst>
                                  <p:childTnLst>
                                    <p:animEffect transition="out" filter="checkerboard(across)">
                                      <p:cBhvr>
                                        <p:cTn id="14" dur="500"/>
                                        <p:tgtEl>
                                          <p:spTgt spid="49"/>
                                        </p:tgtEl>
                                      </p:cBhvr>
                                    </p:animEffect>
                                    <p:set>
                                      <p:cBhvr>
                                        <p:cTn id="15" dur="1" fill="hold">
                                          <p:stCondLst>
                                            <p:cond delay="499"/>
                                          </p:stCondLst>
                                        </p:cTn>
                                        <p:tgtEl>
                                          <p:spTgt spid="49"/>
                                        </p:tgtEl>
                                        <p:attrNameLst>
                                          <p:attrName>style.visibility</p:attrName>
                                        </p:attrNameLst>
                                      </p:cBhvr>
                                      <p:to>
                                        <p:strVal val="hidden"/>
                                      </p:to>
                                    </p:set>
                                  </p:childTnLst>
                                </p:cTn>
                              </p:par>
                              <p:par>
                                <p:cTn id="16" presetID="5" presetClass="entr" presetSubtype="10"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checkerboard(across)">
                                      <p:cBhvr>
                                        <p:cTn id="1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482" name="Picture 7" descr="Paper_02"/>
          <p:cNvPicPr>
            <a:picLocks noChangeAspect="1" noChangeArrowheads="1"/>
          </p:cNvPicPr>
          <p:nvPr/>
        </p:nvPicPr>
        <p:blipFill>
          <a:blip r:embed="rId3" cstate="print"/>
          <a:srcRect/>
          <a:stretch>
            <a:fillRect/>
          </a:stretch>
        </p:blipFill>
        <p:spPr bwMode="auto">
          <a:xfrm>
            <a:off x="-7938" y="309563"/>
            <a:ext cx="9151938" cy="6291262"/>
          </a:xfrm>
          <a:prstGeom prst="rect">
            <a:avLst/>
          </a:prstGeom>
          <a:noFill/>
          <a:ln w="9525">
            <a:noFill/>
            <a:miter lim="800000"/>
            <a:headEnd/>
            <a:tailEnd/>
          </a:ln>
        </p:spPr>
      </p:pic>
      <p:sp>
        <p:nvSpPr>
          <p:cNvPr id="20483" name="Text Box 2"/>
          <p:cNvSpPr txBox="1">
            <a:spLocks noChangeArrowheads="1"/>
          </p:cNvSpPr>
          <p:nvPr/>
        </p:nvSpPr>
        <p:spPr bwMode="auto">
          <a:xfrm>
            <a:off x="395288" y="1724025"/>
            <a:ext cx="8640762" cy="3540125"/>
          </a:xfrm>
          <a:prstGeom prst="rect">
            <a:avLst/>
          </a:prstGeom>
          <a:noFill/>
          <a:ln w="9525">
            <a:noFill/>
            <a:miter lim="800000"/>
            <a:headEnd/>
            <a:tailEnd/>
          </a:ln>
        </p:spPr>
        <p:txBody>
          <a:bodyPr lIns="77011" tIns="38507" rIns="77011" bIns="38507">
            <a:spAutoFit/>
          </a:bodyPr>
          <a:lstStyle/>
          <a:p>
            <a:pPr defTabSz="769938" eaLnBrk="0" hangingPunct="0">
              <a:lnSpc>
                <a:spcPts val="3000"/>
              </a:lnSpc>
            </a:pPr>
            <a:r>
              <a:rPr lang="en-GB" sz="1800" b="1">
                <a:solidFill>
                  <a:srgbClr val="FFFFFF"/>
                </a:solidFill>
                <a:latin typeface="Arial" pitchFamily="34" charset="0"/>
                <a:cs typeface="Times New Roman" pitchFamily="18" charset="0"/>
              </a:rPr>
              <a:t>Constitutional		</a:t>
            </a:r>
            <a:r>
              <a:rPr lang="en-GB" sz="1800">
                <a:solidFill>
                  <a:srgbClr val="FFFFFF"/>
                </a:solidFill>
                <a:latin typeface="Arial" pitchFamily="34" charset="0"/>
                <a:cs typeface="Times New Roman" pitchFamily="18" charset="0"/>
              </a:rPr>
              <a:t>(mol. weight, the number of S, N or O atoms, …)</a:t>
            </a:r>
          </a:p>
          <a:p>
            <a:pPr defTabSz="769938" eaLnBrk="0" hangingPunct="0">
              <a:lnSpc>
                <a:spcPts val="3000"/>
              </a:lnSpc>
            </a:pPr>
            <a:r>
              <a:rPr lang="en-GB" sz="1800" b="1">
                <a:solidFill>
                  <a:srgbClr val="FFFFFF"/>
                </a:solidFill>
                <a:latin typeface="Arial" pitchFamily="34" charset="0"/>
                <a:cs typeface="Times New Roman" pitchFamily="18" charset="0"/>
              </a:rPr>
              <a:t>Topological		</a:t>
            </a:r>
            <a:r>
              <a:rPr lang="en-GB" sz="1800">
                <a:solidFill>
                  <a:srgbClr val="FFFFFF"/>
                </a:solidFill>
                <a:latin typeface="Arial" pitchFamily="34" charset="0"/>
                <a:cs typeface="Times New Roman" pitchFamily="18" charset="0"/>
              </a:rPr>
              <a:t>(Randic index, informational content, …)</a:t>
            </a:r>
          </a:p>
          <a:p>
            <a:pPr defTabSz="769938" eaLnBrk="0" hangingPunct="0">
              <a:lnSpc>
                <a:spcPts val="3000"/>
              </a:lnSpc>
            </a:pPr>
            <a:r>
              <a:rPr lang="en-GB" sz="1800" b="1">
                <a:solidFill>
                  <a:srgbClr val="FFFFFF"/>
                </a:solidFill>
                <a:latin typeface="Arial" pitchFamily="34" charset="0"/>
                <a:cs typeface="Times New Roman" pitchFamily="18" charset="0"/>
              </a:rPr>
              <a:t>Geometrical		</a:t>
            </a:r>
            <a:r>
              <a:rPr lang="en-GB" sz="1800">
                <a:solidFill>
                  <a:srgbClr val="FFFFFF"/>
                </a:solidFill>
                <a:latin typeface="Arial" pitchFamily="34" charset="0"/>
                <a:cs typeface="Times New Roman" pitchFamily="18" charset="0"/>
              </a:rPr>
              <a:t>(molecular size, distances between functional groups, … )</a:t>
            </a:r>
            <a:endParaRPr lang="en-GB" sz="1800" b="1">
              <a:solidFill>
                <a:srgbClr val="FFFFFF"/>
              </a:solidFill>
              <a:latin typeface="Arial" pitchFamily="34" charset="0"/>
              <a:cs typeface="Times New Roman" pitchFamily="18" charset="0"/>
            </a:endParaRPr>
          </a:p>
          <a:p>
            <a:pPr defTabSz="769938" eaLnBrk="0" hangingPunct="0">
              <a:lnSpc>
                <a:spcPts val="3000"/>
              </a:lnSpc>
            </a:pPr>
            <a:r>
              <a:rPr lang="en-GB" sz="1800" b="1">
                <a:solidFill>
                  <a:srgbClr val="FFFFFF"/>
                </a:solidFill>
                <a:latin typeface="Arial" pitchFamily="34" charset="0"/>
                <a:cs typeface="Times New Roman" pitchFamily="18" charset="0"/>
              </a:rPr>
              <a:t>Electrostatic		</a:t>
            </a:r>
            <a:r>
              <a:rPr lang="en-GB" sz="1800">
                <a:solidFill>
                  <a:srgbClr val="FFFFFF"/>
                </a:solidFill>
                <a:latin typeface="Arial" pitchFamily="34" charset="0"/>
                <a:cs typeface="Times New Roman" pitchFamily="18" charset="0"/>
              </a:rPr>
              <a:t>(electrostatic potential, charges, …)</a:t>
            </a:r>
          </a:p>
          <a:p>
            <a:pPr defTabSz="769938" eaLnBrk="0" hangingPunct="0">
              <a:lnSpc>
                <a:spcPts val="3000"/>
              </a:lnSpc>
            </a:pPr>
            <a:r>
              <a:rPr lang="en-GB" sz="1800" b="1">
                <a:solidFill>
                  <a:srgbClr val="FFFFFF"/>
                </a:solidFill>
                <a:latin typeface="Arial" pitchFamily="34" charset="0"/>
                <a:cs typeface="Times New Roman" pitchFamily="18" charset="0"/>
              </a:rPr>
              <a:t>Charged Partial Surface Area</a:t>
            </a:r>
          </a:p>
          <a:p>
            <a:pPr defTabSz="769938" eaLnBrk="0" hangingPunct="0">
              <a:lnSpc>
                <a:spcPts val="3000"/>
              </a:lnSpc>
            </a:pPr>
            <a:r>
              <a:rPr lang="en-GB" sz="1800" b="1">
                <a:solidFill>
                  <a:srgbClr val="FFFFFF"/>
                </a:solidFill>
                <a:latin typeface="Arial" pitchFamily="34" charset="0"/>
                <a:cs typeface="Times New Roman" pitchFamily="18" charset="0"/>
              </a:rPr>
              <a:t>Quantum-chemical	</a:t>
            </a:r>
            <a:r>
              <a:rPr lang="en-GB" sz="1800">
                <a:solidFill>
                  <a:srgbClr val="FFFFFF"/>
                </a:solidFill>
                <a:latin typeface="Arial" pitchFamily="34" charset="0"/>
                <a:cs typeface="Times New Roman" pitchFamily="18" charset="0"/>
              </a:rPr>
              <a:t>(energies of molecular orbitals, reactivity indices, …)</a:t>
            </a:r>
            <a:endParaRPr lang="en-GB" sz="1800" b="1">
              <a:solidFill>
                <a:srgbClr val="FFFFFF"/>
              </a:solidFill>
              <a:latin typeface="Arial" pitchFamily="34" charset="0"/>
              <a:cs typeface="Times New Roman" pitchFamily="18" charset="0"/>
            </a:endParaRPr>
          </a:p>
          <a:p>
            <a:pPr defTabSz="769938" eaLnBrk="0" hangingPunct="0">
              <a:lnSpc>
                <a:spcPts val="3000"/>
              </a:lnSpc>
            </a:pPr>
            <a:r>
              <a:rPr lang="en-GB" sz="1800" b="1">
                <a:solidFill>
                  <a:srgbClr val="FFFFFF"/>
                </a:solidFill>
                <a:latin typeface="Arial" pitchFamily="34" charset="0"/>
                <a:cs typeface="Times New Roman" pitchFamily="18" charset="0"/>
              </a:rPr>
              <a:t>Thermodynamical	</a:t>
            </a:r>
            <a:r>
              <a:rPr lang="en-GB" sz="1800">
                <a:solidFill>
                  <a:srgbClr val="FFFFFF"/>
                </a:solidFill>
                <a:latin typeface="Arial" pitchFamily="34" charset="0"/>
                <a:cs typeface="Times New Roman" pitchFamily="18" charset="0"/>
              </a:rPr>
              <a:t>(heat of formation, logP, …)</a:t>
            </a:r>
          </a:p>
          <a:p>
            <a:pPr defTabSz="769938" eaLnBrk="0" hangingPunct="0">
              <a:lnSpc>
                <a:spcPts val="3000"/>
              </a:lnSpc>
            </a:pPr>
            <a:endParaRPr lang="en-GB" sz="1800">
              <a:solidFill>
                <a:srgbClr val="FFFFFF"/>
              </a:solidFill>
              <a:latin typeface="Arial" pitchFamily="34" charset="0"/>
              <a:cs typeface="Times New Roman" pitchFamily="18" charset="0"/>
            </a:endParaRPr>
          </a:p>
          <a:p>
            <a:pPr defTabSz="769938" eaLnBrk="0" hangingPunct="0">
              <a:lnSpc>
                <a:spcPts val="3000"/>
              </a:lnSpc>
            </a:pPr>
            <a:r>
              <a:rPr lang="en-GB" sz="1800" b="1">
                <a:solidFill>
                  <a:srgbClr val="FFFFFF"/>
                </a:solidFill>
                <a:latin typeface="Arial" pitchFamily="34" charset="0"/>
                <a:cs typeface="Times New Roman" pitchFamily="18" charset="0"/>
              </a:rPr>
              <a:t>Fragments		</a:t>
            </a:r>
            <a:r>
              <a:rPr lang="en-GB" sz="1800">
                <a:solidFill>
                  <a:srgbClr val="FFFFFF"/>
                </a:solidFill>
                <a:latin typeface="Arial" pitchFamily="34" charset="0"/>
                <a:cs typeface="Times New Roman" pitchFamily="18" charset="0"/>
              </a:rPr>
              <a:t>(sequences of atoms and bonds, augmented atoms, …)</a:t>
            </a:r>
          </a:p>
        </p:txBody>
      </p:sp>
      <p:sp>
        <p:nvSpPr>
          <p:cNvPr id="20484" name="Text Box 3"/>
          <p:cNvSpPr txBox="1">
            <a:spLocks noChangeArrowheads="1"/>
          </p:cNvSpPr>
          <p:nvPr/>
        </p:nvSpPr>
        <p:spPr bwMode="auto">
          <a:xfrm>
            <a:off x="1187450" y="5876925"/>
            <a:ext cx="6991350" cy="457200"/>
          </a:xfrm>
          <a:prstGeom prst="rect">
            <a:avLst/>
          </a:prstGeom>
          <a:solidFill>
            <a:schemeClr val="tx1"/>
          </a:solidFill>
          <a:ln w="9525" algn="ctr">
            <a:noFill/>
            <a:miter lim="800000"/>
            <a:headEnd/>
            <a:tailEnd/>
          </a:ln>
        </p:spPr>
        <p:txBody>
          <a:bodyPr wrap="none">
            <a:spAutoFit/>
          </a:bodyPr>
          <a:lstStyle/>
          <a:p>
            <a:r>
              <a:rPr lang="en-US" b="1" dirty="0">
                <a:solidFill>
                  <a:srgbClr val="FFFF00"/>
                </a:solidFill>
                <a:latin typeface="Arial" pitchFamily="34" charset="0"/>
              </a:rPr>
              <a:t>More than </a:t>
            </a:r>
            <a:r>
              <a:rPr lang="en-US" b="1" dirty="0" smtClean="0">
                <a:solidFill>
                  <a:srgbClr val="FFFF00"/>
                </a:solidFill>
                <a:latin typeface="Arial" pitchFamily="34" charset="0"/>
              </a:rPr>
              <a:t>5000 </a:t>
            </a:r>
            <a:r>
              <a:rPr lang="en-US" b="1" dirty="0">
                <a:solidFill>
                  <a:srgbClr val="FFFF00"/>
                </a:solidFill>
                <a:latin typeface="Arial" pitchFamily="34" charset="0"/>
              </a:rPr>
              <a:t>types of descriptors are known</a:t>
            </a:r>
            <a:endParaRPr lang="en-US" dirty="0">
              <a:solidFill>
                <a:srgbClr val="FFFF00"/>
              </a:solidFill>
              <a:latin typeface="Arial" pitchFamily="34" charset="0"/>
            </a:endParaRPr>
          </a:p>
        </p:txBody>
      </p:sp>
      <p:sp>
        <p:nvSpPr>
          <p:cNvPr id="20485" name="Text Box 4"/>
          <p:cNvSpPr txBox="1">
            <a:spLocks noChangeArrowheads="1"/>
          </p:cNvSpPr>
          <p:nvPr/>
        </p:nvSpPr>
        <p:spPr bwMode="auto">
          <a:xfrm>
            <a:off x="1785938" y="642938"/>
            <a:ext cx="4857750" cy="523875"/>
          </a:xfrm>
          <a:prstGeom prst="rect">
            <a:avLst/>
          </a:prstGeom>
          <a:solidFill>
            <a:srgbClr val="83877F"/>
          </a:solidFill>
          <a:ln w="9525">
            <a:noFill/>
            <a:miter lim="800000"/>
            <a:headEnd/>
            <a:tailEnd/>
          </a:ln>
        </p:spPr>
        <p:txBody>
          <a:bodyPr>
            <a:spAutoFit/>
          </a:bodyPr>
          <a:lstStyle/>
          <a:p>
            <a:r>
              <a:rPr lang="en-GB" sz="2800" b="1">
                <a:solidFill>
                  <a:schemeClr val="bg1"/>
                </a:solidFill>
                <a:latin typeface="Arial" pitchFamily="34" charset="0"/>
              </a:rPr>
              <a:t>	Molecular Descriptors</a:t>
            </a:r>
            <a:endParaRPr lang="en-US" sz="2800" b="1">
              <a:solidFill>
                <a:schemeClr val="bg1"/>
              </a:solidFill>
              <a:latin typeface="Arial" pitchFamily="34" charset="0"/>
            </a:endParaRPr>
          </a:p>
        </p:txBody>
      </p:sp>
      <p:sp>
        <p:nvSpPr>
          <p:cNvPr id="20486" name="AutoShape 6"/>
          <p:cNvSpPr>
            <a:spLocks noChangeArrowheads="1"/>
          </p:cNvSpPr>
          <p:nvPr/>
        </p:nvSpPr>
        <p:spPr bwMode="auto">
          <a:xfrm>
            <a:off x="2547938" y="860425"/>
            <a:ext cx="215900" cy="215900"/>
          </a:xfrm>
          <a:prstGeom prst="rightArrow">
            <a:avLst>
              <a:gd name="adj1" fmla="val 50000"/>
              <a:gd name="adj2" fmla="val 25000"/>
            </a:avLst>
          </a:prstGeom>
          <a:solidFill>
            <a:srgbClr val="83877F"/>
          </a:solidFill>
          <a:ln w="9525">
            <a:noFill/>
            <a:miter lim="800000"/>
            <a:headEnd/>
            <a:tailEnd/>
          </a:ln>
        </p:spPr>
        <p:txBody>
          <a:bodyPr wrap="none" anchor="ctr"/>
          <a:lstStyle/>
          <a:p>
            <a:endParaRPr lang="fr-F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571500" y="571500"/>
            <a:ext cx="8229600" cy="13716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r>
              <a:rPr lang="fr-FR" sz="3600" b="1" smtClean="0">
                <a:solidFill>
                  <a:srgbClr val="CC3300"/>
                </a:solidFill>
              </a:rPr>
              <a:t>Chem</a:t>
            </a:r>
            <a:r>
              <a:rPr lang="fr-FR" sz="3600" b="1" i="1" smtClean="0">
                <a:solidFill>
                  <a:srgbClr val="CC3300"/>
                </a:solidFill>
              </a:rPr>
              <a:t>o</a:t>
            </a:r>
            <a:r>
              <a:rPr lang="fr-FR" sz="3600" b="1" smtClean="0">
                <a:solidFill>
                  <a:srgbClr val="CC3300"/>
                </a:solidFill>
              </a:rPr>
              <a:t>informatics - </a:t>
            </a:r>
            <a:r>
              <a:rPr lang="fr-FR" sz="3600" smtClean="0">
                <a:solidFill>
                  <a:srgbClr val="CC3300"/>
                </a:solidFill>
              </a:rPr>
              <a:t>definition</a:t>
            </a:r>
          </a:p>
        </p:txBody>
      </p:sp>
      <p:sp>
        <p:nvSpPr>
          <p:cNvPr id="16387" name="Rectangle 3"/>
          <p:cNvSpPr>
            <a:spLocks noGrp="1" noChangeArrowheads="1"/>
          </p:cNvSpPr>
          <p:nvPr>
            <p:ph idx="1"/>
          </p:nvPr>
        </p:nvSpPr>
        <p:spPr bwMode="auto">
          <a:xfrm>
            <a:off x="4572000" y="2781300"/>
            <a:ext cx="4389438" cy="2592388"/>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25000"/>
              </a:lnSpc>
              <a:buFontTx/>
              <a:buNone/>
            </a:pPr>
            <a:r>
              <a:rPr lang="en-GB" sz="2000" dirty="0" smtClean="0"/>
              <a:t>     </a:t>
            </a:r>
            <a:r>
              <a:rPr lang="en-GB" sz="2000" b="1" i="1" dirty="0" smtClean="0"/>
              <a:t>Chemoinformatics</a:t>
            </a:r>
            <a:r>
              <a:rPr lang="en-GB" sz="2000" b="1" dirty="0" smtClean="0"/>
              <a:t> is a field dealing with objects (molecules or reactions) in </a:t>
            </a:r>
            <a:r>
              <a:rPr lang="en-GB" sz="2000" b="1" dirty="0" err="1" smtClean="0"/>
              <a:t>multidimentional</a:t>
            </a:r>
            <a:r>
              <a:rPr lang="en-GB" sz="2000" b="1" dirty="0" smtClean="0"/>
              <a:t> chemical space defined by graphs or molecular descriptors</a:t>
            </a:r>
          </a:p>
          <a:p>
            <a:pPr eaLnBrk="1" hangingPunct="1">
              <a:lnSpc>
                <a:spcPct val="125000"/>
              </a:lnSpc>
              <a:buFontTx/>
              <a:buNone/>
            </a:pPr>
            <a:endParaRPr lang="en-GB" sz="2000" b="1" dirty="0" smtClean="0"/>
          </a:p>
        </p:txBody>
      </p:sp>
      <p:pic>
        <p:nvPicPr>
          <p:cNvPr id="4" name="test_color_cp.avi">
            <a:hlinkClick r:id="" action="ppaction://media"/>
          </p:cNvPr>
          <p:cNvPicPr>
            <a:picLocks noRot="1" noChangeAspect="1"/>
          </p:cNvPicPr>
          <p:nvPr>
            <a:videoFile r:link="rId1"/>
          </p:nvPr>
        </p:nvPicPr>
        <p:blipFill>
          <a:blip r:embed="rId4" cstate="print"/>
          <a:srcRect/>
          <a:stretch>
            <a:fillRect/>
          </a:stretch>
        </p:blipFill>
        <p:spPr bwMode="auto">
          <a:xfrm>
            <a:off x="571500" y="2000250"/>
            <a:ext cx="3929063" cy="4011613"/>
          </a:xfrm>
          <a:prstGeom prst="rect">
            <a:avLst/>
          </a:prstGeom>
          <a:noFill/>
          <a:ln w="9525">
            <a:noFill/>
            <a:miter lim="800000"/>
            <a:headEnd/>
            <a:tailEnd/>
          </a:ln>
        </p:spPr>
      </p:pic>
      <p:sp>
        <p:nvSpPr>
          <p:cNvPr id="5" name="ZoneTexte 4"/>
          <p:cNvSpPr txBox="1"/>
          <p:nvPr/>
        </p:nvSpPr>
        <p:spPr>
          <a:xfrm>
            <a:off x="4643438" y="5572140"/>
            <a:ext cx="4214842" cy="738664"/>
          </a:xfrm>
          <a:prstGeom prst="rect">
            <a:avLst/>
          </a:prstGeom>
          <a:noFill/>
        </p:spPr>
        <p:txBody>
          <a:bodyPr wrap="square" rtlCol="0">
            <a:spAutoFit/>
          </a:bodyPr>
          <a:lstStyle/>
          <a:p>
            <a:r>
              <a:rPr lang="en-GB" sz="1400" dirty="0" smtClean="0"/>
              <a:t>“</a:t>
            </a:r>
            <a:r>
              <a:rPr lang="en-GB" sz="1400" i="1" dirty="0" err="1" smtClean="0"/>
              <a:t>Chemoinformatics</a:t>
            </a:r>
            <a:r>
              <a:rPr lang="en-GB" sz="1400" i="1" dirty="0" smtClean="0"/>
              <a:t> Approaches to Virtual Screening</a:t>
            </a:r>
            <a:r>
              <a:rPr lang="en-GB" sz="1400" dirty="0" smtClean="0"/>
              <a:t>”, A. Varnek and A. Tropsha, Eds., RSC Publishing, 2008</a:t>
            </a:r>
            <a:endParaRPr lang="fr-FR" sz="1400" dirty="0" smtClean="0"/>
          </a:p>
          <a:p>
            <a:endParaRPr lang="fr-FR"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afterEffect">
                                  <p:stCondLst>
                                    <p:cond delay="0"/>
                                  </p:stCondLst>
                                  <p:childTnLst>
                                    <p:cmd type="call" cmd="togglePause">
                                      <p:cBhvr>
                                        <p:cTn id="6" dur="1" fill="hold"/>
                                        <p:tgtEl>
                                          <p:spTgt spid="4"/>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501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827584" y="692696"/>
            <a:ext cx="7476727" cy="707886"/>
          </a:xfrm>
          <a:prstGeom prst="rect">
            <a:avLst/>
          </a:prstGeom>
          <a:noFill/>
          <a:ln w="15875">
            <a:noFill/>
            <a:miter lim="800000"/>
            <a:headEnd/>
            <a:tailEnd/>
          </a:ln>
        </p:spPr>
        <p:txBody>
          <a:bodyPr wrap="none">
            <a:spAutoFit/>
          </a:bodyPr>
          <a:lstStyle/>
          <a:p>
            <a:r>
              <a:rPr lang="en-GB" sz="4000" i="1" dirty="0" smtClean="0">
                <a:solidFill>
                  <a:srgbClr val="993300"/>
                </a:solidFill>
                <a:latin typeface="Comic Sans MS" pitchFamily="66" charset="0"/>
              </a:rPr>
              <a:t>Inference (Learning) </a:t>
            </a:r>
            <a:r>
              <a:rPr lang="en-GB" sz="4000" i="1" dirty="0">
                <a:solidFill>
                  <a:srgbClr val="993300"/>
                </a:solidFill>
                <a:latin typeface="Comic Sans MS" pitchFamily="66" charset="0"/>
              </a:rPr>
              <a:t>approach</a:t>
            </a:r>
          </a:p>
        </p:txBody>
      </p:sp>
      <p:sp>
        <p:nvSpPr>
          <p:cNvPr id="21507" name="Text Box 46"/>
          <p:cNvSpPr txBox="1">
            <a:spLocks noChangeArrowheads="1"/>
          </p:cNvSpPr>
          <p:nvPr/>
        </p:nvSpPr>
        <p:spPr bwMode="auto">
          <a:xfrm>
            <a:off x="34925" y="2276475"/>
            <a:ext cx="4176713" cy="466725"/>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fr-FR" sz="2400">
                <a:solidFill>
                  <a:schemeClr val="bg1"/>
                </a:solidFill>
              </a:rPr>
              <a:t>Quantum Chemistry</a:t>
            </a:r>
            <a:endParaRPr lang="en-US" sz="2400">
              <a:solidFill>
                <a:schemeClr val="bg1"/>
              </a:solidFill>
            </a:endParaRPr>
          </a:p>
        </p:txBody>
      </p:sp>
      <p:sp>
        <p:nvSpPr>
          <p:cNvPr id="21508" name="Text Box 47"/>
          <p:cNvSpPr txBox="1">
            <a:spLocks noChangeArrowheads="1"/>
          </p:cNvSpPr>
          <p:nvPr/>
        </p:nvSpPr>
        <p:spPr bwMode="auto">
          <a:xfrm>
            <a:off x="252413" y="3605213"/>
            <a:ext cx="3814762" cy="831850"/>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r>
              <a:rPr lang="en-GB" sz="2400">
                <a:solidFill>
                  <a:schemeClr val="bg1"/>
                </a:solidFill>
              </a:rPr>
              <a:t>Force Field </a:t>
            </a:r>
          </a:p>
          <a:p>
            <a:pPr algn="ctr"/>
            <a:r>
              <a:rPr lang="en-GB" sz="2400">
                <a:solidFill>
                  <a:schemeClr val="bg1"/>
                </a:solidFill>
              </a:rPr>
              <a:t>Molecular Modelling</a:t>
            </a:r>
            <a:endParaRPr lang="en-US" sz="2400">
              <a:solidFill>
                <a:schemeClr val="bg1"/>
              </a:solidFill>
            </a:endParaRPr>
          </a:p>
        </p:txBody>
      </p:sp>
      <p:sp>
        <p:nvSpPr>
          <p:cNvPr id="21509" name="Text Box 48"/>
          <p:cNvSpPr txBox="1">
            <a:spLocks noChangeArrowheads="1"/>
          </p:cNvSpPr>
          <p:nvPr/>
        </p:nvSpPr>
        <p:spPr bwMode="auto">
          <a:xfrm>
            <a:off x="34925" y="5276850"/>
            <a:ext cx="4103688" cy="528638"/>
          </a:xfrm>
          <a:prstGeom prst="rect">
            <a:avLst/>
          </a:prstGeom>
          <a:solidFill>
            <a:srgbClr val="FF99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99CC"/>
            </a:extrusionClr>
          </a:sp3d>
        </p:spPr>
        <p:txBody>
          <a:bodyPr>
            <a:spAutoFit/>
            <a:flatTx/>
          </a:bodyPr>
          <a:lstStyle/>
          <a:p>
            <a:pPr algn="ctr">
              <a:spcBef>
                <a:spcPct val="20000"/>
              </a:spcBef>
            </a:pPr>
            <a:r>
              <a:rPr lang="en-GB" sz="2800">
                <a:solidFill>
                  <a:schemeClr val="bg1"/>
                </a:solidFill>
              </a:rPr>
              <a:t>Chemoinformatics</a:t>
            </a:r>
            <a:endParaRPr lang="fr-FR" sz="2800">
              <a:solidFill>
                <a:schemeClr val="bg1"/>
              </a:solidFill>
            </a:endParaRPr>
          </a:p>
        </p:txBody>
      </p:sp>
      <p:grpSp>
        <p:nvGrpSpPr>
          <p:cNvPr id="2" name="Group 58"/>
          <p:cNvGrpSpPr>
            <a:grpSpLocks/>
          </p:cNvGrpSpPr>
          <p:nvPr/>
        </p:nvGrpSpPr>
        <p:grpSpPr bwMode="auto">
          <a:xfrm>
            <a:off x="4356100" y="2020888"/>
            <a:ext cx="4681538" cy="3856037"/>
            <a:chOff x="2426" y="1026"/>
            <a:chExt cx="2949" cy="2429"/>
          </a:xfrm>
        </p:grpSpPr>
        <p:sp>
          <p:nvSpPr>
            <p:cNvPr id="21511" name="AutoShape 52"/>
            <p:cNvSpPr>
              <a:spLocks noChangeArrowheads="1"/>
            </p:cNvSpPr>
            <p:nvPr/>
          </p:nvSpPr>
          <p:spPr bwMode="auto">
            <a:xfrm>
              <a:off x="3217" y="1026"/>
              <a:ext cx="2110" cy="433"/>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sz="2200" i="1" dirty="0">
                  <a:solidFill>
                    <a:schemeClr val="bg1"/>
                  </a:solidFill>
                </a:rPr>
                <a:t>deductive &gt;&gt; inductive</a:t>
              </a:r>
              <a:endParaRPr lang="en-US" sz="2200" i="1" dirty="0">
                <a:solidFill>
                  <a:schemeClr val="bg1"/>
                </a:solidFill>
              </a:endParaRPr>
            </a:p>
          </p:txBody>
        </p:sp>
        <p:sp>
          <p:nvSpPr>
            <p:cNvPr id="21512" name="Line 53"/>
            <p:cNvSpPr>
              <a:spLocks noChangeShapeType="1"/>
            </p:cNvSpPr>
            <p:nvPr/>
          </p:nvSpPr>
          <p:spPr bwMode="auto">
            <a:xfrm>
              <a:off x="2478" y="1267"/>
              <a:ext cx="686" cy="0"/>
            </a:xfrm>
            <a:prstGeom prst="line">
              <a:avLst/>
            </a:prstGeom>
            <a:noFill/>
            <a:ln w="28575">
              <a:solidFill>
                <a:schemeClr val="tx1"/>
              </a:solidFill>
              <a:round/>
              <a:headEnd/>
              <a:tailEnd type="triangle" w="med" len="med"/>
            </a:ln>
          </p:spPr>
          <p:txBody>
            <a:bodyPr/>
            <a:lstStyle/>
            <a:p>
              <a:endParaRPr lang="fr-FR"/>
            </a:p>
          </p:txBody>
        </p:sp>
        <p:sp>
          <p:nvSpPr>
            <p:cNvPr id="21513" name="Line 54"/>
            <p:cNvSpPr>
              <a:spLocks noChangeShapeType="1"/>
            </p:cNvSpPr>
            <p:nvPr/>
          </p:nvSpPr>
          <p:spPr bwMode="auto">
            <a:xfrm>
              <a:off x="2426" y="2182"/>
              <a:ext cx="686" cy="0"/>
            </a:xfrm>
            <a:prstGeom prst="line">
              <a:avLst/>
            </a:prstGeom>
            <a:noFill/>
            <a:ln w="28575">
              <a:solidFill>
                <a:schemeClr val="tx1"/>
              </a:solidFill>
              <a:round/>
              <a:headEnd/>
              <a:tailEnd type="triangle" w="med" len="med"/>
            </a:ln>
          </p:spPr>
          <p:txBody>
            <a:bodyPr/>
            <a:lstStyle/>
            <a:p>
              <a:endParaRPr lang="fr-FR"/>
            </a:p>
          </p:txBody>
        </p:sp>
        <p:sp>
          <p:nvSpPr>
            <p:cNvPr id="21514" name="AutoShape 55"/>
            <p:cNvSpPr>
              <a:spLocks noChangeArrowheads="1"/>
            </p:cNvSpPr>
            <p:nvPr/>
          </p:nvSpPr>
          <p:spPr bwMode="auto">
            <a:xfrm>
              <a:off x="3217" y="1941"/>
              <a:ext cx="2110" cy="433"/>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sz="2200" i="1">
                  <a:solidFill>
                    <a:schemeClr val="bg1"/>
                  </a:solidFill>
                </a:rPr>
                <a:t>deductive </a:t>
              </a:r>
              <a:r>
                <a:rPr lang="en-GB" sz="2200" i="1">
                  <a:solidFill>
                    <a:schemeClr val="bg1"/>
                  </a:solidFill>
                  <a:sym typeface="Symbol" pitchFamily="18" charset="2"/>
                </a:rPr>
                <a:t></a:t>
              </a:r>
              <a:r>
                <a:rPr lang="en-GB" sz="2200" i="1">
                  <a:solidFill>
                    <a:schemeClr val="bg1"/>
                  </a:solidFill>
                </a:rPr>
                <a:t> inductive</a:t>
              </a:r>
              <a:endParaRPr lang="en-US" sz="2200" i="1">
                <a:solidFill>
                  <a:schemeClr val="bg1"/>
                </a:solidFill>
              </a:endParaRPr>
            </a:p>
          </p:txBody>
        </p:sp>
        <p:sp>
          <p:nvSpPr>
            <p:cNvPr id="21515" name="Line 56"/>
            <p:cNvSpPr>
              <a:spLocks noChangeShapeType="1"/>
            </p:cNvSpPr>
            <p:nvPr/>
          </p:nvSpPr>
          <p:spPr bwMode="auto">
            <a:xfrm>
              <a:off x="2426" y="3144"/>
              <a:ext cx="686" cy="0"/>
            </a:xfrm>
            <a:prstGeom prst="line">
              <a:avLst/>
            </a:prstGeom>
            <a:noFill/>
            <a:ln w="28575">
              <a:solidFill>
                <a:schemeClr val="tx1"/>
              </a:solidFill>
              <a:round/>
              <a:headEnd/>
              <a:tailEnd type="triangle" w="med" len="med"/>
            </a:ln>
          </p:spPr>
          <p:txBody>
            <a:bodyPr/>
            <a:lstStyle/>
            <a:p>
              <a:endParaRPr lang="fr-FR"/>
            </a:p>
          </p:txBody>
        </p:sp>
        <p:sp>
          <p:nvSpPr>
            <p:cNvPr id="21516" name="AutoShape 57"/>
            <p:cNvSpPr>
              <a:spLocks noChangeArrowheads="1"/>
            </p:cNvSpPr>
            <p:nvPr/>
          </p:nvSpPr>
          <p:spPr bwMode="auto">
            <a:xfrm>
              <a:off x="3265" y="3022"/>
              <a:ext cx="2110" cy="433"/>
            </a:xfrm>
            <a:prstGeom prst="roundRect">
              <a:avLst>
                <a:gd name="adj" fmla="val 16667"/>
              </a:avLst>
            </a:prstGeom>
            <a:solidFill>
              <a:srgbClr val="CC99FF"/>
            </a:solidFill>
            <a:ln w="9525">
              <a:round/>
              <a:headEnd/>
              <a:tailEnd/>
            </a:ln>
            <a:scene3d>
              <a:camera prst="legacyPerspectiveTopRight"/>
              <a:lightRig rig="legacyFlat3" dir="b"/>
            </a:scene3d>
            <a:sp3d extrusionH="100000" prstMaterial="legacyPlastic">
              <a:bevelT w="13500" h="13500" prst="angle"/>
              <a:bevelB w="13500" h="13500" prst="angle"/>
              <a:extrusionClr>
                <a:srgbClr val="CC99FF"/>
              </a:extrusionClr>
            </a:sp3d>
          </p:spPr>
          <p:txBody>
            <a:bodyPr wrap="none" lIns="83969" tIns="41985" rIns="83969" bIns="41985" anchor="ctr">
              <a:flatTx/>
            </a:bodyPr>
            <a:lstStyle/>
            <a:p>
              <a:pPr algn="ctr" defTabSz="839788"/>
              <a:r>
                <a:rPr lang="en-GB" sz="2200" i="1">
                  <a:solidFill>
                    <a:schemeClr val="bg1"/>
                  </a:solidFill>
                </a:rPr>
                <a:t>deductive </a:t>
              </a:r>
              <a:r>
                <a:rPr lang="en-GB" i="1">
                  <a:solidFill>
                    <a:schemeClr val="bg1"/>
                  </a:solidFill>
                </a:rPr>
                <a:t>&lt;&lt;</a:t>
              </a:r>
              <a:r>
                <a:rPr lang="en-GB" sz="2200" i="1">
                  <a:solidFill>
                    <a:schemeClr val="bg1"/>
                  </a:solidFill>
                </a:rPr>
                <a:t> inductive</a:t>
              </a:r>
              <a:endParaRPr lang="en-US" sz="2200" i="1">
                <a:solidFill>
                  <a:schemeClr val="bg1"/>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1"/>
            <a:ext cx="8229600" cy="3989040"/>
          </a:xfrm>
        </p:spPr>
        <p:txBody>
          <a:bodyPr/>
          <a:lstStyle/>
          <a:p>
            <a:pPr algn="just"/>
            <a:r>
              <a:rPr lang="en-US" sz="2800" dirty="0" smtClean="0"/>
              <a:t>In </a:t>
            </a:r>
            <a:r>
              <a:rPr lang="en-US" sz="2800" dirty="0" err="1" smtClean="0"/>
              <a:t>chemoinformatics</a:t>
            </a:r>
            <a:r>
              <a:rPr lang="en-US" sz="2800" dirty="0" smtClean="0"/>
              <a:t> the logic of learning is not based on existing physical theories. </a:t>
            </a:r>
            <a:r>
              <a:rPr lang="en-US" sz="2800" b="1" dirty="0" smtClean="0"/>
              <a:t>Chemoinformatics considers the world too complex to be </a:t>
            </a:r>
            <a:r>
              <a:rPr lang="en-US" sz="2800" b="1" i="1" dirty="0" smtClean="0"/>
              <a:t>a priori</a:t>
            </a:r>
            <a:r>
              <a:rPr lang="en-US" sz="2800" b="1" dirty="0" smtClean="0"/>
              <a:t> described by any set of rules. </a:t>
            </a:r>
            <a:r>
              <a:rPr lang="en-US" sz="2800" dirty="0" smtClean="0"/>
              <a:t>Thus, the rules (models) in </a:t>
            </a:r>
            <a:r>
              <a:rPr lang="en-US" sz="2800" dirty="0" err="1" smtClean="0"/>
              <a:t>chemoinformatics</a:t>
            </a:r>
            <a:r>
              <a:rPr lang="en-US" sz="2800" dirty="0" smtClean="0"/>
              <a:t> are not explicitly taken from rigorous physical models, but learned inductively from the data. </a:t>
            </a:r>
            <a:endParaRPr lang="fr-FR" sz="2800" dirty="0"/>
          </a:p>
        </p:txBody>
      </p:sp>
      <p:sp>
        <p:nvSpPr>
          <p:cNvPr id="4" name="Rectangle 2"/>
          <p:cNvSpPr>
            <a:spLocks noChangeArrowheads="1"/>
          </p:cNvSpPr>
          <p:nvPr/>
        </p:nvSpPr>
        <p:spPr bwMode="auto">
          <a:xfrm>
            <a:off x="928662" y="500042"/>
            <a:ext cx="7476727" cy="707886"/>
          </a:xfrm>
          <a:prstGeom prst="rect">
            <a:avLst/>
          </a:prstGeom>
          <a:noFill/>
          <a:ln w="15875">
            <a:noFill/>
            <a:miter lim="800000"/>
            <a:headEnd/>
            <a:tailEnd/>
          </a:ln>
        </p:spPr>
        <p:txBody>
          <a:bodyPr wrap="none">
            <a:spAutoFit/>
          </a:bodyPr>
          <a:lstStyle/>
          <a:p>
            <a:r>
              <a:rPr lang="en-GB" sz="4000" i="1" dirty="0" smtClean="0">
                <a:solidFill>
                  <a:srgbClr val="993300"/>
                </a:solidFill>
                <a:latin typeface="Comic Sans MS" pitchFamily="66" charset="0"/>
              </a:rPr>
              <a:t>Inference (Learning) </a:t>
            </a:r>
            <a:r>
              <a:rPr lang="en-GB" sz="4000" i="1" dirty="0">
                <a:solidFill>
                  <a:srgbClr val="993300"/>
                </a:solidFill>
                <a:latin typeface="Comic Sans MS" pitchFamily="66" charset="0"/>
              </a:rPr>
              <a:t>approach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150938" y="1676400"/>
            <a:ext cx="3794125" cy="4191000"/>
            <a:chOff x="816" y="1056"/>
            <a:chExt cx="2688" cy="2640"/>
          </a:xfrm>
        </p:grpSpPr>
        <p:sp>
          <p:nvSpPr>
            <p:cNvPr id="33807" name="AutoShape 3"/>
            <p:cNvSpPr>
              <a:spLocks noChangeArrowheads="1"/>
            </p:cNvSpPr>
            <p:nvPr/>
          </p:nvSpPr>
          <p:spPr bwMode="auto">
            <a:xfrm flipV="1">
              <a:off x="816" y="2880"/>
              <a:ext cx="2688" cy="81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439 w 21600"/>
                <a:gd name="T13" fmla="*/ 3441 h 21600"/>
                <a:gd name="T14" fmla="*/ 18161 w 21600"/>
                <a:gd name="T15" fmla="*/ 18159 h 21600"/>
              </a:gdLst>
              <a:ahLst/>
              <a:cxnLst>
                <a:cxn ang="T8">
                  <a:pos x="T0" y="T1"/>
                </a:cxn>
                <a:cxn ang="T9">
                  <a:pos x="T2" y="T3"/>
                </a:cxn>
                <a:cxn ang="T10">
                  <a:pos x="T4" y="T5"/>
                </a:cxn>
                <a:cxn ang="T11">
                  <a:pos x="T6" y="T7"/>
                </a:cxn>
              </a:cxnLst>
              <a:rect l="T12" t="T13" r="T14" b="T15"/>
              <a:pathLst>
                <a:path w="21600" h="21600">
                  <a:moveTo>
                    <a:pt x="0" y="0"/>
                  </a:moveTo>
                  <a:lnTo>
                    <a:pt x="3286" y="21600"/>
                  </a:lnTo>
                  <a:lnTo>
                    <a:pt x="18314" y="21600"/>
                  </a:lnTo>
                  <a:lnTo>
                    <a:pt x="21600" y="0"/>
                  </a:lnTo>
                  <a:close/>
                </a:path>
              </a:pathLst>
            </a:custGeom>
            <a:solidFill>
              <a:srgbClr val="FF0000"/>
            </a:solidFill>
            <a:ln w="12700">
              <a:solidFill>
                <a:schemeClr val="tx1"/>
              </a:solidFill>
              <a:miter lim="800000"/>
              <a:headEnd type="none" w="sm" len="sm"/>
              <a:tailEnd type="none" w="sm" len="sm"/>
            </a:ln>
          </p:spPr>
          <p:txBody>
            <a:bodyPr wrap="none" anchor="ctr"/>
            <a:lstStyle/>
            <a:p>
              <a:endParaRPr lang="fr-FR"/>
            </a:p>
          </p:txBody>
        </p:sp>
        <p:sp>
          <p:nvSpPr>
            <p:cNvPr id="33808" name="AutoShape 4"/>
            <p:cNvSpPr>
              <a:spLocks noChangeArrowheads="1"/>
            </p:cNvSpPr>
            <p:nvPr/>
          </p:nvSpPr>
          <p:spPr bwMode="auto">
            <a:xfrm flipV="1">
              <a:off x="1224" y="2064"/>
              <a:ext cx="1873" cy="81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152 w 21600"/>
                <a:gd name="T13" fmla="*/ 4156 h 21600"/>
                <a:gd name="T14" fmla="*/ 17448 w 21600"/>
                <a:gd name="T15" fmla="*/ 17444 h 21600"/>
              </a:gdLst>
              <a:ahLst/>
              <a:cxnLst>
                <a:cxn ang="T8">
                  <a:pos x="T0" y="T1"/>
                </a:cxn>
                <a:cxn ang="T9">
                  <a:pos x="T2" y="T3"/>
                </a:cxn>
                <a:cxn ang="T10">
                  <a:pos x="T4" y="T5"/>
                </a:cxn>
                <a:cxn ang="T11">
                  <a:pos x="T6" y="T7"/>
                </a:cxn>
              </a:cxnLst>
              <a:rect l="T12" t="T13" r="T14" b="T15"/>
              <a:pathLst>
                <a:path w="21600" h="21600">
                  <a:moveTo>
                    <a:pt x="0" y="0"/>
                  </a:moveTo>
                  <a:lnTo>
                    <a:pt x="4705" y="21600"/>
                  </a:lnTo>
                  <a:lnTo>
                    <a:pt x="16895" y="21600"/>
                  </a:lnTo>
                  <a:lnTo>
                    <a:pt x="21600" y="0"/>
                  </a:lnTo>
                  <a:close/>
                </a:path>
              </a:pathLst>
            </a:custGeom>
            <a:solidFill>
              <a:schemeClr val="accent1"/>
            </a:solidFill>
            <a:ln w="12700">
              <a:solidFill>
                <a:schemeClr val="tx1"/>
              </a:solidFill>
              <a:miter lim="800000"/>
              <a:headEnd type="none" w="sm" len="sm"/>
              <a:tailEnd type="none" w="sm" len="sm"/>
            </a:ln>
          </p:spPr>
          <p:txBody>
            <a:bodyPr wrap="none" anchor="ctr"/>
            <a:lstStyle/>
            <a:p>
              <a:endParaRPr lang="fr-FR"/>
            </a:p>
          </p:txBody>
        </p:sp>
        <p:sp>
          <p:nvSpPr>
            <p:cNvPr id="33809" name="AutoShape 5"/>
            <p:cNvSpPr>
              <a:spLocks noChangeArrowheads="1"/>
            </p:cNvSpPr>
            <p:nvPr/>
          </p:nvSpPr>
          <p:spPr bwMode="auto">
            <a:xfrm flipV="1">
              <a:off x="1631" y="1056"/>
              <a:ext cx="1059" cy="101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207 h 21600"/>
                <a:gd name="T14" fmla="*/ 14400 w 21600"/>
                <a:gd name="T15" fmla="*/ 14393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2"/>
            </a:solidFill>
            <a:ln w="12700">
              <a:solidFill>
                <a:schemeClr val="tx1"/>
              </a:solidFill>
              <a:miter lim="800000"/>
              <a:headEnd type="none" w="sm" len="sm"/>
              <a:tailEnd type="none" w="sm" len="sm"/>
            </a:ln>
          </p:spPr>
          <p:txBody>
            <a:bodyPr wrap="none" anchor="ctr"/>
            <a:lstStyle/>
            <a:p>
              <a:endParaRPr lang="fr-FR"/>
            </a:p>
          </p:txBody>
        </p:sp>
      </p:grpSp>
      <p:sp>
        <p:nvSpPr>
          <p:cNvPr id="33795" name="Rectangle 6"/>
          <p:cNvSpPr>
            <a:spLocks noGrp="1" noChangeArrowheads="1"/>
          </p:cNvSpPr>
          <p:nvPr>
            <p:ph type="title"/>
          </p:nvPr>
        </p:nvSpPr>
        <p:spPr>
          <a:xfrm>
            <a:off x="642938" y="606425"/>
            <a:ext cx="7858125" cy="762000"/>
          </a:xfrm>
        </p:spPr>
        <p:txBody>
          <a:bodyPr anchor="t"/>
          <a:lstStyle/>
          <a:p>
            <a:pPr eaLnBrk="1" hangingPunct="1"/>
            <a:r>
              <a:rPr lang="en-US" sz="2800" b="1" i="1" smtClean="0">
                <a:solidFill>
                  <a:srgbClr val="C00000"/>
                </a:solidFill>
              </a:rPr>
              <a:t>Chemoinformatics:      </a:t>
            </a:r>
            <a:r>
              <a:rPr lang="en-US" sz="2800" b="1" smtClean="0">
                <a:solidFill>
                  <a:srgbClr val="000099"/>
                </a:solidFill>
              </a:rPr>
              <a:t>From Data to Knowledge</a:t>
            </a:r>
          </a:p>
        </p:txBody>
      </p:sp>
      <p:sp>
        <p:nvSpPr>
          <p:cNvPr id="33796" name="Line 7"/>
          <p:cNvSpPr>
            <a:spLocks noChangeShapeType="1"/>
          </p:cNvSpPr>
          <p:nvPr/>
        </p:nvSpPr>
        <p:spPr bwMode="auto">
          <a:xfrm>
            <a:off x="1736725" y="4572000"/>
            <a:ext cx="2574925" cy="0"/>
          </a:xfrm>
          <a:prstGeom prst="line">
            <a:avLst/>
          </a:prstGeom>
          <a:noFill/>
          <a:ln w="9525">
            <a:solidFill>
              <a:schemeClr val="tx1"/>
            </a:solidFill>
            <a:round/>
            <a:headEnd/>
            <a:tailEnd/>
          </a:ln>
        </p:spPr>
        <p:txBody>
          <a:bodyPr wrap="none" anchor="ctr"/>
          <a:lstStyle/>
          <a:p>
            <a:endParaRPr lang="en-US"/>
          </a:p>
        </p:txBody>
      </p:sp>
      <p:sp>
        <p:nvSpPr>
          <p:cNvPr id="33797" name="Text Box 8"/>
          <p:cNvSpPr txBox="1">
            <a:spLocks noChangeArrowheads="1"/>
          </p:cNvSpPr>
          <p:nvPr/>
        </p:nvSpPr>
        <p:spPr bwMode="auto">
          <a:xfrm>
            <a:off x="2622550" y="2420938"/>
            <a:ext cx="1006475" cy="830262"/>
          </a:xfrm>
          <a:prstGeom prst="rect">
            <a:avLst/>
          </a:prstGeom>
          <a:noFill/>
          <a:ln w="9525">
            <a:noFill/>
            <a:miter lim="800000"/>
            <a:headEnd/>
            <a:tailEnd/>
          </a:ln>
        </p:spPr>
        <p:txBody>
          <a:bodyPr wrap="none">
            <a:spAutoFit/>
          </a:bodyPr>
          <a:lstStyle/>
          <a:p>
            <a:pPr algn="ctr"/>
            <a:r>
              <a:rPr lang="en-US">
                <a:solidFill>
                  <a:schemeClr val="bg1"/>
                </a:solidFill>
              </a:rPr>
              <a:t>know-</a:t>
            </a:r>
          </a:p>
          <a:p>
            <a:pPr algn="ctr"/>
            <a:r>
              <a:rPr lang="en-US">
                <a:solidFill>
                  <a:schemeClr val="bg1"/>
                </a:solidFill>
              </a:rPr>
              <a:t>ledge</a:t>
            </a:r>
            <a:endParaRPr lang="en-US"/>
          </a:p>
        </p:txBody>
      </p:sp>
      <p:sp>
        <p:nvSpPr>
          <p:cNvPr id="33798" name="Text Box 9"/>
          <p:cNvSpPr txBox="1">
            <a:spLocks noChangeArrowheads="1"/>
          </p:cNvSpPr>
          <p:nvPr/>
        </p:nvSpPr>
        <p:spPr bwMode="auto">
          <a:xfrm>
            <a:off x="2266950" y="3770313"/>
            <a:ext cx="1757363" cy="461962"/>
          </a:xfrm>
          <a:prstGeom prst="rect">
            <a:avLst/>
          </a:prstGeom>
          <a:noFill/>
          <a:ln w="9525">
            <a:noFill/>
            <a:miter lim="800000"/>
            <a:headEnd/>
            <a:tailEnd/>
          </a:ln>
        </p:spPr>
        <p:txBody>
          <a:bodyPr wrap="none">
            <a:spAutoFit/>
          </a:bodyPr>
          <a:lstStyle/>
          <a:p>
            <a:r>
              <a:rPr lang="en-US"/>
              <a:t>information</a:t>
            </a:r>
          </a:p>
        </p:txBody>
      </p:sp>
      <p:sp>
        <p:nvSpPr>
          <p:cNvPr id="33799" name="Text Box 10"/>
          <p:cNvSpPr txBox="1">
            <a:spLocks noChangeArrowheads="1"/>
          </p:cNvSpPr>
          <p:nvPr/>
        </p:nvSpPr>
        <p:spPr bwMode="auto">
          <a:xfrm>
            <a:off x="2644775" y="5057775"/>
            <a:ext cx="766763" cy="461963"/>
          </a:xfrm>
          <a:prstGeom prst="rect">
            <a:avLst/>
          </a:prstGeom>
          <a:noFill/>
          <a:ln w="9525">
            <a:noFill/>
            <a:miter lim="800000"/>
            <a:headEnd/>
            <a:tailEnd/>
          </a:ln>
        </p:spPr>
        <p:txBody>
          <a:bodyPr wrap="none">
            <a:spAutoFit/>
          </a:bodyPr>
          <a:lstStyle/>
          <a:p>
            <a:r>
              <a:rPr lang="en-US"/>
              <a:t>data</a:t>
            </a:r>
          </a:p>
        </p:txBody>
      </p:sp>
      <p:sp>
        <p:nvSpPr>
          <p:cNvPr id="33800" name="Text Box 11"/>
          <p:cNvSpPr txBox="1">
            <a:spLocks noChangeArrowheads="1"/>
          </p:cNvSpPr>
          <p:nvPr/>
        </p:nvSpPr>
        <p:spPr bwMode="auto">
          <a:xfrm>
            <a:off x="4243388" y="2327275"/>
            <a:ext cx="2033587" cy="457200"/>
          </a:xfrm>
          <a:prstGeom prst="rect">
            <a:avLst/>
          </a:prstGeom>
          <a:noFill/>
          <a:ln w="9525">
            <a:noFill/>
            <a:miter lim="800000"/>
            <a:headEnd/>
            <a:tailEnd/>
          </a:ln>
        </p:spPr>
        <p:txBody>
          <a:bodyPr>
            <a:spAutoFit/>
          </a:bodyPr>
          <a:lstStyle/>
          <a:p>
            <a:r>
              <a:rPr lang="en-US">
                <a:solidFill>
                  <a:srgbClr val="FF0000"/>
                </a:solidFill>
              </a:rPr>
              <a:t>generalization</a:t>
            </a:r>
          </a:p>
        </p:txBody>
      </p:sp>
      <p:sp>
        <p:nvSpPr>
          <p:cNvPr id="33801" name="Text Box 12"/>
          <p:cNvSpPr txBox="1">
            <a:spLocks noChangeArrowheads="1"/>
          </p:cNvSpPr>
          <p:nvPr/>
        </p:nvSpPr>
        <p:spPr bwMode="auto">
          <a:xfrm>
            <a:off x="4806950" y="3656013"/>
            <a:ext cx="1235075" cy="457200"/>
          </a:xfrm>
          <a:prstGeom prst="rect">
            <a:avLst/>
          </a:prstGeom>
          <a:noFill/>
          <a:ln w="9525">
            <a:noFill/>
            <a:miter lim="800000"/>
            <a:headEnd/>
            <a:tailEnd/>
          </a:ln>
        </p:spPr>
        <p:txBody>
          <a:bodyPr>
            <a:spAutoFit/>
          </a:bodyPr>
          <a:lstStyle/>
          <a:p>
            <a:r>
              <a:rPr lang="en-US">
                <a:solidFill>
                  <a:srgbClr val="FF0000"/>
                </a:solidFill>
              </a:rPr>
              <a:t>context</a:t>
            </a:r>
          </a:p>
        </p:txBody>
      </p:sp>
      <p:sp>
        <p:nvSpPr>
          <p:cNvPr id="33802" name="Text Box 13"/>
          <p:cNvSpPr txBox="1">
            <a:spLocks noChangeArrowheads="1"/>
          </p:cNvSpPr>
          <p:nvPr/>
        </p:nvSpPr>
        <p:spPr bwMode="auto">
          <a:xfrm>
            <a:off x="4992688" y="4887913"/>
            <a:ext cx="2171700" cy="830262"/>
          </a:xfrm>
          <a:prstGeom prst="rect">
            <a:avLst/>
          </a:prstGeom>
          <a:noFill/>
          <a:ln w="9525">
            <a:noFill/>
            <a:miter lim="800000"/>
            <a:headEnd/>
            <a:tailEnd/>
          </a:ln>
        </p:spPr>
        <p:txBody>
          <a:bodyPr>
            <a:spAutoFit/>
          </a:bodyPr>
          <a:lstStyle/>
          <a:p>
            <a:r>
              <a:rPr lang="en-US" dirty="0">
                <a:solidFill>
                  <a:srgbClr val="FF0000"/>
                </a:solidFill>
              </a:rPr>
              <a:t>measurement</a:t>
            </a:r>
          </a:p>
          <a:p>
            <a:r>
              <a:rPr lang="en-US" dirty="0" smtClean="0">
                <a:solidFill>
                  <a:srgbClr val="FF0000"/>
                </a:solidFill>
              </a:rPr>
              <a:t>or calculation</a:t>
            </a:r>
            <a:endParaRPr lang="en-US" dirty="0">
              <a:solidFill>
                <a:srgbClr val="FF0000"/>
              </a:solidFill>
            </a:endParaRPr>
          </a:p>
        </p:txBody>
      </p:sp>
      <p:sp>
        <p:nvSpPr>
          <p:cNvPr id="33803" name="Line 14"/>
          <p:cNvSpPr>
            <a:spLocks noChangeShapeType="1"/>
          </p:cNvSpPr>
          <p:nvPr/>
        </p:nvSpPr>
        <p:spPr bwMode="auto">
          <a:xfrm flipV="1">
            <a:off x="6927850" y="1833563"/>
            <a:ext cx="0" cy="4033837"/>
          </a:xfrm>
          <a:prstGeom prst="line">
            <a:avLst/>
          </a:prstGeom>
          <a:noFill/>
          <a:ln w="38100">
            <a:solidFill>
              <a:schemeClr val="tx1"/>
            </a:solidFill>
            <a:round/>
            <a:headEnd/>
            <a:tailEnd type="triangle" w="med" len="med"/>
          </a:ln>
        </p:spPr>
        <p:txBody>
          <a:bodyPr wrap="none" anchor="ctr"/>
          <a:lstStyle/>
          <a:p>
            <a:endParaRPr lang="en-US"/>
          </a:p>
        </p:txBody>
      </p:sp>
      <p:sp>
        <p:nvSpPr>
          <p:cNvPr id="33804" name="Line 15"/>
          <p:cNvSpPr>
            <a:spLocks noChangeShapeType="1"/>
          </p:cNvSpPr>
          <p:nvPr/>
        </p:nvSpPr>
        <p:spPr bwMode="auto">
          <a:xfrm flipV="1">
            <a:off x="785813" y="1676400"/>
            <a:ext cx="0" cy="4033838"/>
          </a:xfrm>
          <a:prstGeom prst="line">
            <a:avLst/>
          </a:prstGeom>
          <a:noFill/>
          <a:ln w="38100">
            <a:solidFill>
              <a:schemeClr val="tx1"/>
            </a:solidFill>
            <a:round/>
            <a:headEnd type="triangle" w="med" len="med"/>
            <a:tailEnd/>
          </a:ln>
        </p:spPr>
        <p:txBody>
          <a:bodyPr wrap="none" anchor="ctr"/>
          <a:lstStyle/>
          <a:p>
            <a:endParaRPr lang="en-US"/>
          </a:p>
        </p:txBody>
      </p:sp>
      <p:sp>
        <p:nvSpPr>
          <p:cNvPr id="33805" name="Text Box 16"/>
          <p:cNvSpPr txBox="1">
            <a:spLocks noChangeArrowheads="1"/>
          </p:cNvSpPr>
          <p:nvPr/>
        </p:nvSpPr>
        <p:spPr bwMode="auto">
          <a:xfrm>
            <a:off x="873125" y="1720850"/>
            <a:ext cx="1379538" cy="830263"/>
          </a:xfrm>
          <a:prstGeom prst="rect">
            <a:avLst/>
          </a:prstGeom>
          <a:noFill/>
          <a:ln w="12700">
            <a:noFill/>
            <a:miter lim="800000"/>
            <a:headEnd type="none" w="sm" len="sm"/>
            <a:tailEnd type="none" w="sm" len="sm"/>
          </a:ln>
        </p:spPr>
        <p:txBody>
          <a:bodyPr wrap="none">
            <a:spAutoFit/>
          </a:bodyPr>
          <a:lstStyle/>
          <a:p>
            <a:r>
              <a:rPr lang="de-DE">
                <a:solidFill>
                  <a:schemeClr val="tx2"/>
                </a:solidFill>
              </a:rPr>
              <a:t>deductive</a:t>
            </a:r>
          </a:p>
          <a:p>
            <a:r>
              <a:rPr lang="de-DE">
                <a:solidFill>
                  <a:schemeClr val="tx2"/>
                </a:solidFill>
              </a:rPr>
              <a:t>learning</a:t>
            </a:r>
          </a:p>
        </p:txBody>
      </p:sp>
      <p:sp>
        <p:nvSpPr>
          <p:cNvPr id="33806" name="Text Box 17"/>
          <p:cNvSpPr txBox="1">
            <a:spLocks noChangeArrowheads="1"/>
          </p:cNvSpPr>
          <p:nvPr/>
        </p:nvSpPr>
        <p:spPr bwMode="auto">
          <a:xfrm>
            <a:off x="7164388" y="1720850"/>
            <a:ext cx="1327150" cy="830263"/>
          </a:xfrm>
          <a:prstGeom prst="rect">
            <a:avLst/>
          </a:prstGeom>
          <a:noFill/>
          <a:ln w="12700">
            <a:noFill/>
            <a:miter lim="800000"/>
            <a:headEnd type="none" w="sm" len="sm"/>
            <a:tailEnd type="none" w="sm" len="sm"/>
          </a:ln>
        </p:spPr>
        <p:txBody>
          <a:bodyPr wrap="none">
            <a:spAutoFit/>
          </a:bodyPr>
          <a:lstStyle/>
          <a:p>
            <a:r>
              <a:rPr lang="de-DE"/>
              <a:t>inductive</a:t>
            </a:r>
          </a:p>
          <a:p>
            <a:r>
              <a:rPr lang="de-DE"/>
              <a:t>learning</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600201"/>
            <a:ext cx="8229600" cy="1972815"/>
          </a:xfrm>
        </p:spPr>
        <p:txBody>
          <a:bodyPr/>
          <a:lstStyle/>
          <a:p>
            <a:pPr algn="just"/>
            <a:r>
              <a:rPr lang="en-US" sz="2800" dirty="0" smtClean="0"/>
              <a:t>In </a:t>
            </a:r>
            <a:r>
              <a:rPr lang="en-US" sz="2800" dirty="0" err="1" smtClean="0"/>
              <a:t>chemoinformatics</a:t>
            </a:r>
            <a:r>
              <a:rPr lang="en-US" sz="2800" dirty="0" smtClean="0"/>
              <a:t>, a model represents an ensemble of rules or mathematical equation linking a given property (activity) with the molecular structure.</a:t>
            </a:r>
            <a:endParaRPr lang="fr-FR" sz="2800" dirty="0"/>
          </a:p>
        </p:txBody>
      </p:sp>
      <p:sp>
        <p:nvSpPr>
          <p:cNvPr id="4" name="Rectangle 2"/>
          <p:cNvSpPr>
            <a:spLocks noChangeArrowheads="1"/>
          </p:cNvSpPr>
          <p:nvPr/>
        </p:nvSpPr>
        <p:spPr bwMode="auto">
          <a:xfrm>
            <a:off x="2195736" y="476672"/>
            <a:ext cx="1880643" cy="707886"/>
          </a:xfrm>
          <a:prstGeom prst="rect">
            <a:avLst/>
          </a:prstGeom>
          <a:noFill/>
          <a:ln w="15875">
            <a:noFill/>
            <a:miter lim="800000"/>
            <a:headEnd/>
            <a:tailEnd/>
          </a:ln>
        </p:spPr>
        <p:txBody>
          <a:bodyPr wrap="none">
            <a:spAutoFit/>
          </a:bodyPr>
          <a:lstStyle/>
          <a:p>
            <a:r>
              <a:rPr lang="en-GB" sz="4000" i="1" dirty="0" smtClean="0">
                <a:solidFill>
                  <a:srgbClr val="993300"/>
                </a:solidFill>
                <a:latin typeface="Comic Sans MS" pitchFamily="66" charset="0"/>
              </a:rPr>
              <a:t>Models</a:t>
            </a:r>
            <a:endParaRPr lang="en-GB" sz="4000" i="1" dirty="0">
              <a:solidFill>
                <a:srgbClr val="993300"/>
              </a:solidFill>
              <a:latin typeface="Comic Sans MS" pitchFamily="66" charset="0"/>
            </a:endParaRPr>
          </a:p>
        </p:txBody>
      </p:sp>
      <p:sp>
        <p:nvSpPr>
          <p:cNvPr id="7" name="Rectangle 6"/>
          <p:cNvSpPr>
            <a:spLocks noChangeArrowheads="1"/>
          </p:cNvSpPr>
          <p:nvPr/>
        </p:nvSpPr>
        <p:spPr bwMode="auto">
          <a:xfrm>
            <a:off x="1619672" y="3789040"/>
            <a:ext cx="4484218" cy="525401"/>
          </a:xfrm>
          <a:prstGeom prst="rect">
            <a:avLst/>
          </a:prstGeom>
          <a:noFill/>
          <a:ln w="25400">
            <a:noFill/>
            <a:miter lim="800000"/>
            <a:headEnd/>
            <a:tailEnd/>
          </a:ln>
        </p:spPr>
        <p:txBody>
          <a:bodyPr wrap="none" lIns="90000" tIns="46800" rIns="90000" bIns="46800">
            <a:spAutoFit/>
          </a:bodyPr>
          <a:lstStyle/>
          <a:p>
            <a:r>
              <a:rPr lang="fr-FR" sz="2800" b="1" dirty="0" smtClean="0">
                <a:solidFill>
                  <a:srgbClr val="5892D4"/>
                </a:solidFill>
                <a:latin typeface="Arial" pitchFamily="34" charset="0"/>
              </a:rPr>
              <a:t>PROPERTY= </a:t>
            </a:r>
            <a:r>
              <a:rPr lang="fr-FR" sz="2800" b="1" dirty="0">
                <a:solidFill>
                  <a:srgbClr val="5892D4"/>
                </a:solidFill>
                <a:latin typeface="Arial" pitchFamily="34" charset="0"/>
              </a:rPr>
              <a:t>f </a:t>
            </a:r>
            <a:r>
              <a:rPr lang="fr-FR" sz="2800" b="1" dirty="0" smtClean="0">
                <a:solidFill>
                  <a:srgbClr val="5892D4"/>
                </a:solidFill>
                <a:latin typeface="Arial" pitchFamily="34" charset="0"/>
              </a:rPr>
              <a:t>(structure)</a:t>
            </a:r>
            <a:endParaRPr lang="fr-FR" sz="2800" b="1" dirty="0">
              <a:solidFill>
                <a:srgbClr val="5892D4"/>
              </a:solidFill>
              <a:latin typeface="Arial" pitchFamily="34" charset="0"/>
            </a:endParaRPr>
          </a:p>
        </p:txBody>
      </p:sp>
      <p:sp>
        <p:nvSpPr>
          <p:cNvPr id="9" name="Espace réservé du contenu 2"/>
          <p:cNvSpPr txBox="1">
            <a:spLocks/>
          </p:cNvSpPr>
          <p:nvPr/>
        </p:nvSpPr>
        <p:spPr bwMode="auto">
          <a:xfrm>
            <a:off x="467544" y="4437112"/>
            <a:ext cx="8229600" cy="19728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Two main types of models:</a:t>
            </a:r>
          </a:p>
          <a:p>
            <a:pPr marL="342900" marR="0" lvl="0" indent="-342900" algn="just" defTabSz="914400" rtl="0" eaLnBrk="0" fontAlgn="base" latinLnBrk="0" hangingPunct="0">
              <a:lnSpc>
                <a:spcPct val="100000"/>
              </a:lnSpc>
              <a:spcBef>
                <a:spcPct val="20000"/>
              </a:spcBef>
              <a:spcAft>
                <a:spcPct val="0"/>
              </a:spcAft>
              <a:buClrTx/>
              <a:buSzTx/>
              <a:tabLst/>
              <a:defRPr/>
            </a:pPr>
            <a:r>
              <a:rPr kumimoji="0" lang="en-US" sz="2800" dirty="0" smtClean="0">
                <a:latin typeface="+mn-lt"/>
              </a:rPr>
              <a:t> 		 </a:t>
            </a:r>
            <a:r>
              <a:rPr kumimoji="0" lang="en-US" sz="2800" smtClean="0">
                <a:latin typeface="+mn-lt"/>
              </a:rPr>
              <a:t>- classification </a:t>
            </a:r>
            <a:r>
              <a:rPr kumimoji="0" lang="en-US" sz="2800" dirty="0" smtClean="0">
                <a:latin typeface="+mn-lt"/>
              </a:rPr>
              <a:t>(SAR)</a:t>
            </a:r>
          </a:p>
          <a:p>
            <a:pPr marL="342900" marR="0" lvl="0" indent="-342900" algn="just" defTabSz="914400" rtl="0" eaLnBrk="0" fontAlgn="base" latinLnBrk="0" hangingPunct="0">
              <a:lnSpc>
                <a:spcPct val="100000"/>
              </a:lnSpc>
              <a:spcBef>
                <a:spcPct val="20000"/>
              </a:spcBef>
              <a:spcAft>
                <a:spcPct val="0"/>
              </a:spcAft>
              <a:buClrTx/>
              <a:buSzTx/>
              <a:tabLst/>
              <a:defRPr/>
            </a:pPr>
            <a:r>
              <a:rPr kumimoji="0" lang="en-US" sz="2800" dirty="0" smtClean="0">
                <a:latin typeface="+mn-lt"/>
              </a:rPr>
              <a:t>            - regression (QSAR) </a:t>
            </a:r>
            <a:endParaRPr kumimoji="0" lang="fr-FR"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45"/>
          <p:cNvSpPr txBox="1">
            <a:spLocks noChangeArrowheads="1"/>
          </p:cNvSpPr>
          <p:nvPr/>
        </p:nvSpPr>
        <p:spPr bwMode="auto">
          <a:xfrm>
            <a:off x="3214688" y="6072188"/>
            <a:ext cx="2224087" cy="461962"/>
          </a:xfrm>
          <a:prstGeom prst="rect">
            <a:avLst/>
          </a:prstGeom>
          <a:solidFill>
            <a:srgbClr val="FF43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43FF"/>
            </a:extrusionClr>
          </a:sp3d>
        </p:spPr>
        <p:txBody>
          <a:bodyPr>
            <a:spAutoFit/>
            <a:flatTx/>
          </a:bodyPr>
          <a:lstStyle/>
          <a:p>
            <a:pPr algn="ctr"/>
            <a:r>
              <a:rPr lang="fr-FR" sz="2400">
                <a:solidFill>
                  <a:srgbClr val="FFFFFF"/>
                </a:solidFill>
              </a:rPr>
              <a:t>In silico design</a:t>
            </a:r>
            <a:endParaRPr lang="en-US" sz="2400">
              <a:solidFill>
                <a:srgbClr val="FFFFFF"/>
              </a:solidFill>
            </a:endParaRPr>
          </a:p>
        </p:txBody>
      </p:sp>
      <p:sp>
        <p:nvSpPr>
          <p:cNvPr id="27651" name="AutoShape 42"/>
          <p:cNvSpPr>
            <a:spLocks noChangeArrowheads="1"/>
          </p:cNvSpPr>
          <p:nvPr/>
        </p:nvSpPr>
        <p:spPr bwMode="auto">
          <a:xfrm>
            <a:off x="611560" y="3356992"/>
            <a:ext cx="2500312" cy="785813"/>
          </a:xfrm>
          <a:prstGeom prst="roundRect">
            <a:avLst>
              <a:gd name="adj" fmla="val 16667"/>
            </a:avLst>
          </a:prstGeom>
          <a:gradFill rotWithShape="1">
            <a:gsLst>
              <a:gs pos="0">
                <a:srgbClr val="993300"/>
              </a:gs>
              <a:gs pos="100000">
                <a:srgbClr val="471800">
                  <a:alpha val="82001"/>
                </a:srgbClr>
              </a:gs>
            </a:gsLst>
            <a:lin ang="5400000" scaled="1"/>
          </a:gradFill>
          <a:ln w="9525">
            <a:round/>
            <a:headEnd/>
            <a:tailEnd/>
          </a:ln>
          <a:scene3d>
            <a:camera prst="legacyPerspectiveTopRight"/>
            <a:lightRig rig="legacyFlat3" dir="b"/>
          </a:scene3d>
          <a:sp3d extrusionH="100000" prstMaterial="legacyPlastic">
            <a:bevelT w="13500" h="13500" prst="angle"/>
            <a:bevelB w="13500" h="13500" prst="angle"/>
            <a:extrusionClr>
              <a:srgbClr val="993300"/>
            </a:extrusionClr>
          </a:sp3d>
        </p:spPr>
        <p:txBody>
          <a:bodyPr wrap="none" lIns="83969" tIns="41985" rIns="83969" bIns="41985" anchor="ctr">
            <a:flatTx/>
          </a:bodyPr>
          <a:lstStyle/>
          <a:p>
            <a:pPr algn="ctr" defTabSz="839788"/>
            <a:r>
              <a:rPr lang="en-US" sz="2400" dirty="0">
                <a:solidFill>
                  <a:schemeClr val="bg1"/>
                </a:solidFill>
              </a:rPr>
              <a:t>Chemical</a:t>
            </a:r>
          </a:p>
          <a:p>
            <a:pPr algn="ctr" defTabSz="839788"/>
            <a:r>
              <a:rPr lang="en-US" sz="2400" dirty="0">
                <a:solidFill>
                  <a:schemeClr val="bg1"/>
                </a:solidFill>
              </a:rPr>
              <a:t>Databases</a:t>
            </a:r>
          </a:p>
        </p:txBody>
      </p:sp>
      <p:sp>
        <p:nvSpPr>
          <p:cNvPr id="27652" name="Text Box 68"/>
          <p:cNvSpPr txBox="1">
            <a:spLocks noChangeArrowheads="1"/>
          </p:cNvSpPr>
          <p:nvPr/>
        </p:nvSpPr>
        <p:spPr bwMode="auto">
          <a:xfrm>
            <a:off x="3286125" y="4572000"/>
            <a:ext cx="2224088" cy="400050"/>
          </a:xfrm>
          <a:prstGeom prst="rect">
            <a:avLst/>
          </a:prstGeom>
          <a:solidFill>
            <a:srgbClr val="5CDFE6"/>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5CDFE6"/>
            </a:extrusionClr>
          </a:sp3d>
        </p:spPr>
        <p:txBody>
          <a:bodyPr>
            <a:spAutoFit/>
            <a:flatTx/>
          </a:bodyPr>
          <a:lstStyle/>
          <a:p>
            <a:pPr algn="ctr"/>
            <a:r>
              <a:rPr lang="fr-FR" sz="2000">
                <a:solidFill>
                  <a:srgbClr val="FFFFFF"/>
                </a:solidFill>
              </a:rPr>
              <a:t>Virtuel screening</a:t>
            </a:r>
            <a:endParaRPr lang="en-US" sz="2000">
              <a:solidFill>
                <a:srgbClr val="FFFFFF"/>
              </a:solidFill>
            </a:endParaRPr>
          </a:p>
        </p:txBody>
      </p:sp>
      <p:sp>
        <p:nvSpPr>
          <p:cNvPr id="27653" name="Rectangle 2"/>
          <p:cNvSpPr>
            <a:spLocks noChangeArrowheads="1"/>
          </p:cNvSpPr>
          <p:nvPr/>
        </p:nvSpPr>
        <p:spPr bwMode="auto">
          <a:xfrm>
            <a:off x="2000250" y="214313"/>
            <a:ext cx="5689600" cy="701675"/>
          </a:xfrm>
          <a:prstGeom prst="rect">
            <a:avLst/>
          </a:prstGeom>
          <a:noFill/>
          <a:ln w="15875">
            <a:noFill/>
            <a:miter lim="800000"/>
            <a:headEnd/>
            <a:tailEnd/>
          </a:ln>
        </p:spPr>
        <p:txBody>
          <a:bodyPr>
            <a:spAutoFit/>
          </a:bodyPr>
          <a:lstStyle/>
          <a:p>
            <a:pPr>
              <a:buClr>
                <a:schemeClr val="bg2"/>
              </a:buClr>
              <a:buSzPct val="75000"/>
              <a:buFont typeface="Wingdings" pitchFamily="2" charset="2"/>
              <a:buNone/>
            </a:pPr>
            <a:r>
              <a:rPr lang="en-GB" sz="4000" b="1" i="1">
                <a:solidFill>
                  <a:srgbClr val="993300"/>
                </a:solidFill>
                <a:latin typeface="Comic Sans MS" pitchFamily="66" charset="0"/>
              </a:rPr>
              <a:t>Major applications</a:t>
            </a:r>
          </a:p>
        </p:txBody>
      </p:sp>
      <p:sp>
        <p:nvSpPr>
          <p:cNvPr id="27654" name="AutoShape 42"/>
          <p:cNvSpPr>
            <a:spLocks noChangeArrowheads="1"/>
          </p:cNvSpPr>
          <p:nvPr/>
        </p:nvSpPr>
        <p:spPr bwMode="auto">
          <a:xfrm>
            <a:off x="5364088" y="3356992"/>
            <a:ext cx="2571750" cy="785813"/>
          </a:xfrm>
          <a:prstGeom prst="roundRect">
            <a:avLst>
              <a:gd name="adj" fmla="val 16667"/>
            </a:avLst>
          </a:prstGeom>
          <a:gradFill rotWithShape="1">
            <a:gsLst>
              <a:gs pos="0">
                <a:srgbClr val="993300"/>
              </a:gs>
              <a:gs pos="100000">
                <a:srgbClr val="471800">
                  <a:alpha val="82001"/>
                </a:srgbClr>
              </a:gs>
            </a:gsLst>
            <a:lin ang="5400000" scaled="1"/>
          </a:gradFill>
          <a:ln w="9525">
            <a:round/>
            <a:headEnd/>
            <a:tailEnd/>
          </a:ln>
          <a:scene3d>
            <a:camera prst="legacyPerspectiveTopRight"/>
            <a:lightRig rig="legacyFlat3" dir="b"/>
          </a:scene3d>
          <a:sp3d extrusionH="100000" prstMaterial="legacyPlastic">
            <a:bevelT w="13500" h="13500" prst="angle"/>
            <a:bevelB w="13500" h="13500" prst="angle"/>
            <a:extrusionClr>
              <a:srgbClr val="993300"/>
            </a:extrusionClr>
          </a:sp3d>
        </p:spPr>
        <p:txBody>
          <a:bodyPr wrap="none" lIns="83969" tIns="41985" rIns="83969" bIns="41985" anchor="ctr">
            <a:flatTx/>
          </a:bodyPr>
          <a:lstStyle/>
          <a:p>
            <a:pPr algn="ctr" defTabSz="839788"/>
            <a:r>
              <a:rPr lang="en-US" sz="2400" dirty="0">
                <a:solidFill>
                  <a:schemeClr val="bg1"/>
                </a:solidFill>
              </a:rPr>
              <a:t>Structure-Activity </a:t>
            </a:r>
          </a:p>
          <a:p>
            <a:pPr algn="ctr" defTabSz="839788"/>
            <a:r>
              <a:rPr lang="en-US" sz="2400" dirty="0">
                <a:solidFill>
                  <a:schemeClr val="bg1"/>
                </a:solidFill>
              </a:rPr>
              <a:t>Models</a:t>
            </a:r>
          </a:p>
        </p:txBody>
      </p:sp>
      <p:sp>
        <p:nvSpPr>
          <p:cNvPr id="42" name="Flèche vers le bas 41"/>
          <p:cNvSpPr/>
          <p:nvPr/>
        </p:nvSpPr>
        <p:spPr>
          <a:xfrm>
            <a:off x="4071938" y="5214938"/>
            <a:ext cx="357187" cy="571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6" name="ZoneTexte 9"/>
          <p:cNvSpPr txBox="1">
            <a:spLocks noChangeArrowheads="1"/>
          </p:cNvSpPr>
          <p:nvPr/>
        </p:nvSpPr>
        <p:spPr bwMode="auto">
          <a:xfrm>
            <a:off x="5148064" y="1124744"/>
            <a:ext cx="3531929" cy="1938992"/>
          </a:xfrm>
          <a:prstGeom prst="rect">
            <a:avLst/>
          </a:prstGeom>
          <a:noFill/>
          <a:ln w="9525">
            <a:noFill/>
            <a:miter lim="800000"/>
            <a:headEnd/>
            <a:tailEnd/>
          </a:ln>
        </p:spPr>
        <p:txBody>
          <a:bodyPr wrap="none">
            <a:spAutoFit/>
          </a:bodyPr>
          <a:lstStyle/>
          <a:p>
            <a:r>
              <a:rPr lang="fr-FR" sz="2000" b="1" dirty="0"/>
              <a:t>Machine-</a:t>
            </a:r>
            <a:r>
              <a:rPr lang="fr-FR" sz="2000" b="1" dirty="0" err="1"/>
              <a:t>learning</a:t>
            </a:r>
            <a:r>
              <a:rPr lang="fr-FR" sz="2000" b="1" dirty="0"/>
              <a:t> </a:t>
            </a:r>
            <a:r>
              <a:rPr lang="fr-FR" sz="2000" b="1" dirty="0" err="1"/>
              <a:t>approaches</a:t>
            </a:r>
            <a:r>
              <a:rPr lang="fr-FR" sz="2000" b="1" dirty="0"/>
              <a:t>:</a:t>
            </a:r>
          </a:p>
          <a:p>
            <a:pPr>
              <a:buFontTx/>
              <a:buChar char="-"/>
            </a:pPr>
            <a:r>
              <a:rPr lang="fr-FR" sz="2000" dirty="0"/>
              <a:t>  MLR,</a:t>
            </a:r>
          </a:p>
          <a:p>
            <a:pPr>
              <a:buFontTx/>
              <a:buChar char="-"/>
            </a:pPr>
            <a:r>
              <a:rPr lang="fr-FR" sz="2000" dirty="0" err="1" smtClean="0"/>
              <a:t>Decision</a:t>
            </a:r>
            <a:r>
              <a:rPr lang="fr-FR" sz="2000" dirty="0" smtClean="0"/>
              <a:t> </a:t>
            </a:r>
            <a:r>
              <a:rPr lang="fr-FR" sz="2000" dirty="0" err="1"/>
              <a:t>Trees</a:t>
            </a:r>
            <a:r>
              <a:rPr lang="fr-FR" sz="2000" dirty="0"/>
              <a:t>,</a:t>
            </a:r>
          </a:p>
          <a:p>
            <a:pPr>
              <a:buFontTx/>
              <a:buChar char="-"/>
            </a:pPr>
            <a:r>
              <a:rPr lang="fr-FR" sz="2000" dirty="0"/>
              <a:t> </a:t>
            </a:r>
            <a:r>
              <a:rPr lang="fr-FR" sz="2000" dirty="0" err="1"/>
              <a:t>Artificial</a:t>
            </a:r>
            <a:r>
              <a:rPr lang="fr-FR" sz="2000" dirty="0"/>
              <a:t> Neural Networks,</a:t>
            </a:r>
          </a:p>
          <a:p>
            <a:pPr>
              <a:buFontTx/>
              <a:buChar char="-"/>
            </a:pPr>
            <a:r>
              <a:rPr lang="fr-FR" sz="2000" dirty="0"/>
              <a:t> Support </a:t>
            </a:r>
            <a:r>
              <a:rPr lang="fr-FR" sz="2000" dirty="0" err="1"/>
              <a:t>Vector</a:t>
            </a:r>
            <a:r>
              <a:rPr lang="fr-FR" sz="2000" dirty="0"/>
              <a:t> Machines, </a:t>
            </a:r>
          </a:p>
          <a:p>
            <a:pPr>
              <a:buFontTx/>
              <a:buChar char="-"/>
            </a:pPr>
            <a:r>
              <a:rPr lang="fr-FR" sz="2000" dirty="0"/>
              <a:t>………</a:t>
            </a:r>
          </a:p>
        </p:txBody>
      </p:sp>
      <p:sp>
        <p:nvSpPr>
          <p:cNvPr id="27659" name="ZoneTexte 12"/>
          <p:cNvSpPr txBox="1">
            <a:spLocks noChangeArrowheads="1"/>
          </p:cNvSpPr>
          <p:nvPr/>
        </p:nvSpPr>
        <p:spPr bwMode="auto">
          <a:xfrm>
            <a:off x="214312" y="1071563"/>
            <a:ext cx="3781623" cy="1938992"/>
          </a:xfrm>
          <a:prstGeom prst="rect">
            <a:avLst/>
          </a:prstGeom>
          <a:noFill/>
          <a:ln w="9525">
            <a:noFill/>
            <a:miter lim="800000"/>
            <a:headEnd/>
            <a:tailEnd/>
          </a:ln>
        </p:spPr>
        <p:txBody>
          <a:bodyPr wrap="square">
            <a:spAutoFit/>
          </a:bodyPr>
          <a:lstStyle/>
          <a:p>
            <a:r>
              <a:rPr lang="fr-FR" sz="2000" b="1" dirty="0" err="1"/>
              <a:t>Algorithms</a:t>
            </a:r>
            <a:r>
              <a:rPr lang="fr-FR" sz="2000" b="1" dirty="0"/>
              <a:t> for  organisation and </a:t>
            </a:r>
            <a:r>
              <a:rPr lang="fr-FR" sz="2000" b="1" dirty="0" err="1"/>
              <a:t>search</a:t>
            </a:r>
            <a:r>
              <a:rPr lang="fr-FR" sz="2000" b="1" dirty="0"/>
              <a:t> the data</a:t>
            </a:r>
          </a:p>
          <a:p>
            <a:endParaRPr lang="fr-FR" sz="2000" b="1" dirty="0"/>
          </a:p>
          <a:p>
            <a:pPr>
              <a:buFontTx/>
              <a:buChar char="-"/>
            </a:pPr>
            <a:r>
              <a:rPr lang="fr-FR" sz="2000" dirty="0"/>
              <a:t>  </a:t>
            </a:r>
            <a:r>
              <a:rPr lang="fr-FR" sz="2000" dirty="0" err="1"/>
              <a:t>fingerprints</a:t>
            </a:r>
            <a:r>
              <a:rPr lang="fr-FR" sz="2000" dirty="0"/>
              <a:t>,</a:t>
            </a:r>
          </a:p>
          <a:p>
            <a:pPr>
              <a:buFontTx/>
              <a:buChar char="-"/>
            </a:pPr>
            <a:r>
              <a:rPr lang="fr-FR" sz="2000" dirty="0"/>
              <a:t> graph </a:t>
            </a:r>
            <a:r>
              <a:rPr lang="fr-FR" sz="2000" dirty="0" err="1"/>
              <a:t>theory</a:t>
            </a:r>
            <a:r>
              <a:rPr lang="fr-FR" sz="2000" dirty="0"/>
              <a:t>,</a:t>
            </a:r>
          </a:p>
          <a:p>
            <a:pPr>
              <a:buFontTx/>
              <a:buChar char="-"/>
            </a:pPr>
            <a:r>
              <a:rPr lang="fr-FR" sz="2000" dirty="0"/>
              <a:t> </a:t>
            </a:r>
            <a:r>
              <a:rPr lang="fr-FR" sz="2000" dirty="0" err="1"/>
              <a:t>similarity</a:t>
            </a:r>
            <a:r>
              <a:rPr lang="fr-FR" sz="2000" dirty="0"/>
              <a:t> </a:t>
            </a:r>
            <a:r>
              <a:rPr lang="fr-FR" sz="2000" dirty="0" err="1"/>
              <a:t>measures</a:t>
            </a:r>
            <a:r>
              <a:rPr lang="fr-FR" sz="2000" dirty="0"/>
              <a:t>, </a:t>
            </a:r>
          </a:p>
        </p:txBody>
      </p:sp>
      <p:cxnSp>
        <p:nvCxnSpPr>
          <p:cNvPr id="36" name="Connecteur en angle 35"/>
          <p:cNvCxnSpPr/>
          <p:nvPr/>
        </p:nvCxnSpPr>
        <p:spPr>
          <a:xfrm>
            <a:off x="1835696" y="4149080"/>
            <a:ext cx="1356742" cy="641226"/>
          </a:xfrm>
          <a:prstGeom prst="bent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en angle 37"/>
          <p:cNvCxnSpPr/>
          <p:nvPr/>
        </p:nvCxnSpPr>
        <p:spPr>
          <a:xfrm rot="10800000" flipV="1">
            <a:off x="5715002" y="4149079"/>
            <a:ext cx="1305271" cy="565795"/>
          </a:xfrm>
          <a:prstGeom prst="bent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checkerboard(across)">
                                      <p:cBhvr>
                                        <p:cTn id="7" dur="500"/>
                                        <p:tgtEl>
                                          <p:spTgt spid="2765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grpId="1" nodeType="clickEffect">
                                  <p:stCondLst>
                                    <p:cond delay="0"/>
                                  </p:stCondLst>
                                  <p:childTnLst>
                                    <p:animEffect transition="out" filter="checkerboard(across)">
                                      <p:cBhvr>
                                        <p:cTn id="11" dur="500"/>
                                        <p:tgtEl>
                                          <p:spTgt spid="27659"/>
                                        </p:tgtEl>
                                      </p:cBhvr>
                                    </p:animEffect>
                                    <p:set>
                                      <p:cBhvr>
                                        <p:cTn id="12" dur="1" fill="hold">
                                          <p:stCondLst>
                                            <p:cond delay="499"/>
                                          </p:stCondLst>
                                        </p:cTn>
                                        <p:tgtEl>
                                          <p:spTgt spid="27659"/>
                                        </p:tgtEl>
                                        <p:attrNameLst>
                                          <p:attrName>style.visibility</p:attrName>
                                        </p:attrNameLst>
                                      </p:cBhvr>
                                      <p:to>
                                        <p:strVal val="hidden"/>
                                      </p:to>
                                    </p:set>
                                  </p:childTnLst>
                                </p:cTn>
                              </p:par>
                              <p:par>
                                <p:cTn id="13" presetID="5" presetClass="entr" presetSubtype="10" fill="hold" grpId="0" nodeType="withEffect">
                                  <p:stCondLst>
                                    <p:cond delay="0"/>
                                  </p:stCondLst>
                                  <p:childTnLst>
                                    <p:set>
                                      <p:cBhvr>
                                        <p:cTn id="14" dur="1" fill="hold">
                                          <p:stCondLst>
                                            <p:cond delay="0"/>
                                          </p:stCondLst>
                                        </p:cTn>
                                        <p:tgtEl>
                                          <p:spTgt spid="27656"/>
                                        </p:tgtEl>
                                        <p:attrNameLst>
                                          <p:attrName>style.visibility</p:attrName>
                                        </p:attrNameLst>
                                      </p:cBhvr>
                                      <p:to>
                                        <p:strVal val="visible"/>
                                      </p:to>
                                    </p:set>
                                    <p:animEffect transition="in" filter="checkerboard(across)">
                                      <p:cBhvr>
                                        <p:cTn id="15" dur="500"/>
                                        <p:tgtEl>
                                          <p:spTgt spid="276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6" grpId="0"/>
      <p:bldP spid="27659" grpId="0"/>
      <p:bldP spid="27659" grpId="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6" name="Picture 2" descr="Paper_02"/>
          <p:cNvPicPr>
            <a:picLocks noChangeAspect="1" noChangeArrowheads="1"/>
          </p:cNvPicPr>
          <p:nvPr/>
        </p:nvPicPr>
        <p:blipFill>
          <a:blip r:embed="rId3" cstate="print"/>
          <a:srcRect/>
          <a:stretch>
            <a:fillRect/>
          </a:stretch>
        </p:blipFill>
        <p:spPr bwMode="auto">
          <a:xfrm>
            <a:off x="142844" y="285728"/>
            <a:ext cx="9151938" cy="6291262"/>
          </a:xfrm>
          <a:prstGeom prst="rect">
            <a:avLst/>
          </a:prstGeom>
          <a:noFill/>
          <a:ln w="9525">
            <a:noFill/>
            <a:miter lim="800000"/>
            <a:headEnd/>
            <a:tailEnd/>
          </a:ln>
        </p:spPr>
      </p:pic>
      <p:sp>
        <p:nvSpPr>
          <p:cNvPr id="6" name="Rectangle 5"/>
          <p:cNvSpPr/>
          <p:nvPr/>
        </p:nvSpPr>
        <p:spPr>
          <a:xfrm>
            <a:off x="1357290" y="2500306"/>
            <a:ext cx="6353021" cy="1323439"/>
          </a:xfrm>
          <a:prstGeom prst="rect">
            <a:avLst/>
          </a:prstGeom>
        </p:spPr>
        <p:txBody>
          <a:bodyPr wrap="none">
            <a:spAutoFit/>
          </a:bodyPr>
          <a:lstStyle/>
          <a:p>
            <a:r>
              <a:rPr lang="en-GB" sz="4400" b="1" dirty="0" err="1" smtClean="0">
                <a:solidFill>
                  <a:srgbClr val="FFCC00"/>
                </a:solidFill>
                <a:cs typeface="Times New Roman" pitchFamily="18" charset="0"/>
              </a:rPr>
              <a:t>Chemoinformatics</a:t>
            </a:r>
            <a:r>
              <a:rPr lang="en-GB" sz="4400" b="1" dirty="0" smtClean="0">
                <a:solidFill>
                  <a:srgbClr val="FFCC00"/>
                </a:solidFill>
                <a:cs typeface="Times New Roman" pitchFamily="18" charset="0"/>
              </a:rPr>
              <a:t>: </a:t>
            </a:r>
            <a:endParaRPr lang="en-GB" sz="4400" b="1" i="1" dirty="0">
              <a:solidFill>
                <a:srgbClr val="FFCC00"/>
              </a:solidFill>
              <a:cs typeface="Times New Roman" pitchFamily="18" charset="0"/>
            </a:endParaRPr>
          </a:p>
          <a:p>
            <a:r>
              <a:rPr lang="en-GB" sz="3600" b="1" i="1" dirty="0" smtClean="0">
                <a:solidFill>
                  <a:srgbClr val="FFCC00"/>
                </a:solidFill>
                <a:cs typeface="Times New Roman" pitchFamily="18" charset="0"/>
              </a:rPr>
              <a:t>			some applications</a:t>
            </a:r>
            <a:endParaRPr lang="en-US" sz="3600" b="1" dirty="0">
              <a:solidFill>
                <a:srgbClr val="FFCC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85750" y="214313"/>
            <a:ext cx="8229600" cy="1143000"/>
          </a:xfrm>
        </p:spPr>
        <p:txBody>
          <a:bodyPr rtlCol="0" anchor="t">
            <a:normAutofit/>
          </a:bodyPr>
          <a:lstStyle/>
          <a:p>
            <a:pPr eaLnBrk="1" fontAlgn="auto" hangingPunct="1">
              <a:spcAft>
                <a:spcPts val="0"/>
              </a:spcAft>
              <a:defRPr/>
            </a:pPr>
            <a:r>
              <a:rPr lang="fr-FR" sz="3600" b="1" dirty="0" err="1" smtClean="0">
                <a:solidFill>
                  <a:srgbClr val="CC3300"/>
                </a:solidFill>
                <a:latin typeface="+mn-lt"/>
              </a:rPr>
              <a:t>Chem</a:t>
            </a:r>
            <a:r>
              <a:rPr lang="fr-FR" sz="3600" b="1" i="1" dirty="0" err="1" smtClean="0">
                <a:solidFill>
                  <a:srgbClr val="CC3300"/>
                </a:solidFill>
                <a:latin typeface="+mn-lt"/>
              </a:rPr>
              <a:t>o</a:t>
            </a:r>
            <a:r>
              <a:rPr lang="fr-FR" sz="3600" b="1" dirty="0" err="1" smtClean="0">
                <a:solidFill>
                  <a:srgbClr val="CC3300"/>
                </a:solidFill>
                <a:latin typeface="+mn-lt"/>
              </a:rPr>
              <a:t>informatics</a:t>
            </a:r>
            <a:r>
              <a:rPr lang="fr-FR" sz="3600" dirty="0" smtClean="0">
                <a:solidFill>
                  <a:srgbClr val="CC3300"/>
                </a:solidFill>
                <a:latin typeface="+mn-lt"/>
              </a:rPr>
              <a:t>  -   </a:t>
            </a:r>
            <a:r>
              <a:rPr lang="fr-FR" sz="3600" dirty="0" err="1" smtClean="0">
                <a:solidFill>
                  <a:srgbClr val="CC3300"/>
                </a:solidFill>
                <a:latin typeface="+mn-lt"/>
              </a:rPr>
              <a:t>definition</a:t>
            </a:r>
            <a:endParaRPr lang="fr-FR" sz="3600" dirty="0" smtClean="0">
              <a:solidFill>
                <a:srgbClr val="CC3300"/>
              </a:solidFill>
              <a:latin typeface="+mn-lt"/>
            </a:endParaRPr>
          </a:p>
        </p:txBody>
      </p:sp>
      <p:sp>
        <p:nvSpPr>
          <p:cNvPr id="11267" name="Rectangle 3"/>
          <p:cNvSpPr>
            <a:spLocks noGrp="1" noChangeArrowheads="1"/>
          </p:cNvSpPr>
          <p:nvPr>
            <p:ph idx="1"/>
          </p:nvPr>
        </p:nvSpPr>
        <p:spPr>
          <a:xfrm>
            <a:off x="212725" y="1331913"/>
            <a:ext cx="8229600" cy="1439862"/>
          </a:xfrm>
        </p:spPr>
        <p:txBody>
          <a:bodyPr/>
          <a:lstStyle/>
          <a:p>
            <a:pPr algn="just" eaLnBrk="1" hangingPunct="1">
              <a:lnSpc>
                <a:spcPct val="90000"/>
              </a:lnSpc>
            </a:pPr>
            <a:r>
              <a:rPr lang="fr-FR" sz="2000" i="1" smtClean="0">
                <a:solidFill>
                  <a:srgbClr val="262673"/>
                </a:solidFill>
              </a:rPr>
              <a:t>Chemoinformatics</a:t>
            </a:r>
            <a:r>
              <a:rPr lang="fr-FR" sz="2000" smtClean="0"/>
              <a:t> is a generic term that encompasses the design, creation, organization, management, retrieval, analysis, dissemination, visualization, and use of chemical information </a:t>
            </a:r>
          </a:p>
          <a:p>
            <a:pPr algn="ctr" eaLnBrk="1" hangingPunct="1">
              <a:lnSpc>
                <a:spcPct val="90000"/>
              </a:lnSpc>
              <a:buFont typeface="Wingdings" pitchFamily="2" charset="2"/>
              <a:buNone/>
            </a:pPr>
            <a:r>
              <a:rPr lang="fr-FR" sz="2000" i="1" smtClean="0"/>
              <a:t>G. Paris, 1998.</a:t>
            </a:r>
          </a:p>
        </p:txBody>
      </p:sp>
      <p:sp>
        <p:nvSpPr>
          <p:cNvPr id="30724" name="Rectangle 3"/>
          <p:cNvSpPr txBox="1">
            <a:spLocks noChangeArrowheads="1"/>
          </p:cNvSpPr>
          <p:nvPr/>
        </p:nvSpPr>
        <p:spPr bwMode="auto">
          <a:xfrm>
            <a:off x="357188" y="4429125"/>
            <a:ext cx="8229600" cy="1643063"/>
          </a:xfrm>
          <a:prstGeom prst="rect">
            <a:avLst/>
          </a:prstGeom>
          <a:noFill/>
          <a:ln w="9525">
            <a:noFill/>
            <a:miter lim="800000"/>
            <a:headEnd/>
            <a:tailEnd/>
          </a:ln>
        </p:spPr>
        <p:txBody>
          <a:bodyPr/>
          <a:lstStyle/>
          <a:p>
            <a:pPr marL="342900" indent="-342900">
              <a:lnSpc>
                <a:spcPct val="90000"/>
              </a:lnSpc>
              <a:spcBef>
                <a:spcPct val="20000"/>
              </a:spcBef>
              <a:buClr>
                <a:schemeClr val="bg2"/>
              </a:buClr>
              <a:buSzPct val="75000"/>
              <a:buFont typeface="Wingdings" pitchFamily="2" charset="2"/>
              <a:buNone/>
              <a:defRPr/>
            </a:pPr>
            <a:endParaRPr lang="fr-FR">
              <a:latin typeface="+mn-lt"/>
            </a:endParaRPr>
          </a:p>
          <a:p>
            <a:pPr marL="342900" indent="-342900">
              <a:lnSpc>
                <a:spcPct val="90000"/>
              </a:lnSpc>
              <a:spcBef>
                <a:spcPct val="20000"/>
              </a:spcBef>
              <a:buClr>
                <a:schemeClr val="bg2"/>
              </a:buClr>
              <a:buSzPct val="75000"/>
              <a:buFont typeface="Wingdings" pitchFamily="2" charset="2"/>
              <a:buChar char="n"/>
              <a:defRPr/>
            </a:pPr>
            <a:r>
              <a:rPr lang="fr-FR" sz="2000" i="1">
                <a:solidFill>
                  <a:srgbClr val="262673"/>
                </a:solidFill>
                <a:latin typeface="+mn-lt"/>
              </a:rPr>
              <a:t>Chemoinformatics</a:t>
            </a:r>
            <a:r>
              <a:rPr lang="fr-FR" sz="2000">
                <a:latin typeface="+mn-lt"/>
              </a:rPr>
              <a:t> is the application of informatics methods to solve chemical problems </a:t>
            </a:r>
          </a:p>
          <a:p>
            <a:pPr marL="342900" indent="-342900" algn="ctr">
              <a:lnSpc>
                <a:spcPct val="90000"/>
              </a:lnSpc>
              <a:spcBef>
                <a:spcPct val="20000"/>
              </a:spcBef>
              <a:buClr>
                <a:schemeClr val="bg2"/>
              </a:buClr>
              <a:buSzPct val="75000"/>
              <a:buFont typeface="Wingdings" pitchFamily="2" charset="2"/>
              <a:buNone/>
              <a:defRPr/>
            </a:pPr>
            <a:r>
              <a:rPr lang="fr-FR" sz="2000" i="1">
                <a:latin typeface="+mn-lt"/>
              </a:rPr>
              <a:t>J. Gasteiger, 2004</a:t>
            </a:r>
          </a:p>
        </p:txBody>
      </p:sp>
      <p:sp>
        <p:nvSpPr>
          <p:cNvPr id="30725" name="Rectangle 6"/>
          <p:cNvSpPr>
            <a:spLocks noChangeArrowheads="1"/>
          </p:cNvSpPr>
          <p:nvPr/>
        </p:nvSpPr>
        <p:spPr bwMode="auto">
          <a:xfrm>
            <a:off x="357188" y="3060700"/>
            <a:ext cx="8105775" cy="1406525"/>
          </a:xfrm>
          <a:prstGeom prst="rect">
            <a:avLst/>
          </a:prstGeom>
          <a:noFill/>
          <a:ln w="9525">
            <a:noFill/>
            <a:miter lim="800000"/>
            <a:headEnd/>
            <a:tailEnd/>
          </a:ln>
        </p:spPr>
        <p:txBody>
          <a:bodyPr>
            <a:spAutoFit/>
          </a:bodyPr>
          <a:lstStyle/>
          <a:p>
            <a:pPr algn="just">
              <a:lnSpc>
                <a:spcPct val="80000"/>
              </a:lnSpc>
              <a:spcBef>
                <a:spcPct val="30000"/>
              </a:spcBef>
              <a:buFontTx/>
              <a:buChar char="•"/>
              <a:defRPr/>
            </a:pPr>
            <a:r>
              <a:rPr lang="en-US" sz="2000" dirty="0">
                <a:latin typeface="+mn-lt"/>
              </a:rPr>
              <a:t>  </a:t>
            </a:r>
            <a:r>
              <a:rPr lang="en-US" sz="2000" i="1" dirty="0" err="1">
                <a:solidFill>
                  <a:srgbClr val="262673"/>
                </a:solidFill>
                <a:latin typeface="+mn-lt"/>
              </a:rPr>
              <a:t>Chemoinformatics</a:t>
            </a:r>
            <a:r>
              <a:rPr lang="en-US" sz="2000" dirty="0">
                <a:latin typeface="+mn-lt"/>
              </a:rPr>
              <a:t> is the mixing of those information resources to transform data into information and information into knowledge for the intended purpose of making better decisions faster in the area of drug lead identification and optimization”</a:t>
            </a:r>
          </a:p>
          <a:p>
            <a:pPr algn="ctr">
              <a:lnSpc>
                <a:spcPct val="80000"/>
              </a:lnSpc>
              <a:spcBef>
                <a:spcPct val="30000"/>
              </a:spcBef>
              <a:defRPr/>
            </a:pPr>
            <a:r>
              <a:rPr lang="en-US" sz="2000" dirty="0">
                <a:latin typeface="+mn-lt"/>
              </a:rPr>
              <a:t> </a:t>
            </a:r>
            <a:r>
              <a:rPr lang="en-US" sz="2000" i="1" dirty="0">
                <a:latin typeface="+mn-lt"/>
              </a:rPr>
              <a:t>F.K. Brown, 1998</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71472" y="428604"/>
            <a:ext cx="7772400" cy="692150"/>
          </a:xfrm>
        </p:spPr>
        <p:txBody>
          <a:bodyPr/>
          <a:lstStyle/>
          <a:p>
            <a:r>
              <a:rPr lang="en-GB" sz="4000" b="1" dirty="0" err="1" smtClean="0">
                <a:solidFill>
                  <a:srgbClr val="002060"/>
                </a:solidFill>
              </a:rPr>
              <a:t>REACh</a:t>
            </a:r>
            <a:r>
              <a:rPr lang="en-GB" sz="4000" b="1" dirty="0" smtClean="0">
                <a:solidFill>
                  <a:srgbClr val="002060"/>
                </a:solidFill>
              </a:rPr>
              <a:t> regulation</a:t>
            </a:r>
            <a:endParaRPr lang="en-GB" sz="4000" b="1" dirty="0">
              <a:solidFill>
                <a:srgbClr val="002060"/>
              </a:solidFill>
            </a:endParaRPr>
          </a:p>
        </p:txBody>
      </p:sp>
      <p:sp>
        <p:nvSpPr>
          <p:cNvPr id="8195" name="Rectangle 3"/>
          <p:cNvSpPr>
            <a:spLocks noGrp="1" noChangeArrowheads="1"/>
          </p:cNvSpPr>
          <p:nvPr>
            <p:ph idx="1"/>
          </p:nvPr>
        </p:nvSpPr>
        <p:spPr>
          <a:xfrm>
            <a:off x="685800" y="1600201"/>
            <a:ext cx="7772400" cy="3543312"/>
          </a:xfrm>
        </p:spPr>
        <p:txBody>
          <a:bodyPr/>
          <a:lstStyle/>
          <a:p>
            <a:pPr algn="just"/>
            <a:r>
              <a:rPr lang="en-GB" sz="2000" dirty="0"/>
              <a:t>The European Union adopted </a:t>
            </a:r>
            <a:r>
              <a:rPr lang="en-GB" sz="2000" dirty="0" smtClean="0"/>
              <a:t>Regulation on </a:t>
            </a:r>
            <a:r>
              <a:rPr lang="en-GB" sz="2000" dirty="0"/>
              <a:t>the </a:t>
            </a:r>
            <a:r>
              <a:rPr lang="en-GB" sz="2000" b="1" dirty="0"/>
              <a:t>R</a:t>
            </a:r>
            <a:r>
              <a:rPr lang="en-GB" sz="2000" dirty="0"/>
              <a:t>egistration, </a:t>
            </a:r>
            <a:r>
              <a:rPr lang="en-GB" sz="2000" b="1" dirty="0"/>
              <a:t>E</a:t>
            </a:r>
            <a:r>
              <a:rPr lang="en-GB" sz="2000" dirty="0"/>
              <a:t>valuation, </a:t>
            </a:r>
            <a:r>
              <a:rPr lang="en-GB" sz="2000" b="1" dirty="0"/>
              <a:t>A</a:t>
            </a:r>
            <a:r>
              <a:rPr lang="en-GB" sz="2000" dirty="0"/>
              <a:t>uthorisation, and </a:t>
            </a:r>
            <a:r>
              <a:rPr lang="en-GB" sz="2000" b="1" dirty="0"/>
              <a:t>R</a:t>
            </a:r>
            <a:r>
              <a:rPr lang="en-GB" sz="2000" dirty="0"/>
              <a:t>estriction of </a:t>
            </a:r>
            <a:r>
              <a:rPr lang="en-GB" sz="2000" b="1" dirty="0"/>
              <a:t>Ch</a:t>
            </a:r>
            <a:r>
              <a:rPr lang="en-GB" sz="2000" dirty="0"/>
              <a:t>emicals (the “REACH Regulation”), which entered into force on June 1, 2007.</a:t>
            </a:r>
          </a:p>
          <a:p>
            <a:pPr algn="just">
              <a:buFont typeface="Monotype Sorts" pitchFamily="2" charset="2"/>
              <a:buNone/>
            </a:pPr>
            <a:endParaRPr lang="en-GB" sz="2000" dirty="0"/>
          </a:p>
          <a:p>
            <a:pPr algn="just"/>
            <a:r>
              <a:rPr lang="en-GB" sz="2000" dirty="0"/>
              <a:t>REACH </a:t>
            </a:r>
            <a:r>
              <a:rPr lang="en-GB" sz="2000" dirty="0" smtClean="0"/>
              <a:t>imposes </a:t>
            </a:r>
            <a:r>
              <a:rPr lang="en-GB" sz="2000" dirty="0"/>
              <a:t>requirements </a:t>
            </a:r>
            <a:r>
              <a:rPr lang="en-GB" sz="2000" dirty="0" smtClean="0"/>
              <a:t>of information of </a:t>
            </a:r>
            <a:r>
              <a:rPr lang="en-GB" sz="2000" dirty="0" err="1" smtClean="0"/>
              <a:t>physico</a:t>
            </a:r>
            <a:r>
              <a:rPr lang="en-GB" sz="2000" dirty="0" smtClean="0"/>
              <a:t>-chemical, toxicology and eco-toxicology parameters for the chemicals, production of which exceeds 1 ton. </a:t>
            </a:r>
          </a:p>
          <a:p>
            <a:pPr algn="just"/>
            <a:endParaRPr lang="en-GB" sz="2000" dirty="0" smtClean="0"/>
          </a:p>
          <a:p>
            <a:pPr algn="just"/>
            <a:r>
              <a:rPr lang="en-GB" sz="2000" dirty="0" smtClean="0"/>
              <a:t>More than 30.000 compounds must be tested. Total cost estimated (EU Commission) over a 11 -15 year period is €2.8 - €5.2 </a:t>
            </a:r>
            <a:r>
              <a:rPr lang="en-GB" sz="2000" dirty="0" err="1" smtClean="0"/>
              <a:t>bn</a:t>
            </a:r>
            <a:endParaRPr lang="en-GB" sz="2000" dirty="0" smtClean="0"/>
          </a:p>
          <a:p>
            <a:pPr algn="just"/>
            <a:endParaRPr lang="en-GB" sz="2000" dirty="0" smtClean="0">
              <a:solidFill>
                <a:schemeClr val="accent6">
                  <a:lumMod val="75000"/>
                </a:schemeClr>
              </a:solidFill>
            </a:endParaRPr>
          </a:p>
          <a:p>
            <a:endParaRPr lang="en-GB" sz="2000" dirty="0">
              <a:solidFill>
                <a:srgbClr val="3399FF"/>
              </a:solidFill>
            </a:endParaRPr>
          </a:p>
        </p:txBody>
      </p:sp>
      <p:sp>
        <p:nvSpPr>
          <p:cNvPr id="4" name="Text Box 17"/>
          <p:cNvSpPr txBox="1">
            <a:spLocks noChangeArrowheads="1"/>
          </p:cNvSpPr>
          <p:nvPr/>
        </p:nvSpPr>
        <p:spPr bwMode="auto">
          <a:xfrm>
            <a:off x="1142976" y="5286388"/>
            <a:ext cx="7097712" cy="914400"/>
          </a:xfrm>
          <a:prstGeom prst="rect">
            <a:avLst/>
          </a:prstGeom>
          <a:solidFill>
            <a:srgbClr val="FFFF00"/>
          </a:solidFill>
          <a:ln w="9525">
            <a:noFill/>
            <a:miter lim="800000"/>
            <a:headEnd/>
            <a:tailEnd/>
          </a:ln>
          <a:effectLst/>
        </p:spPr>
        <p:txBody>
          <a:bodyPr>
            <a:spAutoFit/>
          </a:bodyPr>
          <a:lstStyle/>
          <a:p>
            <a:r>
              <a:rPr lang="en-GB" sz="5400">
                <a:solidFill>
                  <a:srgbClr val="FF0000"/>
                </a:solidFill>
                <a:latin typeface="Arial" pitchFamily="34" charset="0"/>
              </a:rPr>
              <a:t>No Data, No Market!</a:t>
            </a:r>
            <a:endParaRPr lang="en-US" sz="5400">
              <a:solidFill>
                <a:srgbClr val="FF0000"/>
              </a:solidFill>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cstate="print"/>
          <a:srcRect/>
          <a:stretch>
            <a:fillRect/>
          </a:stretch>
        </p:blipFill>
        <p:spPr bwMode="auto">
          <a:xfrm>
            <a:off x="357188" y="857250"/>
            <a:ext cx="7572375" cy="3657600"/>
          </a:xfrm>
          <a:prstGeom prst="rect">
            <a:avLst/>
          </a:prstGeom>
          <a:noFill/>
          <a:ln w="9525">
            <a:noFill/>
            <a:miter lim="800000"/>
            <a:headEnd/>
            <a:tailEnd/>
          </a:ln>
        </p:spPr>
      </p:pic>
      <p:sp>
        <p:nvSpPr>
          <p:cNvPr id="32771" name="ZoneTexte 5"/>
          <p:cNvSpPr txBox="1">
            <a:spLocks noChangeArrowheads="1"/>
          </p:cNvSpPr>
          <p:nvPr/>
        </p:nvSpPr>
        <p:spPr bwMode="auto">
          <a:xfrm>
            <a:off x="0" y="4653136"/>
            <a:ext cx="4286250" cy="1015663"/>
          </a:xfrm>
          <a:prstGeom prst="rect">
            <a:avLst/>
          </a:prstGeom>
          <a:noFill/>
          <a:ln w="9525">
            <a:noFill/>
            <a:miter lim="800000"/>
            <a:headEnd/>
            <a:tailEnd/>
          </a:ln>
        </p:spPr>
        <p:txBody>
          <a:bodyPr>
            <a:spAutoFit/>
          </a:bodyPr>
          <a:lstStyle/>
          <a:p>
            <a:r>
              <a:rPr lang="en-US" sz="2000" dirty="0"/>
              <a:t>predictions of &gt; 20 </a:t>
            </a:r>
            <a:r>
              <a:rPr lang="en-US" sz="2000" dirty="0" err="1"/>
              <a:t>physico</a:t>
            </a:r>
            <a:r>
              <a:rPr lang="en-US" sz="2000" dirty="0"/>
              <a:t>-chemical properties and  NMR spectra for each individual compound</a:t>
            </a:r>
          </a:p>
        </p:txBody>
      </p:sp>
      <p:grpSp>
        <p:nvGrpSpPr>
          <p:cNvPr id="2" name="Groupe 5"/>
          <p:cNvGrpSpPr>
            <a:grpSpLocks/>
          </p:cNvGrpSpPr>
          <p:nvPr/>
        </p:nvGrpSpPr>
        <p:grpSpPr bwMode="auto">
          <a:xfrm>
            <a:off x="4219575" y="1285875"/>
            <a:ext cx="4773613" cy="4643438"/>
            <a:chOff x="4218858" y="1285860"/>
            <a:chExt cx="4775017" cy="4643470"/>
          </a:xfrm>
        </p:grpSpPr>
        <p:pic>
          <p:nvPicPr>
            <p:cNvPr id="32774" name="Picture 2"/>
            <p:cNvPicPr>
              <a:picLocks noChangeAspect="1" noChangeArrowheads="1"/>
            </p:cNvPicPr>
            <p:nvPr/>
          </p:nvPicPr>
          <p:blipFill>
            <a:blip r:embed="rId4" cstate="print"/>
            <a:srcRect/>
            <a:stretch>
              <a:fillRect/>
            </a:stretch>
          </p:blipFill>
          <p:spPr bwMode="auto">
            <a:xfrm>
              <a:off x="4218858" y="1285860"/>
              <a:ext cx="4775017" cy="4643470"/>
            </a:xfrm>
            <a:prstGeom prst="rect">
              <a:avLst/>
            </a:prstGeom>
            <a:noFill/>
            <a:ln w="9525">
              <a:noFill/>
              <a:miter lim="800000"/>
              <a:headEnd/>
              <a:tailEnd/>
            </a:ln>
          </p:spPr>
        </p:pic>
        <p:sp>
          <p:nvSpPr>
            <p:cNvPr id="5" name="Ellipse 4"/>
            <p:cNvSpPr/>
            <p:nvPr/>
          </p:nvSpPr>
          <p:spPr>
            <a:xfrm>
              <a:off x="7000976" y="2500306"/>
              <a:ext cx="786044" cy="5000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32773" name="Rectangle 6"/>
          <p:cNvSpPr>
            <a:spLocks noChangeArrowheads="1"/>
          </p:cNvSpPr>
          <p:nvPr/>
        </p:nvSpPr>
        <p:spPr bwMode="auto">
          <a:xfrm>
            <a:off x="1547664" y="188640"/>
            <a:ext cx="5941050" cy="523220"/>
          </a:xfrm>
          <a:prstGeom prst="rect">
            <a:avLst/>
          </a:prstGeom>
          <a:noFill/>
          <a:ln w="9525">
            <a:noFill/>
            <a:miter lim="800000"/>
            <a:headEnd/>
            <a:tailEnd/>
          </a:ln>
        </p:spPr>
        <p:txBody>
          <a:bodyPr wrap="none">
            <a:spAutoFit/>
          </a:bodyPr>
          <a:lstStyle/>
          <a:p>
            <a:r>
              <a:rPr lang="en-US" sz="2800" b="1" dirty="0" err="1">
                <a:solidFill>
                  <a:srgbClr val="002060"/>
                </a:solidFill>
              </a:rPr>
              <a:t>Chemoinformatics</a:t>
            </a:r>
            <a:r>
              <a:rPr lang="en-US" sz="2800" b="1" dirty="0">
                <a:solidFill>
                  <a:srgbClr val="002060"/>
                </a:solidFill>
              </a:rPr>
              <a:t> tools in </a:t>
            </a:r>
            <a:r>
              <a:rPr lang="en-US" sz="2800" b="1" dirty="0" err="1">
                <a:solidFill>
                  <a:srgbClr val="002060"/>
                </a:solidFill>
              </a:rPr>
              <a:t>SciFinder</a:t>
            </a:r>
            <a:r>
              <a:rPr lang="en-US" sz="2800" b="1" dirty="0">
                <a:solidFill>
                  <a:srgbClr val="002060"/>
                </a:solidFill>
              </a:rPr>
              <a:t>:</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3" name="Rectangle 2"/>
          <p:cNvSpPr>
            <a:spLocks noChangeArrowheads="1"/>
          </p:cNvSpPr>
          <p:nvPr/>
        </p:nvSpPr>
        <p:spPr bwMode="auto">
          <a:xfrm>
            <a:off x="684213" y="2205038"/>
            <a:ext cx="7772400" cy="1470025"/>
          </a:xfrm>
          <a:prstGeom prst="rect">
            <a:avLst/>
          </a:prstGeom>
          <a:solidFill>
            <a:schemeClr val="bg1"/>
          </a:solidFill>
          <a:ln w="9525">
            <a:noFill/>
            <a:miter lim="800000"/>
            <a:headEnd/>
            <a:tailEnd/>
          </a:ln>
          <a:effectLst/>
        </p:spPr>
        <p:txBody>
          <a:bodyPr anchor="ctr"/>
          <a:lstStyle/>
          <a:p>
            <a:pPr algn="ctr"/>
            <a:r>
              <a:rPr lang="en-US" sz="5400" b="1" dirty="0" smtClean="0">
                <a:solidFill>
                  <a:schemeClr val="accent2"/>
                </a:solidFill>
                <a:cs typeface="Times New Roman" pitchFamily="18" charset="0"/>
              </a:rPr>
              <a:t>Drug design</a:t>
            </a:r>
          </a:p>
          <a:p>
            <a:pPr algn="ctr"/>
            <a:endParaRPr lang="en-US" sz="3200" b="1" dirty="0" smtClean="0">
              <a:solidFill>
                <a:schemeClr val="accent2"/>
              </a:solidFill>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Paper_02"/>
          <p:cNvPicPr>
            <a:picLocks noChangeAspect="1" noChangeArrowheads="1"/>
          </p:cNvPicPr>
          <p:nvPr/>
        </p:nvPicPr>
        <p:blipFill>
          <a:blip r:embed="rId3" cstate="print"/>
          <a:srcRect/>
          <a:stretch>
            <a:fillRect/>
          </a:stretch>
        </p:blipFill>
        <p:spPr bwMode="auto">
          <a:xfrm>
            <a:off x="-7938" y="0"/>
            <a:ext cx="9151938" cy="6600825"/>
          </a:xfrm>
          <a:prstGeom prst="rect">
            <a:avLst/>
          </a:prstGeom>
          <a:noFill/>
          <a:ln w="9525">
            <a:noFill/>
            <a:miter lim="800000"/>
            <a:headEnd/>
            <a:tailEnd/>
          </a:ln>
        </p:spPr>
      </p:pic>
      <p:sp>
        <p:nvSpPr>
          <p:cNvPr id="13315" name="Rectangle 2"/>
          <p:cNvSpPr>
            <a:spLocks noChangeArrowheads="1"/>
          </p:cNvSpPr>
          <p:nvPr/>
        </p:nvSpPr>
        <p:spPr bwMode="auto">
          <a:xfrm>
            <a:off x="3319463" y="144463"/>
            <a:ext cx="2016125" cy="4522787"/>
          </a:xfrm>
          <a:prstGeom prst="rect">
            <a:avLst/>
          </a:prstGeom>
          <a:solidFill>
            <a:srgbClr val="535650"/>
          </a:solidFill>
          <a:ln w="9525">
            <a:noFill/>
            <a:miter lim="800000"/>
            <a:headEnd/>
            <a:tailEnd/>
          </a:ln>
        </p:spPr>
        <p:txBody>
          <a:bodyPr wrap="none" anchor="ctr"/>
          <a:lstStyle/>
          <a:p>
            <a:endParaRPr lang="en-US"/>
          </a:p>
        </p:txBody>
      </p:sp>
      <p:sp>
        <p:nvSpPr>
          <p:cNvPr id="13316" name="Text Box 3"/>
          <p:cNvSpPr txBox="1">
            <a:spLocks noChangeArrowheads="1"/>
          </p:cNvSpPr>
          <p:nvPr/>
        </p:nvSpPr>
        <p:spPr bwMode="auto">
          <a:xfrm>
            <a:off x="3522663" y="1825625"/>
            <a:ext cx="1658937" cy="396875"/>
          </a:xfrm>
          <a:prstGeom prst="rect">
            <a:avLst/>
          </a:prstGeom>
          <a:noFill/>
          <a:ln w="9525">
            <a:noFill/>
            <a:miter lim="800000"/>
            <a:headEnd/>
            <a:tailEnd/>
          </a:ln>
        </p:spPr>
        <p:txBody>
          <a:bodyPr wrap="none">
            <a:spAutoFit/>
          </a:bodyPr>
          <a:lstStyle/>
          <a:p>
            <a:r>
              <a:rPr lang="en-US" sz="2000">
                <a:solidFill>
                  <a:schemeClr val="bg1"/>
                </a:solidFill>
                <a:latin typeface="Futura Lt BT" pitchFamily="34" charset="0"/>
              </a:rPr>
              <a:t>Target Protein</a:t>
            </a:r>
          </a:p>
        </p:txBody>
      </p:sp>
      <p:sp>
        <p:nvSpPr>
          <p:cNvPr id="13317" name="Freeform 4"/>
          <p:cNvSpPr>
            <a:spLocks/>
          </p:cNvSpPr>
          <p:nvPr/>
        </p:nvSpPr>
        <p:spPr bwMode="auto">
          <a:xfrm>
            <a:off x="3597275" y="236538"/>
            <a:ext cx="1420813" cy="1604962"/>
          </a:xfrm>
          <a:custGeom>
            <a:avLst/>
            <a:gdLst>
              <a:gd name="T0" fmla="*/ 2147483647 w 1131"/>
              <a:gd name="T1" fmla="*/ 2147483647 h 1083"/>
              <a:gd name="T2" fmla="*/ 2147483647 w 1131"/>
              <a:gd name="T3" fmla="*/ 2147483647 h 1083"/>
              <a:gd name="T4" fmla="*/ 2147483647 w 1131"/>
              <a:gd name="T5" fmla="*/ 2147483647 h 1083"/>
              <a:gd name="T6" fmla="*/ 2147483647 w 1131"/>
              <a:gd name="T7" fmla="*/ 2147483647 h 1083"/>
              <a:gd name="T8" fmla="*/ 2147483647 w 1131"/>
              <a:gd name="T9" fmla="*/ 2147483647 h 1083"/>
              <a:gd name="T10" fmla="*/ 2147483647 w 1131"/>
              <a:gd name="T11" fmla="*/ 2147483647 h 1083"/>
              <a:gd name="T12" fmla="*/ 2147483647 w 1131"/>
              <a:gd name="T13" fmla="*/ 2147483647 h 1083"/>
              <a:gd name="T14" fmla="*/ 2147483647 w 1131"/>
              <a:gd name="T15" fmla="*/ 2147483647 h 1083"/>
              <a:gd name="T16" fmla="*/ 2147483647 w 1131"/>
              <a:gd name="T17" fmla="*/ 2147483647 h 1083"/>
              <a:gd name="T18" fmla="*/ 2147483647 w 1131"/>
              <a:gd name="T19" fmla="*/ 2147483647 h 1083"/>
              <a:gd name="T20" fmla="*/ 2147483647 w 1131"/>
              <a:gd name="T21" fmla="*/ 2147483647 h 1083"/>
              <a:gd name="T22" fmla="*/ 2147483647 w 1131"/>
              <a:gd name="T23" fmla="*/ 2147483647 h 1083"/>
              <a:gd name="T24" fmla="*/ 2147483647 w 1131"/>
              <a:gd name="T25" fmla="*/ 2147483647 h 1083"/>
              <a:gd name="T26" fmla="*/ 2147483647 w 1131"/>
              <a:gd name="T27" fmla="*/ 2147483647 h 1083"/>
              <a:gd name="T28" fmla="*/ 2147483647 w 1131"/>
              <a:gd name="T29" fmla="*/ 2147483647 h 1083"/>
              <a:gd name="T30" fmla="*/ 2147483647 w 1131"/>
              <a:gd name="T31" fmla="*/ 2147483647 h 1083"/>
              <a:gd name="T32" fmla="*/ 2147483647 w 1131"/>
              <a:gd name="T33" fmla="*/ 2147483647 h 1083"/>
              <a:gd name="T34" fmla="*/ 2147483647 w 1131"/>
              <a:gd name="T35" fmla="*/ 2147483647 h 1083"/>
              <a:gd name="T36" fmla="*/ 2147483647 w 1131"/>
              <a:gd name="T37" fmla="*/ 2147483647 h 1083"/>
              <a:gd name="T38" fmla="*/ 2147483647 w 1131"/>
              <a:gd name="T39" fmla="*/ 2147483647 h 1083"/>
              <a:gd name="T40" fmla="*/ 2147483647 w 1131"/>
              <a:gd name="T41" fmla="*/ 2147483647 h 1083"/>
              <a:gd name="T42" fmla="*/ 2147483647 w 1131"/>
              <a:gd name="T43" fmla="*/ 2147483647 h 1083"/>
              <a:gd name="T44" fmla="*/ 2147483647 w 1131"/>
              <a:gd name="T45" fmla="*/ 2147483647 h 1083"/>
              <a:gd name="T46" fmla="*/ 2147483647 w 1131"/>
              <a:gd name="T47" fmla="*/ 2147483647 h 1083"/>
              <a:gd name="T48" fmla="*/ 2147483647 w 1131"/>
              <a:gd name="T49" fmla="*/ 2147483647 h 1083"/>
              <a:gd name="T50" fmla="*/ 2147483647 w 1131"/>
              <a:gd name="T51" fmla="*/ 2147483647 h 1083"/>
              <a:gd name="T52" fmla="*/ 2147483647 w 1131"/>
              <a:gd name="T53" fmla="*/ 2147483647 h 1083"/>
              <a:gd name="T54" fmla="*/ 2147483647 w 1131"/>
              <a:gd name="T55" fmla="*/ 2147483647 h 1083"/>
              <a:gd name="T56" fmla="*/ 2147483647 w 1131"/>
              <a:gd name="T57" fmla="*/ 2147483647 h 1083"/>
              <a:gd name="T58" fmla="*/ 2147483647 w 1131"/>
              <a:gd name="T59" fmla="*/ 2147483647 h 1083"/>
              <a:gd name="T60" fmla="*/ 2147483647 w 1131"/>
              <a:gd name="T61" fmla="*/ 2147483647 h 1083"/>
              <a:gd name="T62" fmla="*/ 2147483647 w 1131"/>
              <a:gd name="T63" fmla="*/ 2147483647 h 1083"/>
              <a:gd name="T64" fmla="*/ 2147483647 w 1131"/>
              <a:gd name="T65" fmla="*/ 2147483647 h 1083"/>
              <a:gd name="T66" fmla="*/ 2147483647 w 1131"/>
              <a:gd name="T67" fmla="*/ 2147483647 h 1083"/>
              <a:gd name="T68" fmla="*/ 2147483647 w 1131"/>
              <a:gd name="T69" fmla="*/ 2147483647 h 1083"/>
              <a:gd name="T70" fmla="*/ 2147483647 w 1131"/>
              <a:gd name="T71" fmla="*/ 2147483647 h 1083"/>
              <a:gd name="T72" fmla="*/ 2147483647 w 1131"/>
              <a:gd name="T73" fmla="*/ 2147483647 h 1083"/>
              <a:gd name="T74" fmla="*/ 2147483647 w 1131"/>
              <a:gd name="T75" fmla="*/ 2147483647 h 1083"/>
              <a:gd name="T76" fmla="*/ 2147483647 w 1131"/>
              <a:gd name="T77" fmla="*/ 2147483647 h 1083"/>
              <a:gd name="T78" fmla="*/ 2147483647 w 1131"/>
              <a:gd name="T79" fmla="*/ 2147483647 h 1083"/>
              <a:gd name="T80" fmla="*/ 2147483647 w 1131"/>
              <a:gd name="T81" fmla="*/ 2147483647 h 1083"/>
              <a:gd name="T82" fmla="*/ 2147483647 w 1131"/>
              <a:gd name="T83" fmla="*/ 2147483647 h 1083"/>
              <a:gd name="T84" fmla="*/ 2147483647 w 1131"/>
              <a:gd name="T85" fmla="*/ 2147483647 h 1083"/>
              <a:gd name="T86" fmla="*/ 2147483647 w 1131"/>
              <a:gd name="T87" fmla="*/ 2147483647 h 1083"/>
              <a:gd name="T88" fmla="*/ 2147483647 w 1131"/>
              <a:gd name="T89" fmla="*/ 2147483647 h 1083"/>
              <a:gd name="T90" fmla="*/ 2147483647 w 1131"/>
              <a:gd name="T91" fmla="*/ 2147483647 h 1083"/>
              <a:gd name="T92" fmla="*/ 2147483647 w 1131"/>
              <a:gd name="T93" fmla="*/ 2147483647 h 1083"/>
              <a:gd name="T94" fmla="*/ 2147483647 w 1131"/>
              <a:gd name="T95" fmla="*/ 2147483647 h 1083"/>
              <a:gd name="T96" fmla="*/ 2147483647 w 1131"/>
              <a:gd name="T97" fmla="*/ 2147483647 h 1083"/>
              <a:gd name="T98" fmla="*/ 2147483647 w 1131"/>
              <a:gd name="T99" fmla="*/ 2147483647 h 1083"/>
              <a:gd name="T100" fmla="*/ 2147483647 w 1131"/>
              <a:gd name="T101" fmla="*/ 2147483647 h 1083"/>
              <a:gd name="T102" fmla="*/ 2147483647 w 1131"/>
              <a:gd name="T103" fmla="*/ 2147483647 h 1083"/>
              <a:gd name="T104" fmla="*/ 2147483647 w 1131"/>
              <a:gd name="T105" fmla="*/ 2147483647 h 1083"/>
              <a:gd name="T106" fmla="*/ 2147483647 w 1131"/>
              <a:gd name="T107" fmla="*/ 2147483647 h 10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31"/>
              <a:gd name="T163" fmla="*/ 0 h 1083"/>
              <a:gd name="T164" fmla="*/ 1131 w 1131"/>
              <a:gd name="T165" fmla="*/ 1083 h 10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31" h="1083">
                <a:moveTo>
                  <a:pt x="291" y="171"/>
                </a:moveTo>
                <a:cubicBezTo>
                  <a:pt x="275" y="176"/>
                  <a:pt x="246" y="184"/>
                  <a:pt x="231" y="195"/>
                </a:cubicBezTo>
                <a:cubicBezTo>
                  <a:pt x="202" y="216"/>
                  <a:pt x="182" y="248"/>
                  <a:pt x="153" y="267"/>
                </a:cubicBezTo>
                <a:cubicBezTo>
                  <a:pt x="125" y="324"/>
                  <a:pt x="143" y="304"/>
                  <a:pt x="105" y="333"/>
                </a:cubicBezTo>
                <a:cubicBezTo>
                  <a:pt x="93" y="358"/>
                  <a:pt x="79" y="377"/>
                  <a:pt x="63" y="399"/>
                </a:cubicBezTo>
                <a:cubicBezTo>
                  <a:pt x="53" y="428"/>
                  <a:pt x="32" y="463"/>
                  <a:pt x="15" y="489"/>
                </a:cubicBezTo>
                <a:cubicBezTo>
                  <a:pt x="18" y="590"/>
                  <a:pt x="0" y="726"/>
                  <a:pt x="81" y="807"/>
                </a:cubicBezTo>
                <a:cubicBezTo>
                  <a:pt x="91" y="836"/>
                  <a:pt x="136" y="869"/>
                  <a:pt x="165" y="879"/>
                </a:cubicBezTo>
                <a:cubicBezTo>
                  <a:pt x="179" y="900"/>
                  <a:pt x="225" y="927"/>
                  <a:pt x="225" y="927"/>
                </a:cubicBezTo>
                <a:cubicBezTo>
                  <a:pt x="237" y="964"/>
                  <a:pt x="265" y="983"/>
                  <a:pt x="297" y="999"/>
                </a:cubicBezTo>
                <a:cubicBezTo>
                  <a:pt x="388" y="1045"/>
                  <a:pt x="470" y="1058"/>
                  <a:pt x="573" y="1065"/>
                </a:cubicBezTo>
                <a:cubicBezTo>
                  <a:pt x="597" y="1067"/>
                  <a:pt x="621" y="1069"/>
                  <a:pt x="645" y="1071"/>
                </a:cubicBezTo>
                <a:cubicBezTo>
                  <a:pt x="678" y="1074"/>
                  <a:pt x="714" y="1079"/>
                  <a:pt x="747" y="1083"/>
                </a:cubicBezTo>
                <a:cubicBezTo>
                  <a:pt x="771" y="1079"/>
                  <a:pt x="796" y="1079"/>
                  <a:pt x="819" y="1071"/>
                </a:cubicBezTo>
                <a:cubicBezTo>
                  <a:pt x="837" y="1065"/>
                  <a:pt x="867" y="1041"/>
                  <a:pt x="867" y="1041"/>
                </a:cubicBezTo>
                <a:cubicBezTo>
                  <a:pt x="901" y="989"/>
                  <a:pt x="917" y="928"/>
                  <a:pt x="957" y="879"/>
                </a:cubicBezTo>
                <a:cubicBezTo>
                  <a:pt x="965" y="869"/>
                  <a:pt x="990" y="862"/>
                  <a:pt x="999" y="855"/>
                </a:cubicBezTo>
                <a:cubicBezTo>
                  <a:pt x="1006" y="850"/>
                  <a:pt x="1010" y="842"/>
                  <a:pt x="1017" y="837"/>
                </a:cubicBezTo>
                <a:cubicBezTo>
                  <a:pt x="1023" y="832"/>
                  <a:pt x="1029" y="829"/>
                  <a:pt x="1035" y="825"/>
                </a:cubicBezTo>
                <a:cubicBezTo>
                  <a:pt x="1056" y="794"/>
                  <a:pt x="1064" y="749"/>
                  <a:pt x="1095" y="729"/>
                </a:cubicBezTo>
                <a:cubicBezTo>
                  <a:pt x="1104" y="702"/>
                  <a:pt x="1118" y="676"/>
                  <a:pt x="1131" y="651"/>
                </a:cubicBezTo>
                <a:cubicBezTo>
                  <a:pt x="1129" y="642"/>
                  <a:pt x="1121" y="587"/>
                  <a:pt x="1107" y="573"/>
                </a:cubicBezTo>
                <a:cubicBezTo>
                  <a:pt x="1083" y="549"/>
                  <a:pt x="1037" y="534"/>
                  <a:pt x="1005" y="525"/>
                </a:cubicBezTo>
                <a:cubicBezTo>
                  <a:pt x="995" y="499"/>
                  <a:pt x="981" y="478"/>
                  <a:pt x="969" y="453"/>
                </a:cubicBezTo>
                <a:cubicBezTo>
                  <a:pt x="974" y="405"/>
                  <a:pt x="985" y="343"/>
                  <a:pt x="1005" y="297"/>
                </a:cubicBezTo>
                <a:cubicBezTo>
                  <a:pt x="1040" y="216"/>
                  <a:pt x="998" y="337"/>
                  <a:pt x="1023" y="261"/>
                </a:cubicBezTo>
                <a:cubicBezTo>
                  <a:pt x="986" y="243"/>
                  <a:pt x="1006" y="254"/>
                  <a:pt x="963" y="225"/>
                </a:cubicBezTo>
                <a:cubicBezTo>
                  <a:pt x="957" y="221"/>
                  <a:pt x="945" y="213"/>
                  <a:pt x="945" y="213"/>
                </a:cubicBezTo>
                <a:cubicBezTo>
                  <a:pt x="929" y="214"/>
                  <a:pt x="880" y="213"/>
                  <a:pt x="855" y="225"/>
                </a:cubicBezTo>
                <a:cubicBezTo>
                  <a:pt x="827" y="239"/>
                  <a:pt x="818" y="269"/>
                  <a:pt x="789" y="279"/>
                </a:cubicBezTo>
                <a:cubicBezTo>
                  <a:pt x="764" y="316"/>
                  <a:pt x="749" y="353"/>
                  <a:pt x="729" y="393"/>
                </a:cubicBezTo>
                <a:cubicBezTo>
                  <a:pt x="732" y="455"/>
                  <a:pt x="771" y="648"/>
                  <a:pt x="693" y="687"/>
                </a:cubicBezTo>
                <a:cubicBezTo>
                  <a:pt x="667" y="726"/>
                  <a:pt x="699" y="687"/>
                  <a:pt x="657" y="711"/>
                </a:cubicBezTo>
                <a:cubicBezTo>
                  <a:pt x="608" y="739"/>
                  <a:pt x="668" y="720"/>
                  <a:pt x="621" y="741"/>
                </a:cubicBezTo>
                <a:cubicBezTo>
                  <a:pt x="602" y="749"/>
                  <a:pt x="581" y="754"/>
                  <a:pt x="561" y="759"/>
                </a:cubicBezTo>
                <a:cubicBezTo>
                  <a:pt x="533" y="755"/>
                  <a:pt x="503" y="757"/>
                  <a:pt x="477" y="747"/>
                </a:cubicBezTo>
                <a:cubicBezTo>
                  <a:pt x="469" y="744"/>
                  <a:pt x="466" y="732"/>
                  <a:pt x="465" y="723"/>
                </a:cubicBezTo>
                <a:cubicBezTo>
                  <a:pt x="461" y="659"/>
                  <a:pt x="465" y="629"/>
                  <a:pt x="513" y="597"/>
                </a:cubicBezTo>
                <a:cubicBezTo>
                  <a:pt x="531" y="562"/>
                  <a:pt x="554" y="561"/>
                  <a:pt x="591" y="549"/>
                </a:cubicBezTo>
                <a:cubicBezTo>
                  <a:pt x="604" y="530"/>
                  <a:pt x="615" y="483"/>
                  <a:pt x="615" y="483"/>
                </a:cubicBezTo>
                <a:cubicBezTo>
                  <a:pt x="611" y="469"/>
                  <a:pt x="610" y="454"/>
                  <a:pt x="603" y="441"/>
                </a:cubicBezTo>
                <a:cubicBezTo>
                  <a:pt x="599" y="435"/>
                  <a:pt x="590" y="435"/>
                  <a:pt x="585" y="429"/>
                </a:cubicBezTo>
                <a:cubicBezTo>
                  <a:pt x="575" y="417"/>
                  <a:pt x="574" y="398"/>
                  <a:pt x="561" y="387"/>
                </a:cubicBezTo>
                <a:cubicBezTo>
                  <a:pt x="539" y="369"/>
                  <a:pt x="524" y="364"/>
                  <a:pt x="507" y="339"/>
                </a:cubicBezTo>
                <a:cubicBezTo>
                  <a:pt x="512" y="287"/>
                  <a:pt x="511" y="251"/>
                  <a:pt x="549" y="213"/>
                </a:cubicBezTo>
                <a:cubicBezTo>
                  <a:pt x="568" y="194"/>
                  <a:pt x="606" y="179"/>
                  <a:pt x="627" y="165"/>
                </a:cubicBezTo>
                <a:cubicBezTo>
                  <a:pt x="633" y="161"/>
                  <a:pt x="645" y="153"/>
                  <a:pt x="645" y="153"/>
                </a:cubicBezTo>
                <a:cubicBezTo>
                  <a:pt x="647" y="145"/>
                  <a:pt x="649" y="137"/>
                  <a:pt x="651" y="129"/>
                </a:cubicBezTo>
                <a:cubicBezTo>
                  <a:pt x="655" y="117"/>
                  <a:pt x="663" y="93"/>
                  <a:pt x="663" y="93"/>
                </a:cubicBezTo>
                <a:cubicBezTo>
                  <a:pt x="639" y="77"/>
                  <a:pt x="615" y="61"/>
                  <a:pt x="591" y="45"/>
                </a:cubicBezTo>
                <a:cubicBezTo>
                  <a:pt x="583" y="39"/>
                  <a:pt x="581" y="28"/>
                  <a:pt x="573" y="21"/>
                </a:cubicBezTo>
                <a:cubicBezTo>
                  <a:pt x="566" y="15"/>
                  <a:pt x="557" y="13"/>
                  <a:pt x="549" y="9"/>
                </a:cubicBezTo>
                <a:cubicBezTo>
                  <a:pt x="468" y="12"/>
                  <a:pt x="314" y="0"/>
                  <a:pt x="279" y="105"/>
                </a:cubicBezTo>
                <a:cubicBezTo>
                  <a:pt x="285" y="129"/>
                  <a:pt x="291" y="146"/>
                  <a:pt x="291" y="171"/>
                </a:cubicBezTo>
                <a:close/>
              </a:path>
            </a:pathLst>
          </a:custGeom>
          <a:solidFill>
            <a:schemeClr val="folHlink"/>
          </a:solidFill>
          <a:ln w="9525">
            <a:solidFill>
              <a:srgbClr val="FFFFFF"/>
            </a:solidFill>
            <a:round/>
            <a:headEnd/>
            <a:tailEnd/>
          </a:ln>
        </p:spPr>
        <p:txBody>
          <a:bodyPr/>
          <a:lstStyle/>
          <a:p>
            <a:endParaRPr lang="en-US"/>
          </a:p>
        </p:txBody>
      </p:sp>
      <p:sp>
        <p:nvSpPr>
          <p:cNvPr id="13318" name="Text Box 5"/>
          <p:cNvSpPr txBox="1">
            <a:spLocks noChangeArrowheads="1"/>
          </p:cNvSpPr>
          <p:nvPr/>
        </p:nvSpPr>
        <p:spPr bwMode="auto">
          <a:xfrm>
            <a:off x="3503613" y="3892550"/>
            <a:ext cx="1679575" cy="701675"/>
          </a:xfrm>
          <a:prstGeom prst="rect">
            <a:avLst/>
          </a:prstGeom>
          <a:noFill/>
          <a:ln w="9525">
            <a:noFill/>
            <a:miter lim="800000"/>
            <a:headEnd/>
            <a:tailEnd/>
          </a:ln>
        </p:spPr>
        <p:txBody>
          <a:bodyPr wrap="none">
            <a:spAutoFit/>
          </a:bodyPr>
          <a:lstStyle/>
          <a:p>
            <a:pPr algn="ctr"/>
            <a:r>
              <a:rPr lang="en-US" sz="2000">
                <a:solidFill>
                  <a:schemeClr val="bg1"/>
                </a:solidFill>
                <a:latin typeface="Futura Lt BT" pitchFamily="34" charset="0"/>
              </a:rPr>
              <a:t>Large libraries</a:t>
            </a:r>
          </a:p>
          <a:p>
            <a:pPr algn="ctr"/>
            <a:r>
              <a:rPr lang="en-US" sz="2000">
                <a:solidFill>
                  <a:schemeClr val="bg1"/>
                </a:solidFill>
                <a:latin typeface="Futura Lt BT" pitchFamily="34" charset="0"/>
              </a:rPr>
              <a:t>of molecules</a:t>
            </a:r>
          </a:p>
        </p:txBody>
      </p:sp>
      <p:pic>
        <p:nvPicPr>
          <p:cNvPr id="13319" name="Picture 6" descr="books"/>
          <p:cNvPicPr>
            <a:picLocks noChangeAspect="1" noChangeArrowheads="1"/>
          </p:cNvPicPr>
          <p:nvPr/>
        </p:nvPicPr>
        <p:blipFill>
          <a:blip r:embed="rId4" cstate="print"/>
          <a:srcRect/>
          <a:stretch>
            <a:fillRect/>
          </a:stretch>
        </p:blipFill>
        <p:spPr bwMode="auto">
          <a:xfrm>
            <a:off x="3741738" y="2722563"/>
            <a:ext cx="1296987" cy="1131887"/>
          </a:xfrm>
          <a:prstGeom prst="rect">
            <a:avLst/>
          </a:prstGeom>
          <a:noFill/>
          <a:ln w="9525">
            <a:noFill/>
            <a:miter lim="800000"/>
            <a:headEnd/>
            <a:tailEnd/>
          </a:ln>
        </p:spPr>
      </p:pic>
      <p:sp>
        <p:nvSpPr>
          <p:cNvPr id="13320" name="Rectangle 7"/>
          <p:cNvSpPr>
            <a:spLocks noChangeArrowheads="1"/>
          </p:cNvSpPr>
          <p:nvPr/>
        </p:nvSpPr>
        <p:spPr bwMode="auto">
          <a:xfrm>
            <a:off x="3286125" y="87313"/>
            <a:ext cx="2039938" cy="4608512"/>
          </a:xfrm>
          <a:prstGeom prst="rect">
            <a:avLst/>
          </a:prstGeom>
          <a:noFill/>
          <a:ln w="76200">
            <a:solidFill>
              <a:schemeClr val="bg1"/>
            </a:solidFill>
            <a:miter lim="800000"/>
            <a:headEnd/>
            <a:tailEnd/>
          </a:ln>
        </p:spPr>
        <p:txBody>
          <a:bodyPr wrap="none" anchor="ctr"/>
          <a:lstStyle/>
          <a:p>
            <a:endParaRPr lang="en-US"/>
          </a:p>
        </p:txBody>
      </p:sp>
      <p:grpSp>
        <p:nvGrpSpPr>
          <p:cNvPr id="2" name="Groupe 34"/>
          <p:cNvGrpSpPr>
            <a:grpSpLocks/>
          </p:cNvGrpSpPr>
          <p:nvPr/>
        </p:nvGrpSpPr>
        <p:grpSpPr bwMode="auto">
          <a:xfrm>
            <a:off x="5794375" y="117475"/>
            <a:ext cx="3349625" cy="6505575"/>
            <a:chOff x="5794375" y="117475"/>
            <a:chExt cx="3349625" cy="6505575"/>
          </a:xfrm>
        </p:grpSpPr>
        <p:sp>
          <p:nvSpPr>
            <p:cNvPr id="13337" name="Freeform 43"/>
            <p:cNvSpPr>
              <a:spLocks/>
            </p:cNvSpPr>
            <p:nvPr/>
          </p:nvSpPr>
          <p:spPr bwMode="auto">
            <a:xfrm>
              <a:off x="7245350" y="312738"/>
              <a:ext cx="231775" cy="454025"/>
            </a:xfrm>
            <a:custGeom>
              <a:avLst/>
              <a:gdLst>
                <a:gd name="T0" fmla="*/ 2147483647 w 240"/>
                <a:gd name="T1" fmla="*/ 0 h 576"/>
                <a:gd name="T2" fmla="*/ 2147483647 w 240"/>
                <a:gd name="T3" fmla="*/ 2147483647 h 576"/>
                <a:gd name="T4" fmla="*/ 2147483647 w 240"/>
                <a:gd name="T5" fmla="*/ 2147483647 h 576"/>
                <a:gd name="T6" fmla="*/ 2147483647 w 240"/>
                <a:gd name="T7" fmla="*/ 2147483647 h 576"/>
                <a:gd name="T8" fmla="*/ 2147483647 w 240"/>
                <a:gd name="T9" fmla="*/ 2147483647 h 576"/>
                <a:gd name="T10" fmla="*/ 2147483647 w 240"/>
                <a:gd name="T11" fmla="*/ 2147483647 h 576"/>
                <a:gd name="T12" fmla="*/ 2147483647 w 240"/>
                <a:gd name="T13" fmla="*/ 2147483647 h 576"/>
                <a:gd name="T14" fmla="*/ 2147483647 w 240"/>
                <a:gd name="T15" fmla="*/ 2147483647 h 576"/>
                <a:gd name="T16" fmla="*/ 2147483647 w 240"/>
                <a:gd name="T17" fmla="*/ 2147483647 h 576"/>
                <a:gd name="T18" fmla="*/ 0 w 240"/>
                <a:gd name="T19" fmla="*/ 2147483647 h 576"/>
                <a:gd name="T20" fmla="*/ 2147483647 w 240"/>
                <a:gd name="T21" fmla="*/ 2147483647 h 576"/>
                <a:gd name="T22" fmla="*/ 2147483647 w 240"/>
                <a:gd name="T23" fmla="*/ 2147483647 h 576"/>
                <a:gd name="T24" fmla="*/ 2147483647 w 240"/>
                <a:gd name="T25" fmla="*/ 2147483647 h 576"/>
                <a:gd name="T26" fmla="*/ 2147483647 w 240"/>
                <a:gd name="T27" fmla="*/ 2147483647 h 576"/>
                <a:gd name="T28" fmla="*/ 2147483647 w 240"/>
                <a:gd name="T29" fmla="*/ 2147483647 h 576"/>
                <a:gd name="T30" fmla="*/ 2147483647 w 240"/>
                <a:gd name="T31" fmla="*/ 2147483647 h 576"/>
                <a:gd name="T32" fmla="*/ 2147483647 w 240"/>
                <a:gd name="T33" fmla="*/ 2147483647 h 576"/>
                <a:gd name="T34" fmla="*/ 2147483647 w 240"/>
                <a:gd name="T35" fmla="*/ 2147483647 h 576"/>
                <a:gd name="T36" fmla="*/ 2147483647 w 240"/>
                <a:gd name="T37" fmla="*/ 2147483647 h 576"/>
                <a:gd name="T38" fmla="*/ 2147483647 w 240"/>
                <a:gd name="T39" fmla="*/ 2147483647 h 576"/>
                <a:gd name="T40" fmla="*/ 2147483647 w 240"/>
                <a:gd name="T41" fmla="*/ 2147483647 h 576"/>
                <a:gd name="T42" fmla="*/ 2147483647 w 240"/>
                <a:gd name="T43" fmla="*/ 2147483647 h 576"/>
                <a:gd name="T44" fmla="*/ 2147483647 w 240"/>
                <a:gd name="T45" fmla="*/ 0 h 57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0"/>
                <a:gd name="T70" fmla="*/ 0 h 576"/>
                <a:gd name="T71" fmla="*/ 240 w 240"/>
                <a:gd name="T72" fmla="*/ 576 h 57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0" h="576">
                  <a:moveTo>
                    <a:pt x="162" y="0"/>
                  </a:moveTo>
                  <a:cubicBezTo>
                    <a:pt x="149" y="39"/>
                    <a:pt x="143" y="68"/>
                    <a:pt x="102" y="78"/>
                  </a:cubicBezTo>
                  <a:cubicBezTo>
                    <a:pt x="75" y="96"/>
                    <a:pt x="62" y="122"/>
                    <a:pt x="48" y="150"/>
                  </a:cubicBezTo>
                  <a:cubicBezTo>
                    <a:pt x="50" y="170"/>
                    <a:pt x="45" y="192"/>
                    <a:pt x="54" y="210"/>
                  </a:cubicBezTo>
                  <a:cubicBezTo>
                    <a:pt x="60" y="223"/>
                    <a:pt x="90" y="234"/>
                    <a:pt x="90" y="234"/>
                  </a:cubicBezTo>
                  <a:cubicBezTo>
                    <a:pt x="109" y="263"/>
                    <a:pt x="100" y="245"/>
                    <a:pt x="114" y="288"/>
                  </a:cubicBezTo>
                  <a:cubicBezTo>
                    <a:pt x="118" y="300"/>
                    <a:pt x="126" y="324"/>
                    <a:pt x="126" y="324"/>
                  </a:cubicBezTo>
                  <a:cubicBezTo>
                    <a:pt x="122" y="352"/>
                    <a:pt x="123" y="381"/>
                    <a:pt x="114" y="408"/>
                  </a:cubicBezTo>
                  <a:cubicBezTo>
                    <a:pt x="113" y="410"/>
                    <a:pt x="65" y="429"/>
                    <a:pt x="54" y="438"/>
                  </a:cubicBezTo>
                  <a:cubicBezTo>
                    <a:pt x="24" y="463"/>
                    <a:pt x="12" y="498"/>
                    <a:pt x="0" y="534"/>
                  </a:cubicBezTo>
                  <a:cubicBezTo>
                    <a:pt x="7" y="554"/>
                    <a:pt x="3" y="555"/>
                    <a:pt x="24" y="564"/>
                  </a:cubicBezTo>
                  <a:cubicBezTo>
                    <a:pt x="36" y="569"/>
                    <a:pt x="60" y="576"/>
                    <a:pt x="60" y="576"/>
                  </a:cubicBezTo>
                  <a:cubicBezTo>
                    <a:pt x="78" y="569"/>
                    <a:pt x="97" y="562"/>
                    <a:pt x="114" y="552"/>
                  </a:cubicBezTo>
                  <a:cubicBezTo>
                    <a:pt x="126" y="545"/>
                    <a:pt x="138" y="536"/>
                    <a:pt x="150" y="528"/>
                  </a:cubicBezTo>
                  <a:cubicBezTo>
                    <a:pt x="156" y="524"/>
                    <a:pt x="168" y="516"/>
                    <a:pt x="168" y="516"/>
                  </a:cubicBezTo>
                  <a:cubicBezTo>
                    <a:pt x="182" y="474"/>
                    <a:pt x="195" y="433"/>
                    <a:pt x="204" y="390"/>
                  </a:cubicBezTo>
                  <a:cubicBezTo>
                    <a:pt x="206" y="324"/>
                    <a:pt x="203" y="258"/>
                    <a:pt x="210" y="192"/>
                  </a:cubicBezTo>
                  <a:cubicBezTo>
                    <a:pt x="211" y="182"/>
                    <a:pt x="224" y="177"/>
                    <a:pt x="228" y="168"/>
                  </a:cubicBezTo>
                  <a:cubicBezTo>
                    <a:pt x="234" y="157"/>
                    <a:pt x="240" y="132"/>
                    <a:pt x="240" y="132"/>
                  </a:cubicBezTo>
                  <a:cubicBezTo>
                    <a:pt x="236" y="108"/>
                    <a:pt x="236" y="83"/>
                    <a:pt x="228" y="60"/>
                  </a:cubicBezTo>
                  <a:cubicBezTo>
                    <a:pt x="226" y="53"/>
                    <a:pt x="215" y="54"/>
                    <a:pt x="210" y="48"/>
                  </a:cubicBezTo>
                  <a:cubicBezTo>
                    <a:pt x="206" y="43"/>
                    <a:pt x="208" y="34"/>
                    <a:pt x="204" y="30"/>
                  </a:cubicBezTo>
                  <a:cubicBezTo>
                    <a:pt x="192" y="18"/>
                    <a:pt x="174" y="12"/>
                    <a:pt x="162" y="0"/>
                  </a:cubicBezTo>
                  <a:close/>
                </a:path>
              </a:pathLst>
            </a:custGeom>
            <a:solidFill>
              <a:srgbClr val="FF0F0F"/>
            </a:solidFill>
            <a:ln w="9525">
              <a:solidFill>
                <a:schemeClr val="tx1"/>
              </a:solidFill>
              <a:round/>
              <a:headEnd/>
              <a:tailEnd/>
            </a:ln>
          </p:spPr>
          <p:txBody>
            <a:bodyPr/>
            <a:lstStyle/>
            <a:p>
              <a:endParaRPr lang="en-US"/>
            </a:p>
          </p:txBody>
        </p:sp>
        <p:grpSp>
          <p:nvGrpSpPr>
            <p:cNvPr id="3" name="Groupe 32"/>
            <p:cNvGrpSpPr>
              <a:grpSpLocks/>
            </p:cNvGrpSpPr>
            <p:nvPr/>
          </p:nvGrpSpPr>
          <p:grpSpPr bwMode="auto">
            <a:xfrm>
              <a:off x="5794375" y="117475"/>
              <a:ext cx="3349625" cy="6505575"/>
              <a:chOff x="5794375" y="117475"/>
              <a:chExt cx="3349625" cy="6505575"/>
            </a:xfrm>
          </p:grpSpPr>
          <p:sp>
            <p:nvSpPr>
              <p:cNvPr id="13339" name="Line 20"/>
              <p:cNvSpPr>
                <a:spLocks noChangeShapeType="1"/>
              </p:cNvSpPr>
              <p:nvPr/>
            </p:nvSpPr>
            <p:spPr bwMode="auto">
              <a:xfrm flipV="1">
                <a:off x="7308850" y="1414463"/>
                <a:ext cx="0" cy="3238500"/>
              </a:xfrm>
              <a:prstGeom prst="line">
                <a:avLst/>
              </a:prstGeom>
              <a:noFill/>
              <a:ln w="76200">
                <a:solidFill>
                  <a:schemeClr val="bg1"/>
                </a:solidFill>
                <a:round/>
                <a:headEnd/>
                <a:tailEnd type="triangle" w="med" len="med"/>
              </a:ln>
            </p:spPr>
            <p:txBody>
              <a:bodyPr/>
              <a:lstStyle/>
              <a:p>
                <a:endParaRPr lang="en-US"/>
              </a:p>
            </p:txBody>
          </p:sp>
          <p:sp>
            <p:nvSpPr>
              <p:cNvPr id="13340" name="Text Box 12"/>
              <p:cNvSpPr txBox="1">
                <a:spLocks noChangeArrowheads="1"/>
              </p:cNvSpPr>
              <p:nvPr/>
            </p:nvSpPr>
            <p:spPr bwMode="auto">
              <a:xfrm>
                <a:off x="5867400" y="3786191"/>
                <a:ext cx="3276600" cy="400110"/>
              </a:xfrm>
              <a:prstGeom prst="rect">
                <a:avLst/>
              </a:prstGeom>
              <a:solidFill>
                <a:schemeClr val="tx1"/>
              </a:solidFill>
              <a:ln w="9525">
                <a:noFill/>
                <a:miter lim="800000"/>
                <a:headEnd/>
                <a:tailEnd/>
              </a:ln>
            </p:spPr>
            <p:txBody>
              <a:bodyPr>
                <a:spAutoFit/>
              </a:bodyPr>
              <a:lstStyle/>
              <a:p>
                <a:r>
                  <a:rPr lang="en-US" sz="2000" dirty="0">
                    <a:solidFill>
                      <a:srgbClr val="FFFFFF"/>
                    </a:solidFill>
                  </a:rPr>
                  <a:t>High Throughout Screening</a:t>
                </a:r>
              </a:p>
            </p:txBody>
          </p:sp>
          <p:pic>
            <p:nvPicPr>
              <p:cNvPr id="13341" name="Picture 16" descr="flash-deck-big"/>
              <p:cNvPicPr>
                <a:picLocks noChangeAspect="1" noChangeArrowheads="1"/>
              </p:cNvPicPr>
              <p:nvPr/>
            </p:nvPicPr>
            <p:blipFill>
              <a:blip r:embed="rId5" cstate="print"/>
              <a:srcRect/>
              <a:stretch>
                <a:fillRect/>
              </a:stretch>
            </p:blipFill>
            <p:spPr bwMode="auto">
              <a:xfrm>
                <a:off x="5794375" y="4365625"/>
                <a:ext cx="2665412" cy="2257425"/>
              </a:xfrm>
              <a:prstGeom prst="rect">
                <a:avLst/>
              </a:prstGeom>
              <a:noFill/>
              <a:ln w="9525">
                <a:noFill/>
                <a:miter lim="800000"/>
                <a:headEnd/>
                <a:tailEnd/>
              </a:ln>
            </p:spPr>
          </p:pic>
          <p:pic>
            <p:nvPicPr>
              <p:cNvPr id="13342" name="Picture 28" descr="0902_horz_NuGenesis2"/>
              <p:cNvPicPr>
                <a:picLocks noChangeAspect="1" noChangeArrowheads="1"/>
              </p:cNvPicPr>
              <p:nvPr/>
            </p:nvPicPr>
            <p:blipFill>
              <a:blip r:embed="rId6" cstate="print"/>
              <a:srcRect/>
              <a:stretch>
                <a:fillRect/>
              </a:stretch>
            </p:blipFill>
            <p:spPr bwMode="auto">
              <a:xfrm>
                <a:off x="6391275" y="2266950"/>
                <a:ext cx="1814512" cy="1360488"/>
              </a:xfrm>
              <a:prstGeom prst="rect">
                <a:avLst/>
              </a:prstGeom>
              <a:noFill/>
              <a:ln w="9525">
                <a:noFill/>
                <a:miter lim="800000"/>
                <a:headEnd/>
                <a:tailEnd/>
              </a:ln>
            </p:spPr>
          </p:pic>
          <p:sp>
            <p:nvSpPr>
              <p:cNvPr id="13343" name="Freeform 42"/>
              <p:cNvSpPr>
                <a:spLocks/>
              </p:cNvSpPr>
              <p:nvPr/>
            </p:nvSpPr>
            <p:spPr bwMode="auto">
              <a:xfrm>
                <a:off x="6884988" y="222250"/>
                <a:ext cx="865187" cy="795338"/>
              </a:xfrm>
              <a:custGeom>
                <a:avLst/>
                <a:gdLst>
                  <a:gd name="T0" fmla="*/ 2147483647 w 1131"/>
                  <a:gd name="T1" fmla="*/ 2147483647 h 1083"/>
                  <a:gd name="T2" fmla="*/ 2147483647 w 1131"/>
                  <a:gd name="T3" fmla="*/ 2147483647 h 1083"/>
                  <a:gd name="T4" fmla="*/ 2147483647 w 1131"/>
                  <a:gd name="T5" fmla="*/ 2147483647 h 1083"/>
                  <a:gd name="T6" fmla="*/ 2147483647 w 1131"/>
                  <a:gd name="T7" fmla="*/ 2147483647 h 1083"/>
                  <a:gd name="T8" fmla="*/ 2147483647 w 1131"/>
                  <a:gd name="T9" fmla="*/ 2147483647 h 1083"/>
                  <a:gd name="T10" fmla="*/ 2147483647 w 1131"/>
                  <a:gd name="T11" fmla="*/ 2147483647 h 1083"/>
                  <a:gd name="T12" fmla="*/ 2147483647 w 1131"/>
                  <a:gd name="T13" fmla="*/ 2147483647 h 1083"/>
                  <a:gd name="T14" fmla="*/ 2147483647 w 1131"/>
                  <a:gd name="T15" fmla="*/ 2147483647 h 1083"/>
                  <a:gd name="T16" fmla="*/ 2147483647 w 1131"/>
                  <a:gd name="T17" fmla="*/ 2147483647 h 1083"/>
                  <a:gd name="T18" fmla="*/ 2147483647 w 1131"/>
                  <a:gd name="T19" fmla="*/ 2147483647 h 1083"/>
                  <a:gd name="T20" fmla="*/ 2147483647 w 1131"/>
                  <a:gd name="T21" fmla="*/ 2147483647 h 1083"/>
                  <a:gd name="T22" fmla="*/ 2147483647 w 1131"/>
                  <a:gd name="T23" fmla="*/ 2147483647 h 1083"/>
                  <a:gd name="T24" fmla="*/ 2147483647 w 1131"/>
                  <a:gd name="T25" fmla="*/ 2147483647 h 1083"/>
                  <a:gd name="T26" fmla="*/ 2147483647 w 1131"/>
                  <a:gd name="T27" fmla="*/ 2147483647 h 1083"/>
                  <a:gd name="T28" fmla="*/ 2147483647 w 1131"/>
                  <a:gd name="T29" fmla="*/ 2147483647 h 1083"/>
                  <a:gd name="T30" fmla="*/ 2147483647 w 1131"/>
                  <a:gd name="T31" fmla="*/ 2147483647 h 1083"/>
                  <a:gd name="T32" fmla="*/ 2147483647 w 1131"/>
                  <a:gd name="T33" fmla="*/ 2147483647 h 1083"/>
                  <a:gd name="T34" fmla="*/ 2147483647 w 1131"/>
                  <a:gd name="T35" fmla="*/ 2147483647 h 1083"/>
                  <a:gd name="T36" fmla="*/ 2147483647 w 1131"/>
                  <a:gd name="T37" fmla="*/ 2147483647 h 1083"/>
                  <a:gd name="T38" fmla="*/ 2147483647 w 1131"/>
                  <a:gd name="T39" fmla="*/ 2147483647 h 1083"/>
                  <a:gd name="T40" fmla="*/ 2147483647 w 1131"/>
                  <a:gd name="T41" fmla="*/ 2147483647 h 1083"/>
                  <a:gd name="T42" fmla="*/ 2147483647 w 1131"/>
                  <a:gd name="T43" fmla="*/ 2147483647 h 1083"/>
                  <a:gd name="T44" fmla="*/ 2147483647 w 1131"/>
                  <a:gd name="T45" fmla="*/ 2147483647 h 1083"/>
                  <a:gd name="T46" fmla="*/ 2147483647 w 1131"/>
                  <a:gd name="T47" fmla="*/ 2147483647 h 1083"/>
                  <a:gd name="T48" fmla="*/ 2147483647 w 1131"/>
                  <a:gd name="T49" fmla="*/ 2147483647 h 1083"/>
                  <a:gd name="T50" fmla="*/ 2147483647 w 1131"/>
                  <a:gd name="T51" fmla="*/ 2147483647 h 1083"/>
                  <a:gd name="T52" fmla="*/ 2147483647 w 1131"/>
                  <a:gd name="T53" fmla="*/ 2147483647 h 1083"/>
                  <a:gd name="T54" fmla="*/ 2147483647 w 1131"/>
                  <a:gd name="T55" fmla="*/ 2147483647 h 1083"/>
                  <a:gd name="T56" fmla="*/ 2147483647 w 1131"/>
                  <a:gd name="T57" fmla="*/ 2147483647 h 1083"/>
                  <a:gd name="T58" fmla="*/ 2147483647 w 1131"/>
                  <a:gd name="T59" fmla="*/ 2147483647 h 1083"/>
                  <a:gd name="T60" fmla="*/ 2147483647 w 1131"/>
                  <a:gd name="T61" fmla="*/ 2147483647 h 1083"/>
                  <a:gd name="T62" fmla="*/ 2147483647 w 1131"/>
                  <a:gd name="T63" fmla="*/ 2147483647 h 1083"/>
                  <a:gd name="T64" fmla="*/ 2147483647 w 1131"/>
                  <a:gd name="T65" fmla="*/ 2147483647 h 1083"/>
                  <a:gd name="T66" fmla="*/ 2147483647 w 1131"/>
                  <a:gd name="T67" fmla="*/ 2147483647 h 1083"/>
                  <a:gd name="T68" fmla="*/ 2147483647 w 1131"/>
                  <a:gd name="T69" fmla="*/ 2147483647 h 1083"/>
                  <a:gd name="T70" fmla="*/ 2147483647 w 1131"/>
                  <a:gd name="T71" fmla="*/ 2147483647 h 1083"/>
                  <a:gd name="T72" fmla="*/ 2147483647 w 1131"/>
                  <a:gd name="T73" fmla="*/ 2147483647 h 1083"/>
                  <a:gd name="T74" fmla="*/ 2147483647 w 1131"/>
                  <a:gd name="T75" fmla="*/ 2147483647 h 1083"/>
                  <a:gd name="T76" fmla="*/ 2147483647 w 1131"/>
                  <a:gd name="T77" fmla="*/ 2147483647 h 1083"/>
                  <a:gd name="T78" fmla="*/ 2147483647 w 1131"/>
                  <a:gd name="T79" fmla="*/ 2147483647 h 1083"/>
                  <a:gd name="T80" fmla="*/ 2147483647 w 1131"/>
                  <a:gd name="T81" fmla="*/ 2147483647 h 1083"/>
                  <a:gd name="T82" fmla="*/ 2147483647 w 1131"/>
                  <a:gd name="T83" fmla="*/ 2147483647 h 1083"/>
                  <a:gd name="T84" fmla="*/ 2147483647 w 1131"/>
                  <a:gd name="T85" fmla="*/ 2147483647 h 1083"/>
                  <a:gd name="T86" fmla="*/ 2147483647 w 1131"/>
                  <a:gd name="T87" fmla="*/ 2147483647 h 1083"/>
                  <a:gd name="T88" fmla="*/ 2147483647 w 1131"/>
                  <a:gd name="T89" fmla="*/ 2147483647 h 1083"/>
                  <a:gd name="T90" fmla="*/ 2147483647 w 1131"/>
                  <a:gd name="T91" fmla="*/ 2147483647 h 1083"/>
                  <a:gd name="T92" fmla="*/ 2147483647 w 1131"/>
                  <a:gd name="T93" fmla="*/ 2147483647 h 1083"/>
                  <a:gd name="T94" fmla="*/ 2147483647 w 1131"/>
                  <a:gd name="T95" fmla="*/ 2147483647 h 1083"/>
                  <a:gd name="T96" fmla="*/ 2147483647 w 1131"/>
                  <a:gd name="T97" fmla="*/ 2147483647 h 1083"/>
                  <a:gd name="T98" fmla="*/ 2147483647 w 1131"/>
                  <a:gd name="T99" fmla="*/ 2147483647 h 1083"/>
                  <a:gd name="T100" fmla="*/ 2147483647 w 1131"/>
                  <a:gd name="T101" fmla="*/ 2147483647 h 1083"/>
                  <a:gd name="T102" fmla="*/ 2147483647 w 1131"/>
                  <a:gd name="T103" fmla="*/ 2147483647 h 1083"/>
                  <a:gd name="T104" fmla="*/ 2147483647 w 1131"/>
                  <a:gd name="T105" fmla="*/ 2147483647 h 1083"/>
                  <a:gd name="T106" fmla="*/ 2147483647 w 1131"/>
                  <a:gd name="T107" fmla="*/ 2147483647 h 10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31"/>
                  <a:gd name="T163" fmla="*/ 0 h 1083"/>
                  <a:gd name="T164" fmla="*/ 1131 w 1131"/>
                  <a:gd name="T165" fmla="*/ 1083 h 10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31" h="1083">
                    <a:moveTo>
                      <a:pt x="291" y="171"/>
                    </a:moveTo>
                    <a:cubicBezTo>
                      <a:pt x="275" y="176"/>
                      <a:pt x="246" y="184"/>
                      <a:pt x="231" y="195"/>
                    </a:cubicBezTo>
                    <a:cubicBezTo>
                      <a:pt x="202" y="216"/>
                      <a:pt x="182" y="248"/>
                      <a:pt x="153" y="267"/>
                    </a:cubicBezTo>
                    <a:cubicBezTo>
                      <a:pt x="125" y="324"/>
                      <a:pt x="143" y="304"/>
                      <a:pt x="105" y="333"/>
                    </a:cubicBezTo>
                    <a:cubicBezTo>
                      <a:pt x="93" y="358"/>
                      <a:pt x="79" y="377"/>
                      <a:pt x="63" y="399"/>
                    </a:cubicBezTo>
                    <a:cubicBezTo>
                      <a:pt x="53" y="428"/>
                      <a:pt x="32" y="463"/>
                      <a:pt x="15" y="489"/>
                    </a:cubicBezTo>
                    <a:cubicBezTo>
                      <a:pt x="18" y="590"/>
                      <a:pt x="0" y="726"/>
                      <a:pt x="81" y="807"/>
                    </a:cubicBezTo>
                    <a:cubicBezTo>
                      <a:pt x="91" y="836"/>
                      <a:pt x="136" y="869"/>
                      <a:pt x="165" y="879"/>
                    </a:cubicBezTo>
                    <a:cubicBezTo>
                      <a:pt x="179" y="900"/>
                      <a:pt x="225" y="927"/>
                      <a:pt x="225" y="927"/>
                    </a:cubicBezTo>
                    <a:cubicBezTo>
                      <a:pt x="237" y="964"/>
                      <a:pt x="265" y="983"/>
                      <a:pt x="297" y="999"/>
                    </a:cubicBezTo>
                    <a:cubicBezTo>
                      <a:pt x="388" y="1045"/>
                      <a:pt x="470" y="1058"/>
                      <a:pt x="573" y="1065"/>
                    </a:cubicBezTo>
                    <a:cubicBezTo>
                      <a:pt x="597" y="1067"/>
                      <a:pt x="621" y="1069"/>
                      <a:pt x="645" y="1071"/>
                    </a:cubicBezTo>
                    <a:cubicBezTo>
                      <a:pt x="678" y="1074"/>
                      <a:pt x="714" y="1079"/>
                      <a:pt x="747" y="1083"/>
                    </a:cubicBezTo>
                    <a:cubicBezTo>
                      <a:pt x="771" y="1079"/>
                      <a:pt x="796" y="1079"/>
                      <a:pt x="819" y="1071"/>
                    </a:cubicBezTo>
                    <a:cubicBezTo>
                      <a:pt x="837" y="1065"/>
                      <a:pt x="867" y="1041"/>
                      <a:pt x="867" y="1041"/>
                    </a:cubicBezTo>
                    <a:cubicBezTo>
                      <a:pt x="901" y="989"/>
                      <a:pt x="917" y="928"/>
                      <a:pt x="957" y="879"/>
                    </a:cubicBezTo>
                    <a:cubicBezTo>
                      <a:pt x="965" y="869"/>
                      <a:pt x="990" y="862"/>
                      <a:pt x="999" y="855"/>
                    </a:cubicBezTo>
                    <a:cubicBezTo>
                      <a:pt x="1006" y="850"/>
                      <a:pt x="1010" y="842"/>
                      <a:pt x="1017" y="837"/>
                    </a:cubicBezTo>
                    <a:cubicBezTo>
                      <a:pt x="1023" y="832"/>
                      <a:pt x="1029" y="829"/>
                      <a:pt x="1035" y="825"/>
                    </a:cubicBezTo>
                    <a:cubicBezTo>
                      <a:pt x="1056" y="794"/>
                      <a:pt x="1064" y="749"/>
                      <a:pt x="1095" y="729"/>
                    </a:cubicBezTo>
                    <a:cubicBezTo>
                      <a:pt x="1104" y="702"/>
                      <a:pt x="1118" y="676"/>
                      <a:pt x="1131" y="651"/>
                    </a:cubicBezTo>
                    <a:cubicBezTo>
                      <a:pt x="1129" y="642"/>
                      <a:pt x="1121" y="587"/>
                      <a:pt x="1107" y="573"/>
                    </a:cubicBezTo>
                    <a:cubicBezTo>
                      <a:pt x="1083" y="549"/>
                      <a:pt x="1037" y="534"/>
                      <a:pt x="1005" y="525"/>
                    </a:cubicBezTo>
                    <a:cubicBezTo>
                      <a:pt x="995" y="499"/>
                      <a:pt x="981" y="478"/>
                      <a:pt x="969" y="453"/>
                    </a:cubicBezTo>
                    <a:cubicBezTo>
                      <a:pt x="974" y="405"/>
                      <a:pt x="985" y="343"/>
                      <a:pt x="1005" y="297"/>
                    </a:cubicBezTo>
                    <a:cubicBezTo>
                      <a:pt x="1040" y="216"/>
                      <a:pt x="998" y="337"/>
                      <a:pt x="1023" y="261"/>
                    </a:cubicBezTo>
                    <a:cubicBezTo>
                      <a:pt x="986" y="243"/>
                      <a:pt x="1006" y="254"/>
                      <a:pt x="963" y="225"/>
                    </a:cubicBezTo>
                    <a:cubicBezTo>
                      <a:pt x="957" y="221"/>
                      <a:pt x="945" y="213"/>
                      <a:pt x="945" y="213"/>
                    </a:cubicBezTo>
                    <a:cubicBezTo>
                      <a:pt x="929" y="214"/>
                      <a:pt x="880" y="213"/>
                      <a:pt x="855" y="225"/>
                    </a:cubicBezTo>
                    <a:cubicBezTo>
                      <a:pt x="827" y="239"/>
                      <a:pt x="818" y="269"/>
                      <a:pt x="789" y="279"/>
                    </a:cubicBezTo>
                    <a:cubicBezTo>
                      <a:pt x="764" y="316"/>
                      <a:pt x="749" y="353"/>
                      <a:pt x="729" y="393"/>
                    </a:cubicBezTo>
                    <a:cubicBezTo>
                      <a:pt x="732" y="455"/>
                      <a:pt x="771" y="648"/>
                      <a:pt x="693" y="687"/>
                    </a:cubicBezTo>
                    <a:cubicBezTo>
                      <a:pt x="667" y="726"/>
                      <a:pt x="699" y="687"/>
                      <a:pt x="657" y="711"/>
                    </a:cubicBezTo>
                    <a:cubicBezTo>
                      <a:pt x="608" y="739"/>
                      <a:pt x="668" y="720"/>
                      <a:pt x="621" y="741"/>
                    </a:cubicBezTo>
                    <a:cubicBezTo>
                      <a:pt x="602" y="749"/>
                      <a:pt x="581" y="754"/>
                      <a:pt x="561" y="759"/>
                    </a:cubicBezTo>
                    <a:cubicBezTo>
                      <a:pt x="533" y="755"/>
                      <a:pt x="503" y="757"/>
                      <a:pt x="477" y="747"/>
                    </a:cubicBezTo>
                    <a:cubicBezTo>
                      <a:pt x="469" y="744"/>
                      <a:pt x="466" y="732"/>
                      <a:pt x="465" y="723"/>
                    </a:cubicBezTo>
                    <a:cubicBezTo>
                      <a:pt x="461" y="659"/>
                      <a:pt x="465" y="629"/>
                      <a:pt x="513" y="597"/>
                    </a:cubicBezTo>
                    <a:cubicBezTo>
                      <a:pt x="531" y="562"/>
                      <a:pt x="554" y="561"/>
                      <a:pt x="591" y="549"/>
                    </a:cubicBezTo>
                    <a:cubicBezTo>
                      <a:pt x="604" y="530"/>
                      <a:pt x="615" y="483"/>
                      <a:pt x="615" y="483"/>
                    </a:cubicBezTo>
                    <a:cubicBezTo>
                      <a:pt x="611" y="469"/>
                      <a:pt x="610" y="454"/>
                      <a:pt x="603" y="441"/>
                    </a:cubicBezTo>
                    <a:cubicBezTo>
                      <a:pt x="599" y="435"/>
                      <a:pt x="590" y="435"/>
                      <a:pt x="585" y="429"/>
                    </a:cubicBezTo>
                    <a:cubicBezTo>
                      <a:pt x="575" y="417"/>
                      <a:pt x="574" y="398"/>
                      <a:pt x="561" y="387"/>
                    </a:cubicBezTo>
                    <a:cubicBezTo>
                      <a:pt x="539" y="369"/>
                      <a:pt x="524" y="364"/>
                      <a:pt x="507" y="339"/>
                    </a:cubicBezTo>
                    <a:cubicBezTo>
                      <a:pt x="512" y="287"/>
                      <a:pt x="511" y="251"/>
                      <a:pt x="549" y="213"/>
                    </a:cubicBezTo>
                    <a:cubicBezTo>
                      <a:pt x="568" y="194"/>
                      <a:pt x="606" y="179"/>
                      <a:pt x="627" y="165"/>
                    </a:cubicBezTo>
                    <a:cubicBezTo>
                      <a:pt x="633" y="161"/>
                      <a:pt x="645" y="153"/>
                      <a:pt x="645" y="153"/>
                    </a:cubicBezTo>
                    <a:cubicBezTo>
                      <a:pt x="647" y="145"/>
                      <a:pt x="649" y="137"/>
                      <a:pt x="651" y="129"/>
                    </a:cubicBezTo>
                    <a:cubicBezTo>
                      <a:pt x="655" y="117"/>
                      <a:pt x="663" y="93"/>
                      <a:pt x="663" y="93"/>
                    </a:cubicBezTo>
                    <a:cubicBezTo>
                      <a:pt x="639" y="77"/>
                      <a:pt x="615" y="61"/>
                      <a:pt x="591" y="45"/>
                    </a:cubicBezTo>
                    <a:cubicBezTo>
                      <a:pt x="583" y="39"/>
                      <a:pt x="581" y="28"/>
                      <a:pt x="573" y="21"/>
                    </a:cubicBezTo>
                    <a:cubicBezTo>
                      <a:pt x="566" y="15"/>
                      <a:pt x="557" y="13"/>
                      <a:pt x="549" y="9"/>
                    </a:cubicBezTo>
                    <a:cubicBezTo>
                      <a:pt x="468" y="12"/>
                      <a:pt x="314" y="0"/>
                      <a:pt x="279" y="105"/>
                    </a:cubicBezTo>
                    <a:cubicBezTo>
                      <a:pt x="285" y="129"/>
                      <a:pt x="291" y="146"/>
                      <a:pt x="291" y="171"/>
                    </a:cubicBezTo>
                    <a:close/>
                  </a:path>
                </a:pathLst>
              </a:custGeom>
              <a:solidFill>
                <a:schemeClr val="folHlink"/>
              </a:solidFill>
              <a:ln w="9525">
                <a:solidFill>
                  <a:srgbClr val="FFFFFF"/>
                </a:solidFill>
                <a:round/>
                <a:headEnd/>
                <a:tailEnd/>
              </a:ln>
            </p:spPr>
            <p:txBody>
              <a:bodyPr/>
              <a:lstStyle/>
              <a:p>
                <a:endParaRPr lang="en-US"/>
              </a:p>
            </p:txBody>
          </p:sp>
          <p:sp>
            <p:nvSpPr>
              <p:cNvPr id="13344" name="Text Box 44"/>
              <p:cNvSpPr txBox="1">
                <a:spLocks noChangeArrowheads="1"/>
              </p:cNvSpPr>
              <p:nvPr/>
            </p:nvSpPr>
            <p:spPr bwMode="auto">
              <a:xfrm>
                <a:off x="7092950" y="969963"/>
                <a:ext cx="463550" cy="366713"/>
              </a:xfrm>
              <a:prstGeom prst="rect">
                <a:avLst/>
              </a:prstGeom>
              <a:noFill/>
              <a:ln w="9525">
                <a:noFill/>
                <a:miter lim="800000"/>
                <a:headEnd/>
                <a:tailEnd/>
              </a:ln>
            </p:spPr>
            <p:txBody>
              <a:bodyPr wrap="none">
                <a:spAutoFit/>
              </a:bodyPr>
              <a:lstStyle/>
              <a:p>
                <a:r>
                  <a:rPr lang="en-US">
                    <a:solidFill>
                      <a:srgbClr val="FF0F0F"/>
                    </a:solidFill>
                  </a:rPr>
                  <a:t>Hit</a:t>
                </a:r>
              </a:p>
            </p:txBody>
          </p:sp>
          <p:sp>
            <p:nvSpPr>
              <p:cNvPr id="13345" name="Oval 45"/>
              <p:cNvSpPr>
                <a:spLocks noChangeArrowheads="1"/>
              </p:cNvSpPr>
              <p:nvPr/>
            </p:nvSpPr>
            <p:spPr bwMode="auto">
              <a:xfrm>
                <a:off x="6659563" y="117475"/>
                <a:ext cx="1295400" cy="1223963"/>
              </a:xfrm>
              <a:prstGeom prst="ellipse">
                <a:avLst/>
              </a:prstGeom>
              <a:noFill/>
              <a:ln w="57150">
                <a:solidFill>
                  <a:srgbClr val="FF0F0F"/>
                </a:solidFill>
                <a:round/>
                <a:headEnd/>
                <a:tailEnd/>
              </a:ln>
            </p:spPr>
            <p:txBody>
              <a:bodyPr wrap="none" anchor="ctr"/>
              <a:lstStyle/>
              <a:p>
                <a:endParaRPr lang="en-US"/>
              </a:p>
            </p:txBody>
          </p:sp>
        </p:grpSp>
      </p:grpSp>
      <p:sp>
        <p:nvSpPr>
          <p:cNvPr id="13323" name="Text Box 13"/>
          <p:cNvSpPr txBox="1">
            <a:spLocks noChangeArrowheads="1"/>
          </p:cNvSpPr>
          <p:nvPr/>
        </p:nvSpPr>
        <p:spPr bwMode="auto">
          <a:xfrm>
            <a:off x="3857620" y="5143512"/>
            <a:ext cx="1566454" cy="461665"/>
          </a:xfrm>
          <a:prstGeom prst="rect">
            <a:avLst/>
          </a:prstGeom>
          <a:noFill/>
          <a:ln w="9525">
            <a:noFill/>
            <a:miter lim="800000"/>
            <a:headEnd/>
            <a:tailEnd/>
          </a:ln>
        </p:spPr>
        <p:txBody>
          <a:bodyPr wrap="none">
            <a:spAutoFit/>
          </a:bodyPr>
          <a:lstStyle/>
          <a:p>
            <a:r>
              <a:rPr lang="en-US" dirty="0" smtClean="0">
                <a:solidFill>
                  <a:srgbClr val="FFFF00"/>
                </a:solidFill>
              </a:rPr>
              <a:t>experiment</a:t>
            </a:r>
            <a:endParaRPr lang="en-US" dirty="0">
              <a:solidFill>
                <a:srgbClr val="FFFF00"/>
              </a:solidFill>
            </a:endParaRPr>
          </a:p>
        </p:txBody>
      </p:sp>
      <p:sp>
        <p:nvSpPr>
          <p:cNvPr id="13324" name="Line 26"/>
          <p:cNvSpPr>
            <a:spLocks noChangeShapeType="1"/>
          </p:cNvSpPr>
          <p:nvPr/>
        </p:nvSpPr>
        <p:spPr bwMode="auto">
          <a:xfrm>
            <a:off x="2195513" y="5661025"/>
            <a:ext cx="3455987" cy="0"/>
          </a:xfrm>
          <a:prstGeom prst="line">
            <a:avLst/>
          </a:prstGeom>
          <a:noFill/>
          <a:ln w="76200">
            <a:solidFill>
              <a:schemeClr val="bg1"/>
            </a:solidFill>
            <a:round/>
            <a:headEnd/>
            <a:tailEnd type="triangle" w="med" len="med"/>
          </a:ln>
        </p:spPr>
        <p:txBody>
          <a:bodyPr/>
          <a:lstStyle/>
          <a:p>
            <a:endParaRPr lang="en-US"/>
          </a:p>
        </p:txBody>
      </p:sp>
      <p:grpSp>
        <p:nvGrpSpPr>
          <p:cNvPr id="5" name="Groupe 31"/>
          <p:cNvGrpSpPr>
            <a:grpSpLocks/>
          </p:cNvGrpSpPr>
          <p:nvPr/>
        </p:nvGrpSpPr>
        <p:grpSpPr bwMode="auto">
          <a:xfrm>
            <a:off x="107950" y="-22225"/>
            <a:ext cx="3246438" cy="5791200"/>
            <a:chOff x="107950" y="-22225"/>
            <a:chExt cx="3246439" cy="5791200"/>
          </a:xfrm>
        </p:grpSpPr>
        <p:grpSp>
          <p:nvGrpSpPr>
            <p:cNvPr id="6" name="Group 52"/>
            <p:cNvGrpSpPr>
              <a:grpSpLocks/>
            </p:cNvGrpSpPr>
            <p:nvPr/>
          </p:nvGrpSpPr>
          <p:grpSpPr bwMode="auto">
            <a:xfrm>
              <a:off x="107950" y="-22225"/>
              <a:ext cx="3246439" cy="5791200"/>
              <a:chOff x="68" y="-14"/>
              <a:chExt cx="2045" cy="3648"/>
            </a:xfrm>
          </p:grpSpPr>
          <p:sp>
            <p:nvSpPr>
              <p:cNvPr id="13328" name="Line 9"/>
              <p:cNvSpPr>
                <a:spLocks noChangeShapeType="1"/>
              </p:cNvSpPr>
              <p:nvPr/>
            </p:nvSpPr>
            <p:spPr bwMode="auto">
              <a:xfrm>
                <a:off x="736" y="300"/>
                <a:ext cx="1361" cy="0"/>
              </a:xfrm>
              <a:prstGeom prst="line">
                <a:avLst/>
              </a:prstGeom>
              <a:noFill/>
              <a:ln w="76200">
                <a:solidFill>
                  <a:schemeClr val="bg1"/>
                </a:solidFill>
                <a:round/>
                <a:headEnd/>
                <a:tailEnd/>
              </a:ln>
            </p:spPr>
            <p:txBody>
              <a:bodyPr/>
              <a:lstStyle/>
              <a:p>
                <a:endParaRPr lang="en-US"/>
              </a:p>
            </p:txBody>
          </p:sp>
          <p:sp>
            <p:nvSpPr>
              <p:cNvPr id="13329" name="Line 10"/>
              <p:cNvSpPr>
                <a:spLocks noChangeShapeType="1"/>
              </p:cNvSpPr>
              <p:nvPr/>
            </p:nvSpPr>
            <p:spPr bwMode="auto">
              <a:xfrm>
                <a:off x="757" y="199"/>
                <a:ext cx="0" cy="317"/>
              </a:xfrm>
              <a:prstGeom prst="line">
                <a:avLst/>
              </a:prstGeom>
              <a:noFill/>
              <a:ln w="76200">
                <a:solidFill>
                  <a:schemeClr val="bg1"/>
                </a:solidFill>
                <a:round/>
                <a:headEnd/>
                <a:tailEnd type="triangle" w="med" len="med"/>
              </a:ln>
            </p:spPr>
            <p:txBody>
              <a:bodyPr/>
              <a:lstStyle/>
              <a:p>
                <a:endParaRPr lang="en-US"/>
              </a:p>
            </p:txBody>
          </p:sp>
          <p:sp>
            <p:nvSpPr>
              <p:cNvPr id="13330" name="Text Box 14"/>
              <p:cNvSpPr txBox="1">
                <a:spLocks noChangeArrowheads="1"/>
              </p:cNvSpPr>
              <p:nvPr/>
            </p:nvSpPr>
            <p:spPr bwMode="auto">
              <a:xfrm>
                <a:off x="295" y="-14"/>
                <a:ext cx="1159" cy="291"/>
              </a:xfrm>
              <a:prstGeom prst="rect">
                <a:avLst/>
              </a:prstGeom>
              <a:noFill/>
              <a:ln w="9525">
                <a:noFill/>
                <a:miter lim="800000"/>
                <a:headEnd/>
                <a:tailEnd/>
              </a:ln>
            </p:spPr>
            <p:txBody>
              <a:bodyPr wrap="none">
                <a:spAutoFit/>
              </a:bodyPr>
              <a:lstStyle/>
              <a:p>
                <a:r>
                  <a:rPr lang="en-US" dirty="0" smtClean="0">
                    <a:solidFill>
                      <a:srgbClr val="FFFF00"/>
                    </a:solidFill>
                  </a:rPr>
                  <a:t>computations</a:t>
                </a:r>
                <a:endParaRPr lang="en-US" dirty="0">
                  <a:solidFill>
                    <a:srgbClr val="FFFF00"/>
                  </a:solidFill>
                </a:endParaRPr>
              </a:p>
            </p:txBody>
          </p:sp>
          <p:pic>
            <p:nvPicPr>
              <p:cNvPr id="13331" name="Picture 15" descr="inedit29_parta"/>
              <p:cNvPicPr>
                <a:picLocks noChangeAspect="1" noChangeArrowheads="1"/>
              </p:cNvPicPr>
              <p:nvPr/>
            </p:nvPicPr>
            <p:blipFill>
              <a:blip r:embed="rId7" cstate="print"/>
              <a:srcRect/>
              <a:stretch>
                <a:fillRect/>
              </a:stretch>
            </p:blipFill>
            <p:spPr bwMode="auto">
              <a:xfrm>
                <a:off x="68" y="540"/>
                <a:ext cx="1905" cy="1429"/>
              </a:xfrm>
              <a:prstGeom prst="rect">
                <a:avLst/>
              </a:prstGeom>
              <a:noFill/>
              <a:ln w="9525">
                <a:noFill/>
                <a:miter lim="800000"/>
                <a:headEnd/>
                <a:tailEnd/>
              </a:ln>
            </p:spPr>
          </p:pic>
          <p:sp>
            <p:nvSpPr>
              <p:cNvPr id="13332" name="Text Box 17"/>
              <p:cNvSpPr txBox="1">
                <a:spLocks noChangeArrowheads="1"/>
              </p:cNvSpPr>
              <p:nvPr/>
            </p:nvSpPr>
            <p:spPr bwMode="auto">
              <a:xfrm>
                <a:off x="222" y="1945"/>
                <a:ext cx="116" cy="233"/>
              </a:xfrm>
              <a:prstGeom prst="rect">
                <a:avLst/>
              </a:prstGeom>
              <a:noFill/>
              <a:ln w="9525">
                <a:noFill/>
                <a:miter lim="800000"/>
                <a:headEnd/>
                <a:tailEnd/>
              </a:ln>
            </p:spPr>
            <p:txBody>
              <a:bodyPr wrap="none">
                <a:spAutoFit/>
              </a:bodyPr>
              <a:lstStyle/>
              <a:p>
                <a:endParaRPr lang="en-US">
                  <a:solidFill>
                    <a:srgbClr val="FFFFFF"/>
                  </a:solidFill>
                </a:endParaRPr>
              </a:p>
            </p:txBody>
          </p:sp>
          <p:sp>
            <p:nvSpPr>
              <p:cNvPr id="13333" name="Text Box 21"/>
              <p:cNvSpPr txBox="1">
                <a:spLocks noChangeArrowheads="1"/>
              </p:cNvSpPr>
              <p:nvPr/>
            </p:nvSpPr>
            <p:spPr bwMode="auto">
              <a:xfrm>
                <a:off x="657" y="2160"/>
                <a:ext cx="891" cy="523"/>
              </a:xfrm>
              <a:prstGeom prst="rect">
                <a:avLst/>
              </a:prstGeom>
              <a:solidFill>
                <a:schemeClr val="tx1"/>
              </a:solidFill>
              <a:ln w="9525">
                <a:noFill/>
                <a:miter lim="800000"/>
                <a:headEnd/>
                <a:tailEnd/>
              </a:ln>
            </p:spPr>
            <p:txBody>
              <a:bodyPr wrap="none">
                <a:spAutoFit/>
              </a:bodyPr>
              <a:lstStyle/>
              <a:p>
                <a:pPr algn="ctr"/>
                <a:r>
                  <a:rPr lang="en-US" dirty="0" smtClean="0">
                    <a:solidFill>
                      <a:schemeClr val="bg1"/>
                    </a:solidFill>
                  </a:rPr>
                  <a:t>Virtual </a:t>
                </a:r>
              </a:p>
              <a:p>
                <a:pPr algn="ctr"/>
                <a:r>
                  <a:rPr lang="en-US" dirty="0" smtClean="0">
                    <a:solidFill>
                      <a:schemeClr val="bg1"/>
                    </a:solidFill>
                  </a:rPr>
                  <a:t>Screening</a:t>
                </a:r>
                <a:endParaRPr lang="en-US" dirty="0">
                  <a:solidFill>
                    <a:schemeClr val="bg1"/>
                  </a:solidFill>
                </a:endParaRPr>
              </a:p>
            </p:txBody>
          </p:sp>
          <p:sp>
            <p:nvSpPr>
              <p:cNvPr id="13335" name="Text Box 49"/>
              <p:cNvSpPr txBox="1">
                <a:spLocks noChangeArrowheads="1"/>
              </p:cNvSpPr>
              <p:nvPr/>
            </p:nvSpPr>
            <p:spPr bwMode="auto">
              <a:xfrm>
                <a:off x="90" y="2925"/>
                <a:ext cx="2023" cy="252"/>
              </a:xfrm>
              <a:prstGeom prst="rect">
                <a:avLst/>
              </a:prstGeom>
              <a:noFill/>
              <a:ln w="9525">
                <a:noFill/>
                <a:miter lim="800000"/>
                <a:headEnd/>
                <a:tailEnd/>
              </a:ln>
            </p:spPr>
            <p:txBody>
              <a:bodyPr wrap="none">
                <a:spAutoFit/>
              </a:bodyPr>
              <a:lstStyle/>
              <a:p>
                <a:pPr algn="ctr"/>
                <a:r>
                  <a:rPr lang="en-US" sz="2000" dirty="0">
                    <a:solidFill>
                      <a:srgbClr val="FFFF00"/>
                    </a:solidFill>
                  </a:rPr>
                  <a:t>Small Library of selected hits</a:t>
                </a:r>
              </a:p>
            </p:txBody>
          </p:sp>
          <p:pic>
            <p:nvPicPr>
              <p:cNvPr id="13336" name="Picture 51" descr="0060-0505-1217-3758"/>
              <p:cNvPicPr>
                <a:picLocks noChangeAspect="1" noChangeArrowheads="1"/>
              </p:cNvPicPr>
              <p:nvPr/>
            </p:nvPicPr>
            <p:blipFill>
              <a:blip r:embed="rId8" cstate="print"/>
              <a:srcRect/>
              <a:stretch>
                <a:fillRect/>
              </a:stretch>
            </p:blipFill>
            <p:spPr bwMode="auto">
              <a:xfrm>
                <a:off x="567" y="3191"/>
                <a:ext cx="635" cy="443"/>
              </a:xfrm>
              <a:prstGeom prst="rect">
                <a:avLst/>
              </a:prstGeom>
              <a:noFill/>
              <a:ln w="9525">
                <a:noFill/>
                <a:miter lim="800000"/>
                <a:headEnd/>
                <a:tailEnd/>
              </a:ln>
            </p:spPr>
          </p:pic>
        </p:grpSp>
        <p:sp>
          <p:nvSpPr>
            <p:cNvPr id="13327" name="Line 19"/>
            <p:cNvSpPr>
              <a:spLocks noChangeShapeType="1"/>
            </p:cNvSpPr>
            <p:nvPr/>
          </p:nvSpPr>
          <p:spPr bwMode="auto">
            <a:xfrm>
              <a:off x="611560" y="3284984"/>
              <a:ext cx="0" cy="900113"/>
            </a:xfrm>
            <a:prstGeom prst="line">
              <a:avLst/>
            </a:prstGeom>
            <a:noFill/>
            <a:ln w="76200">
              <a:solidFill>
                <a:schemeClr val="bg1"/>
              </a:solidFill>
              <a:round/>
              <a:headEnd/>
              <a:tailEnd type="triangle" w="med" len="med"/>
            </a:ln>
          </p:spPr>
          <p:txBody>
            <a:bodyPr/>
            <a:lstStyle/>
            <a:p>
              <a:endParaRPr lang="en-US"/>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oneTexte 4"/>
          <p:cNvSpPr txBox="1">
            <a:spLocks noChangeArrowheads="1"/>
          </p:cNvSpPr>
          <p:nvPr/>
        </p:nvSpPr>
        <p:spPr bwMode="auto">
          <a:xfrm>
            <a:off x="1071563" y="3438550"/>
            <a:ext cx="7572375" cy="1754187"/>
          </a:xfrm>
          <a:prstGeom prst="rect">
            <a:avLst/>
          </a:prstGeom>
          <a:noFill/>
          <a:ln w="9525">
            <a:noFill/>
            <a:miter lim="800000"/>
            <a:headEnd/>
            <a:tailEnd/>
          </a:ln>
        </p:spPr>
        <p:txBody>
          <a:bodyPr>
            <a:spAutoFit/>
          </a:bodyPr>
          <a:lstStyle/>
          <a:p>
            <a:r>
              <a:rPr lang="fr-FR" sz="3200" b="1" dirty="0">
                <a:solidFill>
                  <a:srgbClr val="002060"/>
                </a:solidFill>
              </a:rPr>
              <a:t>Chemical </a:t>
            </a:r>
            <a:r>
              <a:rPr lang="fr-FR" sz="3200" b="1" dirty="0" err="1">
                <a:solidFill>
                  <a:srgbClr val="002060"/>
                </a:solidFill>
              </a:rPr>
              <a:t>universe</a:t>
            </a:r>
            <a:r>
              <a:rPr lang="fr-FR" sz="3200" b="1" dirty="0">
                <a:solidFill>
                  <a:srgbClr val="002060"/>
                </a:solidFill>
              </a:rPr>
              <a:t>: </a:t>
            </a:r>
          </a:p>
          <a:p>
            <a:pPr>
              <a:buFont typeface="Arial" pitchFamily="34" charset="0"/>
              <a:buChar char="•"/>
            </a:pPr>
            <a:endParaRPr lang="fr-FR" sz="2400" dirty="0"/>
          </a:p>
          <a:p>
            <a:pPr>
              <a:buFont typeface="Arial" pitchFamily="34" charset="0"/>
              <a:buChar char="•"/>
            </a:pPr>
            <a:r>
              <a:rPr lang="fr-FR" sz="2400" dirty="0" smtClean="0"/>
              <a:t>  &gt; 50 </a:t>
            </a:r>
            <a:r>
              <a:rPr lang="fr-FR" sz="2400" dirty="0"/>
              <a:t>M compounds  are </a:t>
            </a:r>
            <a:r>
              <a:rPr lang="fr-FR" sz="2400" dirty="0" err="1"/>
              <a:t>currently</a:t>
            </a:r>
            <a:r>
              <a:rPr lang="fr-FR" sz="2400" dirty="0"/>
              <a:t> </a:t>
            </a:r>
            <a:r>
              <a:rPr lang="fr-FR" sz="2400" dirty="0" err="1"/>
              <a:t>available</a:t>
            </a:r>
            <a:r>
              <a:rPr lang="fr-FR" sz="2400" dirty="0"/>
              <a:t> </a:t>
            </a:r>
          </a:p>
          <a:p>
            <a:pPr>
              <a:buFont typeface="Arial" pitchFamily="34" charset="0"/>
              <a:buChar char="•"/>
            </a:pPr>
            <a:r>
              <a:rPr lang="fr-FR" sz="2400" dirty="0"/>
              <a:t> 10</a:t>
            </a:r>
            <a:r>
              <a:rPr lang="fr-FR" sz="2400" baseline="30000" dirty="0"/>
              <a:t>60</a:t>
            </a:r>
            <a:r>
              <a:rPr lang="fr-FR" sz="2400" dirty="0"/>
              <a:t> </a:t>
            </a:r>
            <a:r>
              <a:rPr lang="fr-FR" sz="2400" dirty="0" err="1"/>
              <a:t>druglike</a:t>
            </a:r>
            <a:r>
              <a:rPr lang="fr-FR" sz="2400" dirty="0"/>
              <a:t> </a:t>
            </a:r>
            <a:r>
              <a:rPr lang="fr-FR" sz="2400" dirty="0" err="1"/>
              <a:t>molecules</a:t>
            </a:r>
            <a:r>
              <a:rPr lang="fr-FR" sz="2400" dirty="0"/>
              <a:t> </a:t>
            </a:r>
            <a:r>
              <a:rPr lang="fr-FR" sz="2400" dirty="0" err="1"/>
              <a:t>could</a:t>
            </a:r>
            <a:r>
              <a:rPr lang="fr-FR" sz="2400" dirty="0"/>
              <a:t> </a:t>
            </a:r>
            <a:r>
              <a:rPr lang="fr-FR" sz="2400" dirty="0" err="1"/>
              <a:t>be</a:t>
            </a:r>
            <a:r>
              <a:rPr lang="fr-FR" sz="2400" dirty="0"/>
              <a:t> </a:t>
            </a:r>
            <a:r>
              <a:rPr lang="fr-FR" sz="2400" dirty="0" err="1"/>
              <a:t>synthesised</a:t>
            </a:r>
            <a:r>
              <a:rPr lang="fr-FR" sz="2400" dirty="0"/>
              <a:t>   </a:t>
            </a:r>
          </a:p>
        </p:txBody>
      </p:sp>
      <p:sp>
        <p:nvSpPr>
          <p:cNvPr id="29699" name="ZoneTexte 4"/>
          <p:cNvSpPr txBox="1">
            <a:spLocks noChangeArrowheads="1"/>
          </p:cNvSpPr>
          <p:nvPr/>
        </p:nvSpPr>
        <p:spPr bwMode="auto">
          <a:xfrm>
            <a:off x="142875" y="476672"/>
            <a:ext cx="9001125" cy="1077913"/>
          </a:xfrm>
          <a:prstGeom prst="rect">
            <a:avLst/>
          </a:prstGeom>
          <a:noFill/>
          <a:ln w="9525">
            <a:noFill/>
            <a:miter lim="800000"/>
            <a:headEnd/>
            <a:tailEnd/>
          </a:ln>
        </p:spPr>
        <p:txBody>
          <a:bodyPr>
            <a:spAutoFit/>
          </a:bodyPr>
          <a:lstStyle/>
          <a:p>
            <a:pPr algn="ctr"/>
            <a:r>
              <a:rPr lang="fr-FR" sz="3200" b="1" dirty="0">
                <a:solidFill>
                  <a:srgbClr val="C00000"/>
                </a:solidFill>
              </a:rPr>
              <a:t>Virtual screening </a:t>
            </a:r>
            <a:r>
              <a:rPr lang="fr-FR" sz="3200" b="1" dirty="0" err="1">
                <a:solidFill>
                  <a:srgbClr val="C00000"/>
                </a:solidFill>
              </a:rPr>
              <a:t>is</a:t>
            </a:r>
            <a:r>
              <a:rPr lang="fr-FR" sz="3200" b="1" dirty="0">
                <a:solidFill>
                  <a:srgbClr val="C00000"/>
                </a:solidFill>
              </a:rPr>
              <a:t> </a:t>
            </a:r>
            <a:r>
              <a:rPr lang="fr-FR" sz="3200" b="1" dirty="0" err="1">
                <a:solidFill>
                  <a:srgbClr val="C00000"/>
                </a:solidFill>
              </a:rPr>
              <a:t>inevitable</a:t>
            </a:r>
            <a:r>
              <a:rPr lang="fr-FR" sz="3200" b="1" dirty="0">
                <a:solidFill>
                  <a:srgbClr val="C00000"/>
                </a:solidFill>
              </a:rPr>
              <a:t> to analyse a </a:t>
            </a:r>
            <a:r>
              <a:rPr lang="fr-FR" sz="3200" b="1" dirty="0" err="1">
                <a:solidFill>
                  <a:srgbClr val="C00000"/>
                </a:solidFill>
              </a:rPr>
              <a:t>huge</a:t>
            </a:r>
            <a:r>
              <a:rPr lang="fr-FR" sz="3200" b="1" dirty="0">
                <a:solidFill>
                  <a:srgbClr val="C00000"/>
                </a:solidFill>
              </a:rPr>
              <a:t> </a:t>
            </a:r>
            <a:r>
              <a:rPr lang="fr-FR" sz="3200" b="1" dirty="0" err="1">
                <a:solidFill>
                  <a:srgbClr val="C00000"/>
                </a:solidFill>
              </a:rPr>
              <a:t>amount</a:t>
            </a:r>
            <a:r>
              <a:rPr lang="fr-FR" sz="3200" b="1" dirty="0">
                <a:solidFill>
                  <a:srgbClr val="C00000"/>
                </a:solidFill>
              </a:rPr>
              <a:t> of </a:t>
            </a:r>
            <a:r>
              <a:rPr lang="fr-FR" sz="3200" b="1" dirty="0" err="1">
                <a:solidFill>
                  <a:srgbClr val="C00000"/>
                </a:solidFill>
              </a:rPr>
              <a:t>protein</a:t>
            </a:r>
            <a:r>
              <a:rPr lang="fr-FR" sz="3200" b="1" dirty="0">
                <a:solidFill>
                  <a:srgbClr val="C00000"/>
                </a:solidFill>
              </a:rPr>
              <a:t>-ligand </a:t>
            </a:r>
            <a:r>
              <a:rPr lang="fr-FR" sz="3200" b="1" dirty="0" err="1">
                <a:solidFill>
                  <a:srgbClr val="C00000"/>
                </a:solidFill>
              </a:rPr>
              <a:t>combinations</a:t>
            </a:r>
            <a:r>
              <a:rPr lang="fr-FR" sz="3200" b="1" dirty="0">
                <a:solidFill>
                  <a:srgbClr val="C00000"/>
                </a:solidFill>
              </a:rPr>
              <a:t> </a:t>
            </a:r>
          </a:p>
        </p:txBody>
      </p:sp>
      <p:sp>
        <p:nvSpPr>
          <p:cNvPr id="29700" name="ZoneTexte 6"/>
          <p:cNvSpPr txBox="1">
            <a:spLocks noChangeArrowheads="1"/>
          </p:cNvSpPr>
          <p:nvPr/>
        </p:nvSpPr>
        <p:spPr bwMode="auto">
          <a:xfrm>
            <a:off x="251520" y="5661248"/>
            <a:ext cx="8822993" cy="584775"/>
          </a:xfrm>
          <a:prstGeom prst="rect">
            <a:avLst/>
          </a:prstGeom>
          <a:noFill/>
          <a:ln w="9525">
            <a:noFill/>
            <a:miter lim="800000"/>
            <a:headEnd/>
            <a:tailEnd/>
          </a:ln>
        </p:spPr>
        <p:txBody>
          <a:bodyPr wrap="none">
            <a:spAutoFit/>
          </a:bodyPr>
          <a:lstStyle/>
          <a:p>
            <a:r>
              <a:rPr lang="en-US" sz="3200" b="1" dirty="0" smtClean="0">
                <a:solidFill>
                  <a:srgbClr val="FF0000"/>
                </a:solidFill>
              </a:rPr>
              <a:t>Virtual screening must be very fast and efficient !</a:t>
            </a:r>
            <a:endParaRPr lang="en-US" sz="3200" b="1" dirty="0">
              <a:solidFill>
                <a:srgbClr val="FF0000"/>
              </a:solidFill>
            </a:endParaRPr>
          </a:p>
        </p:txBody>
      </p:sp>
      <p:sp>
        <p:nvSpPr>
          <p:cNvPr id="29701" name="ZoneTexte 4"/>
          <p:cNvSpPr txBox="1">
            <a:spLocks noChangeArrowheads="1"/>
          </p:cNvSpPr>
          <p:nvPr/>
        </p:nvSpPr>
        <p:spPr bwMode="auto">
          <a:xfrm>
            <a:off x="1000125" y="2081237"/>
            <a:ext cx="4143375" cy="1323975"/>
          </a:xfrm>
          <a:prstGeom prst="rect">
            <a:avLst/>
          </a:prstGeom>
          <a:noFill/>
          <a:ln w="9525">
            <a:noFill/>
            <a:miter lim="800000"/>
            <a:headEnd/>
            <a:tailEnd/>
          </a:ln>
        </p:spPr>
        <p:txBody>
          <a:bodyPr>
            <a:spAutoFit/>
          </a:bodyPr>
          <a:lstStyle/>
          <a:p>
            <a:r>
              <a:rPr lang="fr-FR" sz="3200" b="1" dirty="0" err="1">
                <a:solidFill>
                  <a:srgbClr val="002060"/>
                </a:solidFill>
              </a:rPr>
              <a:t>Human</a:t>
            </a:r>
            <a:r>
              <a:rPr lang="fr-FR" sz="3200" b="1" dirty="0">
                <a:solidFill>
                  <a:srgbClr val="002060"/>
                </a:solidFill>
              </a:rPr>
              <a:t> </a:t>
            </a:r>
            <a:r>
              <a:rPr lang="fr-FR" sz="3200" b="1" dirty="0" err="1">
                <a:solidFill>
                  <a:srgbClr val="002060"/>
                </a:solidFill>
              </a:rPr>
              <a:t>proteome</a:t>
            </a:r>
            <a:r>
              <a:rPr lang="fr-FR" sz="3200" b="1" dirty="0">
                <a:solidFill>
                  <a:srgbClr val="002060"/>
                </a:solidFill>
              </a:rPr>
              <a:t>:</a:t>
            </a:r>
          </a:p>
          <a:p>
            <a:pPr>
              <a:buFont typeface="Arial" pitchFamily="34" charset="0"/>
              <a:buChar char="•"/>
            </a:pPr>
            <a:endParaRPr lang="fr-FR" sz="2400" dirty="0"/>
          </a:p>
          <a:p>
            <a:pPr>
              <a:buFont typeface="Arial" pitchFamily="34" charset="0"/>
              <a:buChar char="•"/>
            </a:pPr>
            <a:r>
              <a:rPr lang="fr-FR" sz="2400" dirty="0"/>
              <a:t>    84000 peptides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checkerboard(across)">
                                      <p:cBhvr>
                                        <p:cTn id="7" dur="5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Picture 59" descr="CON_013"/>
          <p:cNvPicPr>
            <a:picLocks noChangeAspect="1" noChangeArrowheads="1"/>
          </p:cNvPicPr>
          <p:nvPr/>
        </p:nvPicPr>
        <p:blipFill>
          <a:blip r:embed="rId3" cstate="print"/>
          <a:srcRect/>
          <a:stretch>
            <a:fillRect/>
          </a:stretch>
        </p:blipFill>
        <p:spPr bwMode="auto">
          <a:xfrm>
            <a:off x="5691188" y="5418589"/>
            <a:ext cx="544512" cy="827087"/>
          </a:xfrm>
          <a:prstGeom prst="rect">
            <a:avLst/>
          </a:prstGeom>
          <a:noFill/>
          <a:ln w="9525">
            <a:noFill/>
            <a:miter lim="800000"/>
            <a:headEnd/>
            <a:tailEnd/>
          </a:ln>
        </p:spPr>
      </p:pic>
      <p:pic>
        <p:nvPicPr>
          <p:cNvPr id="179" name="Picture 60" descr="CON_013"/>
          <p:cNvPicPr>
            <a:picLocks noChangeAspect="1" noChangeArrowheads="1"/>
          </p:cNvPicPr>
          <p:nvPr/>
        </p:nvPicPr>
        <p:blipFill>
          <a:blip r:embed="rId3" cstate="print"/>
          <a:srcRect/>
          <a:stretch>
            <a:fillRect/>
          </a:stretch>
        </p:blipFill>
        <p:spPr bwMode="auto">
          <a:xfrm>
            <a:off x="6299200" y="5418589"/>
            <a:ext cx="544513" cy="827087"/>
          </a:xfrm>
          <a:prstGeom prst="rect">
            <a:avLst/>
          </a:prstGeom>
          <a:noFill/>
          <a:ln w="9525">
            <a:noFill/>
            <a:miter lim="800000"/>
            <a:headEnd/>
            <a:tailEnd/>
          </a:ln>
        </p:spPr>
      </p:pic>
      <p:pic>
        <p:nvPicPr>
          <p:cNvPr id="180" name="Picture 61" descr="CON_013"/>
          <p:cNvPicPr>
            <a:picLocks noChangeAspect="1" noChangeArrowheads="1"/>
          </p:cNvPicPr>
          <p:nvPr/>
        </p:nvPicPr>
        <p:blipFill>
          <a:blip r:embed="rId4" cstate="print"/>
          <a:srcRect/>
          <a:stretch>
            <a:fillRect/>
          </a:stretch>
        </p:blipFill>
        <p:spPr bwMode="auto">
          <a:xfrm>
            <a:off x="5259388" y="5563051"/>
            <a:ext cx="401637" cy="611188"/>
          </a:xfrm>
          <a:prstGeom prst="rect">
            <a:avLst/>
          </a:prstGeom>
          <a:noFill/>
          <a:ln w="9525">
            <a:noFill/>
            <a:miter lim="800000"/>
            <a:headEnd/>
            <a:tailEnd/>
          </a:ln>
        </p:spPr>
      </p:pic>
      <p:pic>
        <p:nvPicPr>
          <p:cNvPr id="181" name="Picture 62" descr="CON_013"/>
          <p:cNvPicPr>
            <a:picLocks noChangeAspect="1" noChangeArrowheads="1"/>
          </p:cNvPicPr>
          <p:nvPr/>
        </p:nvPicPr>
        <p:blipFill>
          <a:blip r:embed="rId3" cstate="print"/>
          <a:srcRect/>
          <a:stretch>
            <a:fillRect/>
          </a:stretch>
        </p:blipFill>
        <p:spPr bwMode="auto">
          <a:xfrm>
            <a:off x="4643438" y="5491614"/>
            <a:ext cx="544512" cy="827087"/>
          </a:xfrm>
          <a:prstGeom prst="rect">
            <a:avLst/>
          </a:prstGeom>
          <a:noFill/>
          <a:ln w="9525">
            <a:noFill/>
            <a:miter lim="800000"/>
            <a:headEnd/>
            <a:tailEnd/>
          </a:ln>
        </p:spPr>
      </p:pic>
      <p:pic>
        <p:nvPicPr>
          <p:cNvPr id="182" name="Picture 49" descr="PCA_random_20000 - Copie"/>
          <p:cNvPicPr>
            <a:picLocks noChangeAspect="1" noChangeArrowheads="1"/>
          </p:cNvPicPr>
          <p:nvPr/>
        </p:nvPicPr>
        <p:blipFill>
          <a:blip r:embed="rId5" cstate="print"/>
          <a:srcRect/>
          <a:stretch>
            <a:fillRect/>
          </a:stretch>
        </p:blipFill>
        <p:spPr bwMode="auto">
          <a:xfrm>
            <a:off x="357158" y="2508821"/>
            <a:ext cx="2940050" cy="2906713"/>
          </a:xfrm>
          <a:prstGeom prst="rect">
            <a:avLst/>
          </a:prstGeom>
          <a:noFill/>
          <a:ln w="9525">
            <a:noFill/>
            <a:miter lim="800000"/>
            <a:headEnd/>
            <a:tailEnd/>
          </a:ln>
        </p:spPr>
      </p:pic>
      <p:sp>
        <p:nvSpPr>
          <p:cNvPr id="183" name="Text Box 9"/>
          <p:cNvSpPr txBox="1">
            <a:spLocks noChangeArrowheads="1"/>
          </p:cNvSpPr>
          <p:nvPr/>
        </p:nvSpPr>
        <p:spPr bwMode="auto">
          <a:xfrm>
            <a:off x="2000232" y="4722591"/>
            <a:ext cx="1301750" cy="64135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~10</a:t>
            </a:r>
            <a:r>
              <a:rPr kumimoji="0" lang="en-US" sz="1800" b="1" i="0" u="none" strike="noStrike" kern="0" cap="none" spc="0" normalizeH="0" baseline="30000" noProof="0" dirty="0">
                <a:ln>
                  <a:noFill/>
                </a:ln>
                <a:solidFill>
                  <a:srgbClr val="FFFFFF"/>
                </a:solidFill>
                <a:effectLst/>
                <a:uLnTx/>
                <a:uFillTx/>
              </a:rPr>
              <a:t>6</a:t>
            </a:r>
            <a:r>
              <a:rPr kumimoji="0" lang="en-US" sz="1800" b="1" i="0" u="none" strike="noStrike" kern="0" cap="none" spc="0" normalizeH="0" baseline="0" noProof="0" dirty="0">
                <a:ln>
                  <a:noFill/>
                </a:ln>
                <a:solidFill>
                  <a:srgbClr val="FFFFFF"/>
                </a:solidFill>
                <a:effectLst/>
                <a:uLnTx/>
                <a:uFillTx/>
              </a:rPr>
              <a:t> – 10</a:t>
            </a:r>
            <a:r>
              <a:rPr kumimoji="0" lang="en-US" sz="1800" b="1" i="0" u="none" strike="noStrike" kern="0" cap="none" spc="0" normalizeH="0" baseline="30000" noProof="0" dirty="0">
                <a:ln>
                  <a:noFill/>
                </a:ln>
                <a:solidFill>
                  <a:srgbClr val="FFFFFF"/>
                </a:solidFill>
                <a:effectLst/>
                <a:uLnTx/>
                <a:uFillTx/>
              </a:rPr>
              <a:t>9</a:t>
            </a:r>
            <a:endParaRPr kumimoji="0" lang="en-US" sz="1800" b="1" i="0" u="none" strike="noStrike" kern="0" cap="none" spc="0" normalizeH="0" baseline="0" noProof="0" dirty="0">
              <a:ln>
                <a:noFill/>
              </a:ln>
              <a:solidFill>
                <a:srgbClr val="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molecules</a:t>
            </a:r>
          </a:p>
        </p:txBody>
      </p:sp>
      <p:sp>
        <p:nvSpPr>
          <p:cNvPr id="185" name="AutoShape 10"/>
          <p:cNvSpPr>
            <a:spLocks noChangeArrowheads="1"/>
          </p:cNvSpPr>
          <p:nvPr/>
        </p:nvSpPr>
        <p:spPr bwMode="auto">
          <a:xfrm rot="-5400000">
            <a:off x="4346546" y="2308003"/>
            <a:ext cx="2520950" cy="3527425"/>
          </a:xfrm>
          <a:custGeom>
            <a:avLst/>
            <a:gdLst>
              <a:gd name="T0" fmla="*/ 239627240 w 21600"/>
              <a:gd name="T1" fmla="*/ 288026150 h 21600"/>
              <a:gd name="T2" fmla="*/ 147110859 w 21600"/>
              <a:gd name="T3" fmla="*/ 576051974 h 21600"/>
              <a:gd name="T4" fmla="*/ 54594435 w 21600"/>
              <a:gd name="T5" fmla="*/ 288026150 h 21600"/>
              <a:gd name="T6" fmla="*/ 147110859 w 21600"/>
              <a:gd name="T7" fmla="*/ 0 h 21600"/>
              <a:gd name="T8" fmla="*/ 0 60000 65536"/>
              <a:gd name="T9" fmla="*/ 0 60000 65536"/>
              <a:gd name="T10" fmla="*/ 0 60000 65536"/>
              <a:gd name="T11" fmla="*/ 0 60000 65536"/>
              <a:gd name="T12" fmla="*/ 5808 w 21600"/>
              <a:gd name="T13" fmla="*/ 5808 h 21600"/>
              <a:gd name="T14" fmla="*/ 15792 w 21600"/>
              <a:gd name="T15" fmla="*/ 15792 h 21600"/>
            </a:gdLst>
            <a:ahLst/>
            <a:cxnLst>
              <a:cxn ang="T8">
                <a:pos x="T0" y="T1"/>
              </a:cxn>
              <a:cxn ang="T9">
                <a:pos x="T2" y="T3"/>
              </a:cxn>
              <a:cxn ang="T10">
                <a:pos x="T4" y="T5"/>
              </a:cxn>
              <a:cxn ang="T11">
                <a:pos x="T6" y="T7"/>
              </a:cxn>
            </a:cxnLst>
            <a:rect l="T12" t="T13" r="T14" b="T15"/>
            <a:pathLst>
              <a:path w="21600" h="21600">
                <a:moveTo>
                  <a:pt x="0" y="0"/>
                </a:moveTo>
                <a:lnTo>
                  <a:pt x="8016" y="21600"/>
                </a:lnTo>
                <a:lnTo>
                  <a:pt x="13584" y="21600"/>
                </a:lnTo>
                <a:lnTo>
                  <a:pt x="21600" y="0"/>
                </a:lnTo>
                <a:close/>
              </a:path>
            </a:pathLst>
          </a:custGeom>
          <a:gradFill rotWithShape="1">
            <a:gsLst>
              <a:gs pos="0">
                <a:srgbClr val="FFFFFF"/>
              </a:gs>
              <a:gs pos="50000">
                <a:srgbClr val="333399"/>
              </a:gs>
              <a:gs pos="100000">
                <a:srgbClr val="FFFFFF"/>
              </a:gs>
            </a:gsLst>
            <a:lin ang="0" scaled="1"/>
          </a:gradFill>
          <a:ln w="28575">
            <a:solidFill>
              <a:srgbClr val="000000"/>
            </a:solidFill>
            <a:miter lim="800000"/>
            <a:headEnd/>
            <a:tailEnd/>
          </a:ln>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cs typeface="Arial"/>
            </a:endParaRPr>
          </a:p>
        </p:txBody>
      </p:sp>
      <p:sp>
        <p:nvSpPr>
          <p:cNvPr id="186" name="Oval 11"/>
          <p:cNvSpPr>
            <a:spLocks noChangeArrowheads="1"/>
          </p:cNvSpPr>
          <p:nvPr/>
        </p:nvSpPr>
        <p:spPr bwMode="auto">
          <a:xfrm rot="-5400000">
            <a:off x="2582833" y="3854228"/>
            <a:ext cx="2520950" cy="431800"/>
          </a:xfrm>
          <a:prstGeom prst="ellipse">
            <a:avLst/>
          </a:prstGeom>
          <a:gradFill rotWithShape="1">
            <a:gsLst>
              <a:gs pos="0">
                <a:srgbClr val="333399"/>
              </a:gs>
              <a:gs pos="50000">
                <a:srgbClr val="FFFFFF"/>
              </a:gs>
              <a:gs pos="100000">
                <a:srgbClr val="333399"/>
              </a:gs>
            </a:gsLst>
            <a:lin ang="0" scaled="1"/>
          </a:gradFill>
          <a:ln w="28575">
            <a:solidFill>
              <a:srgbClr val="000000"/>
            </a:solidFill>
            <a:round/>
            <a:headEnd/>
            <a:tailEnd/>
          </a:ln>
        </p:spPr>
        <p:txBody>
          <a:bodyPr rot="10800000"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fr-FR" sz="1800" b="1" i="0" u="none" strike="noStrike" kern="0" cap="none" spc="0" normalizeH="0" baseline="0" noProof="0">
              <a:ln>
                <a:noFill/>
              </a:ln>
              <a:solidFill>
                <a:srgbClr val="FFFF00"/>
              </a:solidFill>
              <a:effectLst/>
              <a:uLnTx/>
              <a:uFillTx/>
              <a:cs typeface="Arial"/>
            </a:endParaRPr>
          </a:p>
        </p:txBody>
      </p:sp>
      <p:sp>
        <p:nvSpPr>
          <p:cNvPr id="187" name="Oval 12"/>
          <p:cNvSpPr>
            <a:spLocks noChangeArrowheads="1"/>
          </p:cNvSpPr>
          <p:nvPr/>
        </p:nvSpPr>
        <p:spPr bwMode="auto">
          <a:xfrm rot="-5400000">
            <a:off x="7061171" y="4000278"/>
            <a:ext cx="630238" cy="153987"/>
          </a:xfrm>
          <a:prstGeom prst="ellipse">
            <a:avLst/>
          </a:prstGeom>
          <a:gradFill rotWithShape="1">
            <a:gsLst>
              <a:gs pos="0">
                <a:srgbClr val="333399"/>
              </a:gs>
              <a:gs pos="100000">
                <a:srgbClr val="FFFFFF"/>
              </a:gs>
            </a:gsLst>
            <a:lin ang="5400000" scaled="1"/>
          </a:gradFill>
          <a:ln w="9525">
            <a:noFill/>
            <a:round/>
            <a:headEnd/>
            <a:tailEnd/>
          </a:ln>
        </p:spPr>
        <p:txBody>
          <a:bodyPr rot="10800000"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193" name="AutoShape 45"/>
          <p:cNvSpPr>
            <a:spLocks noChangeArrowheads="1"/>
          </p:cNvSpPr>
          <p:nvPr/>
        </p:nvSpPr>
        <p:spPr bwMode="auto">
          <a:xfrm rot="-5400000">
            <a:off x="3374996" y="3714528"/>
            <a:ext cx="287338" cy="649287"/>
          </a:xfrm>
          <a:prstGeom prst="downArrow">
            <a:avLst>
              <a:gd name="adj1" fmla="val 50000"/>
              <a:gd name="adj2" fmla="val 56492"/>
            </a:avLst>
          </a:prstGeom>
          <a:solidFill>
            <a:srgbClr val="FFFF00"/>
          </a:solidFill>
          <a:ln w="28575" algn="ctr">
            <a:solidFill>
              <a:srgbClr val="000000"/>
            </a:solidFill>
            <a:miter lim="800000"/>
            <a:headEnd/>
            <a:tailEnd/>
          </a:ln>
        </p:spPr>
        <p:txBody>
          <a:bodyPr rot="10800000"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194" name="AutoShape 10"/>
          <p:cNvSpPr>
            <a:spLocks noChangeArrowheads="1"/>
          </p:cNvSpPr>
          <p:nvPr/>
        </p:nvSpPr>
        <p:spPr bwMode="auto">
          <a:xfrm rot="-2763264">
            <a:off x="5646708" y="4109816"/>
            <a:ext cx="720725" cy="1304925"/>
          </a:xfrm>
          <a:custGeom>
            <a:avLst/>
            <a:gdLst>
              <a:gd name="T0" fmla="*/ 68508040 w 21600"/>
              <a:gd name="T1" fmla="*/ 106551528 h 21600"/>
              <a:gd name="T2" fmla="*/ 42058142 w 21600"/>
              <a:gd name="T3" fmla="*/ 213102935 h 21600"/>
              <a:gd name="T4" fmla="*/ 15608233 w 21600"/>
              <a:gd name="T5" fmla="*/ 106551528 h 21600"/>
              <a:gd name="T6" fmla="*/ 42058142 w 21600"/>
              <a:gd name="T7" fmla="*/ 0 h 21600"/>
              <a:gd name="T8" fmla="*/ 0 60000 65536"/>
              <a:gd name="T9" fmla="*/ 0 60000 65536"/>
              <a:gd name="T10" fmla="*/ 0 60000 65536"/>
              <a:gd name="T11" fmla="*/ 0 60000 65536"/>
              <a:gd name="T12" fmla="*/ 5808 w 21600"/>
              <a:gd name="T13" fmla="*/ 5808 h 21600"/>
              <a:gd name="T14" fmla="*/ 15792 w 21600"/>
              <a:gd name="T15" fmla="*/ 15792 h 21600"/>
            </a:gdLst>
            <a:ahLst/>
            <a:cxnLst>
              <a:cxn ang="T8">
                <a:pos x="T0" y="T1"/>
              </a:cxn>
              <a:cxn ang="T9">
                <a:pos x="T2" y="T3"/>
              </a:cxn>
              <a:cxn ang="T10">
                <a:pos x="T4" y="T5"/>
              </a:cxn>
              <a:cxn ang="T11">
                <a:pos x="T6" y="T7"/>
              </a:cxn>
            </a:cxnLst>
            <a:rect l="T12" t="T13" r="T14" b="T15"/>
            <a:pathLst>
              <a:path w="21600" h="21600">
                <a:moveTo>
                  <a:pt x="0" y="0"/>
                </a:moveTo>
                <a:lnTo>
                  <a:pt x="8016" y="21600"/>
                </a:lnTo>
                <a:lnTo>
                  <a:pt x="13584" y="21600"/>
                </a:lnTo>
                <a:lnTo>
                  <a:pt x="21600" y="0"/>
                </a:lnTo>
                <a:close/>
              </a:path>
            </a:pathLst>
          </a:custGeom>
          <a:gradFill rotWithShape="1">
            <a:gsLst>
              <a:gs pos="0">
                <a:srgbClr val="FFFFFF"/>
              </a:gs>
              <a:gs pos="50000">
                <a:srgbClr val="333399"/>
              </a:gs>
              <a:gs pos="100000">
                <a:srgbClr val="FFFFFF"/>
              </a:gs>
            </a:gsLst>
            <a:lin ang="0" scaled="1"/>
          </a:gradFill>
          <a:ln w="28575">
            <a:solidFill>
              <a:srgbClr val="000000"/>
            </a:solidFill>
            <a:miter lim="800000"/>
            <a:headEnd/>
            <a:tailEnd/>
          </a:ln>
        </p:spPr>
        <p:txBody>
          <a:bodyPr rot="10800000"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cs typeface="Arial"/>
            </a:endParaRPr>
          </a:p>
        </p:txBody>
      </p:sp>
      <p:sp>
        <p:nvSpPr>
          <p:cNvPr id="195" name="AutoShape 46"/>
          <p:cNvSpPr>
            <a:spLocks noChangeArrowheads="1"/>
          </p:cNvSpPr>
          <p:nvPr/>
        </p:nvSpPr>
        <p:spPr bwMode="auto">
          <a:xfrm rot="-5400000">
            <a:off x="7483446" y="3819303"/>
            <a:ext cx="287338" cy="496887"/>
          </a:xfrm>
          <a:prstGeom prst="downArrow">
            <a:avLst>
              <a:gd name="adj1" fmla="val 50000"/>
              <a:gd name="adj2" fmla="val 43232"/>
            </a:avLst>
          </a:prstGeom>
          <a:solidFill>
            <a:srgbClr val="FFFF00"/>
          </a:solidFill>
          <a:ln w="28575" algn="ctr">
            <a:solidFill>
              <a:srgbClr val="000000"/>
            </a:solidFill>
            <a:miter lim="800000"/>
            <a:headEnd/>
            <a:tailEnd/>
          </a:ln>
        </p:spPr>
        <p:txBody>
          <a:bodyPr rot="10800000"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196" name="AutoShape 47"/>
          <p:cNvSpPr>
            <a:spLocks noChangeArrowheads="1"/>
          </p:cNvSpPr>
          <p:nvPr/>
        </p:nvSpPr>
        <p:spPr bwMode="auto">
          <a:xfrm>
            <a:off x="4849783" y="3530378"/>
            <a:ext cx="1511300" cy="1079500"/>
          </a:xfrm>
          <a:prstGeom prst="roundRect">
            <a:avLst>
              <a:gd name="adj" fmla="val 16667"/>
            </a:avLst>
          </a:prstGeom>
          <a:solidFill>
            <a:srgbClr val="000000"/>
          </a:solidFill>
          <a:ln w="38100" algn="ctr">
            <a:solidFill>
              <a:srgbClr val="F8F8F8"/>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FF00"/>
                </a:solidFill>
                <a:effectLst/>
                <a:uLnTx/>
                <a:uFillTx/>
              </a:rPr>
              <a:t>VIRTUAL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FFFF00"/>
                </a:solidFill>
                <a:effectLst/>
                <a:uLnTx/>
                <a:uFillTx/>
              </a:rPr>
              <a:t>SCREENING</a:t>
            </a:r>
          </a:p>
        </p:txBody>
      </p:sp>
      <p:sp>
        <p:nvSpPr>
          <p:cNvPr id="197" name="Oval 15"/>
          <p:cNvSpPr>
            <a:spLocks noChangeArrowheads="1"/>
          </p:cNvSpPr>
          <p:nvPr/>
        </p:nvSpPr>
        <p:spPr bwMode="auto">
          <a:xfrm>
            <a:off x="1898621" y="4970241"/>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198" name="Oval 16"/>
          <p:cNvSpPr>
            <a:spLocks noChangeArrowheads="1"/>
          </p:cNvSpPr>
          <p:nvPr/>
        </p:nvSpPr>
        <p:spPr bwMode="auto">
          <a:xfrm>
            <a:off x="1035021" y="4467003"/>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199" name="Oval 17"/>
          <p:cNvSpPr>
            <a:spLocks noChangeArrowheads="1"/>
          </p:cNvSpPr>
          <p:nvPr/>
        </p:nvSpPr>
        <p:spPr bwMode="auto">
          <a:xfrm>
            <a:off x="1827183" y="4178078"/>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0" name="Oval 18"/>
          <p:cNvSpPr>
            <a:spLocks noChangeArrowheads="1"/>
          </p:cNvSpPr>
          <p:nvPr/>
        </p:nvSpPr>
        <p:spPr bwMode="auto">
          <a:xfrm>
            <a:off x="1250921" y="3170016"/>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1" name="Oval 19"/>
          <p:cNvSpPr>
            <a:spLocks noChangeArrowheads="1"/>
          </p:cNvSpPr>
          <p:nvPr/>
        </p:nvSpPr>
        <p:spPr bwMode="auto">
          <a:xfrm>
            <a:off x="961996" y="3962178"/>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2" name="Oval 20"/>
          <p:cNvSpPr>
            <a:spLocks noChangeArrowheads="1"/>
          </p:cNvSpPr>
          <p:nvPr/>
        </p:nvSpPr>
        <p:spPr bwMode="auto">
          <a:xfrm>
            <a:off x="1393796" y="5259166"/>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3" name="Oval 21"/>
          <p:cNvSpPr>
            <a:spLocks noChangeArrowheads="1"/>
          </p:cNvSpPr>
          <p:nvPr/>
        </p:nvSpPr>
        <p:spPr bwMode="auto">
          <a:xfrm>
            <a:off x="1393796" y="4106641"/>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4" name="Oval 22"/>
          <p:cNvSpPr>
            <a:spLocks noChangeArrowheads="1"/>
          </p:cNvSpPr>
          <p:nvPr/>
        </p:nvSpPr>
        <p:spPr bwMode="auto">
          <a:xfrm>
            <a:off x="2474883" y="4322541"/>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5" name="Oval 23"/>
          <p:cNvSpPr>
            <a:spLocks noChangeArrowheads="1"/>
          </p:cNvSpPr>
          <p:nvPr/>
        </p:nvSpPr>
        <p:spPr bwMode="auto">
          <a:xfrm>
            <a:off x="2114521" y="4322541"/>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6" name="Oval 24"/>
          <p:cNvSpPr>
            <a:spLocks noChangeArrowheads="1"/>
          </p:cNvSpPr>
          <p:nvPr/>
        </p:nvSpPr>
        <p:spPr bwMode="auto">
          <a:xfrm>
            <a:off x="2474883" y="4033616"/>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7" name="Oval 25"/>
          <p:cNvSpPr>
            <a:spLocks noChangeArrowheads="1"/>
          </p:cNvSpPr>
          <p:nvPr/>
        </p:nvSpPr>
        <p:spPr bwMode="auto">
          <a:xfrm>
            <a:off x="2114521" y="3817716"/>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8" name="Oval 26"/>
          <p:cNvSpPr>
            <a:spLocks noChangeArrowheads="1"/>
          </p:cNvSpPr>
          <p:nvPr/>
        </p:nvSpPr>
        <p:spPr bwMode="auto">
          <a:xfrm>
            <a:off x="2240713" y="4609878"/>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09" name="Oval 27"/>
          <p:cNvSpPr>
            <a:spLocks noChangeArrowheads="1"/>
          </p:cNvSpPr>
          <p:nvPr/>
        </p:nvSpPr>
        <p:spPr bwMode="auto">
          <a:xfrm>
            <a:off x="2762221" y="4106641"/>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0" name="Oval 28"/>
          <p:cNvSpPr>
            <a:spLocks noChangeArrowheads="1"/>
          </p:cNvSpPr>
          <p:nvPr/>
        </p:nvSpPr>
        <p:spPr bwMode="auto">
          <a:xfrm>
            <a:off x="1322358" y="4609878"/>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1" name="Oval 29"/>
          <p:cNvSpPr>
            <a:spLocks noChangeArrowheads="1"/>
          </p:cNvSpPr>
          <p:nvPr/>
        </p:nvSpPr>
        <p:spPr bwMode="auto">
          <a:xfrm>
            <a:off x="1898621" y="4465416"/>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2" name="Oval 30"/>
          <p:cNvSpPr>
            <a:spLocks noChangeArrowheads="1"/>
          </p:cNvSpPr>
          <p:nvPr/>
        </p:nvSpPr>
        <p:spPr bwMode="auto">
          <a:xfrm>
            <a:off x="819121" y="3458941"/>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3" name="Oval 31"/>
          <p:cNvSpPr>
            <a:spLocks noChangeArrowheads="1"/>
          </p:cNvSpPr>
          <p:nvPr/>
        </p:nvSpPr>
        <p:spPr bwMode="auto">
          <a:xfrm>
            <a:off x="1538258" y="3817716"/>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4" name="Oval 32"/>
          <p:cNvSpPr>
            <a:spLocks noChangeArrowheads="1"/>
          </p:cNvSpPr>
          <p:nvPr/>
        </p:nvSpPr>
        <p:spPr bwMode="auto">
          <a:xfrm>
            <a:off x="746096" y="4106641"/>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5" name="Oval 33"/>
          <p:cNvSpPr>
            <a:spLocks noChangeArrowheads="1"/>
          </p:cNvSpPr>
          <p:nvPr/>
        </p:nvSpPr>
        <p:spPr bwMode="auto">
          <a:xfrm>
            <a:off x="1106458" y="4178078"/>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6" name="Oval 34"/>
          <p:cNvSpPr>
            <a:spLocks noChangeArrowheads="1"/>
          </p:cNvSpPr>
          <p:nvPr/>
        </p:nvSpPr>
        <p:spPr bwMode="auto">
          <a:xfrm>
            <a:off x="2546321" y="3746278"/>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7" name="Oval 35"/>
          <p:cNvSpPr>
            <a:spLocks noChangeArrowheads="1"/>
          </p:cNvSpPr>
          <p:nvPr/>
        </p:nvSpPr>
        <p:spPr bwMode="auto">
          <a:xfrm>
            <a:off x="2690783" y="3601816"/>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8" name="Oval 36"/>
          <p:cNvSpPr>
            <a:spLocks noChangeArrowheads="1"/>
          </p:cNvSpPr>
          <p:nvPr/>
        </p:nvSpPr>
        <p:spPr bwMode="auto">
          <a:xfrm>
            <a:off x="1682721" y="3098578"/>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19" name="Oval 37"/>
          <p:cNvSpPr>
            <a:spLocks noChangeArrowheads="1"/>
          </p:cNvSpPr>
          <p:nvPr/>
        </p:nvSpPr>
        <p:spPr bwMode="auto">
          <a:xfrm>
            <a:off x="2401858" y="3314478"/>
            <a:ext cx="71438"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20" name="Oval 42"/>
          <p:cNvSpPr>
            <a:spLocks noChangeArrowheads="1"/>
          </p:cNvSpPr>
          <p:nvPr/>
        </p:nvSpPr>
        <p:spPr bwMode="auto">
          <a:xfrm>
            <a:off x="1898621" y="3530378"/>
            <a:ext cx="71437" cy="73025"/>
          </a:xfrm>
          <a:prstGeom prst="ellipse">
            <a:avLst/>
          </a:prstGeom>
          <a:solidFill>
            <a:srgbClr val="FF0000"/>
          </a:solidFill>
          <a:ln w="9525">
            <a:solidFill>
              <a:srgbClr val="FFFF00"/>
            </a:solidFill>
            <a:round/>
            <a:headEnd/>
            <a:tailEnd/>
          </a:ln>
        </p:spPr>
        <p:txBody>
          <a:bodyPr wrap="none"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rgbClr val="FFFF00"/>
              </a:solidFill>
              <a:effectLst/>
              <a:uLnTx/>
              <a:uFillTx/>
            </a:endParaRPr>
          </a:p>
        </p:txBody>
      </p:sp>
      <p:sp>
        <p:nvSpPr>
          <p:cNvPr id="226" name="Text Box 55"/>
          <p:cNvSpPr txBox="1">
            <a:spLocks noChangeArrowheads="1"/>
          </p:cNvSpPr>
          <p:nvPr/>
        </p:nvSpPr>
        <p:spPr bwMode="auto">
          <a:xfrm>
            <a:off x="5362838" y="6060064"/>
            <a:ext cx="1861697" cy="369332"/>
          </a:xfrm>
          <a:prstGeom prst="rect">
            <a:avLst/>
          </a:prstGeom>
          <a:solidFill>
            <a:srgbClr val="000000"/>
          </a:solidFill>
          <a:ln w="19050">
            <a:solidFill>
              <a:srgbClr val="FFFF00"/>
            </a:solid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FF00"/>
                </a:solidFill>
                <a:effectLst/>
                <a:uLnTx/>
                <a:uFillTx/>
              </a:rPr>
              <a:t>INACTIVES</a:t>
            </a:r>
            <a:endParaRPr kumimoji="0" lang="en-US" sz="1800" b="1" i="0" u="none" strike="noStrike" kern="0" cap="none" spc="0" normalizeH="0" baseline="0" noProof="0" dirty="0">
              <a:ln>
                <a:noFill/>
              </a:ln>
              <a:solidFill>
                <a:srgbClr val="FFFF00"/>
              </a:solidFill>
              <a:effectLst/>
              <a:uLnTx/>
              <a:uFillTx/>
            </a:endParaRPr>
          </a:p>
        </p:txBody>
      </p:sp>
      <p:sp>
        <p:nvSpPr>
          <p:cNvPr id="237" name="Text Box 55"/>
          <p:cNvSpPr txBox="1">
            <a:spLocks noChangeArrowheads="1"/>
          </p:cNvSpPr>
          <p:nvPr/>
        </p:nvSpPr>
        <p:spPr bwMode="auto">
          <a:xfrm>
            <a:off x="7731096" y="4498237"/>
            <a:ext cx="1163637" cy="369332"/>
          </a:xfrm>
          <a:prstGeom prst="rect">
            <a:avLst/>
          </a:prstGeom>
          <a:solidFill>
            <a:srgbClr val="000000"/>
          </a:solidFill>
          <a:ln w="19050">
            <a:solidFill>
              <a:srgbClr val="FFFF00"/>
            </a:solid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FF00"/>
                </a:solidFill>
                <a:effectLst/>
                <a:uLnTx/>
                <a:uFillTx/>
              </a:rPr>
              <a:t> HITS</a:t>
            </a:r>
            <a:endParaRPr kumimoji="0" lang="en-US" sz="1800" b="1" i="0" u="none" strike="noStrike" kern="0" cap="none" spc="0" normalizeH="0" baseline="0" noProof="0" dirty="0">
              <a:ln>
                <a:noFill/>
              </a:ln>
              <a:solidFill>
                <a:srgbClr val="FFFF00"/>
              </a:solidFill>
              <a:effectLst/>
              <a:uLnTx/>
              <a:uFillTx/>
            </a:endParaRPr>
          </a:p>
        </p:txBody>
      </p:sp>
      <p:sp>
        <p:nvSpPr>
          <p:cNvPr id="238" name="Text Box 55"/>
          <p:cNvSpPr txBox="1">
            <a:spLocks noChangeArrowheads="1"/>
          </p:cNvSpPr>
          <p:nvPr/>
        </p:nvSpPr>
        <p:spPr bwMode="auto">
          <a:xfrm>
            <a:off x="376367" y="2139489"/>
            <a:ext cx="2901632" cy="369332"/>
          </a:xfrm>
          <a:prstGeom prst="rect">
            <a:avLst/>
          </a:prstGeom>
          <a:solidFill>
            <a:srgbClr val="000000"/>
          </a:solidFill>
          <a:ln w="57150">
            <a:solidFill>
              <a:srgbClr val="FF0000"/>
            </a:solid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kern="0" noProof="0" dirty="0" smtClean="0">
                <a:solidFill>
                  <a:srgbClr val="FFFF00"/>
                </a:solidFill>
              </a:rPr>
              <a:t>CHEMICAL DATABASE</a:t>
            </a:r>
            <a:endParaRPr kumimoji="0" lang="en-US" sz="1800" b="1" i="0" u="none" strike="noStrike" kern="0" cap="none" spc="0" normalizeH="0" baseline="0" noProof="0" dirty="0" smtClean="0">
              <a:ln>
                <a:noFill/>
              </a:ln>
              <a:solidFill>
                <a:srgbClr val="FFFF00"/>
              </a:solidFill>
              <a:effectLst/>
              <a:uLnTx/>
              <a:uFillTx/>
            </a:endParaRPr>
          </a:p>
        </p:txBody>
      </p:sp>
      <p:sp>
        <p:nvSpPr>
          <p:cNvPr id="59" name="TextBox 58"/>
          <p:cNvSpPr txBox="1"/>
          <p:nvPr/>
        </p:nvSpPr>
        <p:spPr>
          <a:xfrm>
            <a:off x="2428860" y="0"/>
            <a:ext cx="6500858" cy="646331"/>
          </a:xfrm>
          <a:prstGeom prst="rect">
            <a:avLst/>
          </a:prstGeom>
          <a:noFill/>
        </p:spPr>
        <p:txBody>
          <a:bodyPr wrap="square" rtlCol="0">
            <a:spAutoFit/>
          </a:bodyPr>
          <a:lstStyle/>
          <a:p>
            <a:r>
              <a:rPr lang="en-US" sz="3600" b="1" dirty="0" smtClean="0">
                <a:latin typeface="+mj-lt"/>
              </a:rPr>
              <a:t>Virtual screening “funnel”</a:t>
            </a:r>
            <a:endParaRPr lang="en-US" sz="3600" b="1" dirty="0">
              <a:latin typeface="+mj-lt"/>
            </a:endParaRPr>
          </a:p>
        </p:txBody>
      </p:sp>
      <p:sp>
        <p:nvSpPr>
          <p:cNvPr id="54" name="Rectangle 3"/>
          <p:cNvSpPr>
            <a:spLocks noGrp="1" noChangeArrowheads="1"/>
          </p:cNvSpPr>
          <p:nvPr>
            <p:ph idx="1"/>
          </p:nvPr>
        </p:nvSpPr>
        <p:spPr bwMode="auto">
          <a:xfrm>
            <a:off x="4351305" y="1297196"/>
            <a:ext cx="3000375" cy="428625"/>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pPr>
              <a:buNone/>
            </a:pPr>
            <a:r>
              <a:rPr lang="en-GB" sz="2000" b="1" i="1" dirty="0" smtClean="0">
                <a:latin typeface="Times New Roman" pitchFamily="18" charset="0"/>
                <a:cs typeface="Times New Roman" pitchFamily="18" charset="0"/>
              </a:rPr>
              <a:t>Similarity</a:t>
            </a:r>
            <a:r>
              <a:rPr lang="en-GB" sz="2000" i="1" dirty="0" smtClean="0">
                <a:latin typeface="Times New Roman" pitchFamily="18" charset="0"/>
                <a:cs typeface="Times New Roman" pitchFamily="18" charset="0"/>
              </a:rPr>
              <a:t> </a:t>
            </a:r>
            <a:r>
              <a:rPr lang="en-GB" sz="2000" b="1" i="1" dirty="0" smtClean="0">
                <a:latin typeface="Times New Roman" pitchFamily="18" charset="0"/>
                <a:cs typeface="Times New Roman" pitchFamily="18" charset="0"/>
              </a:rPr>
              <a:t>search </a:t>
            </a:r>
          </a:p>
        </p:txBody>
      </p:sp>
      <p:sp>
        <p:nvSpPr>
          <p:cNvPr id="55" name="Rectangle 3"/>
          <p:cNvSpPr txBox="1">
            <a:spLocks noChangeArrowheads="1"/>
          </p:cNvSpPr>
          <p:nvPr/>
        </p:nvSpPr>
        <p:spPr bwMode="auto">
          <a:xfrm>
            <a:off x="3717901" y="868565"/>
            <a:ext cx="1847850" cy="428628"/>
          </a:xfrm>
          <a:prstGeom prst="rect">
            <a:avLst/>
          </a:prstGeom>
          <a:solidFill>
            <a:srgbClr val="FFFFFF"/>
          </a:solidFill>
          <a:ln>
            <a:miter lim="800000"/>
            <a:headEnd/>
            <a:tailEnd/>
          </a:ln>
        </p:spPr>
        <p:txBody>
          <a:bodyPr/>
          <a:lstStyle/>
          <a:p>
            <a:pPr marL="342900" indent="-342900">
              <a:spcBef>
                <a:spcPct val="20000"/>
              </a:spcBef>
              <a:defRPr/>
            </a:pPr>
            <a:r>
              <a:rPr lang="en-GB" sz="2000" b="1" i="1" dirty="0">
                <a:latin typeface="Times New Roman" pitchFamily="18" charset="0"/>
                <a:cs typeface="Times New Roman" pitchFamily="18" charset="0"/>
              </a:rPr>
              <a:t>Filters</a:t>
            </a:r>
          </a:p>
          <a:p>
            <a:pPr marL="342900" indent="-342900">
              <a:spcBef>
                <a:spcPct val="20000"/>
              </a:spcBef>
              <a:defRPr/>
            </a:pPr>
            <a:endParaRPr lang="en-GB" sz="2000" b="0" i="1" kern="0" dirty="0">
              <a:latin typeface="Times New Roman" pitchFamily="18" charset="0"/>
              <a:cs typeface="Times New Roman" pitchFamily="18" charset="0"/>
            </a:endParaRPr>
          </a:p>
        </p:txBody>
      </p:sp>
      <p:sp>
        <p:nvSpPr>
          <p:cNvPr id="56" name="Rectangle 3"/>
          <p:cNvSpPr txBox="1">
            <a:spLocks noChangeArrowheads="1"/>
          </p:cNvSpPr>
          <p:nvPr/>
        </p:nvSpPr>
        <p:spPr bwMode="auto">
          <a:xfrm>
            <a:off x="5780065" y="2225887"/>
            <a:ext cx="2428875" cy="490537"/>
          </a:xfrm>
          <a:prstGeom prst="rect">
            <a:avLst/>
          </a:prstGeom>
          <a:solidFill>
            <a:srgbClr val="FFFFFF"/>
          </a:solidFill>
          <a:ln>
            <a:miter lim="800000"/>
            <a:headEnd/>
            <a:tailEnd/>
          </a:ln>
        </p:spPr>
        <p:txBody>
          <a:bodyPr/>
          <a:lstStyle/>
          <a:p>
            <a:pPr marL="342900" indent="-342900">
              <a:spcBef>
                <a:spcPct val="20000"/>
              </a:spcBef>
              <a:defRPr/>
            </a:pPr>
            <a:r>
              <a:rPr lang="en-GB" sz="2000" i="1" kern="0" dirty="0">
                <a:latin typeface="Times New Roman" pitchFamily="18" charset="0"/>
                <a:cs typeface="Times New Roman" pitchFamily="18" charset="0"/>
              </a:rPr>
              <a:t>(</a:t>
            </a:r>
            <a:r>
              <a:rPr lang="en-GB" sz="2000" b="1" i="1" kern="0" dirty="0" smtClean="0">
                <a:latin typeface="Times New Roman" pitchFamily="18" charset="0"/>
                <a:cs typeface="Times New Roman" pitchFamily="18" charset="0"/>
              </a:rPr>
              <a:t>Q)SAR</a:t>
            </a:r>
            <a:endParaRPr lang="en-GB" sz="2000" b="1" i="1" kern="0" dirty="0">
              <a:latin typeface="Times New Roman" pitchFamily="18" charset="0"/>
              <a:cs typeface="Times New Roman" pitchFamily="18" charset="0"/>
            </a:endParaRPr>
          </a:p>
          <a:p>
            <a:pPr marL="342900" indent="-342900">
              <a:spcBef>
                <a:spcPct val="20000"/>
              </a:spcBef>
              <a:defRPr/>
            </a:pPr>
            <a:endParaRPr lang="en-GB" sz="2000" b="0" i="1" kern="0" dirty="0">
              <a:latin typeface="Times New Roman" pitchFamily="18" charset="0"/>
              <a:cs typeface="Times New Roman" pitchFamily="18" charset="0"/>
            </a:endParaRPr>
          </a:p>
        </p:txBody>
      </p:sp>
      <p:sp>
        <p:nvSpPr>
          <p:cNvPr id="60" name="Rectangle 16"/>
          <p:cNvSpPr>
            <a:spLocks noChangeArrowheads="1"/>
          </p:cNvSpPr>
          <p:nvPr/>
        </p:nvSpPr>
        <p:spPr bwMode="auto">
          <a:xfrm>
            <a:off x="6637321" y="2725953"/>
            <a:ext cx="1210588" cy="400110"/>
          </a:xfrm>
          <a:prstGeom prst="rect">
            <a:avLst/>
          </a:prstGeom>
          <a:noFill/>
          <a:ln w="9525">
            <a:noFill/>
            <a:miter lim="800000"/>
            <a:headEnd/>
            <a:tailEnd/>
          </a:ln>
        </p:spPr>
        <p:txBody>
          <a:bodyPr wrap="none">
            <a:spAutoFit/>
          </a:bodyPr>
          <a:lstStyle/>
          <a:p>
            <a:r>
              <a:rPr lang="en-US" sz="2000" i="1" dirty="0">
                <a:latin typeface="Times New Roman" pitchFamily="18" charset="0"/>
                <a:cs typeface="Times New Roman" pitchFamily="18" charset="0"/>
              </a:rPr>
              <a:t> </a:t>
            </a:r>
            <a:r>
              <a:rPr lang="en-US" sz="2000" b="1" i="1" dirty="0">
                <a:latin typeface="Times New Roman" pitchFamily="18" charset="0"/>
                <a:cs typeface="Times New Roman" pitchFamily="18" charset="0"/>
              </a:rPr>
              <a:t>Docking </a:t>
            </a:r>
          </a:p>
        </p:txBody>
      </p:sp>
      <p:sp>
        <p:nvSpPr>
          <p:cNvPr id="61" name="Rectangle 3"/>
          <p:cNvSpPr txBox="1">
            <a:spLocks noChangeArrowheads="1"/>
          </p:cNvSpPr>
          <p:nvPr/>
        </p:nvSpPr>
        <p:spPr bwMode="auto">
          <a:xfrm>
            <a:off x="4994247" y="1725821"/>
            <a:ext cx="3000375" cy="428625"/>
          </a:xfrm>
          <a:prstGeom prst="rect">
            <a:avLst/>
          </a:prstGeom>
          <a:solidFill>
            <a:srgbClr val="FFFFFF"/>
          </a:solidFill>
          <a:ln>
            <a:miter lim="800000"/>
            <a:headEnd/>
            <a:tailEnd/>
          </a:ln>
        </p:spPr>
        <p:txBody>
          <a:bodyPr vert="horz" wrap="square" lIns="91440" tIns="45720" rIns="91440" bIns="45720" numCol="1" anchor="t" anchorCtr="0" compatLnSpc="1">
            <a:prstTxWarp prst="textNoShape">
              <a:avLst/>
            </a:prstTxWarp>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GB" sz="2000" b="1" i="1" u="none" strike="noStrike" kern="120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Pharmacophore</a:t>
            </a:r>
            <a:r>
              <a:rPr kumimoji="0" lang="en-GB" sz="2000" b="1" i="1" u="none" strike="noStrike" kern="1200" cap="none" spc="0" normalizeH="0" noProof="0" dirty="0" smtClean="0">
                <a:ln>
                  <a:noFill/>
                </a:ln>
                <a:solidFill>
                  <a:schemeClr val="tx1"/>
                </a:solidFill>
                <a:effectLst/>
                <a:uLnTx/>
                <a:uFillTx/>
                <a:latin typeface="Times New Roman" pitchFamily="18" charset="0"/>
                <a:ea typeface="+mn-ea"/>
                <a:cs typeface="Times New Roman" pitchFamily="18" charset="0"/>
              </a:rPr>
              <a:t> models</a:t>
            </a:r>
            <a:endParaRPr kumimoji="0" lang="en-GB" sz="2000" b="1" i="1"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p:txBody>
      </p:sp>
      <p:cxnSp>
        <p:nvCxnSpPr>
          <p:cNvPr id="63" name="Connecteur droit avec flèche 62"/>
          <p:cNvCxnSpPr/>
          <p:nvPr/>
        </p:nvCxnSpPr>
        <p:spPr>
          <a:xfrm rot="5400000">
            <a:off x="3178141" y="1899647"/>
            <a:ext cx="1356528" cy="10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Connecteur droit avec flèche 63"/>
          <p:cNvCxnSpPr/>
          <p:nvPr/>
        </p:nvCxnSpPr>
        <p:spPr>
          <a:xfrm rot="5400000">
            <a:off x="3886164" y="2260812"/>
            <a:ext cx="121444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 name="Connecteur droit avec flèche 64"/>
          <p:cNvCxnSpPr/>
          <p:nvPr/>
        </p:nvCxnSpPr>
        <p:spPr>
          <a:xfrm rot="5400000">
            <a:off x="4702939" y="2587045"/>
            <a:ext cx="8667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9" name="Connecteur droit avec flèche 68"/>
          <p:cNvCxnSpPr/>
          <p:nvPr/>
        </p:nvCxnSpPr>
        <p:spPr>
          <a:xfrm rot="16200000" flipH="1">
            <a:off x="5554324" y="2920904"/>
            <a:ext cx="723904" cy="79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Connecteur droit avec flèche 70"/>
          <p:cNvCxnSpPr/>
          <p:nvPr/>
        </p:nvCxnSpPr>
        <p:spPr>
          <a:xfrm rot="5400000">
            <a:off x="6565883" y="3297457"/>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5" name="Text Box 9"/>
          <p:cNvSpPr txBox="1">
            <a:spLocks noChangeArrowheads="1"/>
          </p:cNvSpPr>
          <p:nvPr/>
        </p:nvSpPr>
        <p:spPr bwMode="auto">
          <a:xfrm>
            <a:off x="7643834" y="5000636"/>
            <a:ext cx="1301750" cy="641350"/>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effectLst/>
                <a:uLnTx/>
                <a:uFillTx/>
              </a:rPr>
              <a:t>~</a:t>
            </a:r>
            <a:r>
              <a:rPr kumimoji="0" lang="en-US" sz="1800" b="1" i="0" u="none" strike="noStrike" kern="0" cap="none" spc="0" normalizeH="0" baseline="0" noProof="0" dirty="0" smtClean="0">
                <a:ln>
                  <a:noFill/>
                </a:ln>
                <a:effectLst/>
                <a:uLnTx/>
                <a:uFillTx/>
              </a:rPr>
              <a:t>10</a:t>
            </a:r>
            <a:r>
              <a:rPr lang="en-US" kern="0" baseline="30000" dirty="0"/>
              <a:t>1</a:t>
            </a:r>
            <a:r>
              <a:rPr kumimoji="0" lang="en-US" sz="1800" b="1" i="0" u="none" strike="noStrike" kern="0" cap="none" spc="0" normalizeH="0" baseline="0" noProof="0" dirty="0" smtClean="0">
                <a:ln>
                  <a:noFill/>
                </a:ln>
                <a:effectLst/>
                <a:uLnTx/>
                <a:uFillTx/>
              </a:rPr>
              <a:t> </a:t>
            </a:r>
            <a:r>
              <a:rPr kumimoji="0" lang="en-US" sz="1800" b="1" i="0" u="none" strike="noStrike" kern="0" cap="none" spc="0" normalizeH="0" baseline="0" noProof="0" dirty="0">
                <a:ln>
                  <a:noFill/>
                </a:ln>
                <a:effectLst/>
                <a:uLnTx/>
                <a:uFillTx/>
              </a:rPr>
              <a:t>– </a:t>
            </a:r>
            <a:r>
              <a:rPr kumimoji="0" lang="en-US" sz="1800" b="1" i="0" u="none" strike="noStrike" kern="0" cap="none" spc="0" normalizeH="0" baseline="0" noProof="0" dirty="0" smtClean="0">
                <a:ln>
                  <a:noFill/>
                </a:ln>
                <a:effectLst/>
                <a:uLnTx/>
                <a:uFillTx/>
              </a:rPr>
              <a:t>10</a:t>
            </a:r>
            <a:r>
              <a:rPr lang="en-US" kern="0" baseline="30000" dirty="0"/>
              <a:t>3</a:t>
            </a:r>
            <a:endParaRPr kumimoji="0" lang="en-US" sz="1800" b="1" i="0" u="none" strike="noStrike" kern="0" cap="none" spc="0" normalizeH="0" baseline="0" noProof="0" dirty="0">
              <a:ln>
                <a:noFill/>
              </a:ln>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effectLst/>
                <a:uLnTx/>
                <a:uFillTx/>
              </a:rPr>
              <a:t>molecules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indefinite" accel="50000" decel="50000" fill="hold" grpId="0" nodeType="afterEffect">
                                  <p:stCondLst>
                                    <p:cond delay="0"/>
                                  </p:stCondLst>
                                  <p:childTnLst>
                                    <p:animMotion origin="layout" path="M 1.66667E-6 -6.11291E-6 C 0.02621 -0.0007 0.0526 -0.0014 0.07882 -0.00325 C 0.0842 -0.00417 0.08906 -0.00625 0.09427 -0.00741 C 0.09878 -0.01065 0.10382 -0.01273 0.10885 -0.01389 C 0.11961 -0.01991 0.1302 -0.02638 0.14062 -0.03356 C 0.14757 -0.03842 0.15399 -0.04489 0.1618 -0.04767 C 0.16267 -0.04836 0.16336 -0.04929 0.16423 -0.04975 C 0.16527 -0.05045 0.16649 -0.05022 0.16753 -0.05091 C 0.16857 -0.0516 0.16892 -0.05322 0.16996 -0.05415 C 0.17135 -0.05531 0.17326 -0.05554 0.17482 -0.05623 C 0.17725 -0.05947 0.17899 -0.06109 0.18211 -0.06271 C 0.18628 -0.0715 0.19531 -0.08029 0.20086 -0.0877 C 0.20746 -0.09649 0.21007 -0.11269 0.21632 -0.12009 C 0.21736 -0.12449 0.21909 -0.12634 0.22187 -0.12888 C 0.22378 -0.13629 0.22118 -0.12819 0.22517 -0.1342 C 0.22795 -0.13837 0.23055 -0.14392 0.23333 -0.14832 C 0.23507 -0.15109 0.2375 -0.15318 0.23906 -0.15595 C 0.24392 -0.16451 0.23993 -0.16058 0.24479 -0.16451 C 0.24618 -0.17076 0.25 -0.17446 0.25451 -0.17655 C 0.25798 -0.17562 0.26007 -0.17516 0.26267 -0.17215 C 0.26354 -0.16775 0.26545 -0.16289 0.26753 -0.15919 C 0.27048 -0.14531 0.27586 -0.13212 0.27812 -0.11801 C 0.2802 -0.09024 0.28385 -0.05924 0.27812 -0.0324 C 0.27829 0.0185 0.24531 0.10643 0.28211 0.12031 C 0.2868 0.11637 0.2875 0.10966 0.28941 0.10295 C 0.29062 0.09902 0.29305 0.09509 0.29427 0.09115 C 0.29566 0.08699 0.2967 0.0782 0.2967 0.0782 C 0.29583 0.05714 0.29514 0.05437 0.2967 0.03053 C 0.29687 0.0273 0.29809 0.01549 0.29843 0.01202 C 0.29895 0.00809 0.3 -6.11291E-6 0.3 -6.11291E-6 C 0.30052 -0.03818 0.29895 -0.07682 0.30729 -0.11361 C 0.30885 -0.12055 0.3092 -0.12796 0.31215 -0.1342 C 0.31267 -0.14068 0.31232 -0.14994 0.31632 -0.1548 C 0.32743 -0.15063 0.32534 -0.1231 0.32934 -0.11037 C 0.33281 -0.05693 0.3302 -0.00348 0.33246 0.04997 C 0.33298 0.06431 0.33194 0.08676 0.33489 0.10087 C 0.34184 0.09948 0.34027 0.09879 0.34479 0.09324 C 0.34635 0.0856 0.34409 0.09463 0.34791 0.08676 C 0.35173 0.07889 0.35434 0.07056 0.3585 0.06293 C 0.36024 0.05413 0.35937 0.05784 0.36093 0.05205 C 0.3618 0.04118 0.36267 0.03053 0.36336 0.01966 C 0.3625 -0.0125 0.36145 -0.03494 0.36093 -0.07034 C 0.3618 -0.11338 0.35989 -0.09788 0.36336 -0.11685 C 0.36458 -0.12333 0.3651 -0.13629 0.36996 -0.1386 C 0.37795 -0.13467 0.37378 -0.13559 0.37812 -0.12657 C 0.37916 -0.12449 0.38125 -0.12009 0.38125 -0.12009 C 0.38229 -0.10945 0.38333 -0.09811 0.38541 -0.0877 C 0.38576 -0.03379 0.38038 0.01573 0.38854 0.06617 C 0.38958 0.08306 0.38698 0.08306 0.39757 0.08144 C 0.40208 0.07982 0.40486 0.07565 0.40729 0.07056 C 0.41024 0.05599 0.41059 0.04002 0.41145 0.02498 C 0.41041 0.01364 0.41111 0.00323 0.41059 -0.00857 C 0.41111 -0.03055 0.41128 -0.05322 0.41545 -0.07474 C 0.41614 -0.08631 0.41458 -0.10204 0.41788 -0.11269 C 0.41823 -0.11407 0.4217 -0.11546 0.42274 -0.11593 C 0.425 -0.11546 0.42847 -0.11755 0.42934 -0.11477 C 0.4309 -0.11014 0.42847 -0.10459 0.42847 -0.0995 C 0.42847 -0.08677 0.42743 -0.06178 0.43333 -0.04975 C 0.43524 -0.0398 0.4368 -0.02916 0.44149 -0.0206 C 0.4427 -0.01482 0.44461 -0.00903 0.44722 -0.00417 C 0.44913 0.00369 0.45139 0.00832 0.45451 0.01526 C 0.4552 0.02059 0.45729 0.02475 0.45937 0.02938 C 0.46041 0.03169 0.46267 0.03586 0.46267 0.03586 C 0.46406 0.04257 0.46684 0.05066 0.46996 0.05645 C 0.47187 0.06547 0.46875 0.05298 0.47309 0.06293 C 0.47517 0.06779 0.47413 0.06964 0.47725 0.0738 C 0.47882 0.07959 0.48211 0.08444 0.48368 0.09 C 0.48559 0.09694 0.48611 0.10758 0.49027 0.11267 C 0.49097 0.12031 0.49444 0.13234 0.49982 0.13674 C 0.50399 0.13997 0.51458 0.13974 0.51701 0.13997 C 0.52204 0.14183 0.52656 0.14414 0.53177 0.1453 C 0.5342 0.14738 0.53576 0.14969 0.53819 0.15177 C 0.53871 0.15432 0.54132 0.15571 0.54149 0.15825 C 0.5427 0.17075 0.54062 0.18347 0.54062 0.1962 " pathEditMode="relative" ptsTypes="fffffffffffffffffffffffffffffffffffffffffffffffffffffffffffffffffffffffffA">
                                      <p:cBhvr>
                                        <p:cTn id="6" dur="5000" fill="hold"/>
                                        <p:tgtEl>
                                          <p:spTgt spid="199"/>
                                        </p:tgtEl>
                                        <p:attrNameLst>
                                          <p:attrName>ppt_x</p:attrName>
                                          <p:attrName>ppt_y</p:attrName>
                                        </p:attrNameLst>
                                      </p:cBhvr>
                                    </p:animMotion>
                                  </p:childTnLst>
                                </p:cTn>
                              </p:par>
                              <p:par>
                                <p:cTn id="7" presetID="0" presetClass="path" presetSubtype="0" repeatCount="indefinite" accel="50000" decel="50000" fill="hold" grpId="0" nodeType="withEffect">
                                  <p:stCondLst>
                                    <p:cond delay="0"/>
                                  </p:stCondLst>
                                  <p:childTnLst>
                                    <p:animMotion origin="layout" path="M 0.00451 -0.00417 C 0.00642 -0.00417 0.0309 -0.00463 0.03958 -0.00625 C 0.05052 -0.00833 0.06042 -0.01712 0.07118 -0.01944 C 0.08594 -0.02268 0.09705 -0.02314 0.11354 -0.0236 C 0.12396 -0.02569 0.1342 -0.02777 0.14444 -0.03008 C 0.14844 -0.03286 0.15226 -0.03448 0.1566 -0.03563 C 0.1658 -0.04165 0.17604 -0.04512 0.18507 -0.05183 C 0.19045 -0.05576 0.19462 -0.06178 0.20052 -0.06386 C 0.20469 -0.06942 0.2118 -0.07613 0.21753 -0.0789 C 0.22517 -0.08631 0.2158 -0.07798 0.22569 -0.08445 C 0.23107 -0.08793 0.23646 -0.09278 0.24201 -0.09625 C 0.24792 -0.09996 0.25382 -0.10111 0.25989 -0.10389 C 0.2717 -0.10204 0.27292 -0.09903 0.28264 -0.09302 C 0.28611 -0.08654 0.28455 -0.08908 0.28993 -0.08214 C 0.29045 -0.08145 0.29167 -0.08006 0.29167 -0.08006 C 0.29635 -0.06687 0.29982 -0.05461 0.30139 -0.04003 C 0.30208 -0.03448 0.30191 -0.02893 0.30295 -0.0236 C 0.30347 -0.02106 0.30451 -0.0162 0.30451 -0.0162 C 0.30347 -0.01134 0.30451 -0.00764 0.30538 -0.00301 C 0.30607 0.00763 0.30677 0.01804 0.30955 0.02822 C 0.30972 0.0347 0.30989 0.04141 0.31024 0.04789 C 0.31042 0.05067 0.31094 0.05368 0.31111 0.05645 C 0.31198 0.07542 0.31007 0.09625 0.32257 0.10851 C 0.32448 0.11244 0.32569 0.11268 0.32899 0.11383 C 0.33837 0.11291 0.33976 0.11291 0.34444 0.10319 C 0.34548 0.09116 0.34305 0.08028 0.34444 0.06848 C 0.3408 0.04535 0.34514 0.07496 0.34114 0.03262 C 0.34028 0.0236 0.33819 0.01457 0.33715 0.00555 C 0.33628 -0.02522 0.33715 -0.04836 0.33785 -0.08006 C 0.33819 -0.09232 0.33785 -0.1062 0.34114 -0.118 C 0.34219 -0.12564 0.34323 -0.13212 0.34444 -0.13952 C 0.34548 -0.14577 0.34531 -0.15479 0.35087 -0.15688 C 0.36319 -0.15549 0.35955 -0.15664 0.36632 -0.14507 C 0.36788 -0.13883 0.36892 -0.13258 0.37048 -0.12656 C 0.37101 -0.11453 0.37222 -0.10296 0.37292 -0.09093 C 0.37048 -0.03934 0.37101 -0.06942 0.37205 -0.01389 C 0.37239 0.00833 0.36927 0.03586 0.37691 0.05761 C 0.37778 0.06548 0.37864 0.07357 0.37934 0.08144 C 0.37882 0.0826 0.37778 0.08329 0.37778 0.08468 C 0.37778 0.08491 0.38142 0.09393 0.38177 0.0944 C 0.38298 0.09648 0.38594 0.09995 0.38594 0.09995 C 0.39305 0.09856 0.39739 0.09555 0.40208 0.08792 C 0.40364 0.08537 0.40625 0.08028 0.40625 0.08028 C 0.41007 0.05645 0.40712 0.03216 0.40625 0.00786 C 0.4066 -0.03702 0.4066 -0.08168 0.40712 -0.12656 C 0.40712 -0.13189 0.40816 -0.13513 0.41198 -0.13628 C 0.41458 -0.13721 0.41996 -0.1386 0.41996 -0.1386 C 0.42239 -0.13813 0.425 -0.1386 0.42743 -0.13744 C 0.43003 -0.13628 0.43038 -0.13119 0.43229 -0.12888 C 0.4342 -0.12194 0.43628 -0.11777 0.43715 -0.11037 C 0.43663 -0.10088 0.43594 -0.09163 0.43542 -0.08214 C 0.43524 -0.07844 0.43472 -0.07127 0.43472 -0.07127 C 0.43524 -0.03031 0.43542 0.01018 0.43385 0.05113 C 0.43403 0.05622 0.43212 0.08121 0.43958 0.08468 C 0.44305 0.08422 0.4467 0.08468 0.45017 0.08352 C 0.45694 0.08144 0.46146 0.06756 0.46319 0.05969 C 0.46337 0.05853 0.46354 0.05738 0.46389 0.05645 C 0.46493 0.05321 0.46632 0.05021 0.46719 0.04673 C 0.46805 0.0435 0.46962 0.03702 0.46962 0.03702 C 0.46805 0.00925 0.46892 -0.01736 0.46962 -0.04535 C 0.46771 -0.05253 0.47066 -0.059 0.47205 -0.06594 C 0.47274 -0.07381 0.47153 -0.08769 0.47448 -0.09417 C 0.47639 -0.09834 0.48055 -0.1032 0.4842 -0.10505 C 0.48611 -0.10597 0.48993 -0.10713 0.48993 -0.10713 C 0.49288 -0.1106 0.49531 -0.1106 0.49896 -0.10921 C 0.50052 -0.10528 0.50226 -0.10227 0.50382 -0.09834 C 0.50486 -0.09209 0.50607 -0.08631 0.50712 -0.08006 C 0.50729 -0.07867 0.50781 -0.07566 0.50781 -0.07566 C 0.50868 -0.04697 0.50625 0.01249 0.5217 0.0391 C 0.52413 0.04766 0.52864 0.05506 0.53229 0.06293 C 0.53316 0.06895 0.53472 0.06918 0.53785 0.07381 C 0.54271 0.08144 0.54757 0.08931 0.5526 0.09671 C 0.55417 0.09903 0.55625 0.10064 0.55746 0.10319 C 0.55955 0.10759 0.56215 0.11314 0.56476 0.11707 C 0.56632 0.11939 0.56962 0.12378 0.56962 0.12378 C 0.57066 0.12748 0.57153 0.1298 0.57378 0.13234 C 0.57396 0.1335 0.57396 0.13466 0.57448 0.13558 C 0.57482 0.13651 0.57587 0.13674 0.57621 0.13766 C 0.57743 0.1416 0.5776 0.14669 0.57864 0.15085 C 0.57795 0.16612 0.57587 0.18047 0.57292 0.19528 C 0.57326 0.19852 0.57378 0.20499 0.57378 0.20499 " pathEditMode="relative" ptsTypes="ffffffffffffffffffffffffffffffffffffffffffffffffffffffffffffffffffffffffffffffffA">
                                      <p:cBhvr>
                                        <p:cTn id="8" dur="5000" fill="hold"/>
                                        <p:tgtEl>
                                          <p:spTgt spid="215"/>
                                        </p:tgtEl>
                                        <p:attrNameLst>
                                          <p:attrName>ppt_x</p:attrName>
                                          <p:attrName>ppt_y</p:attrName>
                                        </p:attrNameLst>
                                      </p:cBhvr>
                                    </p:animMotion>
                                  </p:childTnLst>
                                </p:cTn>
                              </p:par>
                              <p:par>
                                <p:cTn id="9" presetID="0" presetClass="path" presetSubtype="0" repeatCount="indefinite" accel="50000" decel="50000" fill="hold" grpId="0" nodeType="withEffect">
                                  <p:stCondLst>
                                    <p:cond delay="0"/>
                                  </p:stCondLst>
                                  <p:childTnLst>
                                    <p:animMotion origin="layout" path="M -8.33333E-7 -9.9491E-7 C 0.04323 0.00347 0.08681 0.00115 0.13004 -0.00116 C 0.13941 -0.00301 0.14844 -0.0044 0.15695 -0.00972 C 0.16059 -0.01527 0.16754 -0.02175 0.17309 -0.02383 C 0.17761 -0.03216 0.18212 -0.04188 0.18785 -0.04882 C 0.18872 -0.05253 0.18993 -0.05368 0.19184 -0.05646 C 0.1974 -0.07682 0.19896 -0.09834 0.2033 -0.11916 C 0.20399 -0.12888 0.20434 -0.13929 0.20729 -0.14855 C 0.20886 -0.15364 0.20868 -0.15225 0.21059 -0.15711 C 0.21181 -0.16011 0.21389 -0.1659 0.21389 -0.1659 C 0.21493 -0.17238 0.21597 -0.18001 0.21875 -0.18533 C 0.21892 -0.18649 0.2191 -0.18765 0.21945 -0.18857 C 0.21997 -0.19019 0.22083 -0.19135 0.22118 -0.19297 C 0.22292 -0.20107 0.22431 -0.20963 0.22604 -0.21796 C 0.22674 -0.22143 0.2283 -0.22606 0.2309 -0.22768 C 0.23333 -0.2293 0.23854 -0.23068 0.24149 -0.23184 C 0.25295 -0.22976 0.25833 -0.22143 0.26511 -0.20917 C 0.26597 -0.20431 0.26719 -0.20361 0.2691 -0.19945 C 0.27205 -0.18464 0.27483 -0.16983 0.27795 -0.15502 C 0.28177 -0.10667 0.27778 -0.16081 0.27969 -0.03471 C 0.27969 -0.03008 0.28281 -0.01759 0.28542 -0.01412 C 0.28698 -0.00671 0.2934 -0.00556 0.29844 -0.0044 C 0.30486 -0.00532 0.30556 -0.00625 0.31059 -0.0088 C 0.31858 -0.01944 0.32014 -0.03378 0.32431 -0.04674 C 0.32813 -0.05808 0.33056 -0.07011 0.3342 -0.08145 C 0.33507 -0.08769 0.33646 -0.09278 0.3382 -0.09857 C 0.33976 -0.10389 0.33976 -0.10875 0.34219 -0.11384 C 0.34323 -0.11893 0.34497 -0.12309 0.34636 -0.12795 C 0.3474 -0.13837 0.34722 -0.15132 0.35208 -0.16035 C 0.35295 -0.16659 0.3533 -0.17122 0.35695 -0.17562 C 0.35886 -0.18464 0.35608 -0.17377 0.35938 -0.18094 C 0.3599 -0.18186 0.35955 -0.18325 0.36007 -0.18418 C 0.3632 -0.18996 0.36511 -0.1895 0.3691 -0.19297 C 0.38229 -0.18672 0.38559 -0.1659 0.39097 -0.15063 C 0.39184 -0.14531 0.39219 -0.13975 0.3934 -0.13443 C 0.39375 -0.10806 0.39271 -0.08631 0.39601 -0.06178 C 0.3967 -0.05044 0.39774 -0.03402 0.40642 -0.02823 C 0.40886 -0.02869 0.41146 -0.02823 0.41372 -0.02939 C 0.41476 -0.02985 0.41476 -0.0317 0.41545 -0.03263 C 0.4191 -0.03749 0.41823 -0.03402 0.42118 -0.03911 C 0.42708 -0.04975 0.42031 -0.04003 0.42604 -0.04767 C 0.42622 -0.04905 0.42639 -0.05067 0.42674 -0.05206 C 0.42708 -0.05368 0.42813 -0.05484 0.42847 -0.05646 C 0.42899 -0.0597 0.43004 -0.06618 0.43004 -0.06618 C 0.43021 -0.08052 0.42604 -0.10944 0.4342 -0.12587 C 0.43438 -0.13166 0.4342 -0.13744 0.43472 -0.14299 C 0.43542 -0.14762 0.44497 -0.1615 0.44792 -0.16474 C 0.44826 -0.1652 0.45226 -0.16659 0.45261 -0.16682 C 0.45556 -0.16335 0.45642 -0.15919 0.45833 -0.15502 C 0.46198 -0.1379 0.45573 -0.11662 0.46337 -0.10088 C 0.46458 -0.09487 0.46667 -0.0907 0.4691 -0.08561 C 0.47083 -0.07728 0.47153 -0.06456 0.47726 -0.0597 C 0.48229 -0.06085 0.48542 -0.0634 0.48941 -0.06733 C 0.4908 -0.07057 0.49184 -0.07381 0.4934 -0.07705 C 0.49531 -0.08885 0.49462 -0.0826 0.4934 -0.10412 C 0.49323 -0.10782 0.4908 -0.115 0.4908 -0.115 C 0.49149 -0.12448 0.4908 -0.14554 0.49844 -0.15178 C 0.50486 -0.14947 0.5033 -0.15202 0.50486 -0.14646 C 0.50382 -0.12032 0.50434 -0.0944 0.50573 -0.06826 C 0.51163 -0.08445 0.5184 -0.10042 0.52361 -0.11708 C 0.52656 -0.12657 0.52049 -0.13952 0.52761 -0.14646 C 0.53038 -0.146 0.53316 -0.14646 0.53576 -0.14531 C 0.53663 -0.14484 0.53663 -0.14322 0.53663 -0.14207 C 0.53715 -0.12425 0.53663 -0.10667 0.53733 -0.08885 C 0.5375 -0.08538 0.53802 -0.08168 0.53976 -0.07913 C 0.54097 -0.07751 0.54566 -0.07659 0.54722 -0.07589 C 0.55104 -0.07705 0.55261 -0.07775 0.55521 -0.08145 C 0.56875 -0.13212 0.60851 -0.10528 0.64879 -0.10528 " pathEditMode="relative" ptsTypes="fffffffffffffffffffffffffffffffffffffffffffffffffffffffffffffffffffA">
                                      <p:cBhvr>
                                        <p:cTn id="10" dur="5000" fill="hold"/>
                                        <p:tgtEl>
                                          <p:spTgt spid="208"/>
                                        </p:tgtEl>
                                        <p:attrNameLst>
                                          <p:attrName>ppt_x</p:attrName>
                                          <p:attrName>ppt_y</p:attrName>
                                        </p:attrNameLst>
                                      </p:cBhvr>
                                    </p:animMotion>
                                  </p:childTnLst>
                                </p:cTn>
                              </p:par>
                              <p:par>
                                <p:cTn id="11" presetID="0" presetClass="path" presetSubtype="0" repeatCount="indefinite" accel="50000" decel="50000" fill="hold" grpId="0" nodeType="withEffect">
                                  <p:stCondLst>
                                    <p:cond delay="0"/>
                                  </p:stCondLst>
                                  <p:childTnLst>
                                    <p:animMotion origin="layout" path="M 0.00937 0.00324 C 0.02847 0.00255 0.04601 0.00023 0.06476 -0.00208 C 0.06823 -0.00254 0.07187 -0.00278 0.07535 -0.00324 C 0.07882 -0.0037 0.08594 -0.00532 0.08594 -0.00532 C 0.09288 -0.00856 0.10052 -0.00925 0.10781 -0.01064 C 0.11371 -0.01342 0.11979 -0.01388 0.12569 -0.0162 C 0.13767 -0.02082 0.12847 -0.01828 0.13785 -0.02059 C 0.14462 -0.02406 0.15121 -0.02776 0.15816 -0.03031 C 0.16458 -0.03586 0.17118 -0.04257 0.17847 -0.04535 C 0.18246 -0.05067 0.18715 -0.05206 0.19149 -0.05622 C 0.19531 -0.05993 0.19826 -0.06502 0.20295 -0.0671 C 0.20868 -0.07473 0.20573 -0.07219 0.21111 -0.07566 C 0.21458 -0.08052 0.22222 -0.09232 0.22656 -0.09417 C 0.2283 -0.10227 0.22569 -0.09324 0.22951 -0.09856 C 0.23038 -0.09949 0.23003 -0.10088 0.23038 -0.1018 C 0.23125 -0.10319 0.23281 -0.10389 0.23385 -0.10504 C 0.23594 -0.10736 0.23941 -0.11268 0.23941 -0.11268 C 0.24097 -0.11893 0.25087 -0.13073 0.25503 -0.1342 C 0.25833 -0.13998 0.26285 -0.14507 0.26719 -0.14947 C 0.26944 -0.15409 0.2724 -0.15618 0.27604 -0.15918 C 0.27812 -0.16312 0.28802 -0.17284 0.29149 -0.17446 C 0.29618 -0.18001 0.3026 -0.18602 0.30868 -0.18834 C 0.31267 -0.19389 0.31719 -0.19459 0.3224 -0.19713 C 0.32465 -0.19667 0.32691 -0.19667 0.32899 -0.19597 C 0.33715 -0.19343 0.34062 -0.18047 0.34601 -0.1733 C 0.34792 -0.16636 0.35104 -0.15965 0.3533 -0.15271 C 0.35486 -0.14785 0.35521 -0.14253 0.3566 -0.13744 C 0.36233 -0.08815 0.3474 -0.03447 0.3599 0.01203 C 0.36146 0.02615 0.36719 0.04165 0.37778 0.04674 C 0.38021 0.04628 0.38281 0.04674 0.38507 0.04558 C 0.3875 0.04442 0.39149 0.04026 0.39149 0.04026 C 0.39427 0.03401 0.39566 0.028 0.39809 0.02175 C 0.39878 0.00046 0.4 -0.02129 0.40625 -0.04118 C 0.40799 -0.05923 0.40677 -0.05206 0.40851 -0.0627 C 0.41007 -0.08838 0.40625 -0.11499 0.41111 -0.13975 C 0.41163 -0.146 0.41233 -0.15479 0.41597 -0.15918 C 0.41788 -0.16474 0.42101 -0.17029 0.42569 -0.17214 C 0.43576 -0.16937 0.43958 -0.15502 0.44358 -0.14391 C 0.44462 -0.13767 0.44635 -0.13142 0.44844 -0.12564 C 0.44948 -0.11939 0.45035 -0.11476 0.45069 -0.10828 C 0.45121 -0.08075 0.44931 -0.0398 0.4566 -0.01064 C 0.45694 -0.0074 0.45712 -0.00416 0.45746 -0.00092 C 0.45764 0.00046 0.45729 0.00255 0.45816 0.00324 C 0.45885 0.0037 0.45937 0.00185 0.4599 0.00116 C 0.46076 -6.10828E-7 0.46163 -0.00092 0.46233 -0.00208 C 0.46528 -0.00717 0.46615 -0.01203 0.46875 -0.01735 C 0.47014 -0.02429 0.47135 -0.03031 0.47361 -0.03679 C 0.47448 -0.04882 0.47587 -0.06039 0.47691 -0.07242 C 0.47726 -0.08607 0.47743 -0.09995 0.47778 -0.1136 C 0.47812 -0.12494 0.47691 -0.13605 0.48333 -0.14391 C 0.5026 -0.13651 0.48507 -0.14438 0.48663 -0.07358 C 0.48681 -0.05969 0.48941 -0.04697 0.49149 -0.03355 C 0.49201 -0.02985 0.49271 -0.02638 0.49323 -0.02267 C 0.4934 -0.02129 0.49392 -0.01828 0.49392 -0.01828 C 0.49496 0.00902 0.49167 0.0074 0.50139 -0.00092 C 0.50295 -0.0037 0.50486 -0.00578 0.50625 -0.00856 C 0.5066 -0.00949 0.5066 -0.01087 0.50694 -0.0118 C 0.50746 -0.01296 0.50816 -0.01388 0.50868 -0.01504 C 0.51285 -0.04165 0.50399 -0.07057 0.51111 -0.09625 C 0.51233 -0.11083 0.51094 -0.10042 0.51267 -0.10828 C 0.51319 -0.11083 0.51424 -0.11592 0.51424 -0.11592 C 0.51493 -0.12286 0.5151 -0.1335 0.51927 -0.13859 C 0.52465 -0.13651 0.52552 -0.12818 0.52639 -0.12124 C 0.52708 -0.11731 0.52812 -0.10944 0.52812 -0.10944 C 0.52882 -0.0907 0.52951 -0.07265 0.53142 -0.05414 C 0.53229 -0.04674 0.53281 -0.03748 0.53542 -0.03031 C 0.53663 -0.02684 0.5401 -0.02059 0.5401 -0.02059 C 0.54618 -0.0236 0.54826 -0.02776 0.5526 -0.03355 C 0.55625 -0.04327 0.55434 -0.03956 0.55729 -0.04535 C 0.55937 -0.05298 0.56076 -0.06016 0.56389 -0.0671 C 0.56615 -0.08052 0.56667 -0.09671 0.57274 -0.10828 C 0.57361 -0.11222 0.57535 -0.11476 0.57691 -0.118 C 0.58142 -0.10134 0.57656 -0.08237 0.58021 -0.06502 C 0.58056 -0.05969 0.57969 -0.03933 0.58507 -0.03679 C 0.58594 -0.03748 0.58681 -0.03794 0.58733 -0.03887 C 0.58802 -0.03956 0.58819 -0.04049 0.58906 -0.04118 C 0.59062 -0.0428 0.59392 -0.04535 0.59392 -0.04535 C 0.59427 -0.04627 0.59687 -0.05067 0.59722 -0.05183 C 0.59774 -0.05391 0.59896 -0.05854 0.59896 -0.05854 C 0.60035 -0.07265 0.6026 -0.08838 0.60625 -0.1018 C 0.60729 -0.10944 0.60851 -0.10921 0.61354 -0.11152 C 0.61806 -0.10273 0.61545 -0.10412 0.6184 -0.09625 C 0.61927 -0.09394 0.6217 -0.08977 0.6217 -0.08977 C 0.62344 -0.08121 0.62378 -0.07242 0.62569 -0.06386 C 0.62674 -0.05923 0.62865 -0.05553 0.62969 -0.0509 C 0.63698 -0.05183 0.63559 -0.05298 0.64115 -0.05507 C 0.64271 -0.05738 0.64444 -0.05946 0.64601 -0.06178 C 0.64792 -0.06918 0.65121 -0.07404 0.65503 -0.08005 C 0.65608 -0.08167 0.65677 -0.08422 0.65816 -0.08561 C 0.66059 -0.08769 0.66354 -0.08885 0.66632 -0.08977 C 0.70139 -0.08931 0.73889 -0.08653 0.77448 -0.08653 " pathEditMode="relative" ptsTypes="ffffffffffffffffffffffffffffffffffffffffffffffffffffffffffffffffffffffffffffffffffffffffffA">
                                      <p:cBhvr>
                                        <p:cTn id="12" dur="5000" fill="hold"/>
                                        <p:tgtEl>
                                          <p:spTgt spid="210"/>
                                        </p:tgtEl>
                                        <p:attrNameLst>
                                          <p:attrName>ppt_x</p:attrName>
                                          <p:attrName>ppt_y</p:attrName>
                                        </p:attrNameLst>
                                      </p:cBhvr>
                                    </p:animMotion>
                                  </p:childTnLst>
                                </p:cTn>
                              </p:par>
                              <p:par>
                                <p:cTn id="13" presetID="0" presetClass="path" presetSubtype="0" repeatCount="indefinite" accel="50000" decel="50000" fill="hold" grpId="0" nodeType="withEffect">
                                  <p:stCondLst>
                                    <p:cond delay="0"/>
                                  </p:stCondLst>
                                  <p:childTnLst>
                                    <p:animMotion origin="layout" path="M -0.00156 0.00579 C 0.00104 0.01065 0.00087 0.01574 0.0026 0.02106 C 0.00573 0.03101 0.01059 0.04096 0.01562 0.04905 C 0.01788 0.05276 0.01736 0.05507 0.02049 0.05785 C 0.0224 0.06178 0.0224 0.06386 0.02535 0.06641 C 0.02778 0.07127 0.03055 0.0752 0.0342 0.07844 C 0.0368 0.0833 0.04427 0.09325 0.04809 0.09672 C 0.05 0.09857 0.05156 0.10158 0.05382 0.10227 C 0.05868 0.10366 0.05642 0.10296 0.06024 0.10435 C 0.06927 0.10412 0.07812 0.10435 0.08715 0.10343 C 0.09792 0.1025 0.10885 0.09764 0.11962 0.09579 C 0.12587 0.09278 0.13333 0.09047 0.13993 0.08931 C 0.14358 0.08677 0.14809 0.08376 0.15208 0.08283 C 0.1559 0.07913 0.1592 0.0789 0.16354 0.07636 C 0.17101 0.07196 0.17812 0.06664 0.18628 0.06432 C 0.18976 0.0597 0.19444 0.05623 0.1993 0.05461 C 0.20573 0.04605 0.1974 0.05599 0.20503 0.05021 C 0.20608 0.04952 0.2066 0.0479 0.20746 0.04697 C 0.20903 0.04558 0.21788 0.03934 0.22049 0.03841 C 0.22517 0.03401 0.23055 0.03031 0.23594 0.02754 C 0.23993 0.02221 0.25121 0.01504 0.25694 0.01227 C 0.25972 0.00903 0.26337 0.00741 0.26684 0.00579 C 0.26962 0.00208 0.27101 0.00162 0.27483 0.00046 C 0.27865 0.0007 0.28264 0.00023 0.28628 0.00139 C 0.28906 0.00232 0.29097 0.00579 0.29358 0.00694 C 0.30486 0.02059 0.31528 0.03702 0.32292 0.05461 C 0.32396 0.05923 0.32309 0.05669 0.32535 0.06109 C 0.32639 0.06317 0.32865 0.06756 0.32865 0.06756 C 0.32969 0.07219 0.33194 0.08307 0.33351 0.087 C 0.33542 0.09209 0.3349 0.08839 0.33594 0.09348 C 0.33698 0.0981 0.33715 0.10296 0.33837 0.10759 C 0.33958 0.12656 0.33958 0.1416 0.33906 0.16173 C 0.33889 0.18626 0.33837 0.21102 0.33837 0.23554 C 0.33837 0.25613 0.33628 0.25081 0.3408 0.25937 C 0.34184 0.26423 0.34323 0.26423 0.34653 0.26261 C 0.35 0.25798 0.34774 0.26053 0.35139 0.25729 C 0.35295 0.2559 0.35625 0.25289 0.35625 0.25289 C 0.35781 0.24966 0.35955 0.24734 0.36111 0.2441 C 0.36285 0.23554 0.36319 0.22698 0.36441 0.21819 C 0.36476 0.20523 0.36476 0.19297 0.36684 0.18024 C 0.36701 0.17191 0.36684 0.16358 0.36753 0.15525 C 0.36771 0.15294 0.36927 0.14878 0.36927 0.14878 C 0.36944 0.14669 0.36944 0.14438 0.36996 0.1423 C 0.37066 0.13929 0.3724 0.13374 0.3724 0.13374 C 0.375 0.10505 0.36927 0.07289 0.37986 0.04581 C 0.38038 0.04211 0.38229 0.03517 0.38229 0.03517 C 0.38299 0.028 0.38229 0.02615 0.38715 0.02314 C 0.38802 0.02453 0.38854 0.02615 0.38958 0.02754 C 0.39028 0.02846 0.39132 0.02869 0.39201 0.02962 C 0.39462 0.03309 0.3967 0.03795 0.3993 0.04165 C 0.40191 0.05044 0.40521 0.05854 0.40746 0.06756 C 0.40851 0.07196 0.41076 0.08052 0.41076 0.08052 C 0.41233 0.09487 0.41667 0.10829 0.41805 0.12286 C 0.41823 0.1541 0.40555 0.23693 0.42292 0.21611 C 0.42691 0.20477 0.42517 0.20546 0.42448 0.18788 C 0.42587 0.17238 0.4316 0.16011 0.43507 0.14554 C 0.43785 0.13374 0.4349 0.14022 0.43837 0.13374 C 0.43976 0.12286 0.44358 0.11291 0.44566 0.10227 C 0.44601 0.09001 0.44583 0.07774 0.44653 0.06548 C 0.44653 0.06456 0.4474 0.06294 0.44809 0.06317 C 0.45017 0.06386 0.45035 0.06826 0.45139 0.0708 C 0.45503 0.08029 0.4566 0.09047 0.45955 0.10019 C 0.4599 0.10528 0.4618 0.11014 0.46198 0.11523 C 0.46267 0.14415 0.46198 0.17307 0.46267 0.20199 C 0.46302 0.21749 0.46979 0.23068 0.47656 0.24202 C 0.48108 0.24989 0.4776 0.24734 0.48229 0.24966 C 0.48542 0.25613 0.4901 0.25984 0.49444 0.26469 C 0.4974 0.26793 0.49948 0.27164 0.5026 0.27441 C 0.50434 0.27835 0.50608 0.28066 0.50903 0.2832 C 0.51146 0.28783 0.51319 0.29269 0.51562 0.29732 C 0.5184 0.31074 0.51562 0.29616 0.51562 0.33087 C 0.51562 0.33711 0.5158 0.34336 0.51632 0.34938 C 0.51771 0.36326 0.53246 0.36233 0.53993 0.36233 " pathEditMode="relative" ptsTypes="ffffffffffffffffffffffffffffffffffffffffffffffffffffffffffffffffffffffffA">
                                      <p:cBhvr>
                                        <p:cTn id="14" dur="5000" fill="hold"/>
                                        <p:tgtEl>
                                          <p:spTgt spid="218"/>
                                        </p:tgtEl>
                                        <p:attrNameLst>
                                          <p:attrName>ppt_x</p:attrName>
                                          <p:attrName>ppt_y</p:attrName>
                                        </p:attrNameLst>
                                      </p:cBhvr>
                                    </p:animMotion>
                                  </p:childTnLst>
                                </p:cTn>
                              </p:par>
                              <p:par>
                                <p:cTn id="15" presetID="35" presetClass="emph" presetSubtype="0" repeatCount="indefinite" fill="hold" grpId="0" nodeType="withEffect">
                                  <p:stCondLst>
                                    <p:cond delay="0"/>
                                  </p:stCondLst>
                                  <p:childTnLst>
                                    <p:anim calcmode="discrete" valueType="str">
                                      <p:cBhvr>
                                        <p:cTn id="16" dur="1000" fill="hold"/>
                                        <p:tgtEl>
                                          <p:spTgt spid="226"/>
                                        </p:tgtEl>
                                        <p:attrNameLst>
                                          <p:attrName>style.visibility</p:attrName>
                                        </p:attrNameLst>
                                      </p:cBhvr>
                                      <p:tavLst>
                                        <p:tav tm="0">
                                          <p:val>
                                            <p:strVal val="hidden"/>
                                          </p:val>
                                        </p:tav>
                                        <p:tav tm="50000">
                                          <p:val>
                                            <p:strVal val="visible"/>
                                          </p:val>
                                        </p:tav>
                                      </p:tavLst>
                                    </p:anim>
                                  </p:childTnLst>
                                </p:cTn>
                              </p:par>
                              <p:par>
                                <p:cTn id="17" presetID="35" presetClass="emph" presetSubtype="0" repeatCount="indefinite" fill="hold" grpId="0" nodeType="withEffect">
                                  <p:stCondLst>
                                    <p:cond delay="0"/>
                                  </p:stCondLst>
                                  <p:childTnLst>
                                    <p:anim calcmode="discrete" valueType="str">
                                      <p:cBhvr>
                                        <p:cTn id="18" dur="1000" fill="hold"/>
                                        <p:tgtEl>
                                          <p:spTgt spid="23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animBg="1"/>
      <p:bldP spid="208" grpId="0" animBg="1"/>
      <p:bldP spid="210" grpId="0" animBg="1"/>
      <p:bldP spid="215" grpId="0" animBg="1"/>
      <p:bldP spid="218" grpId="0" animBg="1"/>
      <p:bldP spid="226" grpId="0" animBg="1"/>
      <p:bldP spid="2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ChangeArrowheads="1"/>
          </p:cNvSpPr>
          <p:nvPr/>
        </p:nvSpPr>
        <p:spPr bwMode="auto">
          <a:xfrm>
            <a:off x="611560" y="1556792"/>
            <a:ext cx="8352928" cy="3600986"/>
          </a:xfrm>
          <a:prstGeom prst="rect">
            <a:avLst/>
          </a:prstGeom>
          <a:noFill/>
          <a:ln w="9525">
            <a:noFill/>
            <a:miter lim="800000"/>
            <a:headEnd/>
            <a:tailEnd/>
          </a:ln>
        </p:spPr>
        <p:txBody>
          <a:bodyPr wrap="square">
            <a:spAutoFit/>
          </a:bodyPr>
          <a:lstStyle/>
          <a:p>
            <a:pPr algn="ctr"/>
            <a:endParaRPr lang="en-US" sz="2800" b="1" dirty="0">
              <a:solidFill>
                <a:srgbClr val="0000FF"/>
              </a:solidFill>
            </a:endParaRPr>
          </a:p>
          <a:p>
            <a:pPr algn="just">
              <a:buFont typeface="Wingdings" pitchFamily="2" charset="2"/>
              <a:buChar char="ü"/>
            </a:pPr>
            <a:r>
              <a:rPr lang="en-US" sz="2000" b="1" dirty="0" smtClean="0"/>
              <a:t> 	Storage, </a:t>
            </a:r>
            <a:r>
              <a:rPr lang="en-US" sz="2000" b="1" dirty="0" smtClean="0"/>
              <a:t>organization </a:t>
            </a:r>
            <a:r>
              <a:rPr lang="en-US" sz="2000" b="1" dirty="0" smtClean="0"/>
              <a:t>and search of data – </a:t>
            </a:r>
            <a:r>
              <a:rPr lang="en-US" sz="2000" dirty="0" smtClean="0"/>
              <a:t>Chemical Databases</a:t>
            </a:r>
          </a:p>
          <a:p>
            <a:pPr algn="just"/>
            <a:endParaRPr lang="en-US" sz="2000" dirty="0" smtClean="0"/>
          </a:p>
          <a:p>
            <a:pPr algn="just">
              <a:buFont typeface="Wingdings" pitchFamily="2" charset="2"/>
              <a:buChar char="ü"/>
            </a:pPr>
            <a:r>
              <a:rPr lang="en-US" sz="2000" dirty="0" smtClean="0"/>
              <a:t> 	</a:t>
            </a:r>
            <a:r>
              <a:rPr lang="en-US" sz="2000" b="1" dirty="0" smtClean="0"/>
              <a:t>Libraries design - </a:t>
            </a:r>
            <a:r>
              <a:rPr lang="en-US" sz="2000" dirty="0" smtClean="0"/>
              <a:t>diverse or focused datasets</a:t>
            </a:r>
          </a:p>
          <a:p>
            <a:pPr algn="just"/>
            <a:endParaRPr lang="en-US" sz="2000" dirty="0" smtClean="0"/>
          </a:p>
          <a:p>
            <a:pPr algn="just">
              <a:buFont typeface="Wingdings" pitchFamily="2" charset="2"/>
              <a:buChar char="ü"/>
            </a:pPr>
            <a:r>
              <a:rPr lang="en-US" sz="2000" dirty="0" smtClean="0"/>
              <a:t> 	</a:t>
            </a:r>
            <a:r>
              <a:rPr lang="en-US" sz="2000" b="1" dirty="0" err="1" smtClean="0"/>
              <a:t>Ligand</a:t>
            </a:r>
            <a:r>
              <a:rPr lang="en-US" sz="2000" b="1" dirty="0" smtClean="0"/>
              <a:t>-based virtual screening  </a:t>
            </a:r>
            <a:r>
              <a:rPr lang="en-US" sz="2000" dirty="0" smtClean="0"/>
              <a:t>- pharmacophores, SAR, QSAR</a:t>
            </a:r>
          </a:p>
          <a:p>
            <a:pPr algn="just">
              <a:buFont typeface="Wingdings" pitchFamily="2" charset="2"/>
              <a:buChar char="ü"/>
            </a:pPr>
            <a:endParaRPr lang="en-US" sz="2000" dirty="0" smtClean="0"/>
          </a:p>
          <a:p>
            <a:pPr algn="just">
              <a:buFont typeface="Wingdings" pitchFamily="2" charset="2"/>
              <a:buChar char="ü"/>
            </a:pPr>
            <a:r>
              <a:rPr lang="en-US" sz="2000" dirty="0" smtClean="0"/>
              <a:t>  	</a:t>
            </a:r>
            <a:r>
              <a:rPr lang="en-US" sz="2000" b="1" dirty="0" smtClean="0"/>
              <a:t>Structure-based virtual screening  - </a:t>
            </a:r>
            <a:r>
              <a:rPr lang="en-US" sz="2000" dirty="0" smtClean="0"/>
              <a:t>pharmacophores, docking</a:t>
            </a:r>
          </a:p>
          <a:p>
            <a:pPr algn="just">
              <a:buFont typeface="Wingdings" pitchFamily="2" charset="2"/>
              <a:buChar char="ü"/>
            </a:pPr>
            <a:endParaRPr lang="en-US" sz="2000" dirty="0" smtClean="0"/>
          </a:p>
          <a:p>
            <a:pPr lvl="1" algn="just">
              <a:buFont typeface="Wingdings" pitchFamily="2" charset="2"/>
              <a:buChar char="ü"/>
            </a:pPr>
            <a:endParaRPr lang="en-US" sz="2000" dirty="0" smtClean="0"/>
          </a:p>
          <a:p>
            <a:pPr algn="just"/>
            <a:endParaRPr lang="en-US" sz="2000" b="1" dirty="0"/>
          </a:p>
        </p:txBody>
      </p:sp>
      <p:sp>
        <p:nvSpPr>
          <p:cNvPr id="144392" name="Line 8"/>
          <p:cNvSpPr>
            <a:spLocks noChangeShapeType="1"/>
          </p:cNvSpPr>
          <p:nvPr/>
        </p:nvSpPr>
        <p:spPr bwMode="auto">
          <a:xfrm>
            <a:off x="0" y="1219200"/>
            <a:ext cx="9144000" cy="0"/>
          </a:xfrm>
          <a:prstGeom prst="line">
            <a:avLst/>
          </a:prstGeom>
          <a:noFill/>
          <a:ln w="57150">
            <a:solidFill>
              <a:srgbClr val="FF8000"/>
            </a:solidFill>
            <a:round/>
            <a:headEnd/>
            <a:tailEnd/>
          </a:ln>
        </p:spPr>
        <p:txBody>
          <a:bodyPr wrap="none" anchor="ctr"/>
          <a:lstStyle/>
          <a:p>
            <a:endParaRPr lang="fr-FR"/>
          </a:p>
        </p:txBody>
      </p:sp>
      <p:sp>
        <p:nvSpPr>
          <p:cNvPr id="144395" name="Rectangle 11"/>
          <p:cNvSpPr>
            <a:spLocks noChangeArrowheads="1"/>
          </p:cNvSpPr>
          <p:nvPr/>
        </p:nvSpPr>
        <p:spPr bwMode="auto">
          <a:xfrm>
            <a:off x="152400" y="0"/>
            <a:ext cx="8763000" cy="1006475"/>
          </a:xfrm>
          <a:prstGeom prst="rect">
            <a:avLst/>
          </a:prstGeom>
          <a:noFill/>
          <a:ln w="9525">
            <a:noFill/>
            <a:miter lim="800000"/>
            <a:headEnd/>
            <a:tailEnd/>
          </a:ln>
          <a:effectLst/>
        </p:spPr>
        <p:txBody>
          <a:bodyPr anchor="ctr"/>
          <a:lstStyle/>
          <a:p>
            <a:pPr algn="ctr" eaLnBrk="1" hangingPunct="1"/>
            <a:r>
              <a:rPr lang="en-US" sz="3200" b="1" dirty="0" smtClean="0">
                <a:solidFill>
                  <a:schemeClr val="tx2"/>
                </a:solidFill>
                <a:latin typeface="Times" pitchFamily="1" charset="0"/>
              </a:rPr>
              <a:t>Main tasks of Chemoinformatics</a:t>
            </a:r>
            <a:endParaRPr lang="en-US" sz="3200" b="1" dirty="0">
              <a:solidFill>
                <a:schemeClr val="tx2"/>
              </a:solidFill>
              <a:latin typeface="Times" pitchFamily="1"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188640"/>
            <a:ext cx="6894067" cy="1815882"/>
          </a:xfrm>
          <a:prstGeom prst="rect">
            <a:avLst/>
          </a:prstGeom>
          <a:noFill/>
        </p:spPr>
        <p:txBody>
          <a:bodyPr wrap="none" rtlCol="0">
            <a:spAutoFit/>
          </a:bodyPr>
          <a:lstStyle/>
          <a:p>
            <a:r>
              <a:rPr lang="fr-FR" b="1" dirty="0">
                <a:solidFill>
                  <a:srgbClr val="A50021"/>
                </a:solidFill>
              </a:rPr>
              <a:t> 4</a:t>
            </a:r>
            <a:r>
              <a:rPr lang="fr-FR" b="1" baseline="30000" dirty="0">
                <a:solidFill>
                  <a:srgbClr val="A50021"/>
                </a:solidFill>
              </a:rPr>
              <a:t>th</a:t>
            </a:r>
            <a:r>
              <a:rPr lang="fr-FR" b="1" dirty="0">
                <a:solidFill>
                  <a:srgbClr val="A50021"/>
                </a:solidFill>
              </a:rPr>
              <a:t> </a:t>
            </a:r>
            <a:r>
              <a:rPr lang="fr-FR" b="1" dirty="0" err="1">
                <a:solidFill>
                  <a:srgbClr val="A50021"/>
                </a:solidFill>
              </a:rPr>
              <a:t>Chemoinformatics</a:t>
            </a:r>
            <a:r>
              <a:rPr lang="fr-FR" b="1" dirty="0">
                <a:solidFill>
                  <a:srgbClr val="A50021"/>
                </a:solidFill>
              </a:rPr>
              <a:t> </a:t>
            </a:r>
            <a:r>
              <a:rPr lang="fr-FR" b="1" dirty="0" smtClean="0">
                <a:solidFill>
                  <a:srgbClr val="A50021"/>
                </a:solidFill>
              </a:rPr>
              <a:t>Strasbourg </a:t>
            </a:r>
            <a:r>
              <a:rPr lang="fr-FR" b="1" dirty="0" err="1" smtClean="0">
                <a:solidFill>
                  <a:srgbClr val="A50021"/>
                </a:solidFill>
              </a:rPr>
              <a:t>Summer</a:t>
            </a:r>
            <a:r>
              <a:rPr lang="fr-FR" b="1" dirty="0" smtClean="0">
                <a:solidFill>
                  <a:srgbClr val="A50021"/>
                </a:solidFill>
              </a:rPr>
              <a:t> </a:t>
            </a:r>
            <a:r>
              <a:rPr lang="fr-FR" b="1" dirty="0" err="1" smtClean="0">
                <a:solidFill>
                  <a:srgbClr val="A50021"/>
                </a:solidFill>
              </a:rPr>
              <a:t>School</a:t>
            </a:r>
            <a:r>
              <a:rPr lang="fr-FR" b="1" dirty="0" smtClean="0">
                <a:solidFill>
                  <a:srgbClr val="A50021"/>
                </a:solidFill>
              </a:rPr>
              <a:t> </a:t>
            </a:r>
            <a:endParaRPr lang="fr-FR" dirty="0" smtClean="0">
              <a:solidFill>
                <a:srgbClr val="A50021"/>
              </a:solidFill>
            </a:endParaRPr>
          </a:p>
          <a:p>
            <a:pPr algn="ctr"/>
            <a:endParaRPr lang="fr-FR" sz="2000" b="1" i="1" dirty="0" smtClean="0">
              <a:solidFill>
                <a:srgbClr val="A50021"/>
              </a:solidFill>
            </a:endParaRPr>
          </a:p>
          <a:p>
            <a:pPr algn="ctr"/>
            <a:r>
              <a:rPr lang="fr-FR" sz="2800" b="1" i="1" dirty="0" err="1" smtClean="0">
                <a:solidFill>
                  <a:srgbClr val="A50021"/>
                </a:solidFill>
              </a:rPr>
              <a:t>Pre-conference</a:t>
            </a:r>
            <a:r>
              <a:rPr lang="fr-FR" sz="2800" b="1" i="1" dirty="0" smtClean="0">
                <a:solidFill>
                  <a:srgbClr val="A50021"/>
                </a:solidFill>
              </a:rPr>
              <a:t> session </a:t>
            </a:r>
          </a:p>
          <a:p>
            <a:pPr algn="ctr"/>
            <a:endParaRPr lang="fr-FR" sz="2000" b="1" i="1" dirty="0" smtClean="0">
              <a:solidFill>
                <a:srgbClr val="A50021"/>
              </a:solidFill>
            </a:endParaRPr>
          </a:p>
          <a:p>
            <a:pPr algn="ctr"/>
            <a:r>
              <a:rPr lang="fr-FR" sz="2000" b="1" i="1" dirty="0" smtClean="0">
                <a:solidFill>
                  <a:srgbClr val="A50021"/>
                </a:solidFill>
              </a:rPr>
              <a:t>23</a:t>
            </a:r>
            <a:r>
              <a:rPr lang="fr-FR" sz="2000" b="1" i="1" dirty="0" smtClean="0">
                <a:solidFill>
                  <a:srgbClr val="A50021"/>
                </a:solidFill>
              </a:rPr>
              <a:t> </a:t>
            </a:r>
            <a:r>
              <a:rPr lang="fr-FR" sz="2000" b="1" i="1" dirty="0" err="1" smtClean="0">
                <a:solidFill>
                  <a:srgbClr val="A50021"/>
                </a:solidFill>
              </a:rPr>
              <a:t>June</a:t>
            </a:r>
            <a:r>
              <a:rPr lang="fr-FR" sz="2000" b="1" i="1" dirty="0" smtClean="0">
                <a:solidFill>
                  <a:srgbClr val="A50021"/>
                </a:solidFill>
              </a:rPr>
              <a:t> 2014</a:t>
            </a:r>
            <a:endParaRPr lang="fr-FR" sz="2000" b="1" i="1" dirty="0" smtClean="0">
              <a:solidFill>
                <a:srgbClr val="A50021"/>
              </a:solidFill>
            </a:endParaRPr>
          </a:p>
        </p:txBody>
      </p:sp>
      <p:sp>
        <p:nvSpPr>
          <p:cNvPr id="3" name="ZoneTexte 2"/>
          <p:cNvSpPr txBox="1"/>
          <p:nvPr/>
        </p:nvSpPr>
        <p:spPr>
          <a:xfrm>
            <a:off x="323528" y="2492896"/>
            <a:ext cx="8352928" cy="2769989"/>
          </a:xfrm>
          <a:prstGeom prst="rect">
            <a:avLst/>
          </a:prstGeom>
          <a:noFill/>
        </p:spPr>
        <p:txBody>
          <a:bodyPr wrap="square" rtlCol="0">
            <a:spAutoFit/>
          </a:bodyPr>
          <a:lstStyle/>
          <a:p>
            <a:r>
              <a:rPr lang="fr-FR" b="1" dirty="0" smtClean="0">
                <a:solidFill>
                  <a:srgbClr val="0070C0"/>
                </a:solidFill>
              </a:rPr>
              <a:t>Intervenants:</a:t>
            </a:r>
          </a:p>
          <a:p>
            <a:endParaRPr lang="fr-FR" sz="2200" dirty="0" smtClean="0"/>
          </a:p>
          <a:p>
            <a:r>
              <a:rPr lang="fr-FR" sz="2200" dirty="0" smtClean="0"/>
              <a:t>Prof. Alexandre Varnek</a:t>
            </a:r>
          </a:p>
          <a:p>
            <a:r>
              <a:rPr lang="fr-FR" sz="2200" dirty="0" smtClean="0"/>
              <a:t>Dr Gilles Marcou</a:t>
            </a:r>
          </a:p>
          <a:p>
            <a:endParaRPr lang="fr-FR" sz="2200" dirty="0" smtClean="0"/>
          </a:p>
          <a:p>
            <a:r>
              <a:rPr lang="fr-FR" sz="2200" dirty="0" smtClean="0"/>
              <a:t>Dr Dragos Horvath </a:t>
            </a:r>
          </a:p>
          <a:p>
            <a:r>
              <a:rPr lang="fr-FR" sz="2200" dirty="0" smtClean="0"/>
              <a:t>Dr </a:t>
            </a:r>
            <a:r>
              <a:rPr lang="fr-FR" sz="2200" dirty="0" smtClean="0"/>
              <a:t>Esther Kellenberger</a:t>
            </a:r>
          </a:p>
          <a:p>
            <a:endParaRPr lang="fr-FR"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971600" y="1052736"/>
            <a:ext cx="7818464" cy="1402757"/>
          </a:xfrm>
          <a:prstGeom prst="rect">
            <a:avLst/>
          </a:prstGeom>
          <a:noFill/>
          <a:ln w="9525">
            <a:noFill/>
            <a:miter lim="800000"/>
            <a:headEnd/>
            <a:tailEnd/>
          </a:ln>
        </p:spPr>
        <p:txBody>
          <a:bodyPr wrap="square" lIns="92075" tIns="46038" rIns="92075" bIns="46038">
            <a:spAutoFit/>
          </a:bodyPr>
          <a:lstStyle/>
          <a:p>
            <a:pPr eaLnBrk="0" hangingPunct="0">
              <a:lnSpc>
                <a:spcPct val="140000"/>
              </a:lnSpc>
              <a:spcBef>
                <a:spcPct val="20000"/>
              </a:spcBef>
              <a:spcAft>
                <a:spcPct val="20000"/>
              </a:spcAft>
            </a:pPr>
            <a:r>
              <a:rPr kumimoji="0" lang="de-DE" sz="2800" b="1" dirty="0" smtClean="0">
                <a:latin typeface="Arial" pitchFamily="34" charset="0"/>
              </a:rPr>
              <a:t>Chemoinformatics: </a:t>
            </a:r>
          </a:p>
          <a:p>
            <a:pPr eaLnBrk="0" hangingPunct="0">
              <a:lnSpc>
                <a:spcPct val="140000"/>
              </a:lnSpc>
              <a:spcBef>
                <a:spcPct val="20000"/>
              </a:spcBef>
              <a:spcAft>
                <a:spcPct val="20000"/>
              </a:spcAft>
            </a:pPr>
            <a:r>
              <a:rPr kumimoji="0" lang="de-DE" sz="2800" b="1" dirty="0" err="1" smtClean="0">
                <a:latin typeface="Arial" pitchFamily="34" charset="0"/>
              </a:rPr>
              <a:t>new</a:t>
            </a:r>
            <a:r>
              <a:rPr kumimoji="0" lang="de-DE" sz="2800" b="1" dirty="0" smtClean="0">
                <a:latin typeface="Arial" pitchFamily="34" charset="0"/>
              </a:rPr>
              <a:t> </a:t>
            </a:r>
            <a:r>
              <a:rPr kumimoji="0" lang="de-DE" sz="2800" b="1" dirty="0" err="1" smtClean="0">
                <a:latin typeface="Arial" pitchFamily="34" charset="0"/>
              </a:rPr>
              <a:t>disciline</a:t>
            </a:r>
            <a:r>
              <a:rPr kumimoji="0" lang="de-DE" sz="2800" b="1" dirty="0" smtClean="0">
                <a:latin typeface="Arial" pitchFamily="34" charset="0"/>
              </a:rPr>
              <a:t> </a:t>
            </a:r>
            <a:r>
              <a:rPr kumimoji="0" lang="de-DE" sz="2800" b="1" dirty="0" err="1" smtClean="0">
                <a:latin typeface="Arial" pitchFamily="34" charset="0"/>
              </a:rPr>
              <a:t>combining</a:t>
            </a:r>
            <a:r>
              <a:rPr kumimoji="0" lang="de-DE" sz="2800" b="1" dirty="0" smtClean="0">
                <a:latin typeface="Arial" pitchFamily="34" charset="0"/>
              </a:rPr>
              <a:t> </a:t>
            </a:r>
            <a:r>
              <a:rPr kumimoji="0" lang="de-DE" sz="2800" b="1" dirty="0" err="1" smtClean="0">
                <a:latin typeface="Arial" pitchFamily="34" charset="0"/>
              </a:rPr>
              <a:t>several</a:t>
            </a:r>
            <a:r>
              <a:rPr kumimoji="0" lang="de-DE" sz="2800" b="1" dirty="0" smtClean="0">
                <a:latin typeface="Arial" pitchFamily="34" charset="0"/>
              </a:rPr>
              <a:t> „</a:t>
            </a:r>
            <a:r>
              <a:rPr kumimoji="0" lang="de-DE" sz="2800" b="1" dirty="0" err="1" smtClean="0">
                <a:latin typeface="Arial" pitchFamily="34" charset="0"/>
              </a:rPr>
              <a:t>old</a:t>
            </a:r>
            <a:r>
              <a:rPr kumimoji="0" lang="de-DE" sz="2800" b="1" dirty="0" smtClean="0">
                <a:latin typeface="Arial" pitchFamily="34" charset="0"/>
              </a:rPr>
              <a:t>“ </a:t>
            </a:r>
            <a:r>
              <a:rPr kumimoji="0" lang="de-DE" sz="2800" b="1" dirty="0" err="1" smtClean="0">
                <a:latin typeface="Arial" pitchFamily="34" charset="0"/>
              </a:rPr>
              <a:t>fields</a:t>
            </a:r>
            <a:r>
              <a:rPr kumimoji="0" lang="de-DE" sz="2800" b="1" dirty="0" smtClean="0">
                <a:latin typeface="Arial" pitchFamily="34" charset="0"/>
              </a:rPr>
              <a:t> </a:t>
            </a:r>
            <a:endParaRPr kumimoji="0" lang="de-DE" sz="3200" b="1" dirty="0">
              <a:latin typeface="Arial" pitchFamily="34" charset="0"/>
            </a:endParaRPr>
          </a:p>
        </p:txBody>
      </p:sp>
      <p:sp>
        <p:nvSpPr>
          <p:cNvPr id="3" name="ZoneTexte 2"/>
          <p:cNvSpPr txBox="1"/>
          <p:nvPr/>
        </p:nvSpPr>
        <p:spPr>
          <a:xfrm>
            <a:off x="1691680" y="3501008"/>
            <a:ext cx="2770310" cy="1938992"/>
          </a:xfrm>
          <a:prstGeom prst="rect">
            <a:avLst/>
          </a:prstGeom>
          <a:noFill/>
        </p:spPr>
        <p:txBody>
          <a:bodyPr wrap="none" rtlCol="0">
            <a:spAutoFit/>
          </a:bodyPr>
          <a:lstStyle/>
          <a:p>
            <a:r>
              <a:rPr lang="fr-FR" dirty="0" err="1" smtClean="0"/>
              <a:t>Chemical</a:t>
            </a:r>
            <a:r>
              <a:rPr lang="fr-FR" dirty="0" smtClean="0"/>
              <a:t> </a:t>
            </a:r>
            <a:r>
              <a:rPr lang="fr-FR" dirty="0" err="1" smtClean="0"/>
              <a:t>databases</a:t>
            </a:r>
            <a:r>
              <a:rPr lang="fr-FR" dirty="0" smtClean="0"/>
              <a:t>, </a:t>
            </a:r>
          </a:p>
          <a:p>
            <a:r>
              <a:rPr lang="fr-FR" dirty="0" smtClean="0"/>
              <a:t>QSAR,</a:t>
            </a:r>
          </a:p>
          <a:p>
            <a:r>
              <a:rPr lang="fr-FR" dirty="0" smtClean="0"/>
              <a:t>Virtual screening,</a:t>
            </a:r>
          </a:p>
          <a:p>
            <a:r>
              <a:rPr lang="fr-FR" dirty="0" smtClean="0"/>
              <a:t>In silico design , </a:t>
            </a:r>
          </a:p>
          <a:p>
            <a:r>
              <a:rPr lang="fr-FR" dirty="0" smtClean="0"/>
              <a:t>……………..</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a:off x="827584" y="2636912"/>
            <a:ext cx="7818464" cy="2247411"/>
          </a:xfrm>
          <a:prstGeom prst="rect">
            <a:avLst/>
          </a:prstGeom>
          <a:noFill/>
          <a:ln w="9525">
            <a:noFill/>
            <a:miter lim="800000"/>
            <a:headEnd/>
            <a:tailEnd/>
          </a:ln>
        </p:spPr>
        <p:txBody>
          <a:bodyPr wrap="square" lIns="92075" tIns="46038" rIns="92075" bIns="46038">
            <a:spAutoFit/>
          </a:bodyPr>
          <a:lstStyle/>
          <a:p>
            <a:pPr eaLnBrk="0" hangingPunct="0">
              <a:lnSpc>
                <a:spcPct val="140000"/>
              </a:lnSpc>
              <a:spcBef>
                <a:spcPct val="20000"/>
              </a:spcBef>
              <a:spcAft>
                <a:spcPct val="20000"/>
              </a:spcAft>
              <a:buFont typeface="Algerian" pitchFamily="82" charset="0"/>
              <a:buChar char="•"/>
            </a:pPr>
            <a:r>
              <a:rPr kumimoji="0" lang="de-DE" sz="2800" b="1" dirty="0" smtClean="0">
                <a:latin typeface="Arial" pitchFamily="34" charset="0"/>
              </a:rPr>
              <a:t>Needs </a:t>
            </a:r>
            <a:r>
              <a:rPr kumimoji="0" lang="de-DE" sz="2800" b="1" dirty="0" err="1" smtClean="0">
                <a:latin typeface="Arial" pitchFamily="34" charset="0"/>
              </a:rPr>
              <a:t>for</a:t>
            </a:r>
            <a:r>
              <a:rPr kumimoji="0" lang="de-DE" sz="2800" b="1" dirty="0" smtClean="0">
                <a:latin typeface="Arial" pitchFamily="34" charset="0"/>
              </a:rPr>
              <a:t> </a:t>
            </a:r>
            <a:r>
              <a:rPr kumimoji="0" lang="de-DE" sz="2800" b="1" dirty="0" err="1" smtClean="0">
                <a:latin typeface="Arial" pitchFamily="34" charset="0"/>
              </a:rPr>
              <a:t>chemoinformatics</a:t>
            </a:r>
            <a:endParaRPr kumimoji="0" lang="de-DE" sz="2800" b="1" dirty="0">
              <a:latin typeface="Arial" pitchFamily="34" charset="0"/>
            </a:endParaRPr>
          </a:p>
          <a:p>
            <a:pPr eaLnBrk="0" hangingPunct="0">
              <a:lnSpc>
                <a:spcPct val="140000"/>
              </a:lnSpc>
              <a:spcBef>
                <a:spcPct val="20000"/>
              </a:spcBef>
              <a:spcAft>
                <a:spcPct val="20000"/>
              </a:spcAft>
              <a:buFont typeface="Algerian" pitchFamily="82" charset="0"/>
              <a:buChar char="•"/>
            </a:pPr>
            <a:r>
              <a:rPr kumimoji="0" lang="de-DE" sz="2800" b="1" dirty="0">
                <a:latin typeface="Arial" pitchFamily="34" charset="0"/>
              </a:rPr>
              <a:t> </a:t>
            </a:r>
            <a:r>
              <a:rPr kumimoji="0" lang="de-DE" sz="2800" b="1" dirty="0" err="1" smtClean="0">
                <a:latin typeface="Arial" pitchFamily="34" charset="0"/>
              </a:rPr>
              <a:t>Fundamentals</a:t>
            </a:r>
            <a:r>
              <a:rPr kumimoji="0" lang="de-DE" sz="2800" b="1" dirty="0" smtClean="0">
                <a:latin typeface="Arial" pitchFamily="34" charset="0"/>
              </a:rPr>
              <a:t> of </a:t>
            </a:r>
            <a:r>
              <a:rPr kumimoji="0" lang="de-DE" sz="2800" b="1" dirty="0" err="1" smtClean="0">
                <a:latin typeface="Arial" pitchFamily="34" charset="0"/>
              </a:rPr>
              <a:t>chemoinformatics</a:t>
            </a:r>
            <a:r>
              <a:rPr kumimoji="0" lang="de-DE" sz="2800" b="1" dirty="0" smtClean="0">
                <a:latin typeface="Arial" pitchFamily="34" charset="0"/>
              </a:rPr>
              <a:t> </a:t>
            </a:r>
          </a:p>
          <a:p>
            <a:pPr eaLnBrk="0" hangingPunct="0">
              <a:lnSpc>
                <a:spcPct val="140000"/>
              </a:lnSpc>
              <a:spcBef>
                <a:spcPct val="20000"/>
              </a:spcBef>
              <a:spcAft>
                <a:spcPct val="20000"/>
              </a:spcAft>
              <a:buFont typeface="Algerian" pitchFamily="82" charset="0"/>
              <a:buChar char="•"/>
            </a:pPr>
            <a:r>
              <a:rPr kumimoji="0" lang="de-DE" sz="2800" b="1" dirty="0" err="1" smtClean="0">
                <a:latin typeface="Arial" pitchFamily="34" charset="0"/>
              </a:rPr>
              <a:t>Some</a:t>
            </a:r>
            <a:r>
              <a:rPr kumimoji="0" lang="de-DE" sz="2800" b="1" dirty="0" smtClean="0">
                <a:latin typeface="Arial" pitchFamily="34" charset="0"/>
              </a:rPr>
              <a:t> </a:t>
            </a:r>
            <a:r>
              <a:rPr kumimoji="0" lang="de-DE" sz="2800" b="1" dirty="0" err="1" smtClean="0">
                <a:latin typeface="Arial" pitchFamily="34" charset="0"/>
              </a:rPr>
              <a:t>applications</a:t>
            </a:r>
            <a:endParaRPr kumimoji="0" lang="de-DE" sz="3200" b="1" dirty="0">
              <a:latin typeface="Arial" pitchFamily="34" charset="0"/>
            </a:endParaRPr>
          </a:p>
        </p:txBody>
      </p:sp>
      <p:sp>
        <p:nvSpPr>
          <p:cNvPr id="3" name="ZoneTexte 2"/>
          <p:cNvSpPr txBox="1"/>
          <p:nvPr/>
        </p:nvSpPr>
        <p:spPr>
          <a:xfrm>
            <a:off x="2555776" y="1052736"/>
            <a:ext cx="3102131" cy="769441"/>
          </a:xfrm>
          <a:prstGeom prst="rect">
            <a:avLst/>
          </a:prstGeom>
          <a:noFill/>
        </p:spPr>
        <p:txBody>
          <a:bodyPr wrap="none" rtlCol="0">
            <a:spAutoFit/>
          </a:bodyPr>
          <a:lstStyle/>
          <a:p>
            <a:r>
              <a:rPr lang="fr-FR" sz="4400" b="1" dirty="0" smtClean="0">
                <a:solidFill>
                  <a:srgbClr val="A50021"/>
                </a:solidFill>
              </a:rPr>
              <a:t>OUTLOOK</a:t>
            </a:r>
            <a:endParaRPr lang="fr-FR" sz="4400" b="1" dirty="0">
              <a:solidFill>
                <a:srgbClr val="A5002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6" name="Picture 2" descr="Paper_02"/>
          <p:cNvPicPr>
            <a:picLocks noChangeAspect="1" noChangeArrowheads="1"/>
          </p:cNvPicPr>
          <p:nvPr/>
        </p:nvPicPr>
        <p:blipFill>
          <a:blip r:embed="rId3" cstate="print"/>
          <a:srcRect/>
          <a:stretch>
            <a:fillRect/>
          </a:stretch>
        </p:blipFill>
        <p:spPr bwMode="auto">
          <a:xfrm>
            <a:off x="-7938" y="309563"/>
            <a:ext cx="9151938" cy="6291262"/>
          </a:xfrm>
          <a:prstGeom prst="rect">
            <a:avLst/>
          </a:prstGeom>
          <a:noFill/>
          <a:ln w="9525">
            <a:noFill/>
            <a:miter lim="800000"/>
            <a:headEnd/>
            <a:tailEnd/>
          </a:ln>
        </p:spPr>
      </p:pic>
      <p:sp>
        <p:nvSpPr>
          <p:cNvPr id="6" name="Rectangle 5"/>
          <p:cNvSpPr/>
          <p:nvPr/>
        </p:nvSpPr>
        <p:spPr>
          <a:xfrm>
            <a:off x="1357290" y="2500306"/>
            <a:ext cx="7244291" cy="923330"/>
          </a:xfrm>
          <a:prstGeom prst="rect">
            <a:avLst/>
          </a:prstGeom>
        </p:spPr>
        <p:txBody>
          <a:bodyPr wrap="none">
            <a:spAutoFit/>
          </a:bodyPr>
          <a:lstStyle/>
          <a:p>
            <a:r>
              <a:rPr lang="en-GB" sz="5400" b="1" dirty="0" err="1" smtClean="0">
                <a:solidFill>
                  <a:srgbClr val="FFCC00"/>
                </a:solidFill>
                <a:cs typeface="Times New Roman" pitchFamily="18" charset="0"/>
              </a:rPr>
              <a:t>Chemoinformatics</a:t>
            </a:r>
            <a:r>
              <a:rPr lang="en-GB" sz="5400" b="1" dirty="0" smtClean="0">
                <a:solidFill>
                  <a:srgbClr val="FFCC00"/>
                </a:solidFill>
                <a:cs typeface="Times New Roman" pitchFamily="18" charset="0"/>
              </a:rPr>
              <a:t>: </a:t>
            </a:r>
            <a:r>
              <a:rPr lang="en-GB" sz="5400" b="1" i="1" dirty="0" smtClean="0">
                <a:solidFill>
                  <a:srgbClr val="FFCC00"/>
                </a:solidFill>
                <a:cs typeface="Times New Roman" pitchFamily="18" charset="0"/>
              </a:rPr>
              <a:t>why</a:t>
            </a:r>
            <a:endParaRPr lang="en-US" sz="5400" b="1" dirty="0">
              <a:solidFill>
                <a:srgbClr val="FFCC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1027"/>
          <p:cNvSpPr>
            <a:spLocks noChangeArrowheads="1"/>
          </p:cNvSpPr>
          <p:nvPr/>
        </p:nvSpPr>
        <p:spPr bwMode="auto">
          <a:xfrm>
            <a:off x="1071538" y="785794"/>
            <a:ext cx="6908800" cy="1643063"/>
          </a:xfrm>
          <a:prstGeom prst="rect">
            <a:avLst/>
          </a:prstGeom>
          <a:noFill/>
          <a:ln w="9525">
            <a:noFill/>
            <a:miter lim="800000"/>
            <a:headEnd/>
            <a:tailEnd/>
          </a:ln>
        </p:spPr>
        <p:txBody>
          <a:bodyPr lIns="92075" tIns="46038" rIns="92075" bIns="46038"/>
          <a:lstStyle/>
          <a:p>
            <a:pPr eaLnBrk="0" hangingPunct="0">
              <a:spcBef>
                <a:spcPct val="20000"/>
              </a:spcBef>
              <a:buFontTx/>
              <a:buChar char="•"/>
            </a:pPr>
            <a:r>
              <a:rPr kumimoji="0" lang="en-US" sz="2800" b="1" dirty="0">
                <a:solidFill>
                  <a:srgbClr val="0000CC"/>
                </a:solidFill>
                <a:latin typeface="Arial" pitchFamily="34" charset="0"/>
              </a:rPr>
              <a:t>amount of information</a:t>
            </a:r>
          </a:p>
          <a:p>
            <a:pPr marL="571500" lvl="1" eaLnBrk="0" hangingPunct="0">
              <a:spcBef>
                <a:spcPct val="20000"/>
              </a:spcBef>
            </a:pPr>
            <a:r>
              <a:rPr kumimoji="0" lang="en-US" dirty="0">
                <a:latin typeface="Arial" pitchFamily="34" charset="0"/>
              </a:rPr>
              <a:t>many millions of compounds and reactions</a:t>
            </a:r>
          </a:p>
          <a:p>
            <a:pPr marL="571500" lvl="1" eaLnBrk="0" hangingPunct="0">
              <a:spcBef>
                <a:spcPct val="20000"/>
              </a:spcBef>
            </a:pPr>
            <a:r>
              <a:rPr kumimoji="0" lang="en-US" dirty="0">
                <a:latin typeface="Arial" pitchFamily="34" charset="0"/>
              </a:rPr>
              <a:t>many millions of publications</a:t>
            </a:r>
          </a:p>
        </p:txBody>
      </p:sp>
      <p:sp>
        <p:nvSpPr>
          <p:cNvPr id="5" name="Flèche vers le bas 4"/>
          <p:cNvSpPr/>
          <p:nvPr/>
        </p:nvSpPr>
        <p:spPr>
          <a:xfrm>
            <a:off x="1643038" y="2428857"/>
            <a:ext cx="714375" cy="1285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2293" name="ZoneTexte 5"/>
          <p:cNvSpPr txBox="1">
            <a:spLocks noChangeArrowheads="1"/>
          </p:cNvSpPr>
          <p:nvPr/>
        </p:nvSpPr>
        <p:spPr bwMode="auto">
          <a:xfrm>
            <a:off x="3995936" y="5229200"/>
            <a:ext cx="2921000" cy="461962"/>
          </a:xfrm>
          <a:prstGeom prst="rect">
            <a:avLst/>
          </a:prstGeom>
          <a:noFill/>
          <a:ln w="9525">
            <a:noFill/>
            <a:miter lim="800000"/>
            <a:headEnd/>
            <a:tailEnd/>
          </a:ln>
        </p:spPr>
        <p:txBody>
          <a:bodyPr wrap="none">
            <a:spAutoFit/>
          </a:bodyPr>
          <a:lstStyle/>
          <a:p>
            <a:r>
              <a:rPr lang="fr-FR" b="1" dirty="0" err="1">
                <a:solidFill>
                  <a:srgbClr val="A50021"/>
                </a:solidFill>
              </a:rPr>
              <a:t>Chemical</a:t>
            </a:r>
            <a:r>
              <a:rPr lang="fr-FR" b="1" dirty="0">
                <a:solidFill>
                  <a:srgbClr val="A50021"/>
                </a:solidFill>
              </a:rPr>
              <a:t> </a:t>
            </a:r>
            <a:r>
              <a:rPr lang="fr-FR" b="1" dirty="0" err="1">
                <a:solidFill>
                  <a:srgbClr val="A50021"/>
                </a:solidFill>
              </a:rPr>
              <a:t>Databases</a:t>
            </a:r>
            <a:r>
              <a:rPr lang="fr-FR" b="1" dirty="0">
                <a:solidFill>
                  <a:srgbClr val="A50021"/>
                </a:solidFill>
              </a:rPr>
              <a:t> </a:t>
            </a:r>
          </a:p>
        </p:txBody>
      </p:sp>
      <p:sp>
        <p:nvSpPr>
          <p:cNvPr id="12294" name="ZoneTexte 6"/>
          <p:cNvSpPr txBox="1">
            <a:spLocks noChangeArrowheads="1"/>
          </p:cNvSpPr>
          <p:nvPr/>
        </p:nvSpPr>
        <p:spPr bwMode="auto">
          <a:xfrm>
            <a:off x="2627784" y="3068960"/>
            <a:ext cx="6092179" cy="830997"/>
          </a:xfrm>
          <a:prstGeom prst="rect">
            <a:avLst/>
          </a:prstGeom>
          <a:noFill/>
          <a:ln w="9525">
            <a:noFill/>
            <a:miter lim="800000"/>
            <a:headEnd/>
            <a:tailEnd/>
          </a:ln>
        </p:spPr>
        <p:txBody>
          <a:bodyPr wrap="square">
            <a:spAutoFit/>
          </a:bodyPr>
          <a:lstStyle/>
          <a:p>
            <a:r>
              <a:rPr lang="fr-FR" b="1" dirty="0">
                <a:solidFill>
                  <a:srgbClr val="002060"/>
                </a:solidFill>
              </a:rPr>
              <a:t>Storage, </a:t>
            </a:r>
            <a:r>
              <a:rPr lang="fr-FR" b="1" dirty="0" err="1">
                <a:solidFill>
                  <a:srgbClr val="002060"/>
                </a:solidFill>
              </a:rPr>
              <a:t>organization</a:t>
            </a:r>
            <a:r>
              <a:rPr lang="fr-FR" b="1" dirty="0">
                <a:solidFill>
                  <a:srgbClr val="002060"/>
                </a:solidFill>
              </a:rPr>
              <a:t> and </a:t>
            </a:r>
            <a:r>
              <a:rPr lang="fr-FR" b="1" dirty="0" err="1">
                <a:solidFill>
                  <a:srgbClr val="002060"/>
                </a:solidFill>
              </a:rPr>
              <a:t>search</a:t>
            </a:r>
            <a:r>
              <a:rPr lang="fr-FR" b="1" dirty="0">
                <a:solidFill>
                  <a:srgbClr val="002060"/>
                </a:solidFill>
              </a:rPr>
              <a:t> </a:t>
            </a:r>
            <a:r>
              <a:rPr lang="fr-FR" b="1" dirty="0" err="1">
                <a:solidFill>
                  <a:srgbClr val="002060"/>
                </a:solidFill>
              </a:rPr>
              <a:t>experimental</a:t>
            </a:r>
            <a:r>
              <a:rPr lang="fr-FR" b="1" dirty="0">
                <a:solidFill>
                  <a:srgbClr val="002060"/>
                </a:solidFill>
              </a:rPr>
              <a:t> data </a:t>
            </a:r>
          </a:p>
        </p:txBody>
      </p:sp>
      <p:sp>
        <p:nvSpPr>
          <p:cNvPr id="8" name="Flèche vers le bas 7"/>
          <p:cNvSpPr/>
          <p:nvPr/>
        </p:nvSpPr>
        <p:spPr>
          <a:xfrm>
            <a:off x="3275856" y="4005064"/>
            <a:ext cx="714375" cy="12858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3" cstate="print"/>
          <a:srcRect/>
          <a:stretch>
            <a:fillRect/>
          </a:stretch>
        </p:blipFill>
        <p:spPr bwMode="auto">
          <a:xfrm>
            <a:off x="3143250" y="1"/>
            <a:ext cx="3156942" cy="1523772"/>
          </a:xfrm>
          <a:prstGeom prst="rect">
            <a:avLst/>
          </a:prstGeom>
          <a:noFill/>
          <a:ln w="12700">
            <a:noFill/>
            <a:miter lim="800000"/>
            <a:headEnd type="none" w="sm" len="sm"/>
            <a:tailEnd type="none" w="sm" len="sm"/>
          </a:ln>
        </p:spPr>
      </p:pic>
      <p:pic>
        <p:nvPicPr>
          <p:cNvPr id="11267" name="Picture 8"/>
          <p:cNvPicPr>
            <a:picLocks noChangeAspect="1" noChangeArrowheads="1"/>
          </p:cNvPicPr>
          <p:nvPr/>
        </p:nvPicPr>
        <p:blipFill>
          <a:blip r:embed="rId4" cstate="print"/>
          <a:srcRect/>
          <a:stretch>
            <a:fillRect/>
          </a:stretch>
        </p:blipFill>
        <p:spPr bwMode="auto">
          <a:xfrm>
            <a:off x="323528" y="2348880"/>
            <a:ext cx="5544616" cy="1793875"/>
          </a:xfrm>
          <a:prstGeom prst="rect">
            <a:avLst/>
          </a:prstGeom>
          <a:noFill/>
          <a:ln w="12700">
            <a:noFill/>
            <a:miter lim="800000"/>
            <a:headEnd type="none" w="sm" len="sm"/>
            <a:tailEnd type="none" w="sm" len="sm"/>
          </a:ln>
        </p:spPr>
      </p:pic>
      <p:pic>
        <p:nvPicPr>
          <p:cNvPr id="11268" name="Picture 9"/>
          <p:cNvPicPr>
            <a:picLocks noChangeAspect="1" noChangeArrowheads="1"/>
          </p:cNvPicPr>
          <p:nvPr/>
        </p:nvPicPr>
        <p:blipFill>
          <a:blip r:embed="rId5" cstate="print"/>
          <a:srcRect/>
          <a:stretch>
            <a:fillRect/>
          </a:stretch>
        </p:blipFill>
        <p:spPr bwMode="auto">
          <a:xfrm>
            <a:off x="251520" y="4221088"/>
            <a:ext cx="5608637" cy="1900237"/>
          </a:xfrm>
          <a:prstGeom prst="rect">
            <a:avLst/>
          </a:prstGeom>
          <a:noFill/>
          <a:ln w="12700">
            <a:noFill/>
            <a:miter lim="800000"/>
            <a:headEnd type="none" w="sm" len="sm"/>
            <a:tailEnd type="none" w="sm" len="sm"/>
          </a:ln>
        </p:spPr>
      </p:pic>
      <p:sp>
        <p:nvSpPr>
          <p:cNvPr id="5" name="ZoneTexte 4"/>
          <p:cNvSpPr txBox="1"/>
          <p:nvPr/>
        </p:nvSpPr>
        <p:spPr>
          <a:xfrm>
            <a:off x="1475656" y="1772816"/>
            <a:ext cx="1260281" cy="400110"/>
          </a:xfrm>
          <a:prstGeom prst="rect">
            <a:avLst/>
          </a:prstGeom>
          <a:noFill/>
        </p:spPr>
        <p:txBody>
          <a:bodyPr wrap="none" rtlCol="0">
            <a:spAutoFit/>
          </a:bodyPr>
          <a:lstStyle/>
          <a:p>
            <a:r>
              <a:rPr lang="fr-FR" sz="2000" b="1" dirty="0" smtClean="0">
                <a:solidFill>
                  <a:srgbClr val="A50021"/>
                </a:solidFill>
              </a:rPr>
              <a:t>May 2009</a:t>
            </a:r>
            <a:endParaRPr lang="fr-FR" sz="2000" b="1" dirty="0">
              <a:solidFill>
                <a:srgbClr val="A50021"/>
              </a:solidFill>
            </a:endParaRPr>
          </a:p>
        </p:txBody>
      </p:sp>
      <p:grpSp>
        <p:nvGrpSpPr>
          <p:cNvPr id="28" name="Groupe 27"/>
          <p:cNvGrpSpPr/>
          <p:nvPr/>
        </p:nvGrpSpPr>
        <p:grpSpPr>
          <a:xfrm>
            <a:off x="5940152" y="1772816"/>
            <a:ext cx="2082560" cy="4268217"/>
            <a:chOff x="5940152" y="1772816"/>
            <a:chExt cx="2082560" cy="4268217"/>
          </a:xfrm>
        </p:grpSpPr>
        <p:sp>
          <p:nvSpPr>
            <p:cNvPr id="6" name="ZoneTexte 5"/>
            <p:cNvSpPr txBox="1"/>
            <p:nvPr/>
          </p:nvSpPr>
          <p:spPr>
            <a:xfrm>
              <a:off x="6084168" y="1772816"/>
              <a:ext cx="1938544" cy="400110"/>
            </a:xfrm>
            <a:prstGeom prst="rect">
              <a:avLst/>
            </a:prstGeom>
            <a:noFill/>
          </p:spPr>
          <p:txBody>
            <a:bodyPr wrap="none" rtlCol="0">
              <a:spAutoFit/>
            </a:bodyPr>
            <a:lstStyle/>
            <a:p>
              <a:r>
                <a:rPr lang="fr-FR" sz="2000" b="1" dirty="0" err="1" smtClean="0">
                  <a:solidFill>
                    <a:srgbClr val="A50021"/>
                  </a:solidFill>
                </a:rPr>
                <a:t>September</a:t>
              </a:r>
              <a:r>
                <a:rPr lang="fr-FR" sz="2000" b="1" dirty="0" smtClean="0">
                  <a:solidFill>
                    <a:srgbClr val="A50021"/>
                  </a:solidFill>
                </a:rPr>
                <a:t> 2010</a:t>
              </a:r>
              <a:endParaRPr lang="fr-FR" sz="2000" b="1" dirty="0">
                <a:solidFill>
                  <a:srgbClr val="A50021"/>
                </a:solidFill>
              </a:endParaRPr>
            </a:p>
          </p:txBody>
        </p:sp>
        <p:sp>
          <p:nvSpPr>
            <p:cNvPr id="7" name="ZoneTexte 6"/>
            <p:cNvSpPr txBox="1"/>
            <p:nvPr/>
          </p:nvSpPr>
          <p:spPr>
            <a:xfrm>
              <a:off x="6691286" y="3140968"/>
              <a:ext cx="1265090" cy="307777"/>
            </a:xfrm>
            <a:prstGeom prst="rect">
              <a:avLst/>
            </a:prstGeom>
            <a:noFill/>
          </p:spPr>
          <p:txBody>
            <a:bodyPr wrap="none" rtlCol="0">
              <a:spAutoFit/>
            </a:bodyPr>
            <a:lstStyle/>
            <a:p>
              <a:r>
                <a:rPr lang="fr-FR" sz="1400" dirty="0" smtClean="0">
                  <a:latin typeface="Arial Black" pitchFamily="34" charset="0"/>
                </a:rPr>
                <a:t>54,984,228</a:t>
              </a:r>
              <a:endParaRPr lang="fr-FR" sz="1400" dirty="0">
                <a:latin typeface="Arial Black" pitchFamily="34" charset="0"/>
              </a:endParaRPr>
            </a:p>
          </p:txBody>
        </p:sp>
        <p:sp>
          <p:nvSpPr>
            <p:cNvPr id="8" name="ZoneTexte 7"/>
            <p:cNvSpPr txBox="1"/>
            <p:nvPr/>
          </p:nvSpPr>
          <p:spPr>
            <a:xfrm>
              <a:off x="6691286" y="3501008"/>
              <a:ext cx="1265090" cy="307777"/>
            </a:xfrm>
            <a:prstGeom prst="rect">
              <a:avLst/>
            </a:prstGeom>
            <a:noFill/>
          </p:spPr>
          <p:txBody>
            <a:bodyPr wrap="none" rtlCol="0">
              <a:spAutoFit/>
            </a:bodyPr>
            <a:lstStyle/>
            <a:p>
              <a:r>
                <a:rPr lang="fr-FR" sz="1400" dirty="0" smtClean="0">
                  <a:latin typeface="Arial Black" pitchFamily="34" charset="0"/>
                </a:rPr>
                <a:t>62,105,511</a:t>
              </a:r>
            </a:p>
          </p:txBody>
        </p:sp>
        <p:sp>
          <p:nvSpPr>
            <p:cNvPr id="9" name="ZoneTexte 8"/>
            <p:cNvSpPr txBox="1"/>
            <p:nvPr/>
          </p:nvSpPr>
          <p:spPr>
            <a:xfrm>
              <a:off x="6691286" y="4797152"/>
              <a:ext cx="1265090" cy="307777"/>
            </a:xfrm>
            <a:prstGeom prst="rect">
              <a:avLst/>
            </a:prstGeom>
            <a:noFill/>
          </p:spPr>
          <p:txBody>
            <a:bodyPr wrap="none" rtlCol="0">
              <a:spAutoFit/>
            </a:bodyPr>
            <a:lstStyle/>
            <a:p>
              <a:r>
                <a:rPr lang="fr-FR" sz="1400" b="1" dirty="0" smtClean="0">
                  <a:latin typeface="Arial Black" pitchFamily="34" charset="0"/>
                </a:rPr>
                <a:t>39,804,330</a:t>
              </a:r>
              <a:endParaRPr lang="fr-FR" sz="1400" dirty="0" smtClean="0">
                <a:latin typeface="Arial Black" pitchFamily="34" charset="0"/>
              </a:endParaRPr>
            </a:p>
          </p:txBody>
        </p:sp>
        <p:sp>
          <p:nvSpPr>
            <p:cNvPr id="10" name="ZoneTexte 9"/>
            <p:cNvSpPr txBox="1"/>
            <p:nvPr/>
          </p:nvSpPr>
          <p:spPr>
            <a:xfrm>
              <a:off x="6734069" y="5085184"/>
              <a:ext cx="965329" cy="307777"/>
            </a:xfrm>
            <a:prstGeom prst="rect">
              <a:avLst/>
            </a:prstGeom>
            <a:noFill/>
          </p:spPr>
          <p:txBody>
            <a:bodyPr wrap="none" rtlCol="0">
              <a:spAutoFit/>
            </a:bodyPr>
            <a:lstStyle/>
            <a:p>
              <a:r>
                <a:rPr lang="fr-FR" sz="1400" b="1" dirty="0" smtClean="0">
                  <a:latin typeface="Arial Black" pitchFamily="34" charset="0"/>
                </a:rPr>
                <a:t>281,474</a:t>
              </a:r>
              <a:endParaRPr lang="fr-FR" sz="1400" dirty="0" smtClean="0">
                <a:latin typeface="Arial Black" pitchFamily="34" charset="0"/>
              </a:endParaRPr>
            </a:p>
          </p:txBody>
        </p:sp>
        <p:sp>
          <p:nvSpPr>
            <p:cNvPr id="11" name="ZoneTexte 10"/>
            <p:cNvSpPr txBox="1"/>
            <p:nvPr/>
          </p:nvSpPr>
          <p:spPr>
            <a:xfrm>
              <a:off x="6691286" y="5390906"/>
              <a:ext cx="1265090" cy="307777"/>
            </a:xfrm>
            <a:prstGeom prst="rect">
              <a:avLst/>
            </a:prstGeom>
            <a:noFill/>
          </p:spPr>
          <p:txBody>
            <a:bodyPr wrap="none" rtlCol="0">
              <a:spAutoFit/>
            </a:bodyPr>
            <a:lstStyle/>
            <a:p>
              <a:r>
                <a:rPr lang="fr-FR" sz="1400" b="1" dirty="0" smtClean="0">
                  <a:latin typeface="Arial Black" pitchFamily="34" charset="0"/>
                </a:rPr>
                <a:t>43,995,234</a:t>
              </a:r>
              <a:endParaRPr lang="fr-FR" sz="1400" dirty="0" smtClean="0">
                <a:latin typeface="Arial Black" pitchFamily="34" charset="0"/>
              </a:endParaRPr>
            </a:p>
          </p:txBody>
        </p:sp>
        <p:sp>
          <p:nvSpPr>
            <p:cNvPr id="13" name="ZoneTexte 12"/>
            <p:cNvSpPr txBox="1"/>
            <p:nvPr/>
          </p:nvSpPr>
          <p:spPr>
            <a:xfrm>
              <a:off x="6691286" y="5733256"/>
              <a:ext cx="965329" cy="307777"/>
            </a:xfrm>
            <a:prstGeom prst="rect">
              <a:avLst/>
            </a:prstGeom>
            <a:noFill/>
          </p:spPr>
          <p:txBody>
            <a:bodyPr wrap="none" rtlCol="0">
              <a:spAutoFit/>
            </a:bodyPr>
            <a:lstStyle/>
            <a:p>
              <a:r>
                <a:rPr lang="fr-FR" sz="1400" b="1" dirty="0" smtClean="0">
                  <a:latin typeface="Arial Black" pitchFamily="34" charset="0"/>
                </a:rPr>
                <a:t>831,886</a:t>
              </a:r>
              <a:endParaRPr lang="fr-FR" sz="1400" dirty="0" smtClean="0">
                <a:latin typeface="Arial Black" pitchFamily="34" charset="0"/>
              </a:endParaRPr>
            </a:p>
          </p:txBody>
        </p:sp>
        <p:cxnSp>
          <p:nvCxnSpPr>
            <p:cNvPr id="15" name="Connecteur droit avec flèche 14"/>
            <p:cNvCxnSpPr/>
            <p:nvPr/>
          </p:nvCxnSpPr>
          <p:spPr>
            <a:xfrm>
              <a:off x="5940152" y="3283918"/>
              <a:ext cx="720080" cy="7118"/>
            </a:xfrm>
            <a:prstGeom prst="straightConnector1">
              <a:avLst/>
            </a:prstGeom>
            <a:ln w="25400" cmpd="sng">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5940152" y="3637906"/>
              <a:ext cx="720080" cy="7118"/>
            </a:xfrm>
            <a:prstGeom prst="straightConnector1">
              <a:avLst/>
            </a:prstGeom>
            <a:ln w="25400" cmpd="sng">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a:off x="5940152" y="4934050"/>
              <a:ext cx="720080" cy="7118"/>
            </a:xfrm>
            <a:prstGeom prst="straightConnector1">
              <a:avLst/>
            </a:prstGeom>
            <a:ln w="25400" cmpd="sng">
              <a:solidFill>
                <a:srgbClr val="0000CC"/>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a:off x="5940152" y="5517232"/>
              <a:ext cx="720080" cy="7118"/>
            </a:xfrm>
            <a:prstGeom prst="straightConnector1">
              <a:avLst/>
            </a:prstGeom>
            <a:ln w="25400" cmpd="sng">
              <a:solidFill>
                <a:srgbClr val="0000CC"/>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oupe 20"/>
          <p:cNvGrpSpPr/>
          <p:nvPr/>
        </p:nvGrpSpPr>
        <p:grpSpPr>
          <a:xfrm>
            <a:off x="8172400" y="3140968"/>
            <a:ext cx="856325" cy="1922730"/>
            <a:chOff x="8172400" y="3140968"/>
            <a:chExt cx="856325" cy="1922730"/>
          </a:xfrm>
        </p:grpSpPr>
        <p:sp>
          <p:nvSpPr>
            <p:cNvPr id="18" name="ZoneTexte 17"/>
            <p:cNvSpPr txBox="1"/>
            <p:nvPr/>
          </p:nvSpPr>
          <p:spPr>
            <a:xfrm>
              <a:off x="8244408" y="3140968"/>
              <a:ext cx="720069" cy="338554"/>
            </a:xfrm>
            <a:prstGeom prst="rect">
              <a:avLst/>
            </a:prstGeom>
            <a:noFill/>
          </p:spPr>
          <p:txBody>
            <a:bodyPr wrap="none" rtlCol="0">
              <a:spAutoFit/>
            </a:bodyPr>
            <a:lstStyle/>
            <a:p>
              <a:r>
                <a:rPr lang="fr-FR" sz="1600" dirty="0" smtClean="0">
                  <a:solidFill>
                    <a:srgbClr val="FF0000"/>
                  </a:solidFill>
                  <a:latin typeface="Arial Black" pitchFamily="34" charset="0"/>
                </a:rPr>
                <a:t>+7 M</a:t>
              </a:r>
            </a:p>
          </p:txBody>
        </p:sp>
        <p:sp>
          <p:nvSpPr>
            <p:cNvPr id="19" name="ZoneTexte 18"/>
            <p:cNvSpPr txBox="1"/>
            <p:nvPr/>
          </p:nvSpPr>
          <p:spPr>
            <a:xfrm>
              <a:off x="8244408" y="3501008"/>
              <a:ext cx="720069" cy="338554"/>
            </a:xfrm>
            <a:prstGeom prst="rect">
              <a:avLst/>
            </a:prstGeom>
            <a:noFill/>
          </p:spPr>
          <p:txBody>
            <a:bodyPr wrap="none" rtlCol="0">
              <a:spAutoFit/>
            </a:bodyPr>
            <a:lstStyle/>
            <a:p>
              <a:r>
                <a:rPr lang="fr-FR" sz="1600" dirty="0" smtClean="0">
                  <a:solidFill>
                    <a:srgbClr val="FF0000"/>
                  </a:solidFill>
                  <a:latin typeface="Arial Black" pitchFamily="34" charset="0"/>
                </a:rPr>
                <a:t>+2 M</a:t>
              </a:r>
            </a:p>
          </p:txBody>
        </p:sp>
        <p:sp>
          <p:nvSpPr>
            <p:cNvPr id="20" name="ZoneTexte 19"/>
            <p:cNvSpPr txBox="1"/>
            <p:nvPr/>
          </p:nvSpPr>
          <p:spPr>
            <a:xfrm>
              <a:off x="8172400" y="4725144"/>
              <a:ext cx="856325" cy="338554"/>
            </a:xfrm>
            <a:prstGeom prst="rect">
              <a:avLst/>
            </a:prstGeom>
            <a:noFill/>
          </p:spPr>
          <p:txBody>
            <a:bodyPr wrap="none" rtlCol="0">
              <a:spAutoFit/>
            </a:bodyPr>
            <a:lstStyle/>
            <a:p>
              <a:r>
                <a:rPr lang="fr-FR" sz="1600" dirty="0" smtClean="0">
                  <a:solidFill>
                    <a:srgbClr val="FF0000"/>
                  </a:solidFill>
                  <a:latin typeface="Arial Black" pitchFamily="34" charset="0"/>
                </a:rPr>
                <a:t>+22 M</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heckerboard(across)">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11560" y="332656"/>
            <a:ext cx="7858125" cy="1143000"/>
          </a:xfrm>
          <a:noFill/>
        </p:spPr>
        <p:txBody>
          <a:bodyPr lIns="92075" tIns="46038" rIns="92075" bIns="46038"/>
          <a:lstStyle/>
          <a:p>
            <a:pPr eaLnBrk="1" hangingPunct="1"/>
            <a:r>
              <a:rPr lang="de-DE" sz="3600" b="1" dirty="0" smtClean="0">
                <a:solidFill>
                  <a:srgbClr val="0000CC"/>
                </a:solidFill>
              </a:rPr>
              <a:t>Problem:</a:t>
            </a:r>
            <a:r>
              <a:rPr lang="de-DE" sz="3600" b="1" dirty="0" smtClean="0">
                <a:solidFill>
                  <a:srgbClr val="000080"/>
                </a:solidFill>
              </a:rPr>
              <a:t>    </a:t>
            </a:r>
            <a:r>
              <a:rPr lang="de-DE" sz="3600" b="1" dirty="0" err="1" smtClean="0">
                <a:solidFill>
                  <a:srgbClr val="000080"/>
                </a:solidFill>
              </a:rPr>
              <a:t>Flood</a:t>
            </a:r>
            <a:r>
              <a:rPr lang="de-DE" sz="3600" b="1" dirty="0" smtClean="0">
                <a:solidFill>
                  <a:srgbClr val="000080"/>
                </a:solidFill>
              </a:rPr>
              <a:t> of Information</a:t>
            </a:r>
          </a:p>
        </p:txBody>
      </p:sp>
      <p:sp>
        <p:nvSpPr>
          <p:cNvPr id="1028" name="Rectangle 3"/>
          <p:cNvSpPr>
            <a:spLocks noChangeArrowheads="1"/>
          </p:cNvSpPr>
          <p:nvPr/>
        </p:nvSpPr>
        <p:spPr bwMode="auto">
          <a:xfrm>
            <a:off x="304800" y="1713384"/>
            <a:ext cx="4538663" cy="2667000"/>
          </a:xfrm>
          <a:prstGeom prst="rect">
            <a:avLst/>
          </a:prstGeom>
          <a:noFill/>
          <a:ln w="9525">
            <a:noFill/>
            <a:miter lim="800000"/>
            <a:headEnd/>
            <a:tailEnd/>
          </a:ln>
        </p:spPr>
        <p:txBody>
          <a:bodyPr lIns="92075" tIns="46038" rIns="92075" bIns="46038"/>
          <a:lstStyle/>
          <a:p>
            <a:pPr eaLnBrk="0" hangingPunct="0">
              <a:spcBef>
                <a:spcPct val="20000"/>
              </a:spcBef>
              <a:buFontTx/>
              <a:buChar char="•"/>
            </a:pPr>
            <a:r>
              <a:rPr kumimoji="0" lang="de-DE" sz="2000" b="1" dirty="0">
                <a:solidFill>
                  <a:srgbClr val="000000"/>
                </a:solidFill>
                <a:latin typeface="Arial" pitchFamily="34" charset="0"/>
              </a:rPr>
              <a:t> &gt; </a:t>
            </a:r>
            <a:r>
              <a:rPr kumimoji="0" lang="de-DE" sz="2000" b="1" dirty="0" smtClean="0">
                <a:solidFill>
                  <a:srgbClr val="000000"/>
                </a:solidFill>
                <a:latin typeface="Arial" pitchFamily="34" charset="0"/>
              </a:rPr>
              <a:t>54 </a:t>
            </a:r>
            <a:r>
              <a:rPr kumimoji="0" lang="de-DE" sz="2000" b="1" dirty="0" err="1">
                <a:solidFill>
                  <a:srgbClr val="000000"/>
                </a:solidFill>
                <a:latin typeface="Arial" pitchFamily="34" charset="0"/>
              </a:rPr>
              <a:t>million</a:t>
            </a:r>
            <a:r>
              <a:rPr kumimoji="0" lang="de-DE" sz="2000" b="1" dirty="0">
                <a:solidFill>
                  <a:srgbClr val="000000"/>
                </a:solidFill>
                <a:latin typeface="Arial" pitchFamily="34" charset="0"/>
              </a:rPr>
              <a:t> </a:t>
            </a:r>
            <a:r>
              <a:rPr kumimoji="0" lang="de-DE" sz="2000" b="1" dirty="0" err="1">
                <a:solidFill>
                  <a:srgbClr val="000000"/>
                </a:solidFill>
                <a:latin typeface="Arial" pitchFamily="34" charset="0"/>
              </a:rPr>
              <a:t>compounds</a:t>
            </a:r>
            <a:endParaRPr kumimoji="0" lang="de-DE" sz="2000" b="1" dirty="0">
              <a:solidFill>
                <a:srgbClr val="000000"/>
              </a:solidFill>
              <a:latin typeface="Arial" pitchFamily="34" charset="0"/>
            </a:endParaRPr>
          </a:p>
          <a:p>
            <a:pPr eaLnBrk="0" hangingPunct="0">
              <a:spcBef>
                <a:spcPct val="20000"/>
              </a:spcBef>
            </a:pPr>
            <a:endParaRPr kumimoji="0" lang="de-DE" sz="2000" b="1" dirty="0">
              <a:solidFill>
                <a:srgbClr val="000000"/>
              </a:solidFill>
              <a:latin typeface="Arial" pitchFamily="34" charset="0"/>
            </a:endParaRPr>
          </a:p>
          <a:p>
            <a:pPr eaLnBrk="0" hangingPunct="0">
              <a:spcBef>
                <a:spcPct val="20000"/>
              </a:spcBef>
              <a:buFontTx/>
              <a:buChar char="•"/>
            </a:pPr>
            <a:r>
              <a:rPr kumimoji="0" lang="de-DE" sz="2000" b="1" dirty="0">
                <a:solidFill>
                  <a:srgbClr val="000000"/>
                </a:solidFill>
                <a:latin typeface="Arial" pitchFamily="34" charset="0"/>
              </a:rPr>
              <a:t> </a:t>
            </a:r>
            <a:r>
              <a:rPr kumimoji="0" lang="de-DE" sz="2000" b="1" dirty="0" smtClean="0">
                <a:solidFill>
                  <a:srgbClr val="000000"/>
                </a:solidFill>
                <a:latin typeface="Arial" pitchFamily="34" charset="0"/>
              </a:rPr>
              <a:t>&gt; 5 </a:t>
            </a:r>
            <a:r>
              <a:rPr kumimoji="0" lang="de-DE" sz="2000" b="1" dirty="0" err="1">
                <a:solidFill>
                  <a:srgbClr val="000000"/>
                </a:solidFill>
                <a:latin typeface="Arial" pitchFamily="34" charset="0"/>
              </a:rPr>
              <a:t>million</a:t>
            </a:r>
            <a:r>
              <a:rPr kumimoji="0" lang="de-DE" sz="2000" b="1" dirty="0">
                <a:solidFill>
                  <a:srgbClr val="000000"/>
                </a:solidFill>
                <a:latin typeface="Arial" pitchFamily="34" charset="0"/>
              </a:rPr>
              <a:t> </a:t>
            </a:r>
            <a:r>
              <a:rPr kumimoji="0" lang="de-DE" sz="2000" b="1" dirty="0" err="1">
                <a:solidFill>
                  <a:srgbClr val="000000"/>
                </a:solidFill>
                <a:latin typeface="Arial" pitchFamily="34" charset="0"/>
              </a:rPr>
              <a:t>new</a:t>
            </a:r>
            <a:r>
              <a:rPr kumimoji="0" lang="de-DE" sz="2000" b="1" dirty="0">
                <a:solidFill>
                  <a:srgbClr val="000000"/>
                </a:solidFill>
                <a:latin typeface="Arial" pitchFamily="34" charset="0"/>
              </a:rPr>
              <a:t> </a:t>
            </a:r>
            <a:r>
              <a:rPr kumimoji="0" lang="de-DE" sz="2000" b="1" dirty="0" err="1">
                <a:solidFill>
                  <a:srgbClr val="000000"/>
                </a:solidFill>
                <a:latin typeface="Arial" pitchFamily="34" charset="0"/>
              </a:rPr>
              <a:t>compounds</a:t>
            </a:r>
            <a:r>
              <a:rPr kumimoji="0" lang="de-DE" sz="2000" b="1" dirty="0">
                <a:solidFill>
                  <a:srgbClr val="000000"/>
                </a:solidFill>
                <a:latin typeface="Arial" pitchFamily="34" charset="0"/>
              </a:rPr>
              <a:t> / </a:t>
            </a:r>
            <a:r>
              <a:rPr kumimoji="0" lang="de-DE" sz="2000" b="1" dirty="0" err="1">
                <a:solidFill>
                  <a:srgbClr val="000000"/>
                </a:solidFill>
                <a:latin typeface="Arial" pitchFamily="34" charset="0"/>
              </a:rPr>
              <a:t>year</a:t>
            </a:r>
            <a:endParaRPr kumimoji="0" lang="de-DE" sz="2000" b="1" dirty="0">
              <a:solidFill>
                <a:srgbClr val="000000"/>
              </a:solidFill>
              <a:latin typeface="Arial" pitchFamily="34" charset="0"/>
            </a:endParaRPr>
          </a:p>
          <a:p>
            <a:pPr eaLnBrk="0" hangingPunct="0">
              <a:spcBef>
                <a:spcPct val="20000"/>
              </a:spcBef>
            </a:pPr>
            <a:endParaRPr kumimoji="0" lang="de-DE" sz="2000" b="1" dirty="0">
              <a:solidFill>
                <a:srgbClr val="000000"/>
              </a:solidFill>
              <a:latin typeface="Arial" pitchFamily="34" charset="0"/>
            </a:endParaRPr>
          </a:p>
          <a:p>
            <a:pPr eaLnBrk="0" hangingPunct="0">
              <a:spcBef>
                <a:spcPct val="20000"/>
              </a:spcBef>
              <a:buFontTx/>
              <a:buChar char="•"/>
            </a:pPr>
            <a:r>
              <a:rPr kumimoji="0" lang="de-DE" sz="2000" b="1" dirty="0">
                <a:solidFill>
                  <a:srgbClr val="000000"/>
                </a:solidFill>
                <a:latin typeface="Arial" pitchFamily="34" charset="0"/>
              </a:rPr>
              <a:t> 800,000 </a:t>
            </a:r>
            <a:r>
              <a:rPr kumimoji="0" lang="de-DE" sz="2000" b="1" dirty="0" err="1">
                <a:solidFill>
                  <a:srgbClr val="000000"/>
                </a:solidFill>
                <a:latin typeface="Arial" pitchFamily="34" charset="0"/>
              </a:rPr>
              <a:t>publications</a:t>
            </a:r>
            <a:r>
              <a:rPr kumimoji="0" lang="de-DE" sz="2000" b="1" dirty="0">
                <a:solidFill>
                  <a:srgbClr val="000000"/>
                </a:solidFill>
                <a:latin typeface="Arial" pitchFamily="34" charset="0"/>
              </a:rPr>
              <a:t> / </a:t>
            </a:r>
            <a:r>
              <a:rPr kumimoji="0" lang="de-DE" sz="2000" b="1" dirty="0" err="1">
                <a:solidFill>
                  <a:srgbClr val="000000"/>
                </a:solidFill>
                <a:latin typeface="Arial" pitchFamily="34" charset="0"/>
              </a:rPr>
              <a:t>year</a:t>
            </a:r>
            <a:endParaRPr kumimoji="0" lang="de-DE" sz="2000" b="1" dirty="0">
              <a:solidFill>
                <a:srgbClr val="000000"/>
              </a:solidFill>
              <a:latin typeface="Arial" pitchFamily="34" charset="0"/>
            </a:endParaRPr>
          </a:p>
        </p:txBody>
      </p:sp>
      <p:graphicFrame>
        <p:nvGraphicFramePr>
          <p:cNvPr id="1026" name="Object 2"/>
          <p:cNvGraphicFramePr>
            <a:graphicFrameLocks noChangeAspect="1"/>
          </p:cNvGraphicFramePr>
          <p:nvPr/>
        </p:nvGraphicFramePr>
        <p:xfrm>
          <a:off x="4724400" y="1484784"/>
          <a:ext cx="3884613" cy="2743200"/>
        </p:xfrm>
        <a:graphic>
          <a:graphicData uri="http://schemas.openxmlformats.org/presentationml/2006/ole">
            <mc:AlternateContent xmlns:mc="http://schemas.openxmlformats.org/markup-compatibility/2006">
              <mc:Choice xmlns:v="urn:schemas-microsoft-com:vml" Requires="v">
                <p:oleObj spid="_x0000_s1031" name="Graphique" r:id="rId4" imgW="6962843" imgH="3724185" progId="MSGraph.Chart.8">
                  <p:embed followColorScheme="full"/>
                </p:oleObj>
              </mc:Choice>
              <mc:Fallback>
                <p:oleObj name="Graphique" r:id="rId4" imgW="6962843" imgH="3724185" progId="MSGraph.Chart.8">
                  <p:embed followColorScheme="full"/>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484784"/>
                        <a:ext cx="3884613"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9" name="Text Box 6"/>
          <p:cNvSpPr txBox="1">
            <a:spLocks noChangeArrowheads="1"/>
          </p:cNvSpPr>
          <p:nvPr/>
        </p:nvSpPr>
        <p:spPr bwMode="auto">
          <a:xfrm>
            <a:off x="323528" y="4004320"/>
            <a:ext cx="8502650" cy="579438"/>
          </a:xfrm>
          <a:prstGeom prst="rect">
            <a:avLst/>
          </a:prstGeom>
          <a:noFill/>
          <a:ln w="9525">
            <a:noFill/>
            <a:miter lim="800000"/>
            <a:headEnd/>
            <a:tailEnd/>
          </a:ln>
        </p:spPr>
        <p:txBody>
          <a:bodyPr wrap="none">
            <a:spAutoFit/>
          </a:bodyPr>
          <a:lstStyle/>
          <a:p>
            <a:r>
              <a:rPr kumimoji="0" lang="de-DE" sz="3200" dirty="0">
                <a:solidFill>
                  <a:srgbClr val="0000CC"/>
                </a:solidFill>
                <a:latin typeface="Arial" pitchFamily="34" charset="0"/>
              </a:rPr>
              <a:t>=&gt; </a:t>
            </a:r>
            <a:r>
              <a:rPr kumimoji="0" lang="de-DE" sz="3000" b="1" i="1" dirty="0" err="1">
                <a:solidFill>
                  <a:srgbClr val="0000CC"/>
                </a:solidFill>
                <a:latin typeface="Arial" pitchFamily="34" charset="0"/>
              </a:rPr>
              <a:t>can</a:t>
            </a:r>
            <a:r>
              <a:rPr kumimoji="0" lang="de-DE" sz="3000" b="1" i="1" dirty="0">
                <a:solidFill>
                  <a:srgbClr val="0000CC"/>
                </a:solidFill>
                <a:latin typeface="Arial" pitchFamily="34" charset="0"/>
              </a:rPr>
              <a:t> </a:t>
            </a:r>
            <a:r>
              <a:rPr kumimoji="0" lang="de-DE" sz="3000" b="1" i="1" dirty="0" err="1">
                <a:solidFill>
                  <a:srgbClr val="0000CC"/>
                </a:solidFill>
                <a:latin typeface="Arial" pitchFamily="34" charset="0"/>
              </a:rPr>
              <a:t>anyone</a:t>
            </a:r>
            <a:r>
              <a:rPr kumimoji="0" lang="de-DE" sz="3000" b="1" i="1" dirty="0">
                <a:solidFill>
                  <a:srgbClr val="0000CC"/>
                </a:solidFill>
                <a:latin typeface="Arial" pitchFamily="34" charset="0"/>
              </a:rPr>
              <a:t> </a:t>
            </a:r>
            <a:r>
              <a:rPr kumimoji="0" lang="de-DE" sz="3000" b="1" i="1" dirty="0" err="1">
                <a:solidFill>
                  <a:srgbClr val="0000CC"/>
                </a:solidFill>
                <a:latin typeface="Arial" pitchFamily="34" charset="0"/>
              </a:rPr>
              <a:t>read</a:t>
            </a:r>
            <a:r>
              <a:rPr kumimoji="0" lang="de-DE" sz="3000" b="1" i="1" dirty="0">
                <a:solidFill>
                  <a:srgbClr val="0000CC"/>
                </a:solidFill>
                <a:latin typeface="Arial" pitchFamily="34" charset="0"/>
              </a:rPr>
              <a:t> 4.000 </a:t>
            </a:r>
            <a:r>
              <a:rPr kumimoji="0" lang="de-DE" sz="3000" b="1" i="1" dirty="0" err="1">
                <a:solidFill>
                  <a:srgbClr val="0000CC"/>
                </a:solidFill>
                <a:latin typeface="Arial" pitchFamily="34" charset="0"/>
              </a:rPr>
              <a:t>publications</a:t>
            </a:r>
            <a:r>
              <a:rPr kumimoji="0" lang="de-DE" sz="3000" b="1" i="1" dirty="0">
                <a:solidFill>
                  <a:srgbClr val="0000CC"/>
                </a:solidFill>
                <a:latin typeface="Arial" pitchFamily="34" charset="0"/>
              </a:rPr>
              <a:t> / </a:t>
            </a:r>
            <a:r>
              <a:rPr kumimoji="0" lang="de-DE" sz="3000" b="1" i="1" dirty="0" err="1">
                <a:solidFill>
                  <a:srgbClr val="0000CC"/>
                </a:solidFill>
                <a:latin typeface="Arial" pitchFamily="34" charset="0"/>
              </a:rPr>
              <a:t>day</a:t>
            </a:r>
            <a:r>
              <a:rPr kumimoji="0" lang="de-DE" sz="3000" b="1" i="1" dirty="0">
                <a:solidFill>
                  <a:srgbClr val="0000CC"/>
                </a:solidFill>
                <a:latin typeface="Arial" pitchFamily="34" charset="0"/>
              </a:rPr>
              <a:t> ?</a:t>
            </a:r>
            <a:endParaRPr kumimoji="0" lang="fr-FR" sz="3000" b="1" i="1" dirty="0">
              <a:solidFill>
                <a:srgbClr val="0000CC"/>
              </a:solidFill>
              <a:latin typeface="Arial" pitchFamily="34" charset="0"/>
            </a:endParaRPr>
          </a:p>
        </p:txBody>
      </p:sp>
      <p:sp>
        <p:nvSpPr>
          <p:cNvPr id="6" name="ZoneTexte 5"/>
          <p:cNvSpPr txBox="1"/>
          <p:nvPr/>
        </p:nvSpPr>
        <p:spPr>
          <a:xfrm>
            <a:off x="467544" y="5085184"/>
            <a:ext cx="7632848" cy="954107"/>
          </a:xfrm>
          <a:prstGeom prst="rect">
            <a:avLst/>
          </a:prstGeom>
          <a:noFill/>
        </p:spPr>
        <p:txBody>
          <a:bodyPr wrap="square" rtlCol="0">
            <a:spAutoFit/>
          </a:bodyPr>
          <a:lstStyle/>
          <a:p>
            <a:pPr algn="ctr"/>
            <a:r>
              <a:rPr lang="fr-FR" sz="2800" b="1" dirty="0" err="1" smtClean="0">
                <a:solidFill>
                  <a:srgbClr val="FF0000"/>
                </a:solidFill>
              </a:rPr>
              <a:t>chemical</a:t>
            </a:r>
            <a:r>
              <a:rPr lang="fr-FR" sz="2800" b="1" dirty="0" smtClean="0">
                <a:solidFill>
                  <a:srgbClr val="FF0000"/>
                </a:solidFill>
              </a:rPr>
              <a:t> information </a:t>
            </a:r>
            <a:r>
              <a:rPr lang="fr-FR" sz="2800" b="1" dirty="0" err="1" smtClean="0">
                <a:solidFill>
                  <a:srgbClr val="FF0000"/>
                </a:solidFill>
              </a:rPr>
              <a:t>should</a:t>
            </a:r>
            <a:r>
              <a:rPr lang="fr-FR" sz="2800" b="1" dirty="0" smtClean="0">
                <a:solidFill>
                  <a:srgbClr val="FF0000"/>
                </a:solidFill>
              </a:rPr>
              <a:t> </a:t>
            </a:r>
            <a:r>
              <a:rPr lang="fr-FR" sz="2800" b="1" dirty="0" err="1" smtClean="0">
                <a:solidFill>
                  <a:srgbClr val="FF0000"/>
                </a:solidFill>
              </a:rPr>
              <a:t>be</a:t>
            </a:r>
            <a:r>
              <a:rPr lang="fr-FR" sz="2800" b="1" dirty="0" smtClean="0">
                <a:solidFill>
                  <a:srgbClr val="FF0000"/>
                </a:solidFill>
              </a:rPr>
              <a:t> </a:t>
            </a:r>
            <a:r>
              <a:rPr lang="fr-FR" sz="2800" b="1" dirty="0" err="1" smtClean="0">
                <a:solidFill>
                  <a:srgbClr val="FF0000"/>
                </a:solidFill>
              </a:rPr>
              <a:t>well</a:t>
            </a:r>
            <a:r>
              <a:rPr lang="fr-FR" sz="2800" b="1" dirty="0" smtClean="0">
                <a:solidFill>
                  <a:srgbClr val="FF0000"/>
                </a:solidFill>
              </a:rPr>
              <a:t> </a:t>
            </a:r>
            <a:r>
              <a:rPr lang="fr-FR" sz="2800" b="1" dirty="0" err="1" smtClean="0">
                <a:solidFill>
                  <a:srgbClr val="FF0000"/>
                </a:solidFill>
              </a:rPr>
              <a:t>organized</a:t>
            </a:r>
            <a:r>
              <a:rPr lang="fr-FR" sz="2800" b="1" dirty="0" smtClean="0">
                <a:solidFill>
                  <a:srgbClr val="FF0000"/>
                </a:solidFill>
              </a:rPr>
              <a:t> and </a:t>
            </a:r>
            <a:r>
              <a:rPr lang="fr-FR" sz="2800" b="1" dirty="0" err="1" smtClean="0">
                <a:solidFill>
                  <a:srgbClr val="FF0000"/>
                </a:solidFill>
              </a:rPr>
              <a:t>searchable</a:t>
            </a:r>
            <a:endParaRPr lang="fr-FR"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1040</TotalTime>
  <Words>1095</Words>
  <Application>Microsoft Office PowerPoint</Application>
  <PresentationFormat>Affichage à l'écran (4:3)</PresentationFormat>
  <Paragraphs>311</Paragraphs>
  <Slides>37</Slides>
  <Notes>29</Notes>
  <HiddenSlides>0</HiddenSlides>
  <MMClips>2</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37</vt:i4>
      </vt:variant>
    </vt:vector>
  </HeadingPairs>
  <TitlesOfParts>
    <vt:vector size="40" baseType="lpstr">
      <vt:lpstr>Thème Office</vt:lpstr>
      <vt:lpstr>Graphique</vt:lpstr>
      <vt:lpstr>CS ChemDraw Drawing</vt:lpstr>
      <vt:lpstr>Présentation PowerPoint</vt:lpstr>
      <vt:lpstr> Chem(o)informatics  Cheminformatics Chemical Informatics  Molecular Informatics  Infochimie Chemoinformatique</vt:lpstr>
      <vt:lpstr>Chemoinformatics  -   definition</vt:lpstr>
      <vt:lpstr>Présentation PowerPoint</vt:lpstr>
      <vt:lpstr>Présentation PowerPoint</vt:lpstr>
      <vt:lpstr>Présentation PowerPoint</vt:lpstr>
      <vt:lpstr>Présentation PowerPoint</vt:lpstr>
      <vt:lpstr>Présentation PowerPoint</vt:lpstr>
      <vt:lpstr>Problem:    Flood of Information</vt:lpstr>
      <vt:lpstr>Problem:    Not Enough Information</vt:lpstr>
      <vt:lpstr>Présentation PowerPoint</vt:lpstr>
      <vt:lpstr>Chemoinfomatics as a modeling discipline</vt:lpstr>
      <vt:lpstr>Présentation PowerPoint</vt:lpstr>
      <vt:lpstr>Présentation PowerPoint</vt:lpstr>
      <vt:lpstr>Présentation PowerPoint</vt:lpstr>
      <vt:lpstr>Présentation PowerPoint</vt:lpstr>
      <vt:lpstr>Chemical space = objects + metrics</vt:lpstr>
      <vt:lpstr>Présentation PowerPoint</vt:lpstr>
      <vt:lpstr>Présentation PowerPoint</vt:lpstr>
      <vt:lpstr>Example :  Hansch Analysis</vt:lpstr>
      <vt:lpstr>Example :  Hansch Analysis</vt:lpstr>
      <vt:lpstr>Présentation PowerPoint</vt:lpstr>
      <vt:lpstr>Chemoinformatics - definition</vt:lpstr>
      <vt:lpstr>Présentation PowerPoint</vt:lpstr>
      <vt:lpstr>Présentation PowerPoint</vt:lpstr>
      <vt:lpstr>Chemoinformatics:      From Data to Knowledge</vt:lpstr>
      <vt:lpstr>Présentation PowerPoint</vt:lpstr>
      <vt:lpstr>Présentation PowerPoint</vt:lpstr>
      <vt:lpstr>Présentation PowerPoint</vt:lpstr>
      <vt:lpstr>REACh regulation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ULP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 Brown’s Definition</dc:title>
  <dc:creator>A. Varnek</dc:creator>
  <cp:lastModifiedBy>Alexandre Varnek</cp:lastModifiedBy>
  <cp:revision>182</cp:revision>
  <dcterms:created xsi:type="dcterms:W3CDTF">2003-10-14T08:49:28Z</dcterms:created>
  <dcterms:modified xsi:type="dcterms:W3CDTF">2014-06-17T14:23:19Z</dcterms:modified>
</cp:coreProperties>
</file>