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Default Extension="sldx" ContentType="application/vnd.openxmlformats-officedocument.presentationml.slide"/>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405" r:id="rId3"/>
    <p:sldId id="379" r:id="rId4"/>
    <p:sldId id="306" r:id="rId5"/>
    <p:sldId id="307" r:id="rId6"/>
    <p:sldId id="370" r:id="rId7"/>
    <p:sldId id="382" r:id="rId8"/>
    <p:sldId id="401" r:id="rId9"/>
    <p:sldId id="308" r:id="rId10"/>
    <p:sldId id="416" r:id="rId11"/>
    <p:sldId id="348" r:id="rId12"/>
    <p:sldId id="349" r:id="rId13"/>
    <p:sldId id="372" r:id="rId14"/>
    <p:sldId id="312" r:id="rId15"/>
    <p:sldId id="313" r:id="rId16"/>
    <p:sldId id="315" r:id="rId17"/>
    <p:sldId id="323" r:id="rId18"/>
    <p:sldId id="324" r:id="rId19"/>
    <p:sldId id="326" r:id="rId20"/>
    <p:sldId id="408" r:id="rId21"/>
    <p:sldId id="352" r:id="rId22"/>
    <p:sldId id="355" r:id="rId23"/>
    <p:sldId id="353" r:id="rId24"/>
    <p:sldId id="354" r:id="rId25"/>
    <p:sldId id="409" r:id="rId26"/>
    <p:sldId id="410" r:id="rId27"/>
    <p:sldId id="411" r:id="rId28"/>
    <p:sldId id="412" r:id="rId29"/>
    <p:sldId id="415" r:id="rId30"/>
    <p:sldId id="334" r:id="rId31"/>
    <p:sldId id="359" r:id="rId32"/>
    <p:sldId id="335" r:id="rId33"/>
    <p:sldId id="336" r:id="rId34"/>
    <p:sldId id="358" r:id="rId35"/>
    <p:sldId id="337" r:id="rId36"/>
    <p:sldId id="403" r:id="rId37"/>
    <p:sldId id="406" r:id="rId38"/>
    <p:sldId id="385" r:id="rId39"/>
    <p:sldId id="386" r:id="rId40"/>
    <p:sldId id="388" r:id="rId41"/>
    <p:sldId id="389" r:id="rId42"/>
    <p:sldId id="390" r:id="rId43"/>
    <p:sldId id="391" r:id="rId44"/>
    <p:sldId id="392" r:id="rId45"/>
    <p:sldId id="393" r:id="rId46"/>
    <p:sldId id="394" r:id="rId47"/>
    <p:sldId id="395" r:id="rId48"/>
    <p:sldId id="396" r:id="rId49"/>
    <p:sldId id="404" r:id="rId50"/>
    <p:sldId id="399" r:id="rId51"/>
    <p:sldId id="398" r:id="rId52"/>
    <p:sldId id="400" r:id="rId53"/>
    <p:sldId id="417" r:id="rId54"/>
    <p:sldId id="305"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D5D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25" autoAdjust="0"/>
    <p:restoredTop sz="94660"/>
  </p:normalViewPr>
  <p:slideViewPr>
    <p:cSldViewPr>
      <p:cViewPr>
        <p:scale>
          <a:sx n="80" d="100"/>
          <a:sy n="80" d="100"/>
        </p:scale>
        <p:origin x="-2796" y="-7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ucc-fileserver\home\rcg28\Desktop\apelin%20tabl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ucc-fileserver\home\rcg28\Desktop\apelin%20tab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lang="en-GB">
                <a:solidFill>
                  <a:srgbClr val="FF0000"/>
                </a:solidFill>
              </a:defRPr>
            </a:pPr>
            <a:r>
              <a:rPr lang="en-US">
                <a:solidFill>
                  <a:srgbClr val="FF0000"/>
                </a:solidFill>
              </a:rPr>
              <a:t>alanine Scanning of Apelin-13</a:t>
            </a:r>
          </a:p>
        </c:rich>
      </c:tx>
      <c:layout/>
      <c:overlay val="1"/>
    </c:title>
    <c:plotArea>
      <c:layout>
        <c:manualLayout>
          <c:layoutTarget val="inner"/>
          <c:xMode val="edge"/>
          <c:yMode val="edge"/>
          <c:x val="0.11187358268708561"/>
          <c:y val="6.2542641779805438E-2"/>
          <c:w val="0.72562401574804414"/>
          <c:h val="0.77630176436278864"/>
        </c:manualLayout>
      </c:layout>
      <c:barChart>
        <c:barDir val="col"/>
        <c:grouping val="clustered"/>
        <c:ser>
          <c:idx val="0"/>
          <c:order val="0"/>
          <c:dPt>
            <c:idx val="0"/>
            <c:spPr>
              <a:solidFill>
                <a:srgbClr val="FF0000"/>
              </a:solidFill>
            </c:spPr>
          </c:dPt>
          <c:cat>
            <c:strRef>
              <c:f>Sheet1!$G$2:$T$2</c:f>
              <c:strCache>
                <c:ptCount val="14"/>
                <c:pt idx="0">
                  <c:v>Apelin-13</c:v>
                </c:pt>
                <c:pt idx="1">
                  <c:v>Q1A</c:v>
                </c:pt>
                <c:pt idx="2">
                  <c:v>R2A</c:v>
                </c:pt>
                <c:pt idx="3">
                  <c:v>P3A</c:v>
                </c:pt>
                <c:pt idx="4">
                  <c:v>R4A</c:v>
                </c:pt>
                <c:pt idx="5">
                  <c:v>L5A</c:v>
                </c:pt>
                <c:pt idx="6">
                  <c:v>S6A</c:v>
                </c:pt>
                <c:pt idx="7">
                  <c:v>H7A</c:v>
                </c:pt>
                <c:pt idx="8">
                  <c:v>K8A</c:v>
                </c:pt>
                <c:pt idx="9">
                  <c:v>G9A</c:v>
                </c:pt>
                <c:pt idx="10">
                  <c:v>P10A</c:v>
                </c:pt>
                <c:pt idx="11">
                  <c:v>M11A</c:v>
                </c:pt>
                <c:pt idx="12">
                  <c:v>P12A</c:v>
                </c:pt>
                <c:pt idx="13">
                  <c:v>F13A</c:v>
                </c:pt>
              </c:strCache>
            </c:strRef>
          </c:cat>
          <c:val>
            <c:numRef>
              <c:f>Sheet1!$G$3:$T$3</c:f>
              <c:numCache>
                <c:formatCode>General</c:formatCode>
                <c:ptCount val="14"/>
                <c:pt idx="0">
                  <c:v>100</c:v>
                </c:pt>
                <c:pt idx="1">
                  <c:v>120</c:v>
                </c:pt>
                <c:pt idx="2">
                  <c:v>-5</c:v>
                </c:pt>
                <c:pt idx="3">
                  <c:v>30</c:v>
                </c:pt>
                <c:pt idx="4">
                  <c:v>40</c:v>
                </c:pt>
                <c:pt idx="5">
                  <c:v>-10</c:v>
                </c:pt>
                <c:pt idx="6">
                  <c:v>40</c:v>
                </c:pt>
                <c:pt idx="7">
                  <c:v>115</c:v>
                </c:pt>
                <c:pt idx="8">
                  <c:v>5</c:v>
                </c:pt>
                <c:pt idx="9">
                  <c:v>40</c:v>
                </c:pt>
                <c:pt idx="10">
                  <c:v>20</c:v>
                </c:pt>
                <c:pt idx="11">
                  <c:v>35</c:v>
                </c:pt>
                <c:pt idx="12">
                  <c:v>138</c:v>
                </c:pt>
                <c:pt idx="13">
                  <c:v>100</c:v>
                </c:pt>
              </c:numCache>
            </c:numRef>
          </c:val>
        </c:ser>
        <c:axId val="117285248"/>
        <c:axId val="117287168"/>
      </c:barChart>
      <c:catAx>
        <c:axId val="117285248"/>
        <c:scaling>
          <c:orientation val="minMax"/>
        </c:scaling>
        <c:axPos val="b"/>
        <c:title>
          <c:tx>
            <c:rich>
              <a:bodyPr/>
              <a:lstStyle/>
              <a:p>
                <a:pPr>
                  <a:defRPr lang="en-GB" sz="1200"/>
                </a:pPr>
                <a:r>
                  <a:rPr lang="en-US" sz="1200"/>
                  <a:t>Mutation</a:t>
                </a:r>
              </a:p>
            </c:rich>
          </c:tx>
          <c:layout>
            <c:manualLayout>
              <c:xMode val="edge"/>
              <c:yMode val="edge"/>
              <c:x val="0.38230905628775674"/>
              <c:y val="0.87667580549647406"/>
            </c:manualLayout>
          </c:layout>
        </c:title>
        <c:tickLblPos val="nextTo"/>
        <c:txPr>
          <a:bodyPr/>
          <a:lstStyle/>
          <a:p>
            <a:pPr>
              <a:defRPr lang="en-GB"/>
            </a:pPr>
            <a:endParaRPr lang="en-US"/>
          </a:p>
        </c:txPr>
        <c:crossAx val="117287168"/>
        <c:crosses val="autoZero"/>
        <c:auto val="1"/>
        <c:lblAlgn val="ctr"/>
        <c:lblOffset val="100"/>
      </c:catAx>
      <c:valAx>
        <c:axId val="117287168"/>
        <c:scaling>
          <c:orientation val="minMax"/>
        </c:scaling>
        <c:axPos val="l"/>
        <c:title>
          <c:tx>
            <c:rich>
              <a:bodyPr rot="-5400000" vert="horz"/>
              <a:lstStyle/>
              <a:p>
                <a:pPr>
                  <a:defRPr lang="en-GB" sz="1400"/>
                </a:pPr>
                <a:r>
                  <a:rPr lang="en-US" sz="1400"/>
                  <a:t>Binding Affinity (%)</a:t>
                </a:r>
              </a:p>
            </c:rich>
          </c:tx>
          <c:layout>
            <c:manualLayout>
              <c:xMode val="edge"/>
              <c:yMode val="edge"/>
              <c:x val="0"/>
              <c:y val="0.23454653126576491"/>
            </c:manualLayout>
          </c:layout>
        </c:title>
        <c:numFmt formatCode="General" sourceLinked="1"/>
        <c:tickLblPos val="nextTo"/>
        <c:txPr>
          <a:bodyPr/>
          <a:lstStyle/>
          <a:p>
            <a:pPr>
              <a:defRPr lang="en-GB"/>
            </a:pPr>
            <a:endParaRPr lang="en-US"/>
          </a:p>
        </c:txPr>
        <c:crossAx val="117285248"/>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lang="en-GB">
                <a:solidFill>
                  <a:srgbClr val="FF0000"/>
                </a:solidFill>
              </a:defRPr>
            </a:pPr>
            <a:r>
              <a:rPr lang="en-US">
                <a:solidFill>
                  <a:srgbClr val="FF0000"/>
                </a:solidFill>
              </a:rPr>
              <a:t>alanine Scanning of Apelin-13</a:t>
            </a:r>
          </a:p>
        </c:rich>
      </c:tx>
      <c:layout/>
      <c:overlay val="1"/>
    </c:title>
    <c:plotArea>
      <c:layout>
        <c:manualLayout>
          <c:layoutTarget val="inner"/>
          <c:xMode val="edge"/>
          <c:yMode val="edge"/>
          <c:x val="0.11187358268708555"/>
          <c:y val="6.2542641779805438E-2"/>
          <c:w val="0.72562401574804436"/>
          <c:h val="0.77630176436278864"/>
        </c:manualLayout>
      </c:layout>
      <c:barChart>
        <c:barDir val="col"/>
        <c:grouping val="clustered"/>
        <c:ser>
          <c:idx val="0"/>
          <c:order val="0"/>
          <c:dPt>
            <c:idx val="0"/>
            <c:spPr>
              <a:solidFill>
                <a:srgbClr val="FF0000"/>
              </a:solidFill>
            </c:spPr>
          </c:dPt>
          <c:cat>
            <c:strRef>
              <c:f>Sheet1!$G$2:$T$2</c:f>
              <c:strCache>
                <c:ptCount val="14"/>
                <c:pt idx="0">
                  <c:v>Apelin-13</c:v>
                </c:pt>
                <c:pt idx="1">
                  <c:v>Q1A</c:v>
                </c:pt>
                <c:pt idx="2">
                  <c:v>R2A</c:v>
                </c:pt>
                <c:pt idx="3">
                  <c:v>P3A</c:v>
                </c:pt>
                <c:pt idx="4">
                  <c:v>R4A</c:v>
                </c:pt>
                <c:pt idx="5">
                  <c:v>L5A</c:v>
                </c:pt>
                <c:pt idx="6">
                  <c:v>S6A</c:v>
                </c:pt>
                <c:pt idx="7">
                  <c:v>H7A</c:v>
                </c:pt>
                <c:pt idx="8">
                  <c:v>K8A</c:v>
                </c:pt>
                <c:pt idx="9">
                  <c:v>G9A</c:v>
                </c:pt>
                <c:pt idx="10">
                  <c:v>P10A</c:v>
                </c:pt>
                <c:pt idx="11">
                  <c:v>M11A</c:v>
                </c:pt>
                <c:pt idx="12">
                  <c:v>P12A</c:v>
                </c:pt>
                <c:pt idx="13">
                  <c:v>F13A</c:v>
                </c:pt>
              </c:strCache>
            </c:strRef>
          </c:cat>
          <c:val>
            <c:numRef>
              <c:f>Sheet1!$G$3:$T$3</c:f>
              <c:numCache>
                <c:formatCode>General</c:formatCode>
                <c:ptCount val="14"/>
                <c:pt idx="0">
                  <c:v>100</c:v>
                </c:pt>
                <c:pt idx="1">
                  <c:v>120</c:v>
                </c:pt>
                <c:pt idx="2">
                  <c:v>-5</c:v>
                </c:pt>
                <c:pt idx="3">
                  <c:v>30</c:v>
                </c:pt>
                <c:pt idx="4">
                  <c:v>40</c:v>
                </c:pt>
                <c:pt idx="5">
                  <c:v>-10</c:v>
                </c:pt>
                <c:pt idx="6">
                  <c:v>40</c:v>
                </c:pt>
                <c:pt idx="7">
                  <c:v>115</c:v>
                </c:pt>
                <c:pt idx="8">
                  <c:v>5</c:v>
                </c:pt>
                <c:pt idx="9">
                  <c:v>40</c:v>
                </c:pt>
                <c:pt idx="10">
                  <c:v>20</c:v>
                </c:pt>
                <c:pt idx="11">
                  <c:v>35</c:v>
                </c:pt>
                <c:pt idx="12">
                  <c:v>138</c:v>
                </c:pt>
                <c:pt idx="13">
                  <c:v>100</c:v>
                </c:pt>
              </c:numCache>
            </c:numRef>
          </c:val>
        </c:ser>
        <c:axId val="117312512"/>
        <c:axId val="117322880"/>
      </c:barChart>
      <c:catAx>
        <c:axId val="117312512"/>
        <c:scaling>
          <c:orientation val="minMax"/>
        </c:scaling>
        <c:axPos val="b"/>
        <c:title>
          <c:tx>
            <c:rich>
              <a:bodyPr/>
              <a:lstStyle/>
              <a:p>
                <a:pPr>
                  <a:defRPr lang="en-GB" sz="1200"/>
                </a:pPr>
                <a:r>
                  <a:rPr lang="en-US" sz="1200"/>
                  <a:t>Mutation</a:t>
                </a:r>
              </a:p>
            </c:rich>
          </c:tx>
          <c:layout>
            <c:manualLayout>
              <c:xMode val="edge"/>
              <c:yMode val="edge"/>
              <c:x val="0.38230905628775691"/>
              <c:y val="0.87667580549647472"/>
            </c:manualLayout>
          </c:layout>
        </c:title>
        <c:tickLblPos val="nextTo"/>
        <c:txPr>
          <a:bodyPr/>
          <a:lstStyle/>
          <a:p>
            <a:pPr>
              <a:defRPr lang="en-GB"/>
            </a:pPr>
            <a:endParaRPr lang="en-US"/>
          </a:p>
        </c:txPr>
        <c:crossAx val="117322880"/>
        <c:crosses val="autoZero"/>
        <c:auto val="1"/>
        <c:lblAlgn val="ctr"/>
        <c:lblOffset val="100"/>
      </c:catAx>
      <c:valAx>
        <c:axId val="117322880"/>
        <c:scaling>
          <c:orientation val="minMax"/>
        </c:scaling>
        <c:axPos val="l"/>
        <c:title>
          <c:tx>
            <c:rich>
              <a:bodyPr rot="-5400000" vert="horz"/>
              <a:lstStyle/>
              <a:p>
                <a:pPr>
                  <a:defRPr lang="en-GB" sz="1400"/>
                </a:pPr>
                <a:r>
                  <a:rPr lang="en-US" sz="1400"/>
                  <a:t>Binding Affinity (%)</a:t>
                </a:r>
              </a:p>
            </c:rich>
          </c:tx>
          <c:layout>
            <c:manualLayout>
              <c:xMode val="edge"/>
              <c:yMode val="edge"/>
              <c:x val="0"/>
              <c:y val="0.23454653126576491"/>
            </c:manualLayout>
          </c:layout>
        </c:title>
        <c:numFmt formatCode="General" sourceLinked="1"/>
        <c:tickLblPos val="nextTo"/>
        <c:txPr>
          <a:bodyPr/>
          <a:lstStyle/>
          <a:p>
            <a:pPr>
              <a:defRPr lang="en-GB"/>
            </a:pPr>
            <a:endParaRPr lang="en-US"/>
          </a:p>
        </c:txPr>
        <c:crossAx val="117312512"/>
        <c:crosses val="autoZero"/>
        <c:crossBetween val="between"/>
      </c:valAx>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689A74-AD62-463E-BEA6-2ABE8E85E0A9}" type="datetimeFigureOut">
              <a:rPr lang="en-GB" smtClean="0"/>
              <a:pPr/>
              <a:t>06/07/2012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D75CC1-09E2-4F10-BE78-691A3D931449}"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E6F889-887F-43FB-8319-3E76CD7092FF}" type="slidenum">
              <a:rPr lang="en-US"/>
              <a:pPr/>
              <a:t>9</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1E39E66-7488-4CB1-B96C-6A9A24132004}" type="datetimeFigureOut">
              <a:rPr lang="en-GB" smtClean="0"/>
              <a:pPr/>
              <a:t>06/07/2012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0CEDE7-A523-4890-84C7-4783B9FCA6D2}"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E39E66-7488-4CB1-B96C-6A9A24132004}" type="datetimeFigureOut">
              <a:rPr lang="en-GB" smtClean="0"/>
              <a:pPr/>
              <a:t>06/07/2012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0CEDE7-A523-4890-84C7-4783B9FCA6D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E39E66-7488-4CB1-B96C-6A9A24132004}" type="datetimeFigureOut">
              <a:rPr lang="en-GB" smtClean="0"/>
              <a:pPr/>
              <a:t>06/07/2012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0CEDE7-A523-4890-84C7-4783B9FCA6D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E39E66-7488-4CB1-B96C-6A9A24132004}" type="datetimeFigureOut">
              <a:rPr lang="en-GB" smtClean="0"/>
              <a:pPr/>
              <a:t>06/07/2012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0CEDE7-A523-4890-84C7-4783B9FCA6D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E39E66-7488-4CB1-B96C-6A9A24132004}" type="datetimeFigureOut">
              <a:rPr lang="en-GB" smtClean="0"/>
              <a:pPr/>
              <a:t>06/07/2012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0CEDE7-A523-4890-84C7-4783B9FCA6D2}"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1E39E66-7488-4CB1-B96C-6A9A24132004}" type="datetimeFigureOut">
              <a:rPr lang="en-GB" smtClean="0"/>
              <a:pPr/>
              <a:t>06/07/2012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0CEDE7-A523-4890-84C7-4783B9FCA6D2}"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1E39E66-7488-4CB1-B96C-6A9A24132004}" type="datetimeFigureOut">
              <a:rPr lang="en-GB" smtClean="0"/>
              <a:pPr/>
              <a:t>06/07/2012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0CEDE7-A523-4890-84C7-4783B9FCA6D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1E39E66-7488-4CB1-B96C-6A9A24132004}" type="datetimeFigureOut">
              <a:rPr lang="en-GB" smtClean="0"/>
              <a:pPr/>
              <a:t>06/07/2012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0CEDE7-A523-4890-84C7-4783B9FCA6D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E39E66-7488-4CB1-B96C-6A9A24132004}" type="datetimeFigureOut">
              <a:rPr lang="en-GB" smtClean="0"/>
              <a:pPr/>
              <a:t>06/07/2012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0CEDE7-A523-4890-84C7-4783B9FCA6D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E39E66-7488-4CB1-B96C-6A9A24132004}" type="datetimeFigureOut">
              <a:rPr lang="en-GB" smtClean="0"/>
              <a:pPr/>
              <a:t>06/07/2012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0CEDE7-A523-4890-84C7-4783B9FCA6D2}"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E39E66-7488-4CB1-B96C-6A9A24132004}" type="datetimeFigureOut">
              <a:rPr lang="en-GB" smtClean="0"/>
              <a:pPr/>
              <a:t>06/07/2012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0CEDE7-A523-4890-84C7-4783B9FCA6D2}"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39E66-7488-4CB1-B96C-6A9A24132004}" type="datetimeFigureOut">
              <a:rPr lang="en-GB" smtClean="0"/>
              <a:pPr/>
              <a:t>06/07/2012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0CEDE7-A523-4890-84C7-4783B9FCA6D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package" Target="../embeddings/Microsoft_Office_PowerPoint_Slide1.sldx"/></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Office_PowerPoint_Slide2.sldx"/><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8.png"/><Relationship Id="rId5" Type="http://schemas.openxmlformats.org/officeDocument/2006/relationships/package" Target="../embeddings/Microsoft_Office_PowerPoint_Slide3.sldx"/><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C:\Users\rcg28\Desktop\oscatt\system_simu.mpg" TargetMode="Externa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slideLayout" Target="../slideLayouts/slideLayout2.xml"/><Relationship Id="rId4" Type="http://schemas.openxmlformats.org/officeDocument/2006/relationships/image" Target="../media/image42.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ideo" Target="file:///C:\Users\rcg28\Desktop\oscatt\system_simu.mp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4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6.png"/><Relationship Id="rId2" Type="http://schemas.openxmlformats.org/officeDocument/2006/relationships/video" Target="file:///C:\Users\rcg28\Desktop\oscatt\apj.mpg" TargetMode="External"/><Relationship Id="rId1" Type="http://schemas.openxmlformats.org/officeDocument/2006/relationships/video" Target="file:///C:\Users\rcg28\Desktop\oscatt\apj_D23A.mpg" TargetMode="External"/><Relationship Id="rId6" Type="http://schemas.openxmlformats.org/officeDocument/2006/relationships/image" Target="../media/image55.png"/><Relationship Id="rId5" Type="http://schemas.openxmlformats.org/officeDocument/2006/relationships/image" Target="../media/image43.png"/><Relationship Id="rId4" Type="http://schemas.openxmlformats.org/officeDocument/2006/relationships/image" Target="../media/image5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7.xml"/><Relationship Id="rId4" Type="http://schemas.openxmlformats.org/officeDocument/2006/relationships/image" Target="../media/image60.wmf"/></Relationships>
</file>

<file path=ppt/slides/_rels/slide5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ideo" Target="file:///C:\Users\rcg28\Desktop\oscatt\system_simu.mpg"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96" descr="apj.png"/>
          <p:cNvPicPr>
            <a:picLocks noChangeAspect="1"/>
          </p:cNvPicPr>
          <p:nvPr/>
        </p:nvPicPr>
        <p:blipFill>
          <a:blip r:embed="rId2" cstate="print"/>
          <a:srcRect l="25932" t="7544" r="16991" b="5246"/>
          <a:stretch>
            <a:fillRect/>
          </a:stretch>
        </p:blipFill>
        <p:spPr bwMode="auto">
          <a:xfrm>
            <a:off x="2483768" y="620688"/>
            <a:ext cx="4751694" cy="5966364"/>
          </a:xfrm>
          <a:prstGeom prst="rect">
            <a:avLst/>
          </a:prstGeom>
          <a:noFill/>
          <a:ln w="9525">
            <a:noFill/>
            <a:miter lim="800000"/>
            <a:headEnd/>
            <a:tailEnd/>
          </a:ln>
        </p:spPr>
      </p:pic>
      <p:pic>
        <p:nvPicPr>
          <p:cNvPr id="10" name="Picture 2" descr="[Unilever Centre for Molecular Science Informatics]"/>
          <p:cNvPicPr>
            <a:picLocks noChangeAspect="1" noChangeArrowheads="1"/>
          </p:cNvPicPr>
          <p:nvPr/>
        </p:nvPicPr>
        <p:blipFill>
          <a:blip r:embed="rId3" cstate="print"/>
          <a:srcRect/>
          <a:stretch>
            <a:fillRect/>
          </a:stretch>
        </p:blipFill>
        <p:spPr bwMode="auto">
          <a:xfrm>
            <a:off x="395535" y="5801191"/>
            <a:ext cx="1872209" cy="796228"/>
          </a:xfrm>
          <a:prstGeom prst="rect">
            <a:avLst/>
          </a:prstGeom>
          <a:noFill/>
        </p:spPr>
      </p:pic>
      <p:pic>
        <p:nvPicPr>
          <p:cNvPr id="11" name="Picture 2" descr="University of Cambridge"/>
          <p:cNvPicPr>
            <a:picLocks noChangeAspect="1" noChangeArrowheads="1"/>
          </p:cNvPicPr>
          <p:nvPr/>
        </p:nvPicPr>
        <p:blipFill>
          <a:blip r:embed="rId4" cstate="print"/>
          <a:srcRect/>
          <a:stretch>
            <a:fillRect/>
          </a:stretch>
        </p:blipFill>
        <p:spPr bwMode="auto">
          <a:xfrm>
            <a:off x="6444208" y="5949280"/>
            <a:ext cx="2341825" cy="561062"/>
          </a:xfrm>
          <a:prstGeom prst="rect">
            <a:avLst/>
          </a:prstGeom>
          <a:noFill/>
        </p:spPr>
      </p:pic>
      <p:sp>
        <p:nvSpPr>
          <p:cNvPr id="12" name="TextBox 11"/>
          <p:cNvSpPr txBox="1"/>
          <p:nvPr/>
        </p:nvSpPr>
        <p:spPr>
          <a:xfrm>
            <a:off x="1115616" y="4149080"/>
            <a:ext cx="6912768" cy="1077218"/>
          </a:xfrm>
          <a:prstGeom prst="rect">
            <a:avLst/>
          </a:prstGeom>
          <a:gradFill>
            <a:gsLst>
              <a:gs pos="0">
                <a:schemeClr val="accent1">
                  <a:shade val="51000"/>
                  <a:satMod val="130000"/>
                  <a:alpha val="0"/>
                </a:schemeClr>
              </a:gs>
              <a:gs pos="55000">
                <a:schemeClr val="accent1">
                  <a:shade val="93000"/>
                  <a:satMod val="130000"/>
                </a:schemeClr>
              </a:gs>
              <a:gs pos="100000">
                <a:schemeClr val="accent1">
                  <a:shade val="94000"/>
                  <a:satMod val="135000"/>
                </a:schemeClr>
              </a:gs>
            </a:gsLst>
          </a:gra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GB" sz="3200" dirty="0" smtClean="0"/>
              <a:t>Robert C. Glen, Max Macaluso, Anthony Davenport, Zhi Wang</a:t>
            </a:r>
          </a:p>
        </p:txBody>
      </p:sp>
      <p:sp>
        <p:nvSpPr>
          <p:cNvPr id="9" name="Subtitle 8"/>
          <p:cNvSpPr>
            <a:spLocks noGrp="1"/>
          </p:cNvSpPr>
          <p:nvPr>
            <p:ph type="subTitle" idx="1"/>
          </p:nvPr>
        </p:nvSpPr>
        <p:spPr/>
        <p:txBody>
          <a:bodyPr/>
          <a:lstStyle/>
          <a:p>
            <a:endParaRPr lang="en-GB"/>
          </a:p>
        </p:txBody>
      </p:sp>
      <p:sp>
        <p:nvSpPr>
          <p:cNvPr id="13" name="Subtitle 7"/>
          <p:cNvSpPr txBox="1">
            <a:spLocks/>
          </p:cNvSpPr>
          <p:nvPr/>
        </p:nvSpPr>
        <p:spPr>
          <a:xfrm>
            <a:off x="539552" y="1556792"/>
            <a:ext cx="8208912" cy="1656184"/>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1" i="0" u="none" strike="noStrike" kern="1200" cap="none" spc="0" normalizeH="0" baseline="0" noProof="0" smtClean="0">
                <a:ln>
                  <a:noFill/>
                </a:ln>
                <a:solidFill>
                  <a:schemeClr val="bg1"/>
                </a:solidFill>
                <a:effectLst/>
                <a:uLnTx/>
                <a:uFillTx/>
                <a:latin typeface="Arial" pitchFamily="34" charset="0"/>
                <a:ea typeface="+mn-ea"/>
                <a:cs typeface="Arial" pitchFamily="34" charset="0"/>
              </a:rPr>
              <a:t>Designing, synthesising and testing peptide probes of receptor function: Investigating the Apelin GPCR</a:t>
            </a:r>
            <a:endParaRPr kumimoji="0" lang="en-GB" sz="32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rmAutofit/>
          </a:bodyPr>
          <a:lstStyle/>
          <a:p>
            <a:r>
              <a:rPr lang="en-GB" dirty="0" smtClean="0"/>
              <a:t>Peptides are difficult to analyse...so</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We find the smallest active peptide fragment</a:t>
            </a:r>
          </a:p>
          <a:p>
            <a:r>
              <a:rPr lang="en-GB" dirty="0" smtClean="0"/>
              <a:t>Identify side chain roles - and investigate these</a:t>
            </a:r>
          </a:p>
          <a:p>
            <a:r>
              <a:rPr lang="en-GB" dirty="0" err="1" smtClean="0"/>
              <a:t>Conformationally</a:t>
            </a:r>
            <a:r>
              <a:rPr lang="en-GB" dirty="0" smtClean="0"/>
              <a:t> constrict linear structures</a:t>
            </a:r>
          </a:p>
          <a:p>
            <a:r>
              <a:rPr lang="en-GB" dirty="0" smtClean="0"/>
              <a:t>Analyse/optimise putative </a:t>
            </a:r>
            <a:r>
              <a:rPr lang="en-GB" dirty="0" err="1" smtClean="0"/>
              <a:t>pharmacophores</a:t>
            </a:r>
            <a:r>
              <a:rPr lang="en-GB" dirty="0" smtClean="0"/>
              <a:t> and plasma stability (if we are in-vivo)</a:t>
            </a:r>
          </a:p>
          <a:p>
            <a:r>
              <a:rPr lang="en-GB" dirty="0" smtClean="0">
                <a:solidFill>
                  <a:srgbClr val="FF0000"/>
                </a:solidFill>
              </a:rPr>
              <a:t>Why not just get a small molecule mimic? There are some advantages to peptides:-</a:t>
            </a:r>
          </a:p>
          <a:p>
            <a:pPr lvl="1"/>
            <a:r>
              <a:rPr lang="en-GB" dirty="0" smtClean="0"/>
              <a:t>The endogenous peptide is an easy starting point for </a:t>
            </a:r>
            <a:r>
              <a:rPr lang="en-GB" dirty="0" err="1" smtClean="0"/>
              <a:t>analoging</a:t>
            </a:r>
            <a:endParaRPr lang="en-GB" dirty="0" smtClean="0"/>
          </a:p>
          <a:p>
            <a:pPr lvl="1"/>
            <a:r>
              <a:rPr lang="en-GB" dirty="0" smtClean="0"/>
              <a:t>Natural AA peptides are easier to clinically trial as experimental pharmacological probes – big advantage</a:t>
            </a:r>
          </a:p>
          <a:p>
            <a:pPr lvl="1"/>
            <a:r>
              <a:rPr lang="en-GB" dirty="0" smtClean="0"/>
              <a:t>Easy to synthesise (in general) – can make many </a:t>
            </a:r>
            <a:r>
              <a:rPr lang="en-GB" dirty="0" err="1" smtClean="0"/>
              <a:t>analogs</a:t>
            </a:r>
            <a:endParaRPr lang="en-GB" dirty="0" smtClean="0"/>
          </a:p>
          <a:p>
            <a:pPr lvl="1"/>
            <a:r>
              <a:rPr lang="en-GB" dirty="0" smtClean="0"/>
              <a:t>High selectivity and usually low toxicity – like food (but lets not talk about snake venoms...)</a:t>
            </a:r>
          </a:p>
          <a:p>
            <a:pPr lvl="1"/>
            <a:endParaRPr lang="en-GB" dirty="0" smtClean="0"/>
          </a:p>
          <a:p>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a:xfrm>
            <a:off x="6588224" y="6237312"/>
            <a:ext cx="2016224" cy="62068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smtClean="0">
                <a:solidFill>
                  <a:schemeClr val="bg1"/>
                </a:solidFill>
              </a:rPr>
              <a:t>Human in-vivo studies</a:t>
            </a:r>
            <a:endParaRPr lang="en-GB" dirty="0">
              <a:solidFill>
                <a:schemeClr val="bg1"/>
              </a:solidFill>
            </a:endParaRPr>
          </a:p>
        </p:txBody>
      </p:sp>
      <p:sp>
        <p:nvSpPr>
          <p:cNvPr id="19" name="Rounded Rectangle 18"/>
          <p:cNvSpPr/>
          <p:nvPr/>
        </p:nvSpPr>
        <p:spPr>
          <a:xfrm>
            <a:off x="500034" y="1357298"/>
            <a:ext cx="8429684" cy="4857784"/>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4" name="Rounded Rectangle 3"/>
          <p:cNvSpPr/>
          <p:nvPr/>
        </p:nvSpPr>
        <p:spPr>
          <a:xfrm>
            <a:off x="785786" y="1857364"/>
            <a:ext cx="150019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Alanine</a:t>
            </a:r>
            <a:r>
              <a:rPr lang="en-GB" dirty="0" smtClean="0"/>
              <a:t> scanning</a:t>
            </a:r>
            <a:endParaRPr lang="en-GB" dirty="0"/>
          </a:p>
        </p:txBody>
      </p:sp>
      <p:sp>
        <p:nvSpPr>
          <p:cNvPr id="25" name="Rounded Rectangle 24"/>
          <p:cNvSpPr/>
          <p:nvPr/>
        </p:nvSpPr>
        <p:spPr>
          <a:xfrm>
            <a:off x="571472" y="3286124"/>
            <a:ext cx="4000528" cy="30718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2786050" y="1857364"/>
            <a:ext cx="150019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Cyclic peptide design</a:t>
            </a:r>
            <a:endParaRPr lang="en-GB" dirty="0"/>
          </a:p>
        </p:txBody>
      </p:sp>
      <p:sp>
        <p:nvSpPr>
          <p:cNvPr id="6" name="Rounded Rectangle 5"/>
          <p:cNvSpPr/>
          <p:nvPr/>
        </p:nvSpPr>
        <p:spPr>
          <a:xfrm>
            <a:off x="4643438" y="1857364"/>
            <a:ext cx="150019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Affinity screening</a:t>
            </a:r>
            <a:endParaRPr lang="en-GB" dirty="0"/>
          </a:p>
        </p:txBody>
      </p:sp>
      <p:sp>
        <p:nvSpPr>
          <p:cNvPr id="7" name="Rounded Rectangle 6"/>
          <p:cNvSpPr/>
          <p:nvPr/>
        </p:nvSpPr>
        <p:spPr>
          <a:xfrm>
            <a:off x="6715140" y="1857364"/>
            <a:ext cx="185738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NMR/Simulation and analysis</a:t>
            </a:r>
            <a:endParaRPr lang="en-GB" dirty="0"/>
          </a:p>
        </p:txBody>
      </p:sp>
      <p:sp>
        <p:nvSpPr>
          <p:cNvPr id="8" name="Rounded Rectangle 7"/>
          <p:cNvSpPr/>
          <p:nvPr/>
        </p:nvSpPr>
        <p:spPr>
          <a:xfrm>
            <a:off x="6715140" y="3429000"/>
            <a:ext cx="178595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Pharmacophore</a:t>
            </a:r>
            <a:r>
              <a:rPr lang="en-GB" dirty="0" smtClean="0"/>
              <a:t> detection</a:t>
            </a:r>
            <a:endParaRPr lang="en-GB" dirty="0"/>
          </a:p>
        </p:txBody>
      </p:sp>
      <p:sp>
        <p:nvSpPr>
          <p:cNvPr id="9" name="Right Arrow 8"/>
          <p:cNvSpPr/>
          <p:nvPr/>
        </p:nvSpPr>
        <p:spPr>
          <a:xfrm>
            <a:off x="2071670" y="2071678"/>
            <a:ext cx="978408"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a:off x="3929058" y="2071678"/>
            <a:ext cx="978408"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a:off x="5857884" y="2071678"/>
            <a:ext cx="978408"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rot="5400000">
            <a:off x="7171770" y="2972370"/>
            <a:ext cx="857256"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4643438" y="3429000"/>
            <a:ext cx="150019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Re-design</a:t>
            </a:r>
            <a:endParaRPr lang="en-GB" dirty="0"/>
          </a:p>
        </p:txBody>
      </p:sp>
      <p:sp>
        <p:nvSpPr>
          <p:cNvPr id="13" name="Right Arrow 12"/>
          <p:cNvSpPr/>
          <p:nvPr/>
        </p:nvSpPr>
        <p:spPr>
          <a:xfrm rot="16200000">
            <a:off x="4929190" y="2928934"/>
            <a:ext cx="978408"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rot="10800000">
            <a:off x="5929322" y="3786190"/>
            <a:ext cx="978408"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p:nvSpPr>
        <p:spPr>
          <a:xfrm>
            <a:off x="7215206" y="5000636"/>
            <a:ext cx="150019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Small molecule virtual screening</a:t>
            </a:r>
          </a:p>
          <a:p>
            <a:pPr algn="ctr"/>
            <a:r>
              <a:rPr lang="en-GB" sz="1400" dirty="0" smtClean="0"/>
              <a:t>Receptor screening</a:t>
            </a:r>
            <a:endParaRPr lang="en-GB" sz="1400" dirty="0"/>
          </a:p>
        </p:txBody>
      </p:sp>
      <p:sp>
        <p:nvSpPr>
          <p:cNvPr id="17" name="Right Arrow 16"/>
          <p:cNvSpPr/>
          <p:nvPr/>
        </p:nvSpPr>
        <p:spPr>
          <a:xfrm rot="5400000">
            <a:off x="7682698" y="4390268"/>
            <a:ext cx="835532"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642910" y="3571876"/>
            <a:ext cx="1571636" cy="100013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Homology model of APJ</a:t>
            </a:r>
            <a:endParaRPr lang="en-GB" dirty="0"/>
          </a:p>
        </p:txBody>
      </p:sp>
      <p:sp>
        <p:nvSpPr>
          <p:cNvPr id="21" name="Rounded Rectangle 20"/>
          <p:cNvSpPr/>
          <p:nvPr/>
        </p:nvSpPr>
        <p:spPr>
          <a:xfrm>
            <a:off x="2643174" y="3596135"/>
            <a:ext cx="1785950" cy="100013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Analysis of putative binding regions</a:t>
            </a:r>
            <a:endParaRPr lang="en-GB" dirty="0"/>
          </a:p>
        </p:txBody>
      </p:sp>
      <p:sp>
        <p:nvSpPr>
          <p:cNvPr id="22" name="Rounded Rectangle 21"/>
          <p:cNvSpPr/>
          <p:nvPr/>
        </p:nvSpPr>
        <p:spPr>
          <a:xfrm>
            <a:off x="2889387" y="5183051"/>
            <a:ext cx="1571636" cy="100013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Hypothesis generation</a:t>
            </a:r>
            <a:endParaRPr lang="en-GB" dirty="0"/>
          </a:p>
        </p:txBody>
      </p:sp>
      <p:sp>
        <p:nvSpPr>
          <p:cNvPr id="23" name="Right Arrow 22"/>
          <p:cNvSpPr/>
          <p:nvPr/>
        </p:nvSpPr>
        <p:spPr>
          <a:xfrm>
            <a:off x="2071670" y="3786190"/>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ight Arrow 23"/>
          <p:cNvSpPr/>
          <p:nvPr/>
        </p:nvSpPr>
        <p:spPr>
          <a:xfrm rot="5400000">
            <a:off x="3253542" y="4747458"/>
            <a:ext cx="835532"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Bent-Up Arrow 26"/>
          <p:cNvSpPr/>
          <p:nvPr/>
        </p:nvSpPr>
        <p:spPr>
          <a:xfrm>
            <a:off x="4500562" y="4357694"/>
            <a:ext cx="1143008" cy="1374462"/>
          </a:xfrm>
          <a:prstGeom prst="bentUpArrow">
            <a:avLst>
              <a:gd name="adj1" fmla="val 25000"/>
              <a:gd name="adj2" fmla="val 27907"/>
              <a:gd name="adj3" fmla="val 25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ed Rectangle 27"/>
          <p:cNvSpPr/>
          <p:nvPr/>
        </p:nvSpPr>
        <p:spPr>
          <a:xfrm>
            <a:off x="714348" y="5143512"/>
            <a:ext cx="1571636" cy="100013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ß-receptor /AT1 insights</a:t>
            </a:r>
            <a:endParaRPr lang="en-GB" dirty="0"/>
          </a:p>
        </p:txBody>
      </p:sp>
      <p:sp>
        <p:nvSpPr>
          <p:cNvPr id="29" name="Right Arrow 28"/>
          <p:cNvSpPr/>
          <p:nvPr/>
        </p:nvSpPr>
        <p:spPr>
          <a:xfrm rot="16200000">
            <a:off x="1038964" y="4604582"/>
            <a:ext cx="835532"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609600" y="304800"/>
            <a:ext cx="7801175" cy="830997"/>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GB" sz="2400" dirty="0" smtClean="0">
                <a:solidFill>
                  <a:schemeClr val="bg1"/>
                </a:solidFill>
              </a:rPr>
              <a:t>Combination of </a:t>
            </a:r>
            <a:r>
              <a:rPr lang="en-GB" sz="2400" dirty="0" err="1" smtClean="0">
                <a:solidFill>
                  <a:schemeClr val="bg1"/>
                </a:solidFill>
              </a:rPr>
              <a:t>ligand</a:t>
            </a:r>
            <a:r>
              <a:rPr lang="en-GB" sz="2400" dirty="0" smtClean="0">
                <a:solidFill>
                  <a:schemeClr val="bg1"/>
                </a:solidFill>
              </a:rPr>
              <a:t>-based and receptor-based design with</a:t>
            </a:r>
          </a:p>
          <a:p>
            <a:r>
              <a:rPr lang="en-GB" sz="2400" dirty="0" smtClean="0">
                <a:solidFill>
                  <a:schemeClr val="bg1"/>
                </a:solidFill>
              </a:rPr>
              <a:t>access to ethically sourced human tissue</a:t>
            </a:r>
            <a:endParaRPr lang="en-GB" sz="2400" dirty="0">
              <a:solidFill>
                <a:schemeClr val="bg1"/>
              </a:solidFill>
            </a:endParaRPr>
          </a:p>
        </p:txBody>
      </p:sp>
      <p:sp>
        <p:nvSpPr>
          <p:cNvPr id="31" name="Rounded Rectangle 30"/>
          <p:cNvSpPr/>
          <p:nvPr/>
        </p:nvSpPr>
        <p:spPr>
          <a:xfrm>
            <a:off x="5572132" y="5000636"/>
            <a:ext cx="1500198" cy="995362"/>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GB" sz="1400" dirty="0" smtClean="0"/>
              <a:t>Human diseased/normal tissue</a:t>
            </a:r>
            <a:endParaRPr lang="en-GB" sz="1400" dirty="0"/>
          </a:p>
        </p:txBody>
      </p:sp>
      <p:sp>
        <p:nvSpPr>
          <p:cNvPr id="32" name="Right Arrow 31"/>
          <p:cNvSpPr/>
          <p:nvPr/>
        </p:nvSpPr>
        <p:spPr>
          <a:xfrm rot="10800000">
            <a:off x="6786578" y="5500702"/>
            <a:ext cx="571504"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ight Arrow 32"/>
          <p:cNvSpPr/>
          <p:nvPr/>
        </p:nvSpPr>
        <p:spPr>
          <a:xfrm rot="2837701">
            <a:off x="6040732" y="5920708"/>
            <a:ext cx="571504"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style>
          <a:lnRef idx="0">
            <a:schemeClr val="accent2"/>
          </a:lnRef>
          <a:fillRef idx="3">
            <a:schemeClr val="accent2"/>
          </a:fillRef>
          <a:effectRef idx="3">
            <a:schemeClr val="accent2"/>
          </a:effectRef>
          <a:fontRef idx="minor">
            <a:schemeClr val="lt1"/>
          </a:fontRef>
        </p:style>
        <p:txBody>
          <a:bodyPr/>
          <a:lstStyle/>
          <a:p>
            <a:r>
              <a:rPr lang="en-GB" dirty="0" smtClean="0"/>
              <a:t>Reported </a:t>
            </a:r>
            <a:r>
              <a:rPr lang="en-GB" dirty="0" err="1" smtClean="0"/>
              <a:t>apelin</a:t>
            </a:r>
            <a:r>
              <a:rPr lang="en-GB" dirty="0" smtClean="0"/>
              <a:t> </a:t>
            </a:r>
            <a:r>
              <a:rPr lang="en-GB" dirty="0" err="1" smtClean="0"/>
              <a:t>analogs</a:t>
            </a:r>
            <a:endParaRPr lang="en-GB" dirty="0"/>
          </a:p>
        </p:txBody>
      </p:sp>
      <p:grpSp>
        <p:nvGrpSpPr>
          <p:cNvPr id="3" name="Group 103"/>
          <p:cNvGrpSpPr/>
          <p:nvPr/>
        </p:nvGrpSpPr>
        <p:grpSpPr>
          <a:xfrm>
            <a:off x="1828800" y="1066800"/>
            <a:ext cx="5410200" cy="4068617"/>
            <a:chOff x="533400" y="1066800"/>
            <a:chExt cx="8001000" cy="5483722"/>
          </a:xfrm>
        </p:grpSpPr>
        <p:sp>
          <p:nvSpPr>
            <p:cNvPr id="100" name="Rectangle 99"/>
            <p:cNvSpPr/>
            <p:nvPr/>
          </p:nvSpPr>
          <p:spPr>
            <a:xfrm>
              <a:off x="533400" y="5029200"/>
              <a:ext cx="8001000" cy="1295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sz="1200"/>
            </a:p>
          </p:txBody>
        </p:sp>
        <p:sp>
          <p:nvSpPr>
            <p:cNvPr id="99" name="Rectangle 98"/>
            <p:cNvSpPr/>
            <p:nvPr/>
          </p:nvSpPr>
          <p:spPr>
            <a:xfrm>
              <a:off x="685800" y="2133600"/>
              <a:ext cx="7696200" cy="2743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sz="1200"/>
            </a:p>
          </p:txBody>
        </p:sp>
        <p:sp>
          <p:nvSpPr>
            <p:cNvPr id="98" name="Rectangle 97"/>
            <p:cNvSpPr/>
            <p:nvPr/>
          </p:nvSpPr>
          <p:spPr>
            <a:xfrm>
              <a:off x="838200" y="1066800"/>
              <a:ext cx="7620000" cy="838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sz="1200"/>
            </a:p>
          </p:txBody>
        </p:sp>
        <p:grpSp>
          <p:nvGrpSpPr>
            <p:cNvPr id="4" name="Group 79"/>
            <p:cNvGrpSpPr/>
            <p:nvPr/>
          </p:nvGrpSpPr>
          <p:grpSpPr>
            <a:xfrm>
              <a:off x="2133600" y="1295400"/>
              <a:ext cx="5638800" cy="381000"/>
              <a:chOff x="1524000" y="1828800"/>
              <a:chExt cx="6934200" cy="533400"/>
            </a:xfrm>
            <a:noFill/>
          </p:grpSpPr>
          <p:sp>
            <p:nvSpPr>
              <p:cNvPr id="5" name="Oval 4"/>
              <p:cNvSpPr/>
              <p:nvPr/>
            </p:nvSpPr>
            <p:spPr>
              <a:xfrm>
                <a:off x="1524000" y="1828800"/>
                <a:ext cx="533400" cy="533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Q</a:t>
                </a:r>
                <a:endParaRPr lang="en-US" sz="1200" b="1" dirty="0">
                  <a:solidFill>
                    <a:schemeClr val="tx1"/>
                  </a:solidFill>
                </a:endParaRPr>
              </a:p>
            </p:txBody>
          </p:sp>
          <p:sp>
            <p:nvSpPr>
              <p:cNvPr id="6" name="Oval 5"/>
              <p:cNvSpPr/>
              <p:nvPr/>
            </p:nvSpPr>
            <p:spPr>
              <a:xfrm>
                <a:off x="2057400" y="1828800"/>
                <a:ext cx="533400" cy="533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a:t>
                </a:r>
                <a:endParaRPr lang="en-US" sz="1200" b="1" dirty="0">
                  <a:solidFill>
                    <a:schemeClr val="tx1"/>
                  </a:solidFill>
                </a:endParaRPr>
              </a:p>
            </p:txBody>
          </p:sp>
          <p:sp>
            <p:nvSpPr>
              <p:cNvPr id="7" name="Oval 6"/>
              <p:cNvSpPr/>
              <p:nvPr/>
            </p:nvSpPr>
            <p:spPr>
              <a:xfrm>
                <a:off x="2590800" y="1828800"/>
                <a:ext cx="533400" cy="533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a:t>
                </a:r>
              </a:p>
            </p:txBody>
          </p:sp>
          <p:sp>
            <p:nvSpPr>
              <p:cNvPr id="8" name="Oval 7"/>
              <p:cNvSpPr/>
              <p:nvPr/>
            </p:nvSpPr>
            <p:spPr>
              <a:xfrm>
                <a:off x="3124200" y="1828800"/>
                <a:ext cx="533400" cy="533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a:t>
                </a:r>
                <a:endParaRPr lang="en-US" sz="1200" b="1" dirty="0">
                  <a:solidFill>
                    <a:schemeClr val="tx1"/>
                  </a:solidFill>
                </a:endParaRPr>
              </a:p>
            </p:txBody>
          </p:sp>
          <p:sp>
            <p:nvSpPr>
              <p:cNvPr id="9" name="Oval 8"/>
              <p:cNvSpPr/>
              <p:nvPr/>
            </p:nvSpPr>
            <p:spPr>
              <a:xfrm>
                <a:off x="3657600" y="1828800"/>
                <a:ext cx="533400" cy="533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t>
                </a:r>
              </a:p>
            </p:txBody>
          </p:sp>
          <p:sp>
            <p:nvSpPr>
              <p:cNvPr id="10" name="Oval 9"/>
              <p:cNvSpPr/>
              <p:nvPr/>
            </p:nvSpPr>
            <p:spPr>
              <a:xfrm>
                <a:off x="4191000" y="1828800"/>
                <a:ext cx="533400" cy="533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a:t>
                </a:r>
              </a:p>
            </p:txBody>
          </p:sp>
          <p:sp>
            <p:nvSpPr>
              <p:cNvPr id="11" name="Oval 10"/>
              <p:cNvSpPr/>
              <p:nvPr/>
            </p:nvSpPr>
            <p:spPr>
              <a:xfrm>
                <a:off x="4724400" y="1828800"/>
                <a:ext cx="533400" cy="533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t>
                </a:r>
                <a:endParaRPr lang="en-US" sz="1200" b="1" dirty="0">
                  <a:solidFill>
                    <a:schemeClr val="tx1"/>
                  </a:solidFill>
                </a:endParaRPr>
              </a:p>
            </p:txBody>
          </p:sp>
          <p:sp>
            <p:nvSpPr>
              <p:cNvPr id="12" name="Oval 11"/>
              <p:cNvSpPr/>
              <p:nvPr/>
            </p:nvSpPr>
            <p:spPr>
              <a:xfrm>
                <a:off x="5257800" y="1828800"/>
                <a:ext cx="533400" cy="533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K</a:t>
                </a:r>
                <a:endParaRPr lang="en-US" sz="1200" b="1" dirty="0">
                  <a:solidFill>
                    <a:schemeClr val="tx1"/>
                  </a:solidFill>
                </a:endParaRPr>
              </a:p>
            </p:txBody>
          </p:sp>
          <p:sp>
            <p:nvSpPr>
              <p:cNvPr id="13" name="Oval 12"/>
              <p:cNvSpPr/>
              <p:nvPr/>
            </p:nvSpPr>
            <p:spPr>
              <a:xfrm>
                <a:off x="5791200" y="1828800"/>
                <a:ext cx="533400" cy="533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G</a:t>
                </a:r>
                <a:endParaRPr lang="en-US" sz="1200" b="1" dirty="0">
                  <a:solidFill>
                    <a:schemeClr val="tx1"/>
                  </a:solidFill>
                </a:endParaRPr>
              </a:p>
            </p:txBody>
          </p:sp>
          <p:sp>
            <p:nvSpPr>
              <p:cNvPr id="14" name="Oval 13"/>
              <p:cNvSpPr/>
              <p:nvPr/>
            </p:nvSpPr>
            <p:spPr>
              <a:xfrm>
                <a:off x="6324600" y="1828800"/>
                <a:ext cx="533400" cy="533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P</a:t>
                </a:r>
                <a:endParaRPr lang="en-US" sz="1200" b="1" dirty="0">
                  <a:solidFill>
                    <a:schemeClr val="tx1"/>
                  </a:solidFill>
                </a:endParaRPr>
              </a:p>
            </p:txBody>
          </p:sp>
          <p:sp>
            <p:nvSpPr>
              <p:cNvPr id="15" name="Oval 14"/>
              <p:cNvSpPr/>
              <p:nvPr/>
            </p:nvSpPr>
            <p:spPr>
              <a:xfrm>
                <a:off x="6858000" y="1828800"/>
                <a:ext cx="533400" cy="533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M</a:t>
                </a:r>
                <a:endParaRPr lang="en-US" sz="1200" b="1" dirty="0">
                  <a:solidFill>
                    <a:schemeClr val="tx1"/>
                  </a:solidFill>
                </a:endParaRPr>
              </a:p>
            </p:txBody>
          </p:sp>
          <p:sp>
            <p:nvSpPr>
              <p:cNvPr id="16" name="Oval 15"/>
              <p:cNvSpPr/>
              <p:nvPr/>
            </p:nvSpPr>
            <p:spPr>
              <a:xfrm>
                <a:off x="7391400" y="1828800"/>
                <a:ext cx="533400" cy="533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P</a:t>
                </a:r>
                <a:endParaRPr lang="en-US" sz="1200" b="1" dirty="0">
                  <a:solidFill>
                    <a:schemeClr val="tx1"/>
                  </a:solidFill>
                </a:endParaRPr>
              </a:p>
            </p:txBody>
          </p:sp>
          <p:sp>
            <p:nvSpPr>
              <p:cNvPr id="17" name="Oval 16"/>
              <p:cNvSpPr/>
              <p:nvPr/>
            </p:nvSpPr>
            <p:spPr>
              <a:xfrm>
                <a:off x="7924800" y="1828800"/>
                <a:ext cx="533400" cy="533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F</a:t>
                </a:r>
                <a:endParaRPr lang="en-US" sz="1200" b="1" dirty="0">
                  <a:solidFill>
                    <a:schemeClr val="tx1"/>
                  </a:solidFill>
                </a:endParaRPr>
              </a:p>
            </p:txBody>
          </p:sp>
        </p:grpSp>
        <p:sp>
          <p:nvSpPr>
            <p:cNvPr id="27" name="TextBox 26"/>
            <p:cNvSpPr txBox="1"/>
            <p:nvPr/>
          </p:nvSpPr>
          <p:spPr>
            <a:xfrm>
              <a:off x="685799" y="2971800"/>
              <a:ext cx="1584914" cy="622237"/>
            </a:xfrm>
            <a:prstGeom prst="rect">
              <a:avLst/>
            </a:prstGeom>
            <a:noFill/>
          </p:spPr>
          <p:txBody>
            <a:bodyPr wrap="none" rtlCol="0">
              <a:spAutoFit/>
            </a:bodyPr>
            <a:lstStyle/>
            <a:p>
              <a:r>
                <a:rPr lang="en-US" sz="1200" b="1" dirty="0" smtClean="0">
                  <a:solidFill>
                    <a:schemeClr val="tx2"/>
                  </a:solidFill>
                </a:rPr>
                <a:t>Hamada et al.</a:t>
              </a:r>
            </a:p>
            <a:p>
              <a:r>
                <a:rPr lang="en-US" sz="1200" b="1" dirty="0" smtClean="0">
                  <a:solidFill>
                    <a:schemeClr val="tx2"/>
                  </a:solidFill>
                </a:rPr>
                <a:t> agonists</a:t>
              </a:r>
            </a:p>
          </p:txBody>
        </p:sp>
        <p:sp>
          <p:nvSpPr>
            <p:cNvPr id="29" name="Oval 28"/>
            <p:cNvSpPr/>
            <p:nvPr/>
          </p:nvSpPr>
          <p:spPr>
            <a:xfrm>
              <a:off x="2330450" y="2286000"/>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a:t>
              </a:r>
              <a:endParaRPr lang="en-US" sz="1200" b="1" dirty="0">
                <a:solidFill>
                  <a:schemeClr val="tx1"/>
                </a:solidFill>
              </a:endParaRPr>
            </a:p>
          </p:txBody>
        </p:sp>
        <p:sp>
          <p:nvSpPr>
            <p:cNvPr id="30" name="Oval 29"/>
            <p:cNvSpPr/>
            <p:nvPr/>
          </p:nvSpPr>
          <p:spPr>
            <a:xfrm>
              <a:off x="2755900" y="2286000"/>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a:t>
              </a:r>
            </a:p>
          </p:txBody>
        </p:sp>
        <p:sp>
          <p:nvSpPr>
            <p:cNvPr id="31" name="Oval 30"/>
            <p:cNvSpPr/>
            <p:nvPr/>
          </p:nvSpPr>
          <p:spPr>
            <a:xfrm>
              <a:off x="3181350" y="2286000"/>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a:t>
              </a:r>
              <a:endParaRPr lang="en-US" sz="1200" b="1" dirty="0">
                <a:solidFill>
                  <a:schemeClr val="tx1"/>
                </a:solidFill>
              </a:endParaRPr>
            </a:p>
          </p:txBody>
        </p:sp>
        <p:sp>
          <p:nvSpPr>
            <p:cNvPr id="32" name="Oval 31"/>
            <p:cNvSpPr/>
            <p:nvPr/>
          </p:nvSpPr>
          <p:spPr>
            <a:xfrm>
              <a:off x="3606800" y="2286000"/>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t>
              </a:r>
            </a:p>
          </p:txBody>
        </p:sp>
        <p:sp>
          <p:nvSpPr>
            <p:cNvPr id="33" name="Oval 32"/>
            <p:cNvSpPr/>
            <p:nvPr/>
          </p:nvSpPr>
          <p:spPr>
            <a:xfrm>
              <a:off x="4032250" y="2286000"/>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a:t>
              </a:r>
            </a:p>
          </p:txBody>
        </p:sp>
        <p:sp>
          <p:nvSpPr>
            <p:cNvPr id="34" name="Oval 33"/>
            <p:cNvSpPr/>
            <p:nvPr/>
          </p:nvSpPr>
          <p:spPr>
            <a:xfrm>
              <a:off x="4457700" y="2286000"/>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t>
              </a:r>
              <a:endParaRPr lang="en-US" sz="1200" b="1" dirty="0">
                <a:solidFill>
                  <a:schemeClr val="tx1"/>
                </a:solidFill>
              </a:endParaRPr>
            </a:p>
          </p:txBody>
        </p:sp>
        <p:sp>
          <p:nvSpPr>
            <p:cNvPr id="35" name="Oval 34"/>
            <p:cNvSpPr/>
            <p:nvPr/>
          </p:nvSpPr>
          <p:spPr>
            <a:xfrm>
              <a:off x="4883150" y="2286000"/>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K</a:t>
              </a:r>
              <a:endParaRPr lang="en-US" sz="1200" b="1" dirty="0">
                <a:solidFill>
                  <a:schemeClr val="tx1"/>
                </a:solidFill>
              </a:endParaRPr>
            </a:p>
          </p:txBody>
        </p:sp>
        <p:sp>
          <p:nvSpPr>
            <p:cNvPr id="36" name="Oval 35"/>
            <p:cNvSpPr/>
            <p:nvPr/>
          </p:nvSpPr>
          <p:spPr>
            <a:xfrm>
              <a:off x="5308600" y="2286000"/>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G</a:t>
              </a:r>
              <a:endParaRPr lang="en-US" sz="1200" b="1" dirty="0">
                <a:solidFill>
                  <a:schemeClr val="tx1"/>
                </a:solidFill>
              </a:endParaRPr>
            </a:p>
          </p:txBody>
        </p:sp>
        <p:sp>
          <p:nvSpPr>
            <p:cNvPr id="37" name="Oval 36"/>
            <p:cNvSpPr/>
            <p:nvPr/>
          </p:nvSpPr>
          <p:spPr>
            <a:xfrm>
              <a:off x="5734050" y="2286000"/>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P</a:t>
              </a:r>
              <a:endParaRPr lang="en-US" sz="1200" b="1" dirty="0">
                <a:solidFill>
                  <a:schemeClr val="tx1"/>
                </a:solidFill>
              </a:endParaRPr>
            </a:p>
          </p:txBody>
        </p:sp>
        <p:sp>
          <p:nvSpPr>
            <p:cNvPr id="38" name="Oval 37"/>
            <p:cNvSpPr/>
            <p:nvPr/>
          </p:nvSpPr>
          <p:spPr>
            <a:xfrm>
              <a:off x="6159500" y="2286000"/>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M</a:t>
              </a:r>
              <a:endParaRPr lang="en-US" sz="1200" b="1" dirty="0">
                <a:solidFill>
                  <a:schemeClr val="tx1"/>
                </a:solidFill>
              </a:endParaRPr>
            </a:p>
          </p:txBody>
        </p:sp>
        <p:sp>
          <p:nvSpPr>
            <p:cNvPr id="39" name="Oval 38"/>
            <p:cNvSpPr/>
            <p:nvPr/>
          </p:nvSpPr>
          <p:spPr>
            <a:xfrm>
              <a:off x="6584950" y="2286000"/>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P</a:t>
              </a:r>
              <a:endParaRPr lang="en-US" sz="1200" b="1" dirty="0">
                <a:solidFill>
                  <a:schemeClr val="tx1"/>
                </a:solidFill>
              </a:endParaRPr>
            </a:p>
          </p:txBody>
        </p:sp>
        <p:sp>
          <p:nvSpPr>
            <p:cNvPr id="40" name="Oval 39"/>
            <p:cNvSpPr/>
            <p:nvPr/>
          </p:nvSpPr>
          <p:spPr>
            <a:xfrm>
              <a:off x="7010400" y="2286000"/>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F</a:t>
              </a:r>
              <a:endParaRPr lang="en-US" sz="1200" b="1" dirty="0">
                <a:solidFill>
                  <a:schemeClr val="tx1"/>
                </a:solidFill>
              </a:endParaRPr>
            </a:p>
          </p:txBody>
        </p:sp>
        <p:sp>
          <p:nvSpPr>
            <p:cNvPr id="42" name="Oval 41"/>
            <p:cNvSpPr/>
            <p:nvPr/>
          </p:nvSpPr>
          <p:spPr>
            <a:xfrm>
              <a:off x="2330450" y="2985247"/>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a:t>
              </a:r>
              <a:endParaRPr lang="en-US" sz="1200" b="1" dirty="0">
                <a:solidFill>
                  <a:schemeClr val="tx1"/>
                </a:solidFill>
              </a:endParaRPr>
            </a:p>
          </p:txBody>
        </p:sp>
        <p:sp>
          <p:nvSpPr>
            <p:cNvPr id="43" name="Oval 42"/>
            <p:cNvSpPr/>
            <p:nvPr/>
          </p:nvSpPr>
          <p:spPr>
            <a:xfrm>
              <a:off x="2755900" y="2985247"/>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a:t>
              </a:r>
            </a:p>
          </p:txBody>
        </p:sp>
        <p:sp>
          <p:nvSpPr>
            <p:cNvPr id="44" name="Oval 43"/>
            <p:cNvSpPr/>
            <p:nvPr/>
          </p:nvSpPr>
          <p:spPr>
            <a:xfrm>
              <a:off x="3181350" y="2985247"/>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a:t>
              </a:r>
              <a:endParaRPr lang="en-US" sz="1200" b="1" dirty="0">
                <a:solidFill>
                  <a:schemeClr val="tx1"/>
                </a:solidFill>
              </a:endParaRPr>
            </a:p>
          </p:txBody>
        </p:sp>
        <p:sp>
          <p:nvSpPr>
            <p:cNvPr id="45" name="Oval 44"/>
            <p:cNvSpPr/>
            <p:nvPr/>
          </p:nvSpPr>
          <p:spPr>
            <a:xfrm>
              <a:off x="3606800" y="2985247"/>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t>
              </a:r>
            </a:p>
          </p:txBody>
        </p:sp>
        <p:sp>
          <p:nvSpPr>
            <p:cNvPr id="46" name="Oval 45"/>
            <p:cNvSpPr/>
            <p:nvPr/>
          </p:nvSpPr>
          <p:spPr>
            <a:xfrm>
              <a:off x="4032250" y="2985247"/>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a:t>
              </a:r>
            </a:p>
          </p:txBody>
        </p:sp>
        <p:sp>
          <p:nvSpPr>
            <p:cNvPr id="47" name="Oval 46"/>
            <p:cNvSpPr/>
            <p:nvPr/>
          </p:nvSpPr>
          <p:spPr>
            <a:xfrm>
              <a:off x="4457700" y="2985247"/>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t>
              </a:r>
              <a:endParaRPr lang="en-US" sz="1200" b="1" dirty="0">
                <a:solidFill>
                  <a:schemeClr val="tx1"/>
                </a:solidFill>
              </a:endParaRPr>
            </a:p>
          </p:txBody>
        </p:sp>
        <p:sp>
          <p:nvSpPr>
            <p:cNvPr id="48" name="Oval 47"/>
            <p:cNvSpPr/>
            <p:nvPr/>
          </p:nvSpPr>
          <p:spPr>
            <a:xfrm>
              <a:off x="4883150" y="2985247"/>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K</a:t>
              </a:r>
              <a:endParaRPr lang="en-US" sz="1200" b="1" dirty="0">
                <a:solidFill>
                  <a:schemeClr val="tx1"/>
                </a:solidFill>
              </a:endParaRPr>
            </a:p>
          </p:txBody>
        </p:sp>
        <p:sp>
          <p:nvSpPr>
            <p:cNvPr id="49" name="Oval 48"/>
            <p:cNvSpPr/>
            <p:nvPr/>
          </p:nvSpPr>
          <p:spPr>
            <a:xfrm>
              <a:off x="5308600" y="2985247"/>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G</a:t>
              </a:r>
              <a:endParaRPr lang="en-US" sz="1200" b="1" dirty="0">
                <a:solidFill>
                  <a:schemeClr val="tx1"/>
                </a:solidFill>
              </a:endParaRPr>
            </a:p>
          </p:txBody>
        </p:sp>
        <p:sp>
          <p:nvSpPr>
            <p:cNvPr id="50" name="Oval 49"/>
            <p:cNvSpPr/>
            <p:nvPr/>
          </p:nvSpPr>
          <p:spPr>
            <a:xfrm>
              <a:off x="5734050" y="2985247"/>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P</a:t>
              </a:r>
              <a:endParaRPr lang="en-US" sz="1200" b="1" dirty="0">
                <a:solidFill>
                  <a:schemeClr val="tx1"/>
                </a:solidFill>
              </a:endParaRPr>
            </a:p>
          </p:txBody>
        </p:sp>
        <p:sp>
          <p:nvSpPr>
            <p:cNvPr id="51" name="Oval 50"/>
            <p:cNvSpPr/>
            <p:nvPr/>
          </p:nvSpPr>
          <p:spPr>
            <a:xfrm>
              <a:off x="6159500" y="2985247"/>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M</a:t>
              </a:r>
              <a:endParaRPr lang="en-US" sz="1200" b="1" dirty="0">
                <a:solidFill>
                  <a:schemeClr val="tx1"/>
                </a:solidFill>
              </a:endParaRPr>
            </a:p>
          </p:txBody>
        </p:sp>
        <p:sp>
          <p:nvSpPr>
            <p:cNvPr id="52" name="Oval 51"/>
            <p:cNvSpPr/>
            <p:nvPr/>
          </p:nvSpPr>
          <p:spPr>
            <a:xfrm>
              <a:off x="6584950" y="2985247"/>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P</a:t>
              </a:r>
              <a:endParaRPr lang="en-US" sz="1200" b="1" dirty="0">
                <a:solidFill>
                  <a:schemeClr val="tx1"/>
                </a:solidFill>
              </a:endParaRPr>
            </a:p>
          </p:txBody>
        </p:sp>
        <p:sp>
          <p:nvSpPr>
            <p:cNvPr id="53" name="Oval 52"/>
            <p:cNvSpPr/>
            <p:nvPr/>
          </p:nvSpPr>
          <p:spPr>
            <a:xfrm>
              <a:off x="7010400" y="2985247"/>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F</a:t>
              </a:r>
              <a:endParaRPr lang="en-US" sz="1200" b="1" dirty="0">
                <a:solidFill>
                  <a:schemeClr val="tx1"/>
                </a:solidFill>
              </a:endParaRPr>
            </a:p>
          </p:txBody>
        </p:sp>
        <p:sp>
          <p:nvSpPr>
            <p:cNvPr id="55" name="Oval 54"/>
            <p:cNvSpPr/>
            <p:nvPr/>
          </p:nvSpPr>
          <p:spPr>
            <a:xfrm>
              <a:off x="2330450" y="3684494"/>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a:t>
              </a:r>
              <a:endParaRPr lang="en-US" sz="1200" b="1" dirty="0">
                <a:solidFill>
                  <a:schemeClr val="tx1"/>
                </a:solidFill>
              </a:endParaRPr>
            </a:p>
          </p:txBody>
        </p:sp>
        <p:sp>
          <p:nvSpPr>
            <p:cNvPr id="56" name="Oval 55"/>
            <p:cNvSpPr/>
            <p:nvPr/>
          </p:nvSpPr>
          <p:spPr>
            <a:xfrm>
              <a:off x="2755900" y="3684494"/>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a:t>
              </a:r>
            </a:p>
          </p:txBody>
        </p:sp>
        <p:sp>
          <p:nvSpPr>
            <p:cNvPr id="57" name="Oval 56"/>
            <p:cNvSpPr/>
            <p:nvPr/>
          </p:nvSpPr>
          <p:spPr>
            <a:xfrm>
              <a:off x="3181350" y="3684494"/>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a:t>
              </a:r>
              <a:endParaRPr lang="en-US" sz="1200" b="1" dirty="0">
                <a:solidFill>
                  <a:schemeClr val="tx1"/>
                </a:solidFill>
              </a:endParaRPr>
            </a:p>
          </p:txBody>
        </p:sp>
        <p:sp>
          <p:nvSpPr>
            <p:cNvPr id="58" name="Oval 57"/>
            <p:cNvSpPr/>
            <p:nvPr/>
          </p:nvSpPr>
          <p:spPr>
            <a:xfrm>
              <a:off x="3606800" y="3684494"/>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t>
              </a:r>
            </a:p>
          </p:txBody>
        </p:sp>
        <p:sp>
          <p:nvSpPr>
            <p:cNvPr id="59" name="Oval 58"/>
            <p:cNvSpPr/>
            <p:nvPr/>
          </p:nvSpPr>
          <p:spPr>
            <a:xfrm>
              <a:off x="4032250" y="3684494"/>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a:t>
              </a:r>
            </a:p>
          </p:txBody>
        </p:sp>
        <p:sp>
          <p:nvSpPr>
            <p:cNvPr id="60" name="Oval 59"/>
            <p:cNvSpPr/>
            <p:nvPr/>
          </p:nvSpPr>
          <p:spPr>
            <a:xfrm>
              <a:off x="4457700" y="3684494"/>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t>
              </a:r>
              <a:endParaRPr lang="en-US" sz="1200" b="1" dirty="0">
                <a:solidFill>
                  <a:schemeClr val="tx1"/>
                </a:solidFill>
              </a:endParaRPr>
            </a:p>
          </p:txBody>
        </p:sp>
        <p:sp>
          <p:nvSpPr>
            <p:cNvPr id="61" name="Oval 60"/>
            <p:cNvSpPr/>
            <p:nvPr/>
          </p:nvSpPr>
          <p:spPr>
            <a:xfrm>
              <a:off x="4883150" y="3684494"/>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K</a:t>
              </a:r>
              <a:endParaRPr lang="en-US" sz="1200" b="1" dirty="0">
                <a:solidFill>
                  <a:schemeClr val="tx1"/>
                </a:solidFill>
              </a:endParaRPr>
            </a:p>
          </p:txBody>
        </p:sp>
        <p:sp>
          <p:nvSpPr>
            <p:cNvPr id="62" name="Oval 61"/>
            <p:cNvSpPr/>
            <p:nvPr/>
          </p:nvSpPr>
          <p:spPr>
            <a:xfrm>
              <a:off x="5308600" y="3684494"/>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G</a:t>
              </a:r>
              <a:endParaRPr lang="en-US" sz="1200" b="1" dirty="0">
                <a:solidFill>
                  <a:schemeClr val="tx1"/>
                </a:solidFill>
              </a:endParaRPr>
            </a:p>
          </p:txBody>
        </p:sp>
        <p:sp>
          <p:nvSpPr>
            <p:cNvPr id="63" name="Oval 62"/>
            <p:cNvSpPr/>
            <p:nvPr/>
          </p:nvSpPr>
          <p:spPr>
            <a:xfrm>
              <a:off x="5734050" y="3684494"/>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P</a:t>
              </a:r>
              <a:endParaRPr lang="en-US" sz="1200" b="1" dirty="0">
                <a:solidFill>
                  <a:schemeClr val="tx1"/>
                </a:solidFill>
              </a:endParaRPr>
            </a:p>
          </p:txBody>
        </p:sp>
        <p:sp>
          <p:nvSpPr>
            <p:cNvPr id="64" name="Oval 63"/>
            <p:cNvSpPr/>
            <p:nvPr/>
          </p:nvSpPr>
          <p:spPr>
            <a:xfrm>
              <a:off x="6159500" y="3684494"/>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M</a:t>
              </a:r>
              <a:endParaRPr lang="en-US" sz="1200" b="1" dirty="0">
                <a:solidFill>
                  <a:schemeClr val="tx1"/>
                </a:solidFill>
              </a:endParaRPr>
            </a:p>
          </p:txBody>
        </p:sp>
        <p:sp>
          <p:nvSpPr>
            <p:cNvPr id="65" name="Oval 64"/>
            <p:cNvSpPr/>
            <p:nvPr/>
          </p:nvSpPr>
          <p:spPr>
            <a:xfrm>
              <a:off x="6584950" y="3684494"/>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P</a:t>
              </a:r>
              <a:endParaRPr lang="en-US" sz="1200" b="1" dirty="0">
                <a:solidFill>
                  <a:schemeClr val="tx1"/>
                </a:solidFill>
              </a:endParaRPr>
            </a:p>
          </p:txBody>
        </p:sp>
        <p:sp>
          <p:nvSpPr>
            <p:cNvPr id="66" name="Oval 65"/>
            <p:cNvSpPr/>
            <p:nvPr/>
          </p:nvSpPr>
          <p:spPr>
            <a:xfrm>
              <a:off x="7010400" y="3684494"/>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F</a:t>
              </a:r>
              <a:endParaRPr lang="en-US" sz="1200" b="1" dirty="0">
                <a:solidFill>
                  <a:schemeClr val="tx1"/>
                </a:solidFill>
              </a:endParaRPr>
            </a:p>
          </p:txBody>
        </p:sp>
        <p:cxnSp>
          <p:nvCxnSpPr>
            <p:cNvPr id="70" name="Straight Connector 69"/>
            <p:cNvCxnSpPr/>
            <p:nvPr/>
          </p:nvCxnSpPr>
          <p:spPr>
            <a:xfrm rot="5400000">
              <a:off x="2486145" y="2780680"/>
              <a:ext cx="174205" cy="6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5038845" y="2781286"/>
              <a:ext cx="174205" cy="6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5039479" y="3480534"/>
              <a:ext cx="174205" cy="6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7166095" y="3479927"/>
              <a:ext cx="174205" cy="6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2486779" y="4179781"/>
              <a:ext cx="174205" cy="6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7166729" y="4179781"/>
              <a:ext cx="174205" cy="6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573564" y="2868706"/>
              <a:ext cx="2552700" cy="12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126264" y="3567953"/>
              <a:ext cx="2127250" cy="12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573564" y="4265986"/>
              <a:ext cx="4679950" cy="12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533400" y="5181601"/>
              <a:ext cx="1915732" cy="1368921"/>
            </a:xfrm>
            <a:prstGeom prst="rect">
              <a:avLst/>
            </a:prstGeom>
            <a:noFill/>
          </p:spPr>
          <p:txBody>
            <a:bodyPr wrap="square" rtlCol="0">
              <a:spAutoFit/>
            </a:bodyPr>
            <a:lstStyle/>
            <a:p>
              <a:r>
                <a:rPr lang="en-US" sz="1200" b="1" dirty="0" smtClean="0">
                  <a:solidFill>
                    <a:schemeClr val="tx2"/>
                  </a:solidFill>
                </a:rPr>
                <a:t>O’Dowd et al.</a:t>
              </a:r>
            </a:p>
            <a:p>
              <a:r>
                <a:rPr lang="en-US" sz="1200" b="1" dirty="0" smtClean="0">
                  <a:solidFill>
                    <a:schemeClr val="tx2"/>
                  </a:solidFill>
                </a:rPr>
                <a:t> Agonist/</a:t>
              </a:r>
            </a:p>
            <a:p>
              <a:r>
                <a:rPr lang="en-US" sz="1200" b="1" dirty="0" smtClean="0">
                  <a:solidFill>
                    <a:schemeClr val="tx2"/>
                  </a:solidFill>
                </a:rPr>
                <a:t>Functional Antagonist ?</a:t>
              </a:r>
            </a:p>
            <a:p>
              <a:endParaRPr lang="en-US" sz="1200" b="1" dirty="0">
                <a:solidFill>
                  <a:schemeClr val="tx2"/>
                </a:solidFill>
              </a:endParaRPr>
            </a:p>
          </p:txBody>
        </p:sp>
        <p:sp>
          <p:nvSpPr>
            <p:cNvPr id="85" name="Oval 84"/>
            <p:cNvSpPr/>
            <p:nvPr/>
          </p:nvSpPr>
          <p:spPr>
            <a:xfrm>
              <a:off x="2514600" y="5132294"/>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a:t>
              </a:r>
              <a:endParaRPr lang="en-US" sz="1200" b="1" dirty="0">
                <a:solidFill>
                  <a:schemeClr val="tx1"/>
                </a:solidFill>
              </a:endParaRPr>
            </a:p>
          </p:txBody>
        </p:sp>
        <p:sp>
          <p:nvSpPr>
            <p:cNvPr id="86" name="Oval 85"/>
            <p:cNvSpPr/>
            <p:nvPr/>
          </p:nvSpPr>
          <p:spPr>
            <a:xfrm>
              <a:off x="2940050" y="5132294"/>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a:t>
              </a:r>
            </a:p>
          </p:txBody>
        </p:sp>
        <p:sp>
          <p:nvSpPr>
            <p:cNvPr id="87" name="Oval 86"/>
            <p:cNvSpPr/>
            <p:nvPr/>
          </p:nvSpPr>
          <p:spPr>
            <a:xfrm>
              <a:off x="3365500" y="5132294"/>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a:t>
              </a:r>
              <a:endParaRPr lang="en-US" sz="1200" b="1" dirty="0">
                <a:solidFill>
                  <a:schemeClr val="tx1"/>
                </a:solidFill>
              </a:endParaRPr>
            </a:p>
          </p:txBody>
        </p:sp>
        <p:sp>
          <p:nvSpPr>
            <p:cNvPr id="88" name="Oval 87"/>
            <p:cNvSpPr/>
            <p:nvPr/>
          </p:nvSpPr>
          <p:spPr>
            <a:xfrm>
              <a:off x="3790950" y="5132294"/>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t>
              </a:r>
            </a:p>
          </p:txBody>
        </p:sp>
        <p:sp>
          <p:nvSpPr>
            <p:cNvPr id="89" name="Oval 88"/>
            <p:cNvSpPr/>
            <p:nvPr/>
          </p:nvSpPr>
          <p:spPr>
            <a:xfrm>
              <a:off x="4216400" y="5132294"/>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a:t>
              </a:r>
            </a:p>
          </p:txBody>
        </p:sp>
        <p:sp>
          <p:nvSpPr>
            <p:cNvPr id="90" name="Oval 89"/>
            <p:cNvSpPr/>
            <p:nvPr/>
          </p:nvSpPr>
          <p:spPr>
            <a:xfrm>
              <a:off x="4641850" y="5132294"/>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H</a:t>
              </a:r>
              <a:endParaRPr lang="en-US" sz="1200" b="1" dirty="0">
                <a:solidFill>
                  <a:schemeClr val="tx1"/>
                </a:solidFill>
              </a:endParaRPr>
            </a:p>
          </p:txBody>
        </p:sp>
        <p:sp>
          <p:nvSpPr>
            <p:cNvPr id="91" name="Oval 90"/>
            <p:cNvSpPr/>
            <p:nvPr/>
          </p:nvSpPr>
          <p:spPr>
            <a:xfrm>
              <a:off x="5067300" y="5132294"/>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K</a:t>
              </a:r>
              <a:endParaRPr lang="en-US" sz="1200" b="1" dirty="0">
                <a:solidFill>
                  <a:schemeClr val="tx1"/>
                </a:solidFill>
              </a:endParaRPr>
            </a:p>
          </p:txBody>
        </p:sp>
        <p:sp>
          <p:nvSpPr>
            <p:cNvPr id="92" name="Oval 91"/>
            <p:cNvSpPr/>
            <p:nvPr/>
          </p:nvSpPr>
          <p:spPr>
            <a:xfrm>
              <a:off x="5492750" y="5132294"/>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G</a:t>
              </a:r>
              <a:endParaRPr lang="en-US" sz="1200" b="1" dirty="0">
                <a:solidFill>
                  <a:schemeClr val="tx1"/>
                </a:solidFill>
              </a:endParaRPr>
            </a:p>
          </p:txBody>
        </p:sp>
        <p:sp>
          <p:nvSpPr>
            <p:cNvPr id="93" name="Oval 92"/>
            <p:cNvSpPr/>
            <p:nvPr/>
          </p:nvSpPr>
          <p:spPr>
            <a:xfrm>
              <a:off x="5918200" y="5132294"/>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P</a:t>
              </a:r>
              <a:endParaRPr lang="en-US" sz="1200" b="1" dirty="0">
                <a:solidFill>
                  <a:schemeClr val="tx1"/>
                </a:solidFill>
              </a:endParaRPr>
            </a:p>
          </p:txBody>
        </p:sp>
        <p:sp>
          <p:nvSpPr>
            <p:cNvPr id="94" name="Oval 93"/>
            <p:cNvSpPr/>
            <p:nvPr/>
          </p:nvSpPr>
          <p:spPr>
            <a:xfrm>
              <a:off x="6343650" y="5132294"/>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M</a:t>
              </a:r>
              <a:endParaRPr lang="en-US" sz="1200" b="1" dirty="0">
                <a:solidFill>
                  <a:schemeClr val="tx1"/>
                </a:solidFill>
              </a:endParaRPr>
            </a:p>
          </p:txBody>
        </p:sp>
        <p:sp>
          <p:nvSpPr>
            <p:cNvPr id="95" name="Oval 94"/>
            <p:cNvSpPr/>
            <p:nvPr/>
          </p:nvSpPr>
          <p:spPr>
            <a:xfrm>
              <a:off x="6769100" y="5132294"/>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P</a:t>
              </a:r>
              <a:endParaRPr lang="en-US" sz="1200" b="1" dirty="0">
                <a:solidFill>
                  <a:schemeClr val="tx1"/>
                </a:solidFill>
              </a:endParaRPr>
            </a:p>
          </p:txBody>
        </p:sp>
        <p:sp>
          <p:nvSpPr>
            <p:cNvPr id="96" name="Oval 95"/>
            <p:cNvSpPr/>
            <p:nvPr/>
          </p:nvSpPr>
          <p:spPr>
            <a:xfrm>
              <a:off x="7194550" y="5132294"/>
              <a:ext cx="425450" cy="407894"/>
            </a:xfrm>
            <a:prstGeom prst="ellipse">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200" b="1" dirty="0" smtClean="0">
                  <a:solidFill>
                    <a:srgbClr val="FF0000"/>
                  </a:solidFill>
                </a:rPr>
                <a:t>A</a:t>
              </a:r>
              <a:endParaRPr lang="en-US" sz="1200" b="1" dirty="0">
                <a:solidFill>
                  <a:srgbClr val="FF0000"/>
                </a:solidFill>
              </a:endParaRPr>
            </a:p>
          </p:txBody>
        </p:sp>
        <p:sp>
          <p:nvSpPr>
            <p:cNvPr id="101" name="Oval 100"/>
            <p:cNvSpPr/>
            <p:nvPr/>
          </p:nvSpPr>
          <p:spPr>
            <a:xfrm>
              <a:off x="2089150" y="5120640"/>
              <a:ext cx="425450" cy="4078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Q</a:t>
              </a:r>
              <a:endParaRPr lang="en-US" sz="1200" b="1" dirty="0">
                <a:solidFill>
                  <a:schemeClr val="tx1"/>
                </a:solidFill>
              </a:endParaRPr>
            </a:p>
          </p:txBody>
        </p:sp>
        <p:sp>
          <p:nvSpPr>
            <p:cNvPr id="82" name="TextBox 81"/>
            <p:cNvSpPr txBox="1"/>
            <p:nvPr/>
          </p:nvSpPr>
          <p:spPr>
            <a:xfrm>
              <a:off x="1066800" y="1219200"/>
              <a:ext cx="1083856" cy="456307"/>
            </a:xfrm>
            <a:prstGeom prst="rect">
              <a:avLst/>
            </a:prstGeom>
            <a:noFill/>
          </p:spPr>
          <p:txBody>
            <a:bodyPr wrap="none" rtlCol="0">
              <a:spAutoFit/>
            </a:bodyPr>
            <a:lstStyle/>
            <a:p>
              <a:r>
                <a:rPr lang="en-US" sz="1600" b="1" dirty="0" err="1" smtClean="0">
                  <a:solidFill>
                    <a:schemeClr val="tx2"/>
                  </a:solidFill>
                </a:rPr>
                <a:t>Apelin</a:t>
              </a:r>
              <a:endParaRPr lang="en-US" sz="1600" b="1" dirty="0">
                <a:solidFill>
                  <a:schemeClr val="tx2"/>
                </a:solidFill>
              </a:endParaRPr>
            </a:p>
          </p:txBody>
        </p:sp>
        <p:sp>
          <p:nvSpPr>
            <p:cNvPr id="83" name="Rectangle 82"/>
            <p:cNvSpPr/>
            <p:nvPr/>
          </p:nvSpPr>
          <p:spPr>
            <a:xfrm>
              <a:off x="2362200" y="5638800"/>
              <a:ext cx="5715001" cy="373342"/>
            </a:xfrm>
            <a:prstGeom prst="rect">
              <a:avLst/>
            </a:prstGeom>
          </p:spPr>
          <p:txBody>
            <a:bodyPr wrap="square">
              <a:spAutoFit/>
            </a:bodyPr>
            <a:lstStyle/>
            <a:p>
              <a:r>
                <a:rPr lang="en-GB" sz="1200" dirty="0" smtClean="0"/>
                <a:t>Endocrinology. 2005 Jan;146(1):231-6. </a:t>
              </a:r>
              <a:r>
                <a:rPr lang="en-GB" sz="1200" dirty="0" err="1" smtClean="0"/>
                <a:t>Epub</a:t>
              </a:r>
              <a:r>
                <a:rPr lang="en-GB" sz="1200" dirty="0" smtClean="0"/>
                <a:t> 2004 Oct 14.</a:t>
              </a:r>
              <a:endParaRPr lang="en-GB" sz="1200" dirty="0"/>
            </a:p>
          </p:txBody>
        </p:sp>
        <p:sp>
          <p:nvSpPr>
            <p:cNvPr id="97" name="Rectangle 96"/>
            <p:cNvSpPr/>
            <p:nvPr/>
          </p:nvSpPr>
          <p:spPr>
            <a:xfrm>
              <a:off x="2514601" y="4419599"/>
              <a:ext cx="3812745" cy="373342"/>
            </a:xfrm>
            <a:prstGeom prst="rect">
              <a:avLst/>
            </a:prstGeom>
          </p:spPr>
          <p:txBody>
            <a:bodyPr wrap="none">
              <a:spAutoFit/>
            </a:bodyPr>
            <a:lstStyle/>
            <a:p>
              <a:r>
                <a:rPr lang="en-GB" sz="1200" dirty="0" err="1" smtClean="0"/>
                <a:t>Int</a:t>
              </a:r>
              <a:r>
                <a:rPr lang="en-GB" sz="1200" dirty="0" smtClean="0"/>
                <a:t> J Mol Med. 2008 Oct;22(4):547-52.</a:t>
              </a:r>
              <a:endParaRPr lang="en-GB" sz="1200" dirty="0"/>
            </a:p>
          </p:txBody>
        </p:sp>
      </p:grpSp>
      <p:grpSp>
        <p:nvGrpSpPr>
          <p:cNvPr id="18" name="Group 108"/>
          <p:cNvGrpSpPr/>
          <p:nvPr/>
        </p:nvGrpSpPr>
        <p:grpSpPr>
          <a:xfrm>
            <a:off x="1143000" y="5029200"/>
            <a:ext cx="6629400" cy="1600200"/>
            <a:chOff x="1143000" y="5029200"/>
            <a:chExt cx="6629400" cy="1600200"/>
          </a:xfrm>
        </p:grpSpPr>
        <p:sp>
          <p:nvSpPr>
            <p:cNvPr id="108" name="Rectangle 107"/>
            <p:cNvSpPr/>
            <p:nvPr/>
          </p:nvSpPr>
          <p:spPr>
            <a:xfrm>
              <a:off x="1143000" y="5029200"/>
              <a:ext cx="6629400" cy="1600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graphicFrame>
          <p:nvGraphicFramePr>
            <p:cNvPr id="40961" name="Object 1"/>
            <p:cNvGraphicFramePr>
              <a:graphicFrameLocks noChangeAspect="1"/>
            </p:cNvGraphicFramePr>
            <p:nvPr/>
          </p:nvGraphicFramePr>
          <p:xfrm>
            <a:off x="1524000" y="5105400"/>
            <a:ext cx="1246903" cy="1489075"/>
          </p:xfrm>
          <a:graphic>
            <a:graphicData uri="http://schemas.openxmlformats.org/presentationml/2006/ole">
              <p:oleObj spid="_x0000_s146434" name="CS ChemDraw Drawing" r:id="rId3" imgW="3672546" imgH="4384261" progId="ChemDraw.Document.6.0">
                <p:embed/>
              </p:oleObj>
            </a:graphicData>
          </a:graphic>
        </p:graphicFrame>
        <p:sp>
          <p:nvSpPr>
            <p:cNvPr id="105" name="Rectangle 104"/>
            <p:cNvSpPr/>
            <p:nvPr/>
          </p:nvSpPr>
          <p:spPr>
            <a:xfrm>
              <a:off x="2743200" y="5562600"/>
              <a:ext cx="4572000" cy="646331"/>
            </a:xfrm>
            <a:prstGeom prst="rect">
              <a:avLst/>
            </a:prstGeom>
          </p:spPr>
          <p:txBody>
            <a:bodyPr>
              <a:spAutoFit/>
            </a:bodyPr>
            <a:lstStyle/>
            <a:p>
              <a:r>
                <a:rPr lang="en-US" dirty="0" smtClean="0"/>
                <a:t>Recently, the first non-peptide APJ agonist was reported by GPCR-focused library screening</a:t>
              </a:r>
            </a:p>
          </p:txBody>
        </p:sp>
        <p:sp>
          <p:nvSpPr>
            <p:cNvPr id="107" name="TextBox 106"/>
            <p:cNvSpPr txBox="1"/>
            <p:nvPr/>
          </p:nvSpPr>
          <p:spPr>
            <a:xfrm>
              <a:off x="3352800" y="6248400"/>
              <a:ext cx="2407967" cy="276999"/>
            </a:xfrm>
            <a:prstGeom prst="rect">
              <a:avLst/>
            </a:prstGeom>
            <a:noFill/>
          </p:spPr>
          <p:txBody>
            <a:bodyPr wrap="none" rtlCol="0">
              <a:spAutoFit/>
            </a:bodyPr>
            <a:lstStyle/>
            <a:p>
              <a:r>
                <a:rPr lang="en-GB" sz="1200" dirty="0" smtClean="0"/>
                <a:t>It</a:t>
              </a:r>
              <a:r>
                <a:rPr lang="en-US" sz="1200" dirty="0" err="1" smtClean="0"/>
                <a:t>urrioz</a:t>
              </a:r>
              <a:r>
                <a:rPr lang="en-US" sz="1200" dirty="0" smtClean="0"/>
                <a:t> et al.</a:t>
              </a:r>
              <a:r>
                <a:rPr lang="en-GB" sz="1200" dirty="0" smtClean="0"/>
                <a:t> FASEB J. 2009 Dec 29. </a:t>
              </a:r>
              <a:endParaRPr lang="en-US" sz="1200" dirty="0"/>
            </a:p>
          </p:txBody>
        </p:sp>
      </p:grpSp>
      <p:sp>
        <p:nvSpPr>
          <p:cNvPr id="102" name="TextBox 101"/>
          <p:cNvSpPr txBox="1"/>
          <p:nvPr/>
        </p:nvSpPr>
        <p:spPr>
          <a:xfrm>
            <a:off x="7343775" y="3733800"/>
            <a:ext cx="17526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dirty="0" smtClean="0"/>
              <a:t>Agonist in assays we’ve tried (iliac artery, LANCE, cardiac tissue)</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378525"/>
            <a:ext cx="8305800" cy="5410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457200" y="274638"/>
            <a:ext cx="8229600" cy="922114"/>
          </a:xfrm>
        </p:spPr>
        <p:style>
          <a:lnRef idx="0">
            <a:schemeClr val="accent2"/>
          </a:lnRef>
          <a:fillRef idx="3">
            <a:schemeClr val="accent2"/>
          </a:fillRef>
          <a:effectRef idx="3">
            <a:schemeClr val="accent2"/>
          </a:effectRef>
          <a:fontRef idx="minor">
            <a:schemeClr val="lt1"/>
          </a:fontRef>
        </p:style>
        <p:txBody>
          <a:bodyPr/>
          <a:lstStyle/>
          <a:p>
            <a:r>
              <a:rPr lang="en-GB" dirty="0" smtClean="0"/>
              <a:t>Using </a:t>
            </a:r>
            <a:r>
              <a:rPr lang="en-GB" dirty="0" err="1" smtClean="0"/>
              <a:t>alanine</a:t>
            </a:r>
            <a:r>
              <a:rPr lang="en-GB" dirty="0" smtClean="0"/>
              <a:t> scanning data</a:t>
            </a:r>
            <a:endParaRPr lang="en-GB" dirty="0"/>
          </a:p>
        </p:txBody>
      </p:sp>
      <p:sp>
        <p:nvSpPr>
          <p:cNvPr id="3" name="Content Placeholder 2"/>
          <p:cNvSpPr>
            <a:spLocks noGrp="1"/>
          </p:cNvSpPr>
          <p:nvPr>
            <p:ph idx="1"/>
          </p:nvPr>
        </p:nvSpPr>
        <p:spPr/>
        <p:txBody>
          <a:bodyPr>
            <a:noAutofit/>
          </a:bodyPr>
          <a:lstStyle/>
          <a:p>
            <a:r>
              <a:rPr lang="en-GB" sz="2400" dirty="0" smtClean="0"/>
              <a:t>The replacement of amino acids with </a:t>
            </a:r>
            <a:r>
              <a:rPr lang="en-GB" sz="2400" dirty="0" err="1" smtClean="0"/>
              <a:t>alanine</a:t>
            </a:r>
            <a:r>
              <a:rPr lang="en-GB" sz="2400" dirty="0" smtClean="0"/>
              <a:t> can highlight important residues necessary for binding – replacement of these should be avoided to keep affinity</a:t>
            </a:r>
          </a:p>
          <a:p>
            <a:r>
              <a:rPr lang="en-GB" sz="2400" dirty="0" smtClean="0"/>
              <a:t>Even small peptides like </a:t>
            </a:r>
            <a:r>
              <a:rPr lang="en-GB" sz="2400" dirty="0" err="1" smtClean="0"/>
              <a:t>apelin</a:t>
            </a:r>
            <a:r>
              <a:rPr lang="en-GB" sz="2400" dirty="0" smtClean="0"/>
              <a:t> can explore an enormous range of conformations</a:t>
            </a:r>
          </a:p>
          <a:p>
            <a:r>
              <a:rPr lang="en-GB" sz="2400" dirty="0" smtClean="0"/>
              <a:t>In order to restrict conformational space and identify putative </a:t>
            </a:r>
            <a:r>
              <a:rPr lang="en-GB" sz="2400" dirty="0" err="1" smtClean="0"/>
              <a:t>ligand</a:t>
            </a:r>
            <a:r>
              <a:rPr lang="en-GB" sz="2400" dirty="0" smtClean="0"/>
              <a:t>-bound conformations, </a:t>
            </a:r>
            <a:r>
              <a:rPr lang="en-GB" sz="2400" dirty="0" err="1" smtClean="0"/>
              <a:t>cyclisation</a:t>
            </a:r>
            <a:r>
              <a:rPr lang="en-GB" sz="2400" dirty="0" smtClean="0"/>
              <a:t> of key regions of the peptide is helpful</a:t>
            </a:r>
          </a:p>
          <a:p>
            <a:r>
              <a:rPr lang="en-GB" sz="2400" dirty="0" smtClean="0"/>
              <a:t>Cyclic </a:t>
            </a:r>
            <a:r>
              <a:rPr lang="en-GB" sz="2400" dirty="0" err="1" smtClean="0"/>
              <a:t>analogs</a:t>
            </a:r>
            <a:r>
              <a:rPr lang="en-GB" sz="2400" dirty="0" smtClean="0"/>
              <a:t> showing binding affinity (presumably) adopt a reasonable conformation for binding</a:t>
            </a:r>
          </a:p>
          <a:p>
            <a:r>
              <a:rPr lang="en-GB" sz="2400" dirty="0" smtClean="0"/>
              <a:t>NMR analysis of the cyclic peptide in combination with simulation can narrow down the allowed conformational space</a:t>
            </a:r>
          </a:p>
          <a:p>
            <a:endParaRPr lang="en-GB"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10200" y="357166"/>
            <a:ext cx="3076548" cy="1470025"/>
          </a:xfrm>
        </p:spPr>
        <p:style>
          <a:lnRef idx="0">
            <a:schemeClr val="accent2"/>
          </a:lnRef>
          <a:fillRef idx="3">
            <a:schemeClr val="accent2"/>
          </a:fillRef>
          <a:effectRef idx="3">
            <a:schemeClr val="accent2"/>
          </a:effectRef>
          <a:fontRef idx="minor">
            <a:schemeClr val="lt1"/>
          </a:fontRef>
        </p:style>
        <p:txBody>
          <a:bodyPr/>
          <a:lstStyle/>
          <a:p>
            <a:r>
              <a:rPr lang="en-GB" dirty="0" err="1" smtClean="0"/>
              <a:t>Alanine</a:t>
            </a:r>
            <a:r>
              <a:rPr lang="en-GB" dirty="0" smtClean="0"/>
              <a:t> scanning</a:t>
            </a:r>
            <a:endParaRPr lang="en-GB" dirty="0"/>
          </a:p>
        </p:txBody>
      </p:sp>
      <p:graphicFrame>
        <p:nvGraphicFramePr>
          <p:cNvPr id="6" name="Chart 5"/>
          <p:cNvGraphicFramePr/>
          <p:nvPr/>
        </p:nvGraphicFramePr>
        <p:xfrm>
          <a:off x="428596" y="2285992"/>
          <a:ext cx="5715040" cy="34194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286316" y="2428868"/>
            <a:ext cx="3857684" cy="2123658"/>
          </a:xfrm>
          <a:prstGeom prst="rect">
            <a:avLst/>
          </a:prstGeom>
          <a:noFill/>
        </p:spPr>
        <p:txBody>
          <a:bodyPr wrap="square" rtlCol="0">
            <a:spAutoFit/>
          </a:bodyPr>
          <a:lstStyle/>
          <a:p>
            <a:r>
              <a:rPr lang="en-GB" sz="1200" dirty="0"/>
              <a:t>Binding activity of </a:t>
            </a:r>
            <a:r>
              <a:rPr lang="en-GB" sz="1200" dirty="0" err="1"/>
              <a:t>alanine</a:t>
            </a:r>
            <a:r>
              <a:rPr lang="en-GB" sz="1200" dirty="0"/>
              <a:t> </a:t>
            </a:r>
            <a:r>
              <a:rPr lang="en-GB" sz="1200" dirty="0" smtClean="0"/>
              <a:t>scanning apelin-13 </a:t>
            </a:r>
            <a:r>
              <a:rPr lang="en-GB" sz="1200" dirty="0"/>
              <a:t>peptides</a:t>
            </a:r>
            <a:r>
              <a:rPr lang="en-GB" sz="1200" dirty="0" smtClean="0"/>
              <a:t>.</a:t>
            </a:r>
          </a:p>
          <a:p>
            <a:r>
              <a:rPr lang="en-GB" sz="1200" dirty="0" smtClean="0"/>
              <a:t>The </a:t>
            </a:r>
            <a:r>
              <a:rPr lang="en-GB" sz="1200" dirty="0"/>
              <a:t>APJ stably expressing 293 cells </a:t>
            </a:r>
            <a:r>
              <a:rPr lang="en-GB" sz="1200" dirty="0" smtClean="0"/>
              <a:t>were incubated </a:t>
            </a:r>
            <a:r>
              <a:rPr lang="en-GB" sz="1200" dirty="0"/>
              <a:t>with [125I]apelin-13 (0.2 </a:t>
            </a:r>
            <a:r>
              <a:rPr lang="en-GB" sz="1200" dirty="0" err="1"/>
              <a:t>nM</a:t>
            </a:r>
            <a:r>
              <a:rPr lang="en-GB" sz="1200" dirty="0"/>
              <a:t>) in the presence of increasing</a:t>
            </a:r>
          </a:p>
          <a:p>
            <a:r>
              <a:rPr lang="en-GB" sz="1200" dirty="0"/>
              <a:t>concentrations of cold apelin-13 or apelin-36, and </a:t>
            </a:r>
            <a:r>
              <a:rPr lang="en-GB" sz="1200" dirty="0" smtClean="0"/>
              <a:t>cell-associated radioactivity </a:t>
            </a:r>
            <a:r>
              <a:rPr lang="en-GB" sz="1200" dirty="0"/>
              <a:t>was counted with </a:t>
            </a:r>
            <a:r>
              <a:rPr lang="en-GB" sz="1200" i="1" dirty="0" smtClean="0"/>
              <a:t>gamma-emissions.</a:t>
            </a:r>
          </a:p>
          <a:p>
            <a:endParaRPr lang="en-GB" sz="1200" i="1" dirty="0"/>
          </a:p>
          <a:p>
            <a:endParaRPr lang="en-GB" sz="1200" i="1" dirty="0"/>
          </a:p>
          <a:p>
            <a:r>
              <a:rPr lang="en-GB" sz="1200" dirty="0" err="1"/>
              <a:t>Xuejun</a:t>
            </a:r>
            <a:r>
              <a:rPr lang="en-GB" sz="1200" dirty="0"/>
              <a:t> Fan</a:t>
            </a:r>
            <a:r>
              <a:rPr lang="en-GB" sz="1200" dirty="0" smtClean="0"/>
              <a:t>, </a:t>
            </a:r>
            <a:r>
              <a:rPr lang="en-GB" sz="1200" dirty="0" err="1"/>
              <a:t>Naiming</a:t>
            </a:r>
            <a:r>
              <a:rPr lang="en-GB" sz="1200" dirty="0"/>
              <a:t> Zhou</a:t>
            </a:r>
            <a:r>
              <a:rPr lang="en-GB" sz="1200" dirty="0" smtClean="0"/>
              <a:t>, </a:t>
            </a:r>
            <a:r>
              <a:rPr lang="en-GB" sz="1200" dirty="0" err="1"/>
              <a:t>Xiaoling</a:t>
            </a:r>
            <a:r>
              <a:rPr lang="en-GB" sz="1200" dirty="0"/>
              <a:t> </a:t>
            </a:r>
            <a:r>
              <a:rPr lang="en-GB" sz="1200" dirty="0" smtClean="0"/>
              <a:t>Zhang, Muhammad </a:t>
            </a:r>
            <a:r>
              <a:rPr lang="en-GB" sz="1200" dirty="0" err="1" smtClean="0"/>
              <a:t>Mukhtar,Zhixian</a:t>
            </a:r>
            <a:r>
              <a:rPr lang="en-GB" sz="1200" dirty="0" smtClean="0"/>
              <a:t> </a:t>
            </a:r>
            <a:r>
              <a:rPr lang="en-GB" sz="1200" dirty="0"/>
              <a:t>Lu</a:t>
            </a:r>
            <a:r>
              <a:rPr lang="en-GB" sz="1200" dirty="0" smtClean="0"/>
              <a:t>, </a:t>
            </a:r>
            <a:r>
              <a:rPr lang="en-GB" sz="1200" dirty="0" err="1"/>
              <a:t>Jianhua</a:t>
            </a:r>
            <a:r>
              <a:rPr lang="en-GB" sz="1200" dirty="0"/>
              <a:t> </a:t>
            </a:r>
            <a:r>
              <a:rPr lang="en-GB" sz="1200" dirty="0" smtClean="0"/>
              <a:t>Fang, Garrett </a:t>
            </a:r>
            <a:r>
              <a:rPr lang="en-GB" sz="1200" dirty="0"/>
              <a:t>C. </a:t>
            </a:r>
            <a:r>
              <a:rPr lang="en-GB" sz="1200" dirty="0" err="1" smtClean="0"/>
              <a:t>DuBois</a:t>
            </a:r>
            <a:r>
              <a:rPr lang="en-GB" sz="1200" dirty="0" smtClean="0"/>
              <a:t> and </a:t>
            </a:r>
            <a:r>
              <a:rPr lang="en-GB" sz="1200" dirty="0"/>
              <a:t>Roger J. </a:t>
            </a:r>
            <a:r>
              <a:rPr lang="en-GB" sz="1200" dirty="0" err="1" smtClean="0"/>
              <a:t>Pomerantz</a:t>
            </a:r>
            <a:r>
              <a:rPr lang="en-GB" sz="1200" dirty="0" smtClean="0"/>
              <a:t>. </a:t>
            </a:r>
            <a:r>
              <a:rPr lang="en-GB" sz="1200" b="1" dirty="0" smtClean="0"/>
              <a:t>Biochemistry </a:t>
            </a:r>
            <a:r>
              <a:rPr lang="en-GB" sz="1200" b="1" dirty="0"/>
              <a:t>2003, 42, </a:t>
            </a:r>
            <a:r>
              <a:rPr lang="en-GB" sz="1200" b="1" dirty="0" smtClean="0"/>
              <a:t>10163-10168.</a:t>
            </a:r>
            <a:endParaRPr lang="en-GB" sz="1200" b="1" dirty="0"/>
          </a:p>
        </p:txBody>
      </p:sp>
      <p:sp>
        <p:nvSpPr>
          <p:cNvPr id="9" name="TextBox 8"/>
          <p:cNvSpPr txBox="1"/>
          <p:nvPr/>
        </p:nvSpPr>
        <p:spPr>
          <a:xfrm>
            <a:off x="5715008" y="4714884"/>
            <a:ext cx="2513830" cy="369332"/>
          </a:xfrm>
          <a:prstGeom prst="rect">
            <a:avLst/>
          </a:prstGeom>
          <a:noFill/>
        </p:spPr>
        <p:txBody>
          <a:bodyPr wrap="none" rtlCol="0">
            <a:spAutoFit/>
          </a:bodyPr>
          <a:lstStyle/>
          <a:p>
            <a:r>
              <a:rPr lang="en-GB" dirty="0"/>
              <a:t>apelin-13 (IC</a:t>
            </a:r>
            <a:r>
              <a:rPr lang="en-GB" baseline="-25000" dirty="0"/>
              <a:t>50</a:t>
            </a:r>
            <a:r>
              <a:rPr lang="en-GB" dirty="0"/>
              <a:t> ) 0.7 </a:t>
            </a:r>
            <a:r>
              <a:rPr lang="en-GB" dirty="0" err="1"/>
              <a:t>nM</a:t>
            </a:r>
            <a:r>
              <a:rPr lang="en-GB" dirty="0"/>
              <a:t>)</a:t>
            </a:r>
          </a:p>
        </p:txBody>
      </p:sp>
      <p:pic>
        <p:nvPicPr>
          <p:cNvPr id="10" name="Picture 9"/>
          <p:cNvPicPr>
            <a:picLocks noChangeAspect="1"/>
          </p:cNvPicPr>
          <p:nvPr/>
        </p:nvPicPr>
        <p:blipFill>
          <a:blip r:embed="rId4" cstate="print"/>
          <a:srcRect r="22501" b="53348"/>
          <a:stretch>
            <a:fillRect/>
          </a:stretch>
        </p:blipFill>
        <p:spPr bwMode="auto">
          <a:xfrm>
            <a:off x="752891" y="363115"/>
            <a:ext cx="4428709" cy="19990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10200" y="357166"/>
            <a:ext cx="3076548" cy="1470025"/>
          </a:xfrm>
        </p:spPr>
        <p:style>
          <a:lnRef idx="0">
            <a:schemeClr val="accent2"/>
          </a:lnRef>
          <a:fillRef idx="3">
            <a:schemeClr val="accent2"/>
          </a:fillRef>
          <a:effectRef idx="3">
            <a:schemeClr val="accent2"/>
          </a:effectRef>
          <a:fontRef idx="minor">
            <a:schemeClr val="lt1"/>
          </a:fontRef>
        </p:style>
        <p:txBody>
          <a:bodyPr/>
          <a:lstStyle/>
          <a:p>
            <a:r>
              <a:rPr lang="en-GB" dirty="0" err="1" smtClean="0"/>
              <a:t>Alanine</a:t>
            </a:r>
            <a:r>
              <a:rPr lang="en-GB" dirty="0" smtClean="0"/>
              <a:t> scanning</a:t>
            </a:r>
            <a:endParaRPr lang="en-GB" dirty="0"/>
          </a:p>
        </p:txBody>
      </p:sp>
      <p:graphicFrame>
        <p:nvGraphicFramePr>
          <p:cNvPr id="6" name="Chart 5"/>
          <p:cNvGraphicFramePr/>
          <p:nvPr/>
        </p:nvGraphicFramePr>
        <p:xfrm>
          <a:off x="428596" y="2285992"/>
          <a:ext cx="5715040" cy="34194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286316" y="2428868"/>
            <a:ext cx="3857684" cy="2123658"/>
          </a:xfrm>
          <a:prstGeom prst="rect">
            <a:avLst/>
          </a:prstGeom>
          <a:noFill/>
        </p:spPr>
        <p:txBody>
          <a:bodyPr wrap="square" rtlCol="0">
            <a:spAutoFit/>
          </a:bodyPr>
          <a:lstStyle/>
          <a:p>
            <a:r>
              <a:rPr lang="en-GB" sz="1200" dirty="0"/>
              <a:t>Binding activity of </a:t>
            </a:r>
            <a:r>
              <a:rPr lang="en-GB" sz="1200" dirty="0" err="1"/>
              <a:t>alanine</a:t>
            </a:r>
            <a:r>
              <a:rPr lang="en-GB" sz="1200" dirty="0"/>
              <a:t> </a:t>
            </a:r>
            <a:r>
              <a:rPr lang="en-GB" sz="1200" dirty="0" smtClean="0"/>
              <a:t>scanning apelin-13 </a:t>
            </a:r>
            <a:r>
              <a:rPr lang="en-GB" sz="1200" dirty="0"/>
              <a:t>peptides</a:t>
            </a:r>
            <a:r>
              <a:rPr lang="en-GB" sz="1200" dirty="0" smtClean="0"/>
              <a:t>.</a:t>
            </a:r>
          </a:p>
          <a:p>
            <a:r>
              <a:rPr lang="en-GB" sz="1200" dirty="0" smtClean="0"/>
              <a:t>The </a:t>
            </a:r>
            <a:r>
              <a:rPr lang="en-GB" sz="1200" dirty="0"/>
              <a:t>APJ stably expressing 293 cells </a:t>
            </a:r>
            <a:r>
              <a:rPr lang="en-GB" sz="1200" dirty="0" smtClean="0"/>
              <a:t>were incubated </a:t>
            </a:r>
            <a:r>
              <a:rPr lang="en-GB" sz="1200" dirty="0"/>
              <a:t>with [125I]apelin-13 (0.2 </a:t>
            </a:r>
            <a:r>
              <a:rPr lang="en-GB" sz="1200" dirty="0" err="1"/>
              <a:t>nM</a:t>
            </a:r>
            <a:r>
              <a:rPr lang="en-GB" sz="1200" dirty="0"/>
              <a:t>) in the presence of increasing</a:t>
            </a:r>
          </a:p>
          <a:p>
            <a:r>
              <a:rPr lang="en-GB" sz="1200" dirty="0"/>
              <a:t>concentrations of cold apelin-13 or apelin-36, and </a:t>
            </a:r>
            <a:r>
              <a:rPr lang="en-GB" sz="1200" dirty="0" smtClean="0"/>
              <a:t>cell-associated radioactivity </a:t>
            </a:r>
            <a:r>
              <a:rPr lang="en-GB" sz="1200" dirty="0"/>
              <a:t>was counted with </a:t>
            </a:r>
            <a:r>
              <a:rPr lang="en-GB" sz="1200" i="1" dirty="0" smtClean="0"/>
              <a:t>gamma-emissions.</a:t>
            </a:r>
          </a:p>
          <a:p>
            <a:endParaRPr lang="en-GB" sz="1200" i="1" dirty="0"/>
          </a:p>
          <a:p>
            <a:endParaRPr lang="en-GB" sz="1200" i="1" dirty="0"/>
          </a:p>
          <a:p>
            <a:r>
              <a:rPr lang="en-GB" sz="1200" dirty="0" err="1"/>
              <a:t>Xuejun</a:t>
            </a:r>
            <a:r>
              <a:rPr lang="en-GB" sz="1200" dirty="0"/>
              <a:t> Fan</a:t>
            </a:r>
            <a:r>
              <a:rPr lang="en-GB" sz="1200" dirty="0" smtClean="0"/>
              <a:t>, </a:t>
            </a:r>
            <a:r>
              <a:rPr lang="en-GB" sz="1200" dirty="0" err="1"/>
              <a:t>Naiming</a:t>
            </a:r>
            <a:r>
              <a:rPr lang="en-GB" sz="1200" dirty="0"/>
              <a:t> Zhou</a:t>
            </a:r>
            <a:r>
              <a:rPr lang="en-GB" sz="1200" dirty="0" smtClean="0"/>
              <a:t>, </a:t>
            </a:r>
            <a:r>
              <a:rPr lang="en-GB" sz="1200" dirty="0" err="1"/>
              <a:t>Xiaoling</a:t>
            </a:r>
            <a:r>
              <a:rPr lang="en-GB" sz="1200" dirty="0"/>
              <a:t> </a:t>
            </a:r>
            <a:r>
              <a:rPr lang="en-GB" sz="1200" dirty="0" smtClean="0"/>
              <a:t>Zhang, Muhammad </a:t>
            </a:r>
            <a:r>
              <a:rPr lang="en-GB" sz="1200" dirty="0" err="1" smtClean="0"/>
              <a:t>Mukhtar,Zhixian</a:t>
            </a:r>
            <a:r>
              <a:rPr lang="en-GB" sz="1200" dirty="0" smtClean="0"/>
              <a:t> </a:t>
            </a:r>
            <a:r>
              <a:rPr lang="en-GB" sz="1200" dirty="0"/>
              <a:t>Lu</a:t>
            </a:r>
            <a:r>
              <a:rPr lang="en-GB" sz="1200" dirty="0" smtClean="0"/>
              <a:t>, </a:t>
            </a:r>
            <a:r>
              <a:rPr lang="en-GB" sz="1200" dirty="0" err="1"/>
              <a:t>Jianhua</a:t>
            </a:r>
            <a:r>
              <a:rPr lang="en-GB" sz="1200" dirty="0"/>
              <a:t> </a:t>
            </a:r>
            <a:r>
              <a:rPr lang="en-GB" sz="1200" dirty="0" smtClean="0"/>
              <a:t>Fang, Garrett </a:t>
            </a:r>
            <a:r>
              <a:rPr lang="en-GB" sz="1200" dirty="0"/>
              <a:t>C. </a:t>
            </a:r>
            <a:r>
              <a:rPr lang="en-GB" sz="1200" dirty="0" err="1" smtClean="0"/>
              <a:t>DuBois</a:t>
            </a:r>
            <a:r>
              <a:rPr lang="en-GB" sz="1200" dirty="0" smtClean="0"/>
              <a:t> and </a:t>
            </a:r>
            <a:r>
              <a:rPr lang="en-GB" sz="1200" dirty="0"/>
              <a:t>Roger J. </a:t>
            </a:r>
            <a:r>
              <a:rPr lang="en-GB" sz="1200" dirty="0" err="1" smtClean="0"/>
              <a:t>Pomerantz</a:t>
            </a:r>
            <a:r>
              <a:rPr lang="en-GB" sz="1200" dirty="0" smtClean="0"/>
              <a:t>. </a:t>
            </a:r>
            <a:r>
              <a:rPr lang="en-GB" sz="1200" b="1" dirty="0" smtClean="0"/>
              <a:t>Biochemistry </a:t>
            </a:r>
            <a:r>
              <a:rPr lang="en-GB" sz="1200" b="1" dirty="0"/>
              <a:t>2003, 42, </a:t>
            </a:r>
            <a:r>
              <a:rPr lang="en-GB" sz="1200" b="1" dirty="0" smtClean="0"/>
              <a:t>10163-10168.</a:t>
            </a:r>
            <a:endParaRPr lang="en-GB" sz="1200" b="1" dirty="0"/>
          </a:p>
        </p:txBody>
      </p:sp>
      <p:sp>
        <p:nvSpPr>
          <p:cNvPr id="8" name="TextBox 7"/>
          <p:cNvSpPr txBox="1"/>
          <p:nvPr/>
        </p:nvSpPr>
        <p:spPr>
          <a:xfrm>
            <a:off x="500034" y="5657671"/>
            <a:ext cx="8186766" cy="923330"/>
          </a:xfrm>
          <a:prstGeom prst="rect">
            <a:avLst/>
          </a:prstGeom>
          <a:noFill/>
        </p:spPr>
        <p:txBody>
          <a:bodyPr wrap="square" rtlCol="0">
            <a:spAutoFit/>
          </a:bodyPr>
          <a:lstStyle/>
          <a:p>
            <a:r>
              <a:rPr lang="en-GB" dirty="0" smtClean="0"/>
              <a:t>Note that in some cases, there is a profound effect of replacement, and in others</a:t>
            </a:r>
          </a:p>
          <a:p>
            <a:r>
              <a:rPr lang="en-GB" dirty="0" smtClean="0"/>
              <a:t>little effect on binding affinity. Of course, the effects of replacement change a number of factors including conformation (global) and available binding groups (local)</a:t>
            </a:r>
            <a:endParaRPr lang="en-GB" dirty="0"/>
          </a:p>
        </p:txBody>
      </p:sp>
      <p:sp>
        <p:nvSpPr>
          <p:cNvPr id="9" name="TextBox 8"/>
          <p:cNvSpPr txBox="1"/>
          <p:nvPr/>
        </p:nvSpPr>
        <p:spPr>
          <a:xfrm>
            <a:off x="5715008" y="4714884"/>
            <a:ext cx="2513830" cy="369332"/>
          </a:xfrm>
          <a:prstGeom prst="rect">
            <a:avLst/>
          </a:prstGeom>
          <a:noFill/>
        </p:spPr>
        <p:txBody>
          <a:bodyPr wrap="none" rtlCol="0">
            <a:spAutoFit/>
          </a:bodyPr>
          <a:lstStyle/>
          <a:p>
            <a:r>
              <a:rPr lang="en-GB" dirty="0"/>
              <a:t>apelin-13 (IC</a:t>
            </a:r>
            <a:r>
              <a:rPr lang="en-GB" baseline="-25000" dirty="0"/>
              <a:t>50</a:t>
            </a:r>
            <a:r>
              <a:rPr lang="en-GB" dirty="0"/>
              <a:t> ) 0.7 </a:t>
            </a:r>
            <a:r>
              <a:rPr lang="en-GB" dirty="0" err="1"/>
              <a:t>nM</a:t>
            </a:r>
            <a:r>
              <a:rPr lang="en-GB" dirty="0"/>
              <a:t>)</a:t>
            </a:r>
          </a:p>
        </p:txBody>
      </p:sp>
      <p:pic>
        <p:nvPicPr>
          <p:cNvPr id="10" name="Picture 9"/>
          <p:cNvPicPr>
            <a:picLocks noChangeAspect="1"/>
          </p:cNvPicPr>
          <p:nvPr/>
        </p:nvPicPr>
        <p:blipFill>
          <a:blip r:embed="rId4" cstate="print"/>
          <a:srcRect r="22501" b="53348"/>
          <a:stretch>
            <a:fillRect/>
          </a:stretch>
        </p:blipFill>
        <p:spPr bwMode="auto">
          <a:xfrm>
            <a:off x="752891" y="363115"/>
            <a:ext cx="4428709" cy="1999085"/>
          </a:xfrm>
          <a:prstGeom prst="rect">
            <a:avLst/>
          </a:prstGeom>
          <a:noFill/>
          <a:ln w="9525">
            <a:noFill/>
            <a:miter lim="800000"/>
            <a:headEnd/>
            <a:tailEnd/>
          </a:ln>
        </p:spPr>
      </p:pic>
      <p:cxnSp>
        <p:nvCxnSpPr>
          <p:cNvPr id="14" name="Straight Connector 13"/>
          <p:cNvCxnSpPr/>
          <p:nvPr/>
        </p:nvCxnSpPr>
        <p:spPr>
          <a:xfrm>
            <a:off x="1371600" y="4191000"/>
            <a:ext cx="3810000" cy="0"/>
          </a:xfrm>
          <a:prstGeom prst="line">
            <a:avLst/>
          </a:prstGeom>
        </p:spPr>
        <p:style>
          <a:lnRef idx="3">
            <a:schemeClr val="accent2"/>
          </a:lnRef>
          <a:fillRef idx="0">
            <a:schemeClr val="accent2"/>
          </a:fillRef>
          <a:effectRef idx="2">
            <a:schemeClr val="accent2"/>
          </a:effectRef>
          <a:fontRef idx="minor">
            <a:schemeClr val="tx1"/>
          </a:fontRef>
        </p:style>
      </p:cxnSp>
      <p:sp>
        <p:nvSpPr>
          <p:cNvPr id="16" name="Left-Right Arrow 15"/>
          <p:cNvSpPr/>
          <p:nvPr/>
        </p:nvSpPr>
        <p:spPr>
          <a:xfrm rot="16200000">
            <a:off x="1234440" y="3947160"/>
            <a:ext cx="1216152" cy="484632"/>
          </a:xfrm>
          <a:prstGeom prst="leftRightArrow">
            <a:avLst>
              <a:gd name="adj1" fmla="val 30346"/>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690864" cy="1143000"/>
          </a:xfrm>
        </p:spPr>
        <p:style>
          <a:lnRef idx="0">
            <a:schemeClr val="accent2"/>
          </a:lnRef>
          <a:fillRef idx="3">
            <a:schemeClr val="accent2"/>
          </a:fillRef>
          <a:effectRef idx="3">
            <a:schemeClr val="accent2"/>
          </a:effectRef>
          <a:fontRef idx="minor">
            <a:schemeClr val="lt1"/>
          </a:fontRef>
        </p:style>
        <p:txBody>
          <a:bodyPr/>
          <a:lstStyle/>
          <a:p>
            <a:r>
              <a:rPr lang="en-GB" dirty="0" err="1" smtClean="0"/>
              <a:t>Cyclisation</a:t>
            </a:r>
            <a:endParaRPr lang="en-GB" dirty="0"/>
          </a:p>
        </p:txBody>
      </p:sp>
      <p:sp>
        <p:nvSpPr>
          <p:cNvPr id="3" name="Content Placeholder 2"/>
          <p:cNvSpPr>
            <a:spLocks noGrp="1"/>
          </p:cNvSpPr>
          <p:nvPr>
            <p:ph idx="1"/>
          </p:nvPr>
        </p:nvSpPr>
        <p:spPr/>
        <p:txBody>
          <a:bodyPr>
            <a:normAutofit fontScale="92500" lnSpcReduction="10000"/>
          </a:bodyPr>
          <a:lstStyle/>
          <a:p>
            <a:r>
              <a:rPr lang="en-GB" dirty="0" err="1" smtClean="0">
                <a:solidFill>
                  <a:srgbClr val="996600"/>
                </a:solidFill>
              </a:rPr>
              <a:t>Cysteine</a:t>
            </a:r>
            <a:r>
              <a:rPr lang="en-GB" dirty="0" smtClean="0">
                <a:solidFill>
                  <a:srgbClr val="996600"/>
                </a:solidFill>
              </a:rPr>
              <a:t> replacement</a:t>
            </a:r>
          </a:p>
          <a:p>
            <a:pPr lvl="1"/>
            <a:r>
              <a:rPr lang="en-GB" dirty="0" smtClean="0"/>
              <a:t>terminal NH</a:t>
            </a:r>
            <a:r>
              <a:rPr lang="en-GB" baseline="-25000" dirty="0" smtClean="0"/>
              <a:t>2</a:t>
            </a:r>
            <a:r>
              <a:rPr lang="en-GB" dirty="0" smtClean="0"/>
              <a:t> and COOH</a:t>
            </a:r>
          </a:p>
          <a:p>
            <a:pPr lvl="1"/>
            <a:r>
              <a:rPr lang="en-GB" dirty="0" smtClean="0"/>
              <a:t>Can add additional polypeptide </a:t>
            </a:r>
          </a:p>
          <a:p>
            <a:pPr lvl="1">
              <a:buNone/>
            </a:pPr>
            <a:r>
              <a:rPr lang="en-GB" dirty="0" smtClean="0"/>
              <a:t>chains</a:t>
            </a:r>
          </a:p>
          <a:p>
            <a:pPr lvl="1"/>
            <a:r>
              <a:rPr lang="en-GB" dirty="0" smtClean="0"/>
              <a:t>Can functionalise the </a:t>
            </a:r>
            <a:r>
              <a:rPr lang="en-GB" dirty="0" err="1" smtClean="0"/>
              <a:t>terminae</a:t>
            </a:r>
            <a:endParaRPr lang="en-GB" dirty="0" smtClean="0"/>
          </a:p>
          <a:p>
            <a:r>
              <a:rPr lang="en-GB" dirty="0" smtClean="0">
                <a:solidFill>
                  <a:schemeClr val="accent1">
                    <a:lumMod val="75000"/>
                  </a:schemeClr>
                </a:solidFill>
              </a:rPr>
              <a:t>Head to tail </a:t>
            </a:r>
            <a:r>
              <a:rPr lang="en-GB" dirty="0" err="1" smtClean="0">
                <a:solidFill>
                  <a:schemeClr val="accent1">
                    <a:lumMod val="75000"/>
                  </a:schemeClr>
                </a:solidFill>
              </a:rPr>
              <a:t>cyclisation</a:t>
            </a:r>
            <a:endParaRPr lang="en-GB" dirty="0" smtClean="0">
              <a:solidFill>
                <a:schemeClr val="accent1">
                  <a:lumMod val="75000"/>
                </a:schemeClr>
              </a:solidFill>
            </a:endParaRPr>
          </a:p>
          <a:p>
            <a:pPr lvl="1"/>
            <a:r>
              <a:rPr lang="en-GB" dirty="0" smtClean="0"/>
              <a:t>Maintain sequence</a:t>
            </a:r>
          </a:p>
          <a:p>
            <a:pPr lvl="1"/>
            <a:r>
              <a:rPr lang="en-GB" dirty="0" smtClean="0"/>
              <a:t>Lose terminal NH</a:t>
            </a:r>
            <a:r>
              <a:rPr lang="en-GB" baseline="-25000" dirty="0" smtClean="0"/>
              <a:t>2</a:t>
            </a:r>
            <a:r>
              <a:rPr lang="en-GB" dirty="0" smtClean="0"/>
              <a:t> and COOH</a:t>
            </a:r>
          </a:p>
          <a:p>
            <a:pPr lvl="1"/>
            <a:r>
              <a:rPr lang="en-GB" dirty="0" smtClean="0"/>
              <a:t>More difficult to add </a:t>
            </a:r>
          </a:p>
          <a:p>
            <a:pPr lvl="1">
              <a:buNone/>
            </a:pPr>
            <a:r>
              <a:rPr lang="en-GB" dirty="0" smtClean="0"/>
              <a:t>polypeptide chains</a:t>
            </a:r>
            <a:endParaRPr lang="en-GB" dirty="0"/>
          </a:p>
        </p:txBody>
      </p:sp>
      <p:pic>
        <p:nvPicPr>
          <p:cNvPr id="4" name="Picture 3" descr="disulfide.png"/>
          <p:cNvPicPr>
            <a:picLocks noChangeAspect="1"/>
          </p:cNvPicPr>
          <p:nvPr/>
        </p:nvPicPr>
        <p:blipFill>
          <a:blip r:embed="rId2" cstate="print"/>
          <a:srcRect l="22853" t="19651" r="35578" b="25721"/>
          <a:stretch>
            <a:fillRect/>
          </a:stretch>
        </p:blipFill>
        <p:spPr>
          <a:xfrm>
            <a:off x="6219613" y="1010816"/>
            <a:ext cx="2467187" cy="2265784"/>
          </a:xfrm>
          <a:prstGeom prst="rect">
            <a:avLst/>
          </a:prstGeom>
        </p:spPr>
      </p:pic>
      <p:pic>
        <p:nvPicPr>
          <p:cNvPr id="5" name="Picture 4" descr="headtotail.png"/>
          <p:cNvPicPr>
            <a:picLocks noChangeAspect="1"/>
          </p:cNvPicPr>
          <p:nvPr/>
        </p:nvPicPr>
        <p:blipFill>
          <a:blip r:embed="rId3" cstate="print"/>
          <a:srcRect l="28791" r="16914"/>
          <a:stretch>
            <a:fillRect/>
          </a:stretch>
        </p:blipFill>
        <p:spPr>
          <a:xfrm>
            <a:off x="5867400" y="3276600"/>
            <a:ext cx="2782514" cy="3581400"/>
          </a:xfrm>
          <a:prstGeom prst="rect">
            <a:avLst/>
          </a:prstGeom>
        </p:spPr>
      </p:pic>
      <p:sp>
        <p:nvSpPr>
          <p:cNvPr id="6" name="Down Arrow 5"/>
          <p:cNvSpPr/>
          <p:nvPr/>
        </p:nvSpPr>
        <p:spPr>
          <a:xfrm>
            <a:off x="7391400" y="609600"/>
            <a:ext cx="304800" cy="6096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6477000" y="3733800"/>
            <a:ext cx="304800" cy="6096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781800" y="316468"/>
            <a:ext cx="1685783" cy="369332"/>
          </a:xfrm>
          <a:prstGeom prst="rect">
            <a:avLst/>
          </a:prstGeom>
          <a:noFill/>
        </p:spPr>
        <p:txBody>
          <a:bodyPr wrap="none" rtlCol="0">
            <a:spAutoFit/>
          </a:bodyPr>
          <a:lstStyle/>
          <a:p>
            <a:r>
              <a:rPr lang="en-US" b="1" dirty="0" smtClean="0"/>
              <a:t>Disulfide bridge</a:t>
            </a:r>
            <a:endParaRPr lang="en-US" b="1" dirty="0"/>
          </a:p>
        </p:txBody>
      </p:sp>
      <p:sp>
        <p:nvSpPr>
          <p:cNvPr id="9" name="TextBox 8"/>
          <p:cNvSpPr txBox="1"/>
          <p:nvPr/>
        </p:nvSpPr>
        <p:spPr>
          <a:xfrm>
            <a:off x="5733344" y="3288268"/>
            <a:ext cx="1353256" cy="369332"/>
          </a:xfrm>
          <a:prstGeom prst="rect">
            <a:avLst/>
          </a:prstGeom>
          <a:noFill/>
        </p:spPr>
        <p:txBody>
          <a:bodyPr wrap="none" rtlCol="0">
            <a:spAutoFit/>
          </a:bodyPr>
          <a:lstStyle/>
          <a:p>
            <a:r>
              <a:rPr lang="en-US" b="1" dirty="0" smtClean="0"/>
              <a:t>Amide bond</a:t>
            </a:r>
            <a:endParaRPr lang="en-US"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Autofit/>
          </a:bodyPr>
          <a:lstStyle/>
          <a:p>
            <a:r>
              <a:rPr lang="en-US" sz="2800" dirty="0" smtClean="0"/>
              <a:t>Cyclic Peptide Design</a:t>
            </a:r>
            <a:br>
              <a:rPr lang="en-US" sz="2800" dirty="0" smtClean="0"/>
            </a:br>
            <a:r>
              <a:rPr lang="en-US" sz="2800" dirty="0" smtClean="0"/>
              <a:t>head to tail </a:t>
            </a:r>
            <a:r>
              <a:rPr lang="en-US" sz="2800" dirty="0" err="1" smtClean="0"/>
              <a:t>cyclisation</a:t>
            </a:r>
            <a:r>
              <a:rPr lang="en-US" sz="2800" dirty="0" smtClean="0"/>
              <a:t> – focusing on the RPRL motif</a:t>
            </a:r>
            <a:endParaRPr lang="en-US" sz="2800" dirty="0"/>
          </a:p>
        </p:txBody>
      </p:sp>
      <p:sp>
        <p:nvSpPr>
          <p:cNvPr id="4" name="Oval 3"/>
          <p:cNvSpPr/>
          <p:nvPr/>
        </p:nvSpPr>
        <p:spPr>
          <a:xfrm>
            <a:off x="10668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Q</a:t>
            </a:r>
            <a:endParaRPr lang="en-US" b="1" dirty="0">
              <a:solidFill>
                <a:schemeClr val="bg1"/>
              </a:solidFill>
            </a:endParaRPr>
          </a:p>
        </p:txBody>
      </p:sp>
      <p:sp>
        <p:nvSpPr>
          <p:cNvPr id="5" name="Oval 4"/>
          <p:cNvSpPr/>
          <p:nvPr/>
        </p:nvSpPr>
        <p:spPr>
          <a:xfrm>
            <a:off x="1600200" y="18288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a:t>
            </a:r>
            <a:endParaRPr lang="en-US" b="1" dirty="0">
              <a:solidFill>
                <a:schemeClr val="tx1"/>
              </a:solidFill>
            </a:endParaRPr>
          </a:p>
        </p:txBody>
      </p:sp>
      <p:sp>
        <p:nvSpPr>
          <p:cNvPr id="6" name="Oval 5"/>
          <p:cNvSpPr/>
          <p:nvPr/>
        </p:nvSpPr>
        <p:spPr>
          <a:xfrm>
            <a:off x="2133600" y="18288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a:t>
            </a:r>
          </a:p>
        </p:txBody>
      </p:sp>
      <p:sp>
        <p:nvSpPr>
          <p:cNvPr id="7" name="Oval 6"/>
          <p:cNvSpPr/>
          <p:nvPr/>
        </p:nvSpPr>
        <p:spPr>
          <a:xfrm>
            <a:off x="2667000" y="18288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a:t>
            </a:r>
            <a:endParaRPr lang="en-US" b="1" dirty="0">
              <a:solidFill>
                <a:schemeClr val="tx1"/>
              </a:solidFill>
            </a:endParaRPr>
          </a:p>
        </p:txBody>
      </p:sp>
      <p:sp>
        <p:nvSpPr>
          <p:cNvPr id="8" name="Oval 7"/>
          <p:cNvSpPr/>
          <p:nvPr/>
        </p:nvSpPr>
        <p:spPr>
          <a:xfrm>
            <a:off x="3200400" y="18288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a:t>
            </a:r>
          </a:p>
        </p:txBody>
      </p:sp>
      <p:sp>
        <p:nvSpPr>
          <p:cNvPr id="9" name="Oval 8"/>
          <p:cNvSpPr/>
          <p:nvPr/>
        </p:nvSpPr>
        <p:spPr>
          <a:xfrm>
            <a:off x="3733800" y="18288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a:t>
            </a:r>
          </a:p>
        </p:txBody>
      </p:sp>
      <p:sp>
        <p:nvSpPr>
          <p:cNvPr id="10" name="Oval 9"/>
          <p:cNvSpPr/>
          <p:nvPr/>
        </p:nvSpPr>
        <p:spPr>
          <a:xfrm>
            <a:off x="42672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H</a:t>
            </a:r>
            <a:endParaRPr lang="en-US" b="1" dirty="0">
              <a:solidFill>
                <a:schemeClr val="bg1"/>
              </a:solidFill>
            </a:endParaRPr>
          </a:p>
        </p:txBody>
      </p:sp>
      <p:sp>
        <p:nvSpPr>
          <p:cNvPr id="11" name="Oval 10"/>
          <p:cNvSpPr/>
          <p:nvPr/>
        </p:nvSpPr>
        <p:spPr>
          <a:xfrm>
            <a:off x="4800600" y="18288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K</a:t>
            </a:r>
            <a:endParaRPr lang="en-US" b="1" dirty="0">
              <a:solidFill>
                <a:schemeClr val="tx1"/>
              </a:solidFill>
            </a:endParaRPr>
          </a:p>
        </p:txBody>
      </p:sp>
      <p:sp>
        <p:nvSpPr>
          <p:cNvPr id="12" name="Oval 11"/>
          <p:cNvSpPr/>
          <p:nvPr/>
        </p:nvSpPr>
        <p:spPr>
          <a:xfrm>
            <a:off x="5334000" y="18288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a:t>
            </a:r>
            <a:endParaRPr lang="en-US" b="1" dirty="0">
              <a:solidFill>
                <a:schemeClr val="tx1"/>
              </a:solidFill>
            </a:endParaRPr>
          </a:p>
        </p:txBody>
      </p:sp>
      <p:sp>
        <p:nvSpPr>
          <p:cNvPr id="13" name="Oval 12"/>
          <p:cNvSpPr/>
          <p:nvPr/>
        </p:nvSpPr>
        <p:spPr>
          <a:xfrm>
            <a:off x="5867400" y="18288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a:t>
            </a:r>
            <a:endParaRPr lang="en-US" b="1" dirty="0">
              <a:solidFill>
                <a:schemeClr val="tx1"/>
              </a:solidFill>
            </a:endParaRPr>
          </a:p>
        </p:txBody>
      </p:sp>
      <p:sp>
        <p:nvSpPr>
          <p:cNvPr id="14" name="Oval 13"/>
          <p:cNvSpPr/>
          <p:nvPr/>
        </p:nvSpPr>
        <p:spPr>
          <a:xfrm>
            <a:off x="6400800" y="18288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a:t>
            </a:r>
            <a:endParaRPr lang="en-US" b="1" dirty="0">
              <a:solidFill>
                <a:schemeClr val="tx1"/>
              </a:solidFill>
            </a:endParaRPr>
          </a:p>
        </p:txBody>
      </p:sp>
      <p:sp>
        <p:nvSpPr>
          <p:cNvPr id="15" name="Oval 14"/>
          <p:cNvSpPr/>
          <p:nvPr/>
        </p:nvSpPr>
        <p:spPr>
          <a:xfrm>
            <a:off x="69342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P</a:t>
            </a:r>
            <a:endParaRPr lang="en-US" b="1" dirty="0">
              <a:solidFill>
                <a:schemeClr val="bg1"/>
              </a:solidFill>
            </a:endParaRPr>
          </a:p>
        </p:txBody>
      </p:sp>
      <p:sp>
        <p:nvSpPr>
          <p:cNvPr id="20" name="Oval 19"/>
          <p:cNvSpPr/>
          <p:nvPr/>
        </p:nvSpPr>
        <p:spPr>
          <a:xfrm>
            <a:off x="74676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F</a:t>
            </a:r>
            <a:endParaRPr lang="en-US" b="1" dirty="0">
              <a:solidFill>
                <a:schemeClr val="bg1"/>
              </a:solidFill>
            </a:endParaRPr>
          </a:p>
        </p:txBody>
      </p:sp>
      <p:grpSp>
        <p:nvGrpSpPr>
          <p:cNvPr id="3" name="Group 67"/>
          <p:cNvGrpSpPr/>
          <p:nvPr/>
        </p:nvGrpSpPr>
        <p:grpSpPr>
          <a:xfrm>
            <a:off x="1066800" y="2743200"/>
            <a:ext cx="3200400" cy="839788"/>
            <a:chOff x="1066800" y="2743200"/>
            <a:chExt cx="3200400" cy="839788"/>
          </a:xfrm>
        </p:grpSpPr>
        <p:sp>
          <p:nvSpPr>
            <p:cNvPr id="21" name="Oval 20"/>
            <p:cNvSpPr/>
            <p:nvPr/>
          </p:nvSpPr>
          <p:spPr>
            <a:xfrm>
              <a:off x="1066800" y="27432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Q</a:t>
              </a:r>
            </a:p>
          </p:txBody>
        </p:sp>
        <p:sp>
          <p:nvSpPr>
            <p:cNvPr id="22" name="Oval 21"/>
            <p:cNvSpPr/>
            <p:nvPr/>
          </p:nvSpPr>
          <p:spPr>
            <a:xfrm>
              <a:off x="1600200" y="27432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a:t>
              </a:r>
              <a:endParaRPr lang="en-US" b="1" dirty="0">
                <a:solidFill>
                  <a:schemeClr val="tx1"/>
                </a:solidFill>
              </a:endParaRPr>
            </a:p>
          </p:txBody>
        </p:sp>
        <p:sp>
          <p:nvSpPr>
            <p:cNvPr id="23" name="Oval 22"/>
            <p:cNvSpPr/>
            <p:nvPr/>
          </p:nvSpPr>
          <p:spPr>
            <a:xfrm>
              <a:off x="2133600" y="27432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a:t>
              </a:r>
            </a:p>
          </p:txBody>
        </p:sp>
        <p:sp>
          <p:nvSpPr>
            <p:cNvPr id="24" name="Oval 23"/>
            <p:cNvSpPr/>
            <p:nvPr/>
          </p:nvSpPr>
          <p:spPr>
            <a:xfrm>
              <a:off x="2667000" y="27432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a:t>
              </a:r>
              <a:endParaRPr lang="en-US" b="1" dirty="0">
                <a:solidFill>
                  <a:schemeClr val="tx1"/>
                </a:solidFill>
              </a:endParaRPr>
            </a:p>
          </p:txBody>
        </p:sp>
        <p:sp>
          <p:nvSpPr>
            <p:cNvPr id="25" name="Oval 24"/>
            <p:cNvSpPr/>
            <p:nvPr/>
          </p:nvSpPr>
          <p:spPr>
            <a:xfrm>
              <a:off x="3200400" y="27432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a:t>
              </a:r>
            </a:p>
          </p:txBody>
        </p:sp>
        <p:sp>
          <p:nvSpPr>
            <p:cNvPr id="26" name="Oval 25"/>
            <p:cNvSpPr/>
            <p:nvPr/>
          </p:nvSpPr>
          <p:spPr>
            <a:xfrm>
              <a:off x="3733800" y="27432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a:t>
              </a:r>
            </a:p>
          </p:txBody>
        </p:sp>
        <p:cxnSp>
          <p:nvCxnSpPr>
            <p:cNvPr id="86" name="Straight Connector 85"/>
            <p:cNvCxnSpPr/>
            <p:nvPr/>
          </p:nvCxnSpPr>
          <p:spPr>
            <a:xfrm rot="5400000">
              <a:off x="1143794" y="3428206"/>
              <a:ext cx="304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3810794" y="3428206"/>
              <a:ext cx="304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295400" y="3581400"/>
              <a:ext cx="26670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68"/>
          <p:cNvGrpSpPr/>
          <p:nvPr/>
        </p:nvGrpSpPr>
        <p:grpSpPr>
          <a:xfrm>
            <a:off x="1066800" y="3810000"/>
            <a:ext cx="3733800" cy="838200"/>
            <a:chOff x="1066800" y="3810000"/>
            <a:chExt cx="3733800" cy="838200"/>
          </a:xfrm>
        </p:grpSpPr>
        <p:sp>
          <p:nvSpPr>
            <p:cNvPr id="34" name="Oval 33"/>
            <p:cNvSpPr/>
            <p:nvPr/>
          </p:nvSpPr>
          <p:spPr>
            <a:xfrm>
              <a:off x="1066800" y="38100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Q</a:t>
              </a:r>
              <a:endParaRPr lang="en-US" b="1" dirty="0">
                <a:solidFill>
                  <a:schemeClr val="tx1"/>
                </a:solidFill>
              </a:endParaRPr>
            </a:p>
          </p:txBody>
        </p:sp>
        <p:sp>
          <p:nvSpPr>
            <p:cNvPr id="35" name="Oval 34"/>
            <p:cNvSpPr/>
            <p:nvPr/>
          </p:nvSpPr>
          <p:spPr>
            <a:xfrm>
              <a:off x="1600200" y="38100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a:t>
              </a:r>
              <a:endParaRPr lang="en-US" b="1" dirty="0">
                <a:solidFill>
                  <a:schemeClr val="tx1"/>
                </a:solidFill>
              </a:endParaRPr>
            </a:p>
          </p:txBody>
        </p:sp>
        <p:sp>
          <p:nvSpPr>
            <p:cNvPr id="36" name="Oval 35"/>
            <p:cNvSpPr/>
            <p:nvPr/>
          </p:nvSpPr>
          <p:spPr>
            <a:xfrm>
              <a:off x="2133600" y="38100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a:t>
              </a:r>
            </a:p>
          </p:txBody>
        </p:sp>
        <p:sp>
          <p:nvSpPr>
            <p:cNvPr id="37" name="Oval 36"/>
            <p:cNvSpPr/>
            <p:nvPr/>
          </p:nvSpPr>
          <p:spPr>
            <a:xfrm>
              <a:off x="2667000" y="38100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a:t>
              </a:r>
              <a:endParaRPr lang="en-US" b="1" dirty="0">
                <a:solidFill>
                  <a:schemeClr val="tx1"/>
                </a:solidFill>
              </a:endParaRPr>
            </a:p>
          </p:txBody>
        </p:sp>
        <p:sp>
          <p:nvSpPr>
            <p:cNvPr id="38" name="Oval 37"/>
            <p:cNvSpPr/>
            <p:nvPr/>
          </p:nvSpPr>
          <p:spPr>
            <a:xfrm>
              <a:off x="3200400" y="38100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a:t>
              </a:r>
            </a:p>
          </p:txBody>
        </p:sp>
        <p:sp>
          <p:nvSpPr>
            <p:cNvPr id="39" name="Oval 38"/>
            <p:cNvSpPr/>
            <p:nvPr/>
          </p:nvSpPr>
          <p:spPr>
            <a:xfrm>
              <a:off x="3733800" y="38100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a:t>
              </a:r>
            </a:p>
          </p:txBody>
        </p:sp>
        <p:sp>
          <p:nvSpPr>
            <p:cNvPr id="40" name="Oval 39"/>
            <p:cNvSpPr/>
            <p:nvPr/>
          </p:nvSpPr>
          <p:spPr>
            <a:xfrm>
              <a:off x="4267200" y="38100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a:t>
              </a:r>
            </a:p>
          </p:txBody>
        </p:sp>
        <p:cxnSp>
          <p:nvCxnSpPr>
            <p:cNvPr id="90" name="Straight Connector 89"/>
            <p:cNvCxnSpPr/>
            <p:nvPr/>
          </p:nvCxnSpPr>
          <p:spPr>
            <a:xfrm rot="5400000">
              <a:off x="1143794" y="4495006"/>
              <a:ext cx="304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a:off x="4344194" y="4495006"/>
              <a:ext cx="304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295400" y="4646612"/>
              <a:ext cx="3200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3" name="TextBox 102"/>
          <p:cNvSpPr txBox="1"/>
          <p:nvPr/>
        </p:nvSpPr>
        <p:spPr>
          <a:xfrm>
            <a:off x="7051761" y="2819400"/>
            <a:ext cx="2092239" cy="461665"/>
          </a:xfrm>
          <a:prstGeom prst="rect">
            <a:avLst/>
          </a:prstGeom>
          <a:noFill/>
        </p:spPr>
        <p:txBody>
          <a:bodyPr wrap="none" rtlCol="0">
            <a:spAutoFit/>
          </a:bodyPr>
          <a:lstStyle/>
          <a:p>
            <a:r>
              <a:rPr lang="en-US" sz="2400" b="1" dirty="0" smtClean="0">
                <a:solidFill>
                  <a:schemeClr val="tx2"/>
                </a:solidFill>
              </a:rPr>
              <a:t>57 % inhibition</a:t>
            </a:r>
            <a:endParaRPr lang="en-US" sz="2400" b="1" dirty="0">
              <a:solidFill>
                <a:schemeClr val="tx2"/>
              </a:solidFill>
            </a:endParaRPr>
          </a:p>
        </p:txBody>
      </p:sp>
      <p:sp>
        <p:nvSpPr>
          <p:cNvPr id="105" name="TextBox 104"/>
          <p:cNvSpPr txBox="1"/>
          <p:nvPr/>
        </p:nvSpPr>
        <p:spPr>
          <a:xfrm>
            <a:off x="7543800" y="4948535"/>
            <a:ext cx="1535933" cy="461665"/>
          </a:xfrm>
          <a:prstGeom prst="rect">
            <a:avLst/>
          </a:prstGeom>
          <a:noFill/>
        </p:spPr>
        <p:txBody>
          <a:bodyPr wrap="none" rtlCol="0">
            <a:spAutoFit/>
          </a:bodyPr>
          <a:lstStyle/>
          <a:p>
            <a:r>
              <a:rPr lang="en-US" sz="2400" b="1" dirty="0" smtClean="0">
                <a:solidFill>
                  <a:srgbClr val="FF0000"/>
                </a:solidFill>
              </a:rPr>
              <a:t>No affinity</a:t>
            </a:r>
            <a:endParaRPr lang="en-US" sz="2400" b="1" dirty="0">
              <a:solidFill>
                <a:srgbClr val="FF0000"/>
              </a:solidFill>
            </a:endParaRPr>
          </a:p>
        </p:txBody>
      </p:sp>
      <p:sp>
        <p:nvSpPr>
          <p:cNvPr id="104" name="TextBox 103"/>
          <p:cNvSpPr txBox="1"/>
          <p:nvPr/>
        </p:nvSpPr>
        <p:spPr>
          <a:xfrm>
            <a:off x="7051761" y="3881735"/>
            <a:ext cx="2092239" cy="461665"/>
          </a:xfrm>
          <a:prstGeom prst="rect">
            <a:avLst/>
          </a:prstGeom>
          <a:noFill/>
        </p:spPr>
        <p:txBody>
          <a:bodyPr wrap="none" rtlCol="0">
            <a:spAutoFit/>
          </a:bodyPr>
          <a:lstStyle/>
          <a:p>
            <a:r>
              <a:rPr lang="en-US" sz="2400" b="1" dirty="0" smtClean="0">
                <a:solidFill>
                  <a:schemeClr val="tx2"/>
                </a:solidFill>
              </a:rPr>
              <a:t>62 % inhibition</a:t>
            </a:r>
            <a:endParaRPr lang="en-US" sz="2400" b="1" dirty="0">
              <a:solidFill>
                <a:schemeClr val="tx2"/>
              </a:solidFill>
            </a:endParaRPr>
          </a:p>
        </p:txBody>
      </p:sp>
      <p:grpSp>
        <p:nvGrpSpPr>
          <p:cNvPr id="17" name="Group 69"/>
          <p:cNvGrpSpPr/>
          <p:nvPr/>
        </p:nvGrpSpPr>
        <p:grpSpPr>
          <a:xfrm>
            <a:off x="1066800" y="4876800"/>
            <a:ext cx="4267200" cy="838200"/>
            <a:chOff x="1066800" y="4876800"/>
            <a:chExt cx="4267200" cy="838200"/>
          </a:xfrm>
        </p:grpSpPr>
        <p:sp>
          <p:nvSpPr>
            <p:cNvPr id="57" name="Oval 56"/>
            <p:cNvSpPr/>
            <p:nvPr/>
          </p:nvSpPr>
          <p:spPr>
            <a:xfrm>
              <a:off x="1066800" y="48768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Q</a:t>
              </a:r>
              <a:endParaRPr lang="en-US" b="1" dirty="0">
                <a:solidFill>
                  <a:schemeClr val="tx1"/>
                </a:solidFill>
              </a:endParaRPr>
            </a:p>
          </p:txBody>
        </p:sp>
        <p:sp>
          <p:nvSpPr>
            <p:cNvPr id="58" name="Oval 57"/>
            <p:cNvSpPr/>
            <p:nvPr/>
          </p:nvSpPr>
          <p:spPr>
            <a:xfrm>
              <a:off x="1600200" y="48768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a:t>
              </a:r>
              <a:endParaRPr lang="en-US" b="1" dirty="0">
                <a:solidFill>
                  <a:schemeClr val="tx1"/>
                </a:solidFill>
              </a:endParaRPr>
            </a:p>
          </p:txBody>
        </p:sp>
        <p:sp>
          <p:nvSpPr>
            <p:cNvPr id="59" name="Oval 58"/>
            <p:cNvSpPr/>
            <p:nvPr/>
          </p:nvSpPr>
          <p:spPr>
            <a:xfrm>
              <a:off x="2133600" y="48768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a:t>
              </a:r>
            </a:p>
          </p:txBody>
        </p:sp>
        <p:sp>
          <p:nvSpPr>
            <p:cNvPr id="60" name="Oval 59"/>
            <p:cNvSpPr/>
            <p:nvPr/>
          </p:nvSpPr>
          <p:spPr>
            <a:xfrm>
              <a:off x="2667000" y="48768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a:t>
              </a:r>
              <a:endParaRPr lang="en-US" b="1" dirty="0">
                <a:solidFill>
                  <a:schemeClr val="tx1"/>
                </a:solidFill>
              </a:endParaRPr>
            </a:p>
          </p:txBody>
        </p:sp>
        <p:sp>
          <p:nvSpPr>
            <p:cNvPr id="61" name="Oval 60"/>
            <p:cNvSpPr/>
            <p:nvPr/>
          </p:nvSpPr>
          <p:spPr>
            <a:xfrm>
              <a:off x="3200400" y="48768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a:t>
              </a:r>
            </a:p>
          </p:txBody>
        </p:sp>
        <p:sp>
          <p:nvSpPr>
            <p:cNvPr id="62" name="Oval 61"/>
            <p:cNvSpPr/>
            <p:nvPr/>
          </p:nvSpPr>
          <p:spPr>
            <a:xfrm>
              <a:off x="3733800" y="48768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a:t>
              </a:r>
            </a:p>
          </p:txBody>
        </p:sp>
        <p:sp>
          <p:nvSpPr>
            <p:cNvPr id="63" name="Oval 62"/>
            <p:cNvSpPr/>
            <p:nvPr/>
          </p:nvSpPr>
          <p:spPr>
            <a:xfrm>
              <a:off x="4267200" y="48768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a:t>
              </a:r>
            </a:p>
          </p:txBody>
        </p:sp>
        <p:cxnSp>
          <p:nvCxnSpPr>
            <p:cNvPr id="64" name="Straight Connector 63"/>
            <p:cNvCxnSpPr/>
            <p:nvPr/>
          </p:nvCxnSpPr>
          <p:spPr>
            <a:xfrm rot="5400000">
              <a:off x="1143794" y="5561806"/>
              <a:ext cx="304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4952206" y="5561806"/>
              <a:ext cx="304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295400" y="5713412"/>
              <a:ext cx="379476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4800600" y="48768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K</a:t>
              </a:r>
              <a:endParaRPr lang="en-US" b="1" dirty="0">
                <a:solidFill>
                  <a:schemeClr val="tx1"/>
                </a:solidFill>
              </a:endParaRPr>
            </a:p>
          </p:txBody>
        </p:sp>
      </p:grpSp>
      <p:grpSp>
        <p:nvGrpSpPr>
          <p:cNvPr id="18" name="Group 70"/>
          <p:cNvGrpSpPr/>
          <p:nvPr/>
        </p:nvGrpSpPr>
        <p:grpSpPr>
          <a:xfrm>
            <a:off x="1066800" y="5943600"/>
            <a:ext cx="4800600" cy="838200"/>
            <a:chOff x="1066800" y="5943600"/>
            <a:chExt cx="4800600" cy="838200"/>
          </a:xfrm>
        </p:grpSpPr>
        <p:sp>
          <p:nvSpPr>
            <p:cNvPr id="73" name="Oval 72"/>
            <p:cNvSpPr/>
            <p:nvPr/>
          </p:nvSpPr>
          <p:spPr>
            <a:xfrm>
              <a:off x="1066800" y="59436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Q</a:t>
              </a:r>
              <a:endParaRPr lang="en-US" b="1" dirty="0">
                <a:solidFill>
                  <a:schemeClr val="tx1"/>
                </a:solidFill>
              </a:endParaRPr>
            </a:p>
          </p:txBody>
        </p:sp>
        <p:sp>
          <p:nvSpPr>
            <p:cNvPr id="74" name="Oval 73"/>
            <p:cNvSpPr/>
            <p:nvPr/>
          </p:nvSpPr>
          <p:spPr>
            <a:xfrm>
              <a:off x="1600200" y="59436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a:t>
              </a:r>
              <a:endParaRPr lang="en-US" b="1" dirty="0">
                <a:solidFill>
                  <a:schemeClr val="tx1"/>
                </a:solidFill>
              </a:endParaRPr>
            </a:p>
          </p:txBody>
        </p:sp>
        <p:sp>
          <p:nvSpPr>
            <p:cNvPr id="75" name="Oval 74"/>
            <p:cNvSpPr/>
            <p:nvPr/>
          </p:nvSpPr>
          <p:spPr>
            <a:xfrm>
              <a:off x="2133600" y="59436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a:t>
              </a:r>
            </a:p>
          </p:txBody>
        </p:sp>
        <p:sp>
          <p:nvSpPr>
            <p:cNvPr id="76" name="Oval 75"/>
            <p:cNvSpPr/>
            <p:nvPr/>
          </p:nvSpPr>
          <p:spPr>
            <a:xfrm>
              <a:off x="2667000" y="59436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a:t>
              </a:r>
              <a:endParaRPr lang="en-US" b="1" dirty="0">
                <a:solidFill>
                  <a:schemeClr val="tx1"/>
                </a:solidFill>
              </a:endParaRPr>
            </a:p>
          </p:txBody>
        </p:sp>
        <p:sp>
          <p:nvSpPr>
            <p:cNvPr id="77" name="Oval 76"/>
            <p:cNvSpPr/>
            <p:nvPr/>
          </p:nvSpPr>
          <p:spPr>
            <a:xfrm>
              <a:off x="3200400" y="59436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a:t>
              </a:r>
            </a:p>
          </p:txBody>
        </p:sp>
        <p:sp>
          <p:nvSpPr>
            <p:cNvPr id="78" name="Oval 77"/>
            <p:cNvSpPr/>
            <p:nvPr/>
          </p:nvSpPr>
          <p:spPr>
            <a:xfrm>
              <a:off x="3733800" y="59436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a:t>
              </a:r>
            </a:p>
          </p:txBody>
        </p:sp>
        <p:sp>
          <p:nvSpPr>
            <p:cNvPr id="79" name="Oval 78"/>
            <p:cNvSpPr/>
            <p:nvPr/>
          </p:nvSpPr>
          <p:spPr>
            <a:xfrm>
              <a:off x="4267200" y="59436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a:t>
              </a:r>
            </a:p>
          </p:txBody>
        </p:sp>
        <p:cxnSp>
          <p:nvCxnSpPr>
            <p:cNvPr id="80" name="Straight Connector 79"/>
            <p:cNvCxnSpPr/>
            <p:nvPr/>
          </p:nvCxnSpPr>
          <p:spPr>
            <a:xfrm rot="5400000">
              <a:off x="1143794" y="6628606"/>
              <a:ext cx="304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5485606" y="6628606"/>
              <a:ext cx="304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95400" y="6780212"/>
              <a:ext cx="4343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4800600" y="59436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K</a:t>
              </a:r>
            </a:p>
          </p:txBody>
        </p:sp>
        <p:sp>
          <p:nvSpPr>
            <p:cNvPr id="85" name="Oval 84"/>
            <p:cNvSpPr/>
            <p:nvPr/>
          </p:nvSpPr>
          <p:spPr>
            <a:xfrm>
              <a:off x="5334000" y="59436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a:t>
              </a:r>
              <a:endParaRPr lang="en-US" b="1" dirty="0">
                <a:solidFill>
                  <a:schemeClr val="tx1"/>
                </a:solidFill>
              </a:endParaRPr>
            </a:p>
          </p:txBody>
        </p:sp>
      </p:grpSp>
      <p:sp>
        <p:nvSpPr>
          <p:cNvPr id="66" name="TextBox 65"/>
          <p:cNvSpPr txBox="1"/>
          <p:nvPr/>
        </p:nvSpPr>
        <p:spPr>
          <a:xfrm>
            <a:off x="7543800" y="5939135"/>
            <a:ext cx="1535933" cy="461665"/>
          </a:xfrm>
          <a:prstGeom prst="rect">
            <a:avLst/>
          </a:prstGeom>
          <a:noFill/>
        </p:spPr>
        <p:txBody>
          <a:bodyPr wrap="none" rtlCol="0">
            <a:spAutoFit/>
          </a:bodyPr>
          <a:lstStyle/>
          <a:p>
            <a:r>
              <a:rPr lang="en-US" sz="2400" b="1" dirty="0" smtClean="0">
                <a:solidFill>
                  <a:srgbClr val="FF0000"/>
                </a:solidFill>
              </a:rPr>
              <a:t>No affinity</a:t>
            </a:r>
            <a:endParaRPr lang="en-US" sz="2400" b="1" dirty="0">
              <a:solidFill>
                <a:srgbClr val="FF0000"/>
              </a:solidFill>
            </a:endParaRPr>
          </a:p>
        </p:txBody>
      </p:sp>
      <p:sp>
        <p:nvSpPr>
          <p:cNvPr id="67" name="TextBox 66"/>
          <p:cNvSpPr txBox="1"/>
          <p:nvPr/>
        </p:nvSpPr>
        <p:spPr>
          <a:xfrm>
            <a:off x="6629400" y="5486400"/>
            <a:ext cx="718979" cy="369332"/>
          </a:xfrm>
          <a:prstGeom prst="rect">
            <a:avLst/>
          </a:prstGeom>
          <a:noFill/>
        </p:spPr>
        <p:txBody>
          <a:bodyPr wrap="none" rtlCol="0">
            <a:spAutoFit/>
          </a:bodyPr>
          <a:lstStyle/>
          <a:p>
            <a:r>
              <a:rPr lang="en-GB" dirty="0" smtClean="0"/>
              <a:t>Why?</a:t>
            </a:r>
            <a:endParaRPr lang="en-GB" dirty="0"/>
          </a:p>
        </p:txBody>
      </p:sp>
      <p:sp>
        <p:nvSpPr>
          <p:cNvPr id="87" name="Rectangle 86"/>
          <p:cNvSpPr/>
          <p:nvPr/>
        </p:nvSpPr>
        <p:spPr>
          <a:xfrm>
            <a:off x="5105400" y="2743200"/>
            <a:ext cx="1726755" cy="646331"/>
          </a:xfrm>
          <a:prstGeom prst="rect">
            <a:avLst/>
          </a:prstGeom>
        </p:spPr>
        <p:txBody>
          <a:bodyPr wrap="none">
            <a:spAutoFit/>
          </a:bodyPr>
          <a:lstStyle/>
          <a:p>
            <a:r>
              <a:rPr lang="en-GB" sz="1200" dirty="0" smtClean="0">
                <a:latin typeface="Arial" pitchFamily="34" charset="0"/>
                <a:cs typeface="Arial" pitchFamily="34" charset="0"/>
              </a:rPr>
              <a:t>% </a:t>
            </a:r>
            <a:r>
              <a:rPr lang="en-GB" sz="1200" dirty="0" err="1" smtClean="0">
                <a:latin typeface="Arial" pitchFamily="34" charset="0"/>
                <a:cs typeface="Arial" pitchFamily="34" charset="0"/>
              </a:rPr>
              <a:t>inhib</a:t>
            </a:r>
            <a:r>
              <a:rPr lang="en-GB" sz="1200" dirty="0" smtClean="0">
                <a:latin typeface="Arial" pitchFamily="34" charset="0"/>
                <a:cs typeface="Arial" pitchFamily="34" charset="0"/>
              </a:rPr>
              <a:t>. Pyr-apelin-13,</a:t>
            </a:r>
          </a:p>
          <a:p>
            <a:r>
              <a:rPr lang="en-GB" sz="1200" dirty="0" smtClean="0">
                <a:latin typeface="Arial" pitchFamily="34" charset="0"/>
                <a:cs typeface="Arial" pitchFamily="34" charset="0"/>
              </a:rPr>
              <a:t>Human recombinant</a:t>
            </a:r>
          </a:p>
          <a:p>
            <a:r>
              <a:rPr lang="en-GB" sz="1200" dirty="0" smtClean="0">
                <a:latin typeface="Arial" pitchFamily="34" charset="0"/>
                <a:cs typeface="Arial" pitchFamily="34" charset="0"/>
              </a:rPr>
              <a:t>CHO cells</a:t>
            </a:r>
            <a:endParaRPr lang="en-GB"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012974"/>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GB" dirty="0" smtClean="0"/>
              <a:t>Replica Exchange Molecular Dynamics</a:t>
            </a:r>
            <a:endParaRPr lang="en-GB" dirty="0"/>
          </a:p>
        </p:txBody>
      </p:sp>
      <p:sp>
        <p:nvSpPr>
          <p:cNvPr id="3" name="Content Placeholder 2"/>
          <p:cNvSpPr>
            <a:spLocks noGrp="1"/>
          </p:cNvSpPr>
          <p:nvPr>
            <p:ph idx="1"/>
          </p:nvPr>
        </p:nvSpPr>
        <p:spPr>
          <a:xfrm>
            <a:off x="304800" y="1371600"/>
            <a:ext cx="8229600" cy="4525963"/>
          </a:xfrm>
        </p:spPr>
        <p:txBody>
          <a:bodyPr>
            <a:normAutofit/>
          </a:bodyPr>
          <a:lstStyle/>
          <a:p>
            <a:r>
              <a:rPr lang="en-US" sz="1800" dirty="0" smtClean="0"/>
              <a:t>Each peptide was placed in a periodic cubic box (3.97 nm</a:t>
            </a:r>
            <a:r>
              <a:rPr lang="en-US" sz="1800" baseline="30000" dirty="0" smtClean="0"/>
              <a:t>3</a:t>
            </a:r>
            <a:r>
              <a:rPr lang="en-US" sz="1800" dirty="0" smtClean="0"/>
              <a:t>), solvated with TIP3P waters, and minimized in </a:t>
            </a:r>
            <a:r>
              <a:rPr lang="en-US" sz="1800" dirty="0" err="1" smtClean="0"/>
              <a:t>Gromacs</a:t>
            </a:r>
            <a:r>
              <a:rPr lang="en-US" sz="1800" dirty="0" smtClean="0"/>
              <a:t> version 3.3.1. Chloride ions were added to neutralize the total system charges.</a:t>
            </a:r>
          </a:p>
          <a:p>
            <a:r>
              <a:rPr lang="en-US" sz="1800" dirty="0" smtClean="0"/>
              <a:t>Water molecules were first equilibrated at each temperature for 200 </a:t>
            </a:r>
            <a:r>
              <a:rPr lang="en-US" sz="1800" dirty="0" err="1" smtClean="0"/>
              <a:t>ps</a:t>
            </a:r>
            <a:r>
              <a:rPr lang="en-US" sz="1800" dirty="0" smtClean="0"/>
              <a:t>  and each replica starting system was equilibrated at its respective temperature for 1 ns. Production runs then permitted swaps between adjacent replicas every 2.0 </a:t>
            </a:r>
            <a:r>
              <a:rPr lang="en-US" sz="1800" dirty="0" err="1" smtClean="0"/>
              <a:t>ps</a:t>
            </a:r>
            <a:r>
              <a:rPr lang="en-US" sz="1800" dirty="0" smtClean="0"/>
              <a:t> and coordinates from the trajectory were saved every 0.5 ps. The simulations were run at the NPT ensemble with constant pressure (1 bar) and temperature maintained with the </a:t>
            </a:r>
            <a:r>
              <a:rPr lang="en-US" sz="1800" dirty="0" err="1" smtClean="0"/>
              <a:t>Berendsen</a:t>
            </a:r>
            <a:r>
              <a:rPr lang="en-US" sz="1800" dirty="0" smtClean="0"/>
              <a:t> </a:t>
            </a:r>
            <a:r>
              <a:rPr lang="en-US" sz="1800" dirty="0" err="1" smtClean="0"/>
              <a:t>barostat</a:t>
            </a:r>
            <a:r>
              <a:rPr lang="en-US" sz="1800" dirty="0" smtClean="0"/>
              <a:t> and thermostat, respectively.</a:t>
            </a:r>
            <a:endParaRPr lang="en-US" sz="1800" baseline="30000" dirty="0" smtClean="0"/>
          </a:p>
          <a:p>
            <a:endParaRPr lang="en-GB" sz="1800" dirty="0" smtClean="0"/>
          </a:p>
          <a:p>
            <a:endParaRPr lang="en-GB" sz="1800" dirty="0"/>
          </a:p>
        </p:txBody>
      </p:sp>
      <p:graphicFrame>
        <p:nvGraphicFramePr>
          <p:cNvPr id="4" name="Table 3"/>
          <p:cNvGraphicFramePr>
            <a:graphicFrameLocks noGrp="1"/>
          </p:cNvGraphicFramePr>
          <p:nvPr/>
        </p:nvGraphicFramePr>
        <p:xfrm>
          <a:off x="1143000" y="4114800"/>
          <a:ext cx="6095999" cy="1019814"/>
        </p:xfrm>
        <a:graphic>
          <a:graphicData uri="http://schemas.openxmlformats.org/drawingml/2006/table">
            <a:tbl>
              <a:tblPr/>
              <a:tblGrid>
                <a:gridCol w="551772"/>
                <a:gridCol w="777059"/>
                <a:gridCol w="796335"/>
                <a:gridCol w="758988"/>
                <a:gridCol w="975842"/>
                <a:gridCol w="1269799"/>
                <a:gridCol w="966204"/>
              </a:tblGrid>
              <a:tr h="441538">
                <a:tc>
                  <a:txBody>
                    <a:bodyPr/>
                    <a:lstStyle/>
                    <a:p>
                      <a:pPr algn="ctr">
                        <a:spcAft>
                          <a:spcPts val="0"/>
                        </a:spcAft>
                      </a:pPr>
                      <a:r>
                        <a:rPr lang="en-US" sz="900">
                          <a:latin typeface="Times New Roman"/>
                          <a:ea typeface="Times New Roman"/>
                          <a:cs typeface="Times New Roman"/>
                        </a:rPr>
                        <a:t>Peptide</a:t>
                      </a:r>
                      <a:endParaRPr lang="en-GB" sz="1100">
                        <a:latin typeface="Times New Roman"/>
                        <a:ea typeface="Times New Roman"/>
                        <a:cs typeface="Times New Roman"/>
                      </a:endParaRPr>
                    </a:p>
                  </a:txBody>
                  <a:tcPr marL="65056" marR="6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a:latin typeface="Times New Roman"/>
                          <a:ea typeface="Times New Roman"/>
                          <a:cs typeface="Times New Roman"/>
                        </a:rPr>
                        <a:t>No. peptide </a:t>
                      </a:r>
                      <a:endParaRPr lang="en-GB" sz="1100">
                        <a:latin typeface="Times New Roman"/>
                        <a:ea typeface="Times New Roman"/>
                        <a:cs typeface="Times New Roman"/>
                      </a:endParaRPr>
                    </a:p>
                    <a:p>
                      <a:pPr algn="ctr">
                        <a:spcAft>
                          <a:spcPts val="0"/>
                        </a:spcAft>
                      </a:pPr>
                      <a:r>
                        <a:rPr lang="en-US" sz="900">
                          <a:latin typeface="Times New Roman"/>
                          <a:ea typeface="Times New Roman"/>
                          <a:cs typeface="Times New Roman"/>
                        </a:rPr>
                        <a:t>Atoms</a:t>
                      </a:r>
                      <a:endParaRPr lang="en-GB" sz="1100">
                        <a:latin typeface="Times New Roman"/>
                        <a:ea typeface="Times New Roman"/>
                        <a:cs typeface="Times New Roman"/>
                      </a:endParaRPr>
                    </a:p>
                  </a:txBody>
                  <a:tcPr marL="65056" marR="6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a:latin typeface="Times New Roman"/>
                          <a:ea typeface="Times New Roman"/>
                          <a:cs typeface="Times New Roman"/>
                        </a:rPr>
                        <a:t>No. water molecules</a:t>
                      </a:r>
                      <a:endParaRPr lang="en-GB" sz="1100">
                        <a:latin typeface="Times New Roman"/>
                        <a:ea typeface="Times New Roman"/>
                        <a:cs typeface="Times New Roman"/>
                      </a:endParaRPr>
                    </a:p>
                  </a:txBody>
                  <a:tcPr marL="65056" marR="6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a:latin typeface="Times New Roman"/>
                          <a:ea typeface="Times New Roman"/>
                          <a:cs typeface="Times New Roman"/>
                        </a:rPr>
                        <a:t>No. Cl- ions</a:t>
                      </a:r>
                      <a:endParaRPr lang="en-GB" sz="1100">
                        <a:latin typeface="Times New Roman"/>
                        <a:ea typeface="Times New Roman"/>
                        <a:cs typeface="Times New Roman"/>
                      </a:endParaRPr>
                    </a:p>
                  </a:txBody>
                  <a:tcPr marL="65056" marR="6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a:latin typeface="Times New Roman"/>
                          <a:ea typeface="Times New Roman"/>
                          <a:cs typeface="Times New Roman"/>
                        </a:rPr>
                        <a:t>Total no. </a:t>
                      </a:r>
                      <a:endParaRPr lang="en-GB" sz="1100">
                        <a:latin typeface="Times New Roman"/>
                        <a:ea typeface="Times New Roman"/>
                        <a:cs typeface="Times New Roman"/>
                      </a:endParaRPr>
                    </a:p>
                    <a:p>
                      <a:pPr algn="ctr">
                        <a:spcAft>
                          <a:spcPts val="0"/>
                        </a:spcAft>
                      </a:pPr>
                      <a:r>
                        <a:rPr lang="en-US" sz="900">
                          <a:latin typeface="Times New Roman"/>
                          <a:ea typeface="Times New Roman"/>
                          <a:cs typeface="Times New Roman"/>
                        </a:rPr>
                        <a:t>atoms</a:t>
                      </a:r>
                      <a:endParaRPr lang="en-GB" sz="1100">
                        <a:latin typeface="Times New Roman"/>
                        <a:ea typeface="Times New Roman"/>
                        <a:cs typeface="Times New Roman"/>
                      </a:endParaRPr>
                    </a:p>
                  </a:txBody>
                  <a:tcPr marL="65056" marR="6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a:latin typeface="Times New Roman"/>
                          <a:ea typeface="Times New Roman"/>
                          <a:cs typeface="Times New Roman"/>
                        </a:rPr>
                        <a:t>Initial Simulation cell dimensions (nm</a:t>
                      </a:r>
                      <a:r>
                        <a:rPr lang="en-US" sz="900" baseline="30000">
                          <a:latin typeface="Times New Roman"/>
                          <a:ea typeface="Times New Roman"/>
                          <a:cs typeface="Times New Roman"/>
                        </a:rPr>
                        <a:t>3</a:t>
                      </a:r>
                      <a:r>
                        <a:rPr lang="en-US" sz="900">
                          <a:latin typeface="Times New Roman"/>
                          <a:ea typeface="Times New Roman"/>
                          <a:cs typeface="Times New Roman"/>
                        </a:rPr>
                        <a:t>)</a:t>
                      </a:r>
                      <a:endParaRPr lang="en-GB" sz="1100">
                        <a:latin typeface="Times New Roman"/>
                        <a:ea typeface="Times New Roman"/>
                        <a:cs typeface="Times New Roman"/>
                      </a:endParaRPr>
                    </a:p>
                  </a:txBody>
                  <a:tcPr marL="65056" marR="6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a:latin typeface="Times New Roman"/>
                          <a:ea typeface="Times New Roman"/>
                          <a:cs typeface="Times New Roman"/>
                        </a:rPr>
                        <a:t>Ave. exchange probabilities (%)</a:t>
                      </a:r>
                      <a:endParaRPr lang="en-GB" sz="1100">
                        <a:latin typeface="Times New Roman"/>
                        <a:ea typeface="Times New Roman"/>
                        <a:cs typeface="Times New Roman"/>
                      </a:endParaRPr>
                    </a:p>
                  </a:txBody>
                  <a:tcPr marL="65056" marR="6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569">
                <a:tc>
                  <a:txBody>
                    <a:bodyPr/>
                    <a:lstStyle/>
                    <a:p>
                      <a:pPr algn="ctr">
                        <a:spcAft>
                          <a:spcPts val="0"/>
                        </a:spcAft>
                      </a:pPr>
                      <a:r>
                        <a:rPr lang="en-US" sz="900">
                          <a:latin typeface="Times New Roman"/>
                          <a:ea typeface="Times New Roman"/>
                          <a:cs typeface="Times New Roman"/>
                        </a:rPr>
                        <a:t>1</a:t>
                      </a:r>
                      <a:endParaRPr lang="en-GB" sz="1100">
                        <a:latin typeface="Times New Roman"/>
                        <a:ea typeface="Times New Roman"/>
                        <a:cs typeface="Times New Roman"/>
                      </a:endParaRPr>
                    </a:p>
                  </a:txBody>
                  <a:tcPr marL="65056" marR="6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a:latin typeface="Times New Roman"/>
                          <a:ea typeface="Times New Roman"/>
                          <a:cs typeface="Times New Roman"/>
                        </a:rPr>
                        <a:t>109</a:t>
                      </a:r>
                      <a:endParaRPr lang="en-GB" sz="1100">
                        <a:latin typeface="Times New Roman"/>
                        <a:ea typeface="Times New Roman"/>
                        <a:cs typeface="Times New Roman"/>
                      </a:endParaRPr>
                    </a:p>
                  </a:txBody>
                  <a:tcPr marL="65056" marR="6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a:latin typeface="Times New Roman"/>
                          <a:ea typeface="Times New Roman"/>
                          <a:cs typeface="Times New Roman"/>
                        </a:rPr>
                        <a:t>2049</a:t>
                      </a:r>
                      <a:endParaRPr lang="en-GB" sz="1100">
                        <a:latin typeface="Times New Roman"/>
                        <a:ea typeface="Times New Roman"/>
                        <a:cs typeface="Times New Roman"/>
                      </a:endParaRPr>
                    </a:p>
                  </a:txBody>
                  <a:tcPr marL="65056" marR="6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a:latin typeface="Times New Roman"/>
                          <a:ea typeface="Times New Roman"/>
                          <a:cs typeface="Times New Roman"/>
                        </a:rPr>
                        <a:t>2</a:t>
                      </a:r>
                      <a:endParaRPr lang="en-GB" sz="1100">
                        <a:latin typeface="Times New Roman"/>
                        <a:ea typeface="Times New Roman"/>
                        <a:cs typeface="Times New Roman"/>
                      </a:endParaRPr>
                    </a:p>
                  </a:txBody>
                  <a:tcPr marL="65056" marR="6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a:latin typeface="Times New Roman"/>
                          <a:ea typeface="Times New Roman"/>
                          <a:cs typeface="Times New Roman"/>
                        </a:rPr>
                        <a:t>6258</a:t>
                      </a:r>
                      <a:endParaRPr lang="en-GB" sz="1100">
                        <a:latin typeface="Times New Roman"/>
                        <a:ea typeface="Times New Roman"/>
                        <a:cs typeface="Times New Roman"/>
                      </a:endParaRPr>
                    </a:p>
                  </a:txBody>
                  <a:tcPr marL="65056" marR="6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a:latin typeface="Times New Roman"/>
                          <a:ea typeface="Times New Roman"/>
                          <a:cs typeface="Times New Roman"/>
                        </a:rPr>
                        <a:t>3.97</a:t>
                      </a:r>
                      <a:endParaRPr lang="en-GB" sz="1100">
                        <a:latin typeface="Times New Roman"/>
                        <a:ea typeface="Times New Roman"/>
                        <a:cs typeface="Times New Roman"/>
                      </a:endParaRPr>
                    </a:p>
                  </a:txBody>
                  <a:tcPr marL="65056" marR="6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a:latin typeface="Times New Roman"/>
                          <a:ea typeface="Times New Roman"/>
                          <a:cs typeface="Times New Roman"/>
                        </a:rPr>
                        <a:t>29.2</a:t>
                      </a:r>
                      <a:endParaRPr lang="en-GB" sz="1100">
                        <a:latin typeface="Times New Roman"/>
                        <a:ea typeface="Times New Roman"/>
                        <a:cs typeface="Times New Roman"/>
                      </a:endParaRPr>
                    </a:p>
                  </a:txBody>
                  <a:tcPr marL="65056" marR="6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569">
                <a:tc>
                  <a:txBody>
                    <a:bodyPr/>
                    <a:lstStyle/>
                    <a:p>
                      <a:pPr algn="ctr">
                        <a:spcAft>
                          <a:spcPts val="0"/>
                        </a:spcAft>
                      </a:pPr>
                      <a:r>
                        <a:rPr lang="en-US" sz="900">
                          <a:latin typeface="Times New Roman"/>
                          <a:ea typeface="Times New Roman"/>
                          <a:cs typeface="Times New Roman"/>
                        </a:rPr>
                        <a:t>2</a:t>
                      </a:r>
                      <a:endParaRPr lang="en-GB" sz="1100">
                        <a:latin typeface="Times New Roman"/>
                        <a:ea typeface="Times New Roman"/>
                        <a:cs typeface="Times New Roman"/>
                      </a:endParaRPr>
                    </a:p>
                  </a:txBody>
                  <a:tcPr marL="65056" marR="6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a:latin typeface="Times New Roman"/>
                          <a:ea typeface="Times New Roman"/>
                          <a:cs typeface="Times New Roman"/>
                        </a:rPr>
                        <a:t>126</a:t>
                      </a:r>
                      <a:endParaRPr lang="en-GB" sz="1100">
                        <a:latin typeface="Times New Roman"/>
                        <a:ea typeface="Times New Roman"/>
                        <a:cs typeface="Times New Roman"/>
                      </a:endParaRPr>
                    </a:p>
                  </a:txBody>
                  <a:tcPr marL="65056" marR="6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a:latin typeface="Times New Roman"/>
                          <a:ea typeface="Times New Roman"/>
                          <a:cs typeface="Times New Roman"/>
                        </a:rPr>
                        <a:t>2049</a:t>
                      </a:r>
                      <a:endParaRPr lang="en-GB" sz="1100">
                        <a:latin typeface="Times New Roman"/>
                        <a:ea typeface="Times New Roman"/>
                        <a:cs typeface="Times New Roman"/>
                      </a:endParaRPr>
                    </a:p>
                  </a:txBody>
                  <a:tcPr marL="65056" marR="6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a:latin typeface="Times New Roman"/>
                          <a:ea typeface="Times New Roman"/>
                          <a:cs typeface="Times New Roman"/>
                        </a:rPr>
                        <a:t>2</a:t>
                      </a:r>
                      <a:endParaRPr lang="en-GB" sz="1100">
                        <a:latin typeface="Times New Roman"/>
                        <a:ea typeface="Times New Roman"/>
                        <a:cs typeface="Times New Roman"/>
                      </a:endParaRPr>
                    </a:p>
                  </a:txBody>
                  <a:tcPr marL="65056" marR="6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a:latin typeface="Times New Roman"/>
                          <a:ea typeface="Times New Roman"/>
                          <a:cs typeface="Times New Roman"/>
                        </a:rPr>
                        <a:t>6275</a:t>
                      </a:r>
                      <a:endParaRPr lang="en-GB" sz="1100">
                        <a:latin typeface="Times New Roman"/>
                        <a:ea typeface="Times New Roman"/>
                        <a:cs typeface="Times New Roman"/>
                      </a:endParaRPr>
                    </a:p>
                  </a:txBody>
                  <a:tcPr marL="65056" marR="6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a:latin typeface="Times New Roman"/>
                          <a:ea typeface="Times New Roman"/>
                          <a:cs typeface="Times New Roman"/>
                        </a:rPr>
                        <a:t>3.97</a:t>
                      </a:r>
                      <a:endParaRPr lang="en-GB" sz="1100">
                        <a:latin typeface="Times New Roman"/>
                        <a:ea typeface="Times New Roman"/>
                        <a:cs typeface="Times New Roman"/>
                      </a:endParaRPr>
                    </a:p>
                  </a:txBody>
                  <a:tcPr marL="65056" marR="6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a:latin typeface="Times New Roman"/>
                          <a:ea typeface="Times New Roman"/>
                          <a:cs typeface="Times New Roman"/>
                        </a:rPr>
                        <a:t>29.7</a:t>
                      </a:r>
                      <a:endParaRPr lang="en-GB" sz="1100">
                        <a:latin typeface="Times New Roman"/>
                        <a:ea typeface="Times New Roman"/>
                        <a:cs typeface="Times New Roman"/>
                      </a:endParaRPr>
                    </a:p>
                  </a:txBody>
                  <a:tcPr marL="65056" marR="6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569">
                <a:tc>
                  <a:txBody>
                    <a:bodyPr/>
                    <a:lstStyle/>
                    <a:p>
                      <a:pPr algn="ctr">
                        <a:spcAft>
                          <a:spcPts val="0"/>
                        </a:spcAft>
                      </a:pPr>
                      <a:r>
                        <a:rPr lang="en-US" sz="900">
                          <a:latin typeface="Times New Roman"/>
                          <a:ea typeface="Times New Roman"/>
                          <a:cs typeface="Times New Roman"/>
                        </a:rPr>
                        <a:t>3</a:t>
                      </a:r>
                      <a:endParaRPr lang="en-GB" sz="1100">
                        <a:latin typeface="Times New Roman"/>
                        <a:ea typeface="Times New Roman"/>
                        <a:cs typeface="Times New Roman"/>
                      </a:endParaRPr>
                    </a:p>
                  </a:txBody>
                  <a:tcPr marL="65056" marR="6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a:latin typeface="Times New Roman"/>
                          <a:ea typeface="Times New Roman"/>
                          <a:cs typeface="Times New Roman"/>
                        </a:rPr>
                        <a:t>148</a:t>
                      </a:r>
                      <a:endParaRPr lang="en-GB" sz="1100">
                        <a:latin typeface="Times New Roman"/>
                        <a:ea typeface="Times New Roman"/>
                        <a:cs typeface="Times New Roman"/>
                      </a:endParaRPr>
                    </a:p>
                  </a:txBody>
                  <a:tcPr marL="65056" marR="6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a:latin typeface="Times New Roman"/>
                          <a:ea typeface="Times New Roman"/>
                          <a:cs typeface="Times New Roman"/>
                        </a:rPr>
                        <a:t>2042</a:t>
                      </a:r>
                      <a:endParaRPr lang="en-GB" sz="1100">
                        <a:latin typeface="Times New Roman"/>
                        <a:ea typeface="Times New Roman"/>
                        <a:cs typeface="Times New Roman"/>
                      </a:endParaRPr>
                    </a:p>
                  </a:txBody>
                  <a:tcPr marL="65056" marR="6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a:latin typeface="Times New Roman"/>
                          <a:ea typeface="Times New Roman"/>
                          <a:cs typeface="Times New Roman"/>
                        </a:rPr>
                        <a:t>3</a:t>
                      </a:r>
                      <a:endParaRPr lang="en-GB" sz="1100">
                        <a:latin typeface="Times New Roman"/>
                        <a:ea typeface="Times New Roman"/>
                        <a:cs typeface="Times New Roman"/>
                      </a:endParaRPr>
                    </a:p>
                  </a:txBody>
                  <a:tcPr marL="65056" marR="6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a:latin typeface="Times New Roman"/>
                          <a:ea typeface="Times New Roman"/>
                          <a:cs typeface="Times New Roman"/>
                        </a:rPr>
                        <a:t>6277</a:t>
                      </a:r>
                      <a:endParaRPr lang="en-GB" sz="1100">
                        <a:latin typeface="Times New Roman"/>
                        <a:ea typeface="Times New Roman"/>
                        <a:cs typeface="Times New Roman"/>
                      </a:endParaRPr>
                    </a:p>
                  </a:txBody>
                  <a:tcPr marL="65056" marR="6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a:latin typeface="Times New Roman"/>
                          <a:ea typeface="Times New Roman"/>
                          <a:cs typeface="Times New Roman"/>
                        </a:rPr>
                        <a:t>3.97</a:t>
                      </a:r>
                      <a:endParaRPr lang="en-GB" sz="1100">
                        <a:latin typeface="Times New Roman"/>
                        <a:ea typeface="Times New Roman"/>
                        <a:cs typeface="Times New Roman"/>
                      </a:endParaRPr>
                    </a:p>
                  </a:txBody>
                  <a:tcPr marL="65056" marR="6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a:latin typeface="Times New Roman"/>
                          <a:ea typeface="Times New Roman"/>
                          <a:cs typeface="Times New Roman"/>
                        </a:rPr>
                        <a:t>29.6</a:t>
                      </a:r>
                      <a:endParaRPr lang="en-GB" sz="1100">
                        <a:latin typeface="Times New Roman"/>
                        <a:ea typeface="Times New Roman"/>
                        <a:cs typeface="Times New Roman"/>
                      </a:endParaRPr>
                    </a:p>
                  </a:txBody>
                  <a:tcPr marL="65056" marR="6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569">
                <a:tc>
                  <a:txBody>
                    <a:bodyPr/>
                    <a:lstStyle/>
                    <a:p>
                      <a:pPr algn="ctr">
                        <a:spcAft>
                          <a:spcPts val="0"/>
                        </a:spcAft>
                      </a:pPr>
                      <a:r>
                        <a:rPr lang="en-US" sz="900">
                          <a:latin typeface="Times New Roman"/>
                          <a:ea typeface="Times New Roman"/>
                          <a:cs typeface="Times New Roman"/>
                        </a:rPr>
                        <a:t>4</a:t>
                      </a:r>
                      <a:endParaRPr lang="en-GB" sz="1100">
                        <a:latin typeface="Times New Roman"/>
                        <a:ea typeface="Times New Roman"/>
                        <a:cs typeface="Times New Roman"/>
                      </a:endParaRPr>
                    </a:p>
                  </a:txBody>
                  <a:tcPr marL="65056" marR="6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a:latin typeface="Times New Roman"/>
                          <a:ea typeface="Times New Roman"/>
                          <a:cs typeface="Times New Roman"/>
                        </a:rPr>
                        <a:t>155</a:t>
                      </a:r>
                      <a:endParaRPr lang="en-GB" sz="1100">
                        <a:latin typeface="Times New Roman"/>
                        <a:ea typeface="Times New Roman"/>
                        <a:cs typeface="Times New Roman"/>
                      </a:endParaRPr>
                    </a:p>
                  </a:txBody>
                  <a:tcPr marL="65056" marR="6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a:latin typeface="Times New Roman"/>
                          <a:ea typeface="Times New Roman"/>
                          <a:cs typeface="Times New Roman"/>
                        </a:rPr>
                        <a:t>2008</a:t>
                      </a:r>
                      <a:endParaRPr lang="en-GB" sz="1100">
                        <a:latin typeface="Times New Roman"/>
                        <a:ea typeface="Times New Roman"/>
                        <a:cs typeface="Times New Roman"/>
                      </a:endParaRPr>
                    </a:p>
                  </a:txBody>
                  <a:tcPr marL="65056" marR="6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a:latin typeface="Times New Roman"/>
                          <a:ea typeface="Times New Roman"/>
                          <a:cs typeface="Times New Roman"/>
                        </a:rPr>
                        <a:t>3</a:t>
                      </a:r>
                      <a:endParaRPr lang="en-GB" sz="1100">
                        <a:latin typeface="Times New Roman"/>
                        <a:ea typeface="Times New Roman"/>
                        <a:cs typeface="Times New Roman"/>
                      </a:endParaRPr>
                    </a:p>
                  </a:txBody>
                  <a:tcPr marL="65056" marR="6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a:latin typeface="Times New Roman"/>
                          <a:ea typeface="Times New Roman"/>
                          <a:cs typeface="Times New Roman"/>
                        </a:rPr>
                        <a:t>6182</a:t>
                      </a:r>
                      <a:endParaRPr lang="en-GB" sz="1100">
                        <a:latin typeface="Times New Roman"/>
                        <a:ea typeface="Times New Roman"/>
                        <a:cs typeface="Times New Roman"/>
                      </a:endParaRPr>
                    </a:p>
                  </a:txBody>
                  <a:tcPr marL="65056" marR="6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a:latin typeface="Times New Roman"/>
                          <a:ea typeface="Times New Roman"/>
                          <a:cs typeface="Times New Roman"/>
                        </a:rPr>
                        <a:t>3.97</a:t>
                      </a:r>
                      <a:endParaRPr lang="en-GB" sz="1100">
                        <a:latin typeface="Times New Roman"/>
                        <a:ea typeface="Times New Roman"/>
                        <a:cs typeface="Times New Roman"/>
                      </a:endParaRPr>
                    </a:p>
                  </a:txBody>
                  <a:tcPr marL="65056" marR="6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dirty="0">
                          <a:latin typeface="Times New Roman"/>
                          <a:ea typeface="Times New Roman"/>
                          <a:cs typeface="Times New Roman"/>
                        </a:rPr>
                        <a:t>29.7</a:t>
                      </a:r>
                      <a:endParaRPr lang="en-GB" sz="1100" dirty="0">
                        <a:latin typeface="Times New Roman"/>
                        <a:ea typeface="Times New Roman"/>
                        <a:cs typeface="Times New Roman"/>
                      </a:endParaRPr>
                    </a:p>
                  </a:txBody>
                  <a:tcPr marL="65056" marR="6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1143000" y="5257800"/>
          <a:ext cx="6019800" cy="1143000"/>
        </p:xfrm>
        <a:graphic>
          <a:graphicData uri="http://schemas.openxmlformats.org/drawingml/2006/table">
            <a:tbl>
              <a:tblPr/>
              <a:tblGrid>
                <a:gridCol w="733969"/>
                <a:gridCol w="1957947"/>
                <a:gridCol w="1663942"/>
                <a:gridCol w="1663942"/>
              </a:tblGrid>
              <a:tr h="381000">
                <a:tc>
                  <a:txBody>
                    <a:bodyPr/>
                    <a:lstStyle/>
                    <a:p>
                      <a:pPr algn="ctr">
                        <a:spcAft>
                          <a:spcPts val="0"/>
                        </a:spcAft>
                      </a:pPr>
                      <a:r>
                        <a:rPr lang="en-US" sz="1000" dirty="0">
                          <a:latin typeface="Times New Roman"/>
                          <a:ea typeface="Times New Roman"/>
                          <a:cs typeface="Times New Roman"/>
                        </a:rPr>
                        <a:t>Peptide</a:t>
                      </a:r>
                      <a:endParaRPr lang="en-GB"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Times New Roman"/>
                          <a:ea typeface="Times New Roman"/>
                          <a:cs typeface="Times New Roman"/>
                        </a:rPr>
                        <a:t>Sequence</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Times New Roman"/>
                          <a:ea typeface="Times New Roman"/>
                          <a:cs typeface="Times New Roman"/>
                        </a:rPr>
                        <a:t>RPRL intra-turn hydrogen bond (% of conformations)</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Times New Roman"/>
                          <a:ea typeface="Times New Roman"/>
                          <a:cs typeface="Times New Roman"/>
                        </a:rPr>
                        <a:t>RLSH intra-turn hydrogen bond (% of conformations)</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n-US" sz="1000">
                          <a:latin typeface="Times New Roman"/>
                          <a:ea typeface="Times New Roman"/>
                          <a:cs typeface="Times New Roman"/>
                        </a:rPr>
                        <a:t>1</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Times New Roman"/>
                          <a:ea typeface="Times New Roman"/>
                          <a:cs typeface="Times New Roman"/>
                        </a:rPr>
                        <a:t>Cyclo(1-6)QRPRLS</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dirty="0">
                          <a:latin typeface="Times New Roman"/>
                          <a:ea typeface="Times New Roman"/>
                          <a:cs typeface="Times New Roman"/>
                        </a:rPr>
                        <a:t>82.3</a:t>
                      </a:r>
                      <a:endParaRPr lang="en-GB"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n-US" sz="1000">
                          <a:latin typeface="Times New Roman"/>
                          <a:ea typeface="Times New Roman"/>
                          <a:cs typeface="Times New Roman"/>
                        </a:rPr>
                        <a:t>-</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n-US" sz="1000">
                          <a:latin typeface="Times New Roman"/>
                          <a:ea typeface="Times New Roman"/>
                          <a:cs typeface="Times New Roman"/>
                        </a:rPr>
                        <a:t>2</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Times New Roman"/>
                          <a:ea typeface="Times New Roman"/>
                          <a:cs typeface="Times New Roman"/>
                        </a:rPr>
                        <a:t>Cyclo(1-7)QRPRLSH</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dirty="0">
                          <a:latin typeface="Times New Roman"/>
                          <a:ea typeface="Times New Roman"/>
                          <a:cs typeface="Times New Roman"/>
                        </a:rPr>
                        <a:t>63.5</a:t>
                      </a:r>
                      <a:endParaRPr lang="en-GB"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n-US" sz="1000">
                          <a:latin typeface="Times New Roman"/>
                          <a:ea typeface="Times New Roman"/>
                          <a:cs typeface="Times New Roman"/>
                        </a:rPr>
                        <a:t>3.0</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n-US" sz="1000">
                          <a:latin typeface="Times New Roman"/>
                          <a:ea typeface="Times New Roman"/>
                          <a:cs typeface="Times New Roman"/>
                        </a:rPr>
                        <a:t>3</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Times New Roman"/>
                          <a:ea typeface="Times New Roman"/>
                          <a:cs typeface="Times New Roman"/>
                        </a:rPr>
                        <a:t>Cyclo(1-8)QRPRLSHK</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Times New Roman"/>
                          <a:ea typeface="Times New Roman"/>
                          <a:cs typeface="Times New Roman"/>
                        </a:rPr>
                        <a:t>0</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dirty="0">
                          <a:latin typeface="Times New Roman"/>
                          <a:ea typeface="Times New Roman"/>
                          <a:cs typeface="Times New Roman"/>
                        </a:rPr>
                        <a:t>78.5</a:t>
                      </a:r>
                      <a:endParaRPr lang="en-GB"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190500">
                <a:tc>
                  <a:txBody>
                    <a:bodyPr/>
                    <a:lstStyle/>
                    <a:p>
                      <a:pPr algn="ctr">
                        <a:spcAft>
                          <a:spcPts val="0"/>
                        </a:spcAft>
                      </a:pPr>
                      <a:r>
                        <a:rPr lang="en-US" sz="1000">
                          <a:latin typeface="Times New Roman"/>
                          <a:ea typeface="Times New Roman"/>
                          <a:cs typeface="Times New Roman"/>
                        </a:rPr>
                        <a:t>4</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Times New Roman"/>
                          <a:ea typeface="Times New Roman"/>
                          <a:cs typeface="Times New Roman"/>
                        </a:rPr>
                        <a:t>Cyclo(1-9)QRPRLSHKG</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Times New Roman"/>
                          <a:ea typeface="Times New Roman"/>
                          <a:cs typeface="Times New Roman"/>
                        </a:rPr>
                        <a:t>1.3</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dirty="0">
                          <a:latin typeface="Times New Roman"/>
                          <a:ea typeface="Times New Roman"/>
                          <a:cs typeface="Times New Roman"/>
                        </a:rPr>
                        <a:t>49.7</a:t>
                      </a:r>
                      <a:endParaRPr lang="en-GB"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962744"/>
          </a:xfrm>
        </p:spPr>
        <p:style>
          <a:lnRef idx="0">
            <a:schemeClr val="accent2"/>
          </a:lnRef>
          <a:fillRef idx="3">
            <a:schemeClr val="accent2"/>
          </a:fillRef>
          <a:effectRef idx="3">
            <a:schemeClr val="accent2"/>
          </a:effectRef>
          <a:fontRef idx="minor">
            <a:schemeClr val="lt1"/>
          </a:fontRef>
        </p:style>
        <p:txBody>
          <a:bodyPr>
            <a:noAutofit/>
          </a:bodyPr>
          <a:lstStyle/>
          <a:p>
            <a:r>
              <a:rPr lang="en-US" sz="3200" dirty="0" smtClean="0"/>
              <a:t>A common feature among the active peptides was a </a:t>
            </a:r>
            <a:r>
              <a:rPr lang="el-GR" sz="3200" dirty="0" smtClean="0"/>
              <a:t>β</a:t>
            </a:r>
            <a:r>
              <a:rPr lang="en-US" sz="3200" dirty="0" smtClean="0"/>
              <a:t>-turn at ‘RPRL’</a:t>
            </a:r>
            <a:endParaRPr lang="en-US" sz="3200" dirty="0"/>
          </a:p>
        </p:txBody>
      </p:sp>
      <p:grpSp>
        <p:nvGrpSpPr>
          <p:cNvPr id="3" name="Group 17"/>
          <p:cNvGrpSpPr/>
          <p:nvPr/>
        </p:nvGrpSpPr>
        <p:grpSpPr>
          <a:xfrm>
            <a:off x="762000" y="1219200"/>
            <a:ext cx="3748379" cy="3505200"/>
            <a:chOff x="838200" y="2057400"/>
            <a:chExt cx="3748379" cy="3505200"/>
          </a:xfrm>
        </p:grpSpPr>
        <p:pic>
          <p:nvPicPr>
            <p:cNvPr id="4" name="Picture 3" descr="sixseven_overlay.png"/>
            <p:cNvPicPr>
              <a:picLocks noChangeAspect="1"/>
            </p:cNvPicPr>
            <p:nvPr/>
          </p:nvPicPr>
          <p:blipFill>
            <a:blip r:embed="rId2" cstate="print"/>
            <a:srcRect l="22599" t="9882" r="23164" b="14747"/>
            <a:stretch>
              <a:fillRect/>
            </a:stretch>
          </p:blipFill>
          <p:spPr>
            <a:xfrm>
              <a:off x="838200" y="2057400"/>
              <a:ext cx="3657600" cy="3505200"/>
            </a:xfrm>
            <a:prstGeom prst="rect">
              <a:avLst/>
            </a:prstGeom>
          </p:spPr>
        </p:pic>
        <p:sp>
          <p:nvSpPr>
            <p:cNvPr id="6" name="Text Box 6"/>
            <p:cNvSpPr txBox="1">
              <a:spLocks noChangeArrowheads="1"/>
            </p:cNvSpPr>
            <p:nvPr/>
          </p:nvSpPr>
          <p:spPr bwMode="auto">
            <a:xfrm>
              <a:off x="2819400" y="2590800"/>
              <a:ext cx="395579" cy="213422"/>
            </a:xfrm>
            <a:prstGeom prst="rect">
              <a:avLst/>
            </a:prstGeom>
            <a:noFill/>
            <a:ln w="9525">
              <a:noFill/>
              <a:miter lim="800000"/>
              <a:headEnd/>
              <a:tailEnd/>
            </a:ln>
            <a:effectLst/>
          </p:spPr>
          <p:txBody>
            <a:bodyPr wrap="none">
              <a:spAutoFit/>
            </a:bodyPr>
            <a:lstStyle/>
            <a:p>
              <a:r>
                <a:rPr lang="en-US" sz="1600" b="1" dirty="0"/>
                <a:t>Arg2</a:t>
              </a:r>
            </a:p>
          </p:txBody>
        </p:sp>
        <p:sp>
          <p:nvSpPr>
            <p:cNvPr id="7" name="Text Box 7"/>
            <p:cNvSpPr txBox="1">
              <a:spLocks noChangeArrowheads="1"/>
            </p:cNvSpPr>
            <p:nvPr/>
          </p:nvSpPr>
          <p:spPr bwMode="auto">
            <a:xfrm>
              <a:off x="3726024" y="3063178"/>
              <a:ext cx="388776" cy="213422"/>
            </a:xfrm>
            <a:prstGeom prst="rect">
              <a:avLst/>
            </a:prstGeom>
            <a:noFill/>
            <a:ln w="9525">
              <a:noFill/>
              <a:miter lim="800000"/>
              <a:headEnd/>
              <a:tailEnd/>
            </a:ln>
            <a:effectLst/>
          </p:spPr>
          <p:txBody>
            <a:bodyPr wrap="none">
              <a:spAutoFit/>
            </a:bodyPr>
            <a:lstStyle/>
            <a:p>
              <a:r>
                <a:rPr lang="en-US" sz="1600" b="1" dirty="0"/>
                <a:t>Pro3</a:t>
              </a:r>
            </a:p>
          </p:txBody>
        </p:sp>
        <p:sp>
          <p:nvSpPr>
            <p:cNvPr id="8" name="Text Box 8"/>
            <p:cNvSpPr txBox="1">
              <a:spLocks noChangeArrowheads="1"/>
            </p:cNvSpPr>
            <p:nvPr/>
          </p:nvSpPr>
          <p:spPr bwMode="auto">
            <a:xfrm>
              <a:off x="4191000" y="4434778"/>
              <a:ext cx="395579" cy="213422"/>
            </a:xfrm>
            <a:prstGeom prst="rect">
              <a:avLst/>
            </a:prstGeom>
            <a:noFill/>
            <a:ln w="9525">
              <a:noFill/>
              <a:miter lim="800000"/>
              <a:headEnd/>
              <a:tailEnd/>
            </a:ln>
            <a:effectLst/>
          </p:spPr>
          <p:txBody>
            <a:bodyPr wrap="none">
              <a:spAutoFit/>
            </a:bodyPr>
            <a:lstStyle/>
            <a:p>
              <a:r>
                <a:rPr lang="en-US" sz="1600" b="1" dirty="0"/>
                <a:t>Arg4</a:t>
              </a:r>
            </a:p>
          </p:txBody>
        </p:sp>
        <p:sp>
          <p:nvSpPr>
            <p:cNvPr id="9" name="Text Box 9"/>
            <p:cNvSpPr txBox="1">
              <a:spLocks noChangeArrowheads="1"/>
            </p:cNvSpPr>
            <p:nvPr/>
          </p:nvSpPr>
          <p:spPr bwMode="auto">
            <a:xfrm>
              <a:off x="2819400" y="5044378"/>
              <a:ext cx="402383" cy="213422"/>
            </a:xfrm>
            <a:prstGeom prst="rect">
              <a:avLst/>
            </a:prstGeom>
            <a:noFill/>
            <a:ln w="9525">
              <a:noFill/>
              <a:miter lim="800000"/>
              <a:headEnd/>
              <a:tailEnd/>
            </a:ln>
            <a:effectLst/>
          </p:spPr>
          <p:txBody>
            <a:bodyPr wrap="none">
              <a:spAutoFit/>
            </a:bodyPr>
            <a:lstStyle/>
            <a:p>
              <a:r>
                <a:rPr lang="en-US" sz="1600" b="1" dirty="0"/>
                <a:t>Leu5</a:t>
              </a:r>
            </a:p>
          </p:txBody>
        </p:sp>
      </p:grpSp>
      <p:grpSp>
        <p:nvGrpSpPr>
          <p:cNvPr id="13" name="Group 18"/>
          <p:cNvGrpSpPr/>
          <p:nvPr/>
        </p:nvGrpSpPr>
        <p:grpSpPr>
          <a:xfrm>
            <a:off x="4648200" y="1143000"/>
            <a:ext cx="4144375" cy="3124200"/>
            <a:chOff x="4800600" y="2209800"/>
            <a:chExt cx="4144375" cy="3124200"/>
          </a:xfrm>
        </p:grpSpPr>
        <p:pic>
          <p:nvPicPr>
            <p:cNvPr id="5" name="Picture 4" descr="eightnine_overlay.png"/>
            <p:cNvPicPr>
              <a:picLocks noChangeAspect="1"/>
            </p:cNvPicPr>
            <p:nvPr/>
          </p:nvPicPr>
          <p:blipFill>
            <a:blip r:embed="rId3" cstate="print"/>
            <a:srcRect l="21469" t="18024" r="22034" b="16436"/>
            <a:stretch>
              <a:fillRect/>
            </a:stretch>
          </p:blipFill>
          <p:spPr>
            <a:xfrm>
              <a:off x="4800600" y="2209800"/>
              <a:ext cx="3810000" cy="3048000"/>
            </a:xfrm>
            <a:prstGeom prst="rect">
              <a:avLst/>
            </a:prstGeom>
          </p:spPr>
        </p:pic>
        <p:sp>
          <p:nvSpPr>
            <p:cNvPr id="10" name="Text Box 6"/>
            <p:cNvSpPr txBox="1">
              <a:spLocks noChangeArrowheads="1"/>
            </p:cNvSpPr>
            <p:nvPr/>
          </p:nvSpPr>
          <p:spPr bwMode="auto">
            <a:xfrm>
              <a:off x="7391400" y="2438400"/>
              <a:ext cx="582980" cy="338554"/>
            </a:xfrm>
            <a:prstGeom prst="rect">
              <a:avLst/>
            </a:prstGeom>
            <a:noFill/>
            <a:ln w="9525">
              <a:noFill/>
              <a:miter lim="800000"/>
              <a:headEnd/>
              <a:tailEnd/>
            </a:ln>
            <a:effectLst/>
          </p:spPr>
          <p:txBody>
            <a:bodyPr wrap="none">
              <a:spAutoFit/>
            </a:bodyPr>
            <a:lstStyle/>
            <a:p>
              <a:r>
                <a:rPr lang="en-US" sz="1600" b="1" dirty="0" smtClean="0"/>
                <a:t>Arg4</a:t>
              </a:r>
              <a:endParaRPr lang="en-US" sz="1600" b="1" dirty="0"/>
            </a:p>
          </p:txBody>
        </p:sp>
        <p:sp>
          <p:nvSpPr>
            <p:cNvPr id="11" name="Text Box 7"/>
            <p:cNvSpPr txBox="1">
              <a:spLocks noChangeArrowheads="1"/>
            </p:cNvSpPr>
            <p:nvPr/>
          </p:nvSpPr>
          <p:spPr bwMode="auto">
            <a:xfrm>
              <a:off x="8153400" y="3048000"/>
              <a:ext cx="588623" cy="338554"/>
            </a:xfrm>
            <a:prstGeom prst="rect">
              <a:avLst/>
            </a:prstGeom>
            <a:noFill/>
            <a:ln w="9525">
              <a:noFill/>
              <a:miter lim="800000"/>
              <a:headEnd/>
              <a:tailEnd/>
            </a:ln>
            <a:effectLst/>
          </p:spPr>
          <p:txBody>
            <a:bodyPr wrap="none">
              <a:spAutoFit/>
            </a:bodyPr>
            <a:lstStyle/>
            <a:p>
              <a:r>
                <a:rPr lang="en-US" sz="1600" b="1" dirty="0" smtClean="0"/>
                <a:t>Leu5</a:t>
              </a:r>
              <a:endParaRPr lang="en-US" sz="1600" b="1" dirty="0"/>
            </a:p>
          </p:txBody>
        </p:sp>
        <p:sp>
          <p:nvSpPr>
            <p:cNvPr id="12" name="Text Box 8"/>
            <p:cNvSpPr txBox="1">
              <a:spLocks noChangeArrowheads="1"/>
            </p:cNvSpPr>
            <p:nvPr/>
          </p:nvSpPr>
          <p:spPr bwMode="auto">
            <a:xfrm>
              <a:off x="8382000" y="4419600"/>
              <a:ext cx="562975" cy="338554"/>
            </a:xfrm>
            <a:prstGeom prst="rect">
              <a:avLst/>
            </a:prstGeom>
            <a:noFill/>
            <a:ln w="9525">
              <a:noFill/>
              <a:miter lim="800000"/>
              <a:headEnd/>
              <a:tailEnd/>
            </a:ln>
            <a:effectLst/>
          </p:spPr>
          <p:txBody>
            <a:bodyPr wrap="none">
              <a:spAutoFit/>
            </a:bodyPr>
            <a:lstStyle/>
            <a:p>
              <a:r>
                <a:rPr lang="en-US" sz="1600" b="1" dirty="0" smtClean="0"/>
                <a:t>Ser6</a:t>
              </a:r>
              <a:endParaRPr lang="en-US" sz="1600" b="1" dirty="0"/>
            </a:p>
          </p:txBody>
        </p:sp>
        <p:sp>
          <p:nvSpPr>
            <p:cNvPr id="14" name="Text Box 8"/>
            <p:cNvSpPr txBox="1">
              <a:spLocks noChangeArrowheads="1"/>
            </p:cNvSpPr>
            <p:nvPr/>
          </p:nvSpPr>
          <p:spPr bwMode="auto">
            <a:xfrm>
              <a:off x="7057025" y="4995446"/>
              <a:ext cx="550151" cy="338554"/>
            </a:xfrm>
            <a:prstGeom prst="rect">
              <a:avLst/>
            </a:prstGeom>
            <a:noFill/>
            <a:ln w="9525">
              <a:noFill/>
              <a:miter lim="800000"/>
              <a:headEnd/>
              <a:tailEnd/>
            </a:ln>
            <a:effectLst/>
          </p:spPr>
          <p:txBody>
            <a:bodyPr wrap="none">
              <a:spAutoFit/>
            </a:bodyPr>
            <a:lstStyle/>
            <a:p>
              <a:r>
                <a:rPr lang="en-US" sz="1600" b="1" dirty="0" smtClean="0"/>
                <a:t>His7</a:t>
              </a:r>
              <a:endParaRPr lang="en-US" sz="1600" b="1" dirty="0"/>
            </a:p>
          </p:txBody>
        </p:sp>
      </p:grpSp>
      <p:sp>
        <p:nvSpPr>
          <p:cNvPr id="16" name="TextBox 15"/>
          <p:cNvSpPr txBox="1"/>
          <p:nvPr/>
        </p:nvSpPr>
        <p:spPr>
          <a:xfrm>
            <a:off x="685800" y="4724400"/>
            <a:ext cx="3746025" cy="646331"/>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en-US" b="1" dirty="0" smtClean="0"/>
              <a:t>RPRL </a:t>
            </a:r>
            <a:r>
              <a:rPr lang="el-GR" b="1" dirty="0" smtClean="0"/>
              <a:t>β</a:t>
            </a:r>
            <a:r>
              <a:rPr lang="en-US" b="1" dirty="0" smtClean="0"/>
              <a:t>-turn in 92-100% of simulation</a:t>
            </a:r>
          </a:p>
          <a:p>
            <a:pPr algn="ctr"/>
            <a:r>
              <a:rPr lang="en-US" b="1" dirty="0" smtClean="0"/>
              <a:t>Moderate binding at APJ</a:t>
            </a:r>
            <a:endParaRPr lang="en-US" b="1" dirty="0"/>
          </a:p>
        </p:txBody>
      </p:sp>
      <p:sp>
        <p:nvSpPr>
          <p:cNvPr id="17" name="TextBox 16"/>
          <p:cNvSpPr txBox="1"/>
          <p:nvPr/>
        </p:nvSpPr>
        <p:spPr>
          <a:xfrm>
            <a:off x="5029200" y="4495800"/>
            <a:ext cx="3511987" cy="92333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pPr algn="ctr"/>
            <a:r>
              <a:rPr lang="en-US" b="1" dirty="0" smtClean="0">
                <a:solidFill>
                  <a:schemeClr val="bg1"/>
                </a:solidFill>
              </a:rPr>
              <a:t>RPRL </a:t>
            </a:r>
            <a:r>
              <a:rPr lang="el-GR" b="1" dirty="0" smtClean="0">
                <a:solidFill>
                  <a:schemeClr val="bg1"/>
                </a:solidFill>
              </a:rPr>
              <a:t>β</a:t>
            </a:r>
            <a:r>
              <a:rPr lang="en-US" b="1" dirty="0" smtClean="0">
                <a:solidFill>
                  <a:schemeClr val="bg1"/>
                </a:solidFill>
              </a:rPr>
              <a:t>-turn in 5-13% of simulation</a:t>
            </a:r>
          </a:p>
          <a:p>
            <a:pPr algn="ctr"/>
            <a:r>
              <a:rPr lang="en-US" b="1" dirty="0" smtClean="0">
                <a:solidFill>
                  <a:schemeClr val="bg1"/>
                </a:solidFill>
              </a:rPr>
              <a:t>(RLSH-turn preferred)</a:t>
            </a:r>
          </a:p>
          <a:p>
            <a:pPr algn="ctr"/>
            <a:r>
              <a:rPr lang="en-US" b="1" dirty="0" smtClean="0">
                <a:solidFill>
                  <a:schemeClr val="bg1"/>
                </a:solidFill>
              </a:rPr>
              <a:t>No binding at APJ</a:t>
            </a:r>
            <a:endParaRPr lang="en-US" b="1" dirty="0">
              <a:solidFill>
                <a:schemeClr val="bg1"/>
              </a:solidFill>
            </a:endParaRPr>
          </a:p>
        </p:txBody>
      </p:sp>
      <p:sp>
        <p:nvSpPr>
          <p:cNvPr id="15" name="TextBox 14"/>
          <p:cNvSpPr txBox="1"/>
          <p:nvPr/>
        </p:nvSpPr>
        <p:spPr>
          <a:xfrm>
            <a:off x="533400" y="5562600"/>
            <a:ext cx="7289368" cy="646331"/>
          </a:xfrm>
          <a:prstGeom prst="rect">
            <a:avLst/>
          </a:prstGeom>
          <a:noFill/>
        </p:spPr>
        <p:txBody>
          <a:bodyPr wrap="none" rtlCol="0">
            <a:spAutoFit/>
          </a:bodyPr>
          <a:lstStyle/>
          <a:p>
            <a:r>
              <a:rPr lang="en-GB" b="1" dirty="0" smtClean="0"/>
              <a:t>So, the RPRL motif and a </a:t>
            </a:r>
            <a:r>
              <a:rPr lang="el-GR" b="1" dirty="0" smtClean="0"/>
              <a:t>β</a:t>
            </a:r>
            <a:r>
              <a:rPr lang="en-GB" b="1" dirty="0" smtClean="0"/>
              <a:t>-turn seems to be important for binding affinity,</a:t>
            </a:r>
          </a:p>
          <a:p>
            <a:r>
              <a:rPr lang="en-GB" b="1" dirty="0" smtClean="0"/>
              <a:t>But of course, that is not the sole requirement.</a:t>
            </a:r>
            <a:endParaRPr lang="en-GB" b="1" dirty="0"/>
          </a:p>
        </p:txBody>
      </p:sp>
      <p:sp>
        <p:nvSpPr>
          <p:cNvPr id="20" name="TextBox 19"/>
          <p:cNvSpPr txBox="1"/>
          <p:nvPr/>
        </p:nvSpPr>
        <p:spPr>
          <a:xfrm>
            <a:off x="457200" y="6248400"/>
            <a:ext cx="7771166" cy="461665"/>
          </a:xfrm>
          <a:prstGeom prst="rect">
            <a:avLst/>
          </a:prstGeom>
          <a:noFill/>
        </p:spPr>
        <p:txBody>
          <a:bodyPr wrap="none" rtlCol="0">
            <a:spAutoFit/>
          </a:bodyPr>
          <a:lstStyle/>
          <a:p>
            <a:r>
              <a:rPr lang="en-GB" sz="1200" dirty="0" smtClean="0"/>
              <a:t>Exploring the RPRL Motif of Apelin-13 through Molecular Simulation and Biological Evaluation of Cyclic Peptide Analogues</a:t>
            </a:r>
          </a:p>
          <a:p>
            <a:r>
              <a:rPr lang="en-GB" sz="1200" dirty="0" smtClean="0"/>
              <a:t>N. J. Maximilian Macaluso, Robert C. Glen. ChemMedChem, 2010, 5(8), 1247-1253.</a:t>
            </a:r>
            <a:endParaRPr lang="en-GB"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eft Arrow 13"/>
          <p:cNvSpPr/>
          <p:nvPr/>
        </p:nvSpPr>
        <p:spPr>
          <a:xfrm>
            <a:off x="1547664" y="4365104"/>
            <a:ext cx="7128792" cy="432048"/>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2" name="Right Arrow 11"/>
          <p:cNvSpPr/>
          <p:nvPr/>
        </p:nvSpPr>
        <p:spPr>
          <a:xfrm>
            <a:off x="179512" y="2204864"/>
            <a:ext cx="8496944"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GB" dirty="0" smtClean="0"/>
              <a:t>Translation from design to the clinic</a:t>
            </a:r>
            <a:endParaRPr lang="en-GB" dirty="0"/>
          </a:p>
        </p:txBody>
      </p:sp>
      <p:sp>
        <p:nvSpPr>
          <p:cNvPr id="4" name="Rounded Rectangle 3"/>
          <p:cNvSpPr/>
          <p:nvPr/>
        </p:nvSpPr>
        <p:spPr>
          <a:xfrm>
            <a:off x="2267744" y="1844824"/>
            <a:ext cx="1944216" cy="129614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dirty="0" smtClean="0"/>
              <a:t>Peptide design</a:t>
            </a:r>
          </a:p>
          <a:p>
            <a:pPr algn="ctr"/>
            <a:r>
              <a:rPr lang="en-GB" dirty="0" smtClean="0"/>
              <a:t>Small molecule discovery</a:t>
            </a:r>
            <a:endParaRPr lang="en-GB" dirty="0"/>
          </a:p>
        </p:txBody>
      </p:sp>
      <p:sp>
        <p:nvSpPr>
          <p:cNvPr id="5" name="Rounded Rectangle 4"/>
          <p:cNvSpPr/>
          <p:nvPr/>
        </p:nvSpPr>
        <p:spPr>
          <a:xfrm>
            <a:off x="251520" y="1844824"/>
            <a:ext cx="1944216" cy="129614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dirty="0" smtClean="0"/>
              <a:t>Modelling – </a:t>
            </a:r>
            <a:r>
              <a:rPr lang="en-GB" dirty="0" err="1" smtClean="0">
                <a:solidFill>
                  <a:schemeClr val="tx1"/>
                </a:solidFill>
              </a:rPr>
              <a:t>stucture</a:t>
            </a:r>
            <a:r>
              <a:rPr lang="en-GB" dirty="0" smtClean="0">
                <a:solidFill>
                  <a:schemeClr val="tx1"/>
                </a:solidFill>
              </a:rPr>
              <a:t>- and </a:t>
            </a:r>
            <a:r>
              <a:rPr lang="en-GB" dirty="0" err="1" smtClean="0">
                <a:solidFill>
                  <a:schemeClr val="tx1"/>
                </a:solidFill>
              </a:rPr>
              <a:t>pharmacophore</a:t>
            </a:r>
            <a:r>
              <a:rPr lang="en-GB" dirty="0" smtClean="0">
                <a:solidFill>
                  <a:schemeClr val="tx1"/>
                </a:solidFill>
              </a:rPr>
              <a:t>-based</a:t>
            </a:r>
            <a:endParaRPr lang="en-GB" dirty="0">
              <a:solidFill>
                <a:schemeClr val="tx1"/>
              </a:solidFill>
            </a:endParaRPr>
          </a:p>
        </p:txBody>
      </p:sp>
      <p:sp>
        <p:nvSpPr>
          <p:cNvPr id="6" name="Rounded Rectangle 5"/>
          <p:cNvSpPr/>
          <p:nvPr/>
        </p:nvSpPr>
        <p:spPr>
          <a:xfrm>
            <a:off x="4283968" y="1844824"/>
            <a:ext cx="1944216" cy="1296144"/>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GB" dirty="0" smtClean="0"/>
              <a:t>Receptor affinity/2</a:t>
            </a:r>
            <a:r>
              <a:rPr lang="en-GB" baseline="30000" dirty="0" smtClean="0"/>
              <a:t>nd</a:t>
            </a:r>
            <a:r>
              <a:rPr lang="en-GB" dirty="0" smtClean="0"/>
              <a:t> messenger screening</a:t>
            </a:r>
            <a:endParaRPr lang="en-GB" dirty="0"/>
          </a:p>
        </p:txBody>
      </p:sp>
      <p:sp>
        <p:nvSpPr>
          <p:cNvPr id="7" name="Rounded Rectangle 6"/>
          <p:cNvSpPr/>
          <p:nvPr/>
        </p:nvSpPr>
        <p:spPr>
          <a:xfrm>
            <a:off x="6372200" y="1844824"/>
            <a:ext cx="1944216" cy="129614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dirty="0" smtClean="0"/>
              <a:t>Functional assays</a:t>
            </a:r>
          </a:p>
          <a:p>
            <a:pPr algn="ctr"/>
            <a:r>
              <a:rPr lang="en-GB" dirty="0" smtClean="0"/>
              <a:t>Human tissue</a:t>
            </a:r>
          </a:p>
          <a:p>
            <a:pPr algn="ctr"/>
            <a:r>
              <a:rPr lang="en-GB" dirty="0" smtClean="0"/>
              <a:t>B-</a:t>
            </a:r>
            <a:r>
              <a:rPr lang="en-GB" dirty="0" err="1" smtClean="0"/>
              <a:t>arrestin</a:t>
            </a:r>
            <a:r>
              <a:rPr lang="en-GB" dirty="0" smtClean="0"/>
              <a:t> signalling</a:t>
            </a:r>
            <a:endParaRPr lang="en-GB" dirty="0"/>
          </a:p>
        </p:txBody>
      </p:sp>
      <p:sp>
        <p:nvSpPr>
          <p:cNvPr id="8" name="Rounded Rectangle 7"/>
          <p:cNvSpPr/>
          <p:nvPr/>
        </p:nvSpPr>
        <p:spPr>
          <a:xfrm>
            <a:off x="6444208" y="4005064"/>
            <a:ext cx="1944216" cy="129614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dirty="0" smtClean="0"/>
              <a:t>Intact heart (rat)</a:t>
            </a:r>
          </a:p>
          <a:p>
            <a:pPr algn="ctr"/>
            <a:r>
              <a:rPr lang="en-GB" dirty="0" err="1" smtClean="0"/>
              <a:t>Monocrotylene</a:t>
            </a:r>
            <a:r>
              <a:rPr lang="en-GB" dirty="0" smtClean="0"/>
              <a:t> rat (PAH)</a:t>
            </a:r>
            <a:endParaRPr lang="en-GB" dirty="0"/>
          </a:p>
        </p:txBody>
      </p:sp>
      <p:sp>
        <p:nvSpPr>
          <p:cNvPr id="9" name="Rounded Rectangle 8"/>
          <p:cNvSpPr/>
          <p:nvPr/>
        </p:nvSpPr>
        <p:spPr>
          <a:xfrm>
            <a:off x="4139952" y="4005064"/>
            <a:ext cx="1944216" cy="129614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dirty="0" smtClean="0"/>
              <a:t>Peptide synthesis to GLP</a:t>
            </a:r>
          </a:p>
          <a:p>
            <a:pPr algn="ctr"/>
            <a:r>
              <a:rPr lang="en-GB" dirty="0" err="1" smtClean="0"/>
              <a:t>Pyrogenic</a:t>
            </a:r>
            <a:r>
              <a:rPr lang="en-GB" dirty="0" smtClean="0"/>
              <a:t> testing</a:t>
            </a:r>
          </a:p>
          <a:p>
            <a:pPr algn="ctr"/>
            <a:r>
              <a:rPr lang="en-GB" dirty="0" err="1" smtClean="0"/>
              <a:t>Asceptic</a:t>
            </a:r>
            <a:r>
              <a:rPr lang="en-GB" dirty="0" smtClean="0"/>
              <a:t> prep</a:t>
            </a:r>
          </a:p>
          <a:p>
            <a:pPr algn="ctr"/>
            <a:r>
              <a:rPr lang="en-GB" dirty="0" smtClean="0"/>
              <a:t>Dosing vials</a:t>
            </a:r>
            <a:endParaRPr lang="en-GB" dirty="0"/>
          </a:p>
        </p:txBody>
      </p:sp>
      <p:sp>
        <p:nvSpPr>
          <p:cNvPr id="10" name="Rounded Rectangle 9"/>
          <p:cNvSpPr/>
          <p:nvPr/>
        </p:nvSpPr>
        <p:spPr>
          <a:xfrm>
            <a:off x="1907704" y="4005064"/>
            <a:ext cx="1944216" cy="1296144"/>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dirty="0" smtClean="0"/>
              <a:t>Ethical approval</a:t>
            </a:r>
          </a:p>
          <a:p>
            <a:pPr algn="ctr"/>
            <a:r>
              <a:rPr lang="en-GB" dirty="0" smtClean="0"/>
              <a:t>Human Forearm study</a:t>
            </a:r>
            <a:endParaRPr lang="en-GB" dirty="0"/>
          </a:p>
        </p:txBody>
      </p:sp>
      <p:sp>
        <p:nvSpPr>
          <p:cNvPr id="13" name="Down Arrow 12"/>
          <p:cNvSpPr/>
          <p:nvPr/>
        </p:nvSpPr>
        <p:spPr>
          <a:xfrm>
            <a:off x="8388424" y="2708920"/>
            <a:ext cx="432048" cy="144016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7" name="TextBox 16"/>
          <p:cNvSpPr txBox="1"/>
          <p:nvPr/>
        </p:nvSpPr>
        <p:spPr>
          <a:xfrm>
            <a:off x="755576" y="3212976"/>
            <a:ext cx="2769156" cy="646331"/>
          </a:xfrm>
          <a:prstGeom prst="rect">
            <a:avLst/>
          </a:prstGeom>
          <a:noFill/>
        </p:spPr>
        <p:txBody>
          <a:bodyPr wrap="none" rtlCol="0">
            <a:spAutoFit/>
          </a:bodyPr>
          <a:lstStyle/>
          <a:p>
            <a:r>
              <a:rPr lang="en-GB" dirty="0" smtClean="0"/>
              <a:t>Chemistry Dept. Cambridge</a:t>
            </a:r>
          </a:p>
          <a:p>
            <a:r>
              <a:rPr lang="en-GB" dirty="0" smtClean="0"/>
              <a:t>Cambridge Peptides</a:t>
            </a:r>
            <a:endParaRPr lang="en-GB" dirty="0"/>
          </a:p>
        </p:txBody>
      </p:sp>
      <p:sp>
        <p:nvSpPr>
          <p:cNvPr id="18" name="TextBox 17"/>
          <p:cNvSpPr txBox="1"/>
          <p:nvPr/>
        </p:nvSpPr>
        <p:spPr>
          <a:xfrm>
            <a:off x="4644008" y="3212976"/>
            <a:ext cx="1276183" cy="369332"/>
          </a:xfrm>
          <a:prstGeom prst="rect">
            <a:avLst/>
          </a:prstGeom>
          <a:noFill/>
        </p:spPr>
        <p:txBody>
          <a:bodyPr wrap="none" rtlCol="0">
            <a:spAutoFit/>
          </a:bodyPr>
          <a:lstStyle/>
          <a:p>
            <a:r>
              <a:rPr lang="en-GB" dirty="0" smtClean="0"/>
              <a:t>CEREP Paris</a:t>
            </a:r>
            <a:endParaRPr lang="en-GB" dirty="0"/>
          </a:p>
        </p:txBody>
      </p:sp>
      <p:sp>
        <p:nvSpPr>
          <p:cNvPr id="19" name="TextBox 18"/>
          <p:cNvSpPr txBox="1"/>
          <p:nvPr/>
        </p:nvSpPr>
        <p:spPr>
          <a:xfrm>
            <a:off x="6444208" y="3212976"/>
            <a:ext cx="2120260" cy="646331"/>
          </a:xfrm>
          <a:prstGeom prst="rect">
            <a:avLst/>
          </a:prstGeom>
          <a:noFill/>
        </p:spPr>
        <p:txBody>
          <a:bodyPr wrap="none" rtlCol="0">
            <a:spAutoFit/>
          </a:bodyPr>
          <a:lstStyle/>
          <a:p>
            <a:r>
              <a:rPr lang="en-GB" dirty="0" smtClean="0"/>
              <a:t>BHF Clinical</a:t>
            </a:r>
          </a:p>
          <a:p>
            <a:r>
              <a:rPr lang="en-GB" dirty="0" smtClean="0"/>
              <a:t>Pharmacology group</a:t>
            </a:r>
            <a:endParaRPr lang="en-GB" dirty="0"/>
          </a:p>
        </p:txBody>
      </p:sp>
      <p:sp>
        <p:nvSpPr>
          <p:cNvPr id="20" name="TextBox 19"/>
          <p:cNvSpPr txBox="1"/>
          <p:nvPr/>
        </p:nvSpPr>
        <p:spPr>
          <a:xfrm>
            <a:off x="4139952" y="5445224"/>
            <a:ext cx="2128660" cy="646331"/>
          </a:xfrm>
          <a:prstGeom prst="rect">
            <a:avLst/>
          </a:prstGeom>
          <a:noFill/>
        </p:spPr>
        <p:txBody>
          <a:bodyPr wrap="none" rtlCol="0">
            <a:spAutoFit/>
          </a:bodyPr>
          <a:lstStyle/>
          <a:p>
            <a:r>
              <a:rPr lang="en-GB" dirty="0" smtClean="0"/>
              <a:t>Grant/Outsourced</a:t>
            </a:r>
          </a:p>
          <a:p>
            <a:r>
              <a:rPr lang="en-GB" dirty="0" smtClean="0"/>
              <a:t>Synthesis Cambridge</a:t>
            </a:r>
            <a:endParaRPr lang="en-GB" dirty="0"/>
          </a:p>
        </p:txBody>
      </p:sp>
      <p:sp>
        <p:nvSpPr>
          <p:cNvPr id="21" name="TextBox 20"/>
          <p:cNvSpPr txBox="1"/>
          <p:nvPr/>
        </p:nvSpPr>
        <p:spPr>
          <a:xfrm>
            <a:off x="1619672" y="5445224"/>
            <a:ext cx="2363596" cy="369332"/>
          </a:xfrm>
          <a:prstGeom prst="rect">
            <a:avLst/>
          </a:prstGeom>
          <a:noFill/>
        </p:spPr>
        <p:txBody>
          <a:bodyPr wrap="none" rtlCol="0">
            <a:spAutoFit/>
          </a:bodyPr>
          <a:lstStyle/>
          <a:p>
            <a:r>
              <a:rPr lang="en-GB" dirty="0" err="1" smtClean="0"/>
              <a:t>Addenbrookes</a:t>
            </a:r>
            <a:r>
              <a:rPr lang="en-GB" dirty="0" smtClean="0"/>
              <a:t> Hospital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l="12427" r="17569"/>
          <a:stretch>
            <a:fillRect/>
          </a:stretch>
        </p:blipFill>
        <p:spPr bwMode="auto">
          <a:xfrm>
            <a:off x="4191000" y="1066800"/>
            <a:ext cx="3505200" cy="3755571"/>
          </a:xfrm>
          <a:prstGeom prst="rect">
            <a:avLst/>
          </a:prstGeom>
          <a:noFill/>
          <a:ln w="9525">
            <a:noFill/>
            <a:miter lim="800000"/>
            <a:headEnd/>
            <a:tailEnd/>
          </a:ln>
        </p:spPr>
      </p:pic>
      <p:sp>
        <p:nvSpPr>
          <p:cNvPr id="2" name="Title 1"/>
          <p:cNvSpPr>
            <a:spLocks noGrp="1"/>
          </p:cNvSpPr>
          <p:nvPr>
            <p:ph type="title"/>
          </p:nvPr>
        </p:nvSpPr>
        <p:spPr>
          <a:xfrm>
            <a:off x="457200" y="228600"/>
            <a:ext cx="8229600" cy="1143000"/>
          </a:xfrm>
        </p:spPr>
        <p:txBody>
          <a:bodyPr>
            <a:normAutofit fontScale="90000"/>
          </a:bodyPr>
          <a:lstStyle/>
          <a:p>
            <a:r>
              <a:rPr lang="en-US" dirty="0" smtClean="0"/>
              <a:t>NOE Constraints / </a:t>
            </a:r>
            <a:r>
              <a:rPr lang="en-US" dirty="0" err="1" smtClean="0"/>
              <a:t>cyclo</a:t>
            </a:r>
            <a:r>
              <a:rPr lang="en-US" dirty="0" smtClean="0"/>
              <a:t>(1-6)CRPRLC</a:t>
            </a:r>
            <a:endParaRPr lang="en-US" dirty="0"/>
          </a:p>
        </p:txBody>
      </p:sp>
      <p:graphicFrame>
        <p:nvGraphicFramePr>
          <p:cNvPr id="4" name="Table 3"/>
          <p:cNvGraphicFramePr>
            <a:graphicFrameLocks noGrp="1"/>
          </p:cNvGraphicFramePr>
          <p:nvPr/>
        </p:nvGraphicFramePr>
        <p:xfrm>
          <a:off x="152400" y="1371600"/>
          <a:ext cx="3683000" cy="3114675"/>
        </p:xfrm>
        <a:graphic>
          <a:graphicData uri="http://schemas.openxmlformats.org/drawingml/2006/table">
            <a:tbl>
              <a:tblPr/>
              <a:tblGrid>
                <a:gridCol w="1181100"/>
                <a:gridCol w="1066800"/>
                <a:gridCol w="1435100"/>
              </a:tblGrid>
              <a:tr h="161925">
                <a:tc>
                  <a:txBody>
                    <a:bodyPr/>
                    <a:lstStyle/>
                    <a:p>
                      <a:pPr marL="0" marR="0" algn="ctr">
                        <a:spcBef>
                          <a:spcPts val="0"/>
                        </a:spcBef>
                        <a:spcAft>
                          <a:spcPts val="0"/>
                        </a:spcAft>
                      </a:pPr>
                      <a:r>
                        <a:rPr lang="en-US" sz="1000" dirty="0">
                          <a:latin typeface="Arial"/>
                          <a:ea typeface="Times New Roman"/>
                          <a:cs typeface="Times New Roman"/>
                        </a:rPr>
                        <a:t>Proton Correlation</a:t>
                      </a:r>
                      <a:endParaRPr lang="en-US" sz="1200" dirty="0">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000">
                          <a:latin typeface="Arial"/>
                          <a:ea typeface="Times New Roman"/>
                          <a:cs typeface="Times New Roman"/>
                        </a:rPr>
                        <a:t>NOE strength</a:t>
                      </a:r>
                      <a:endParaRPr lang="en-US"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000">
                          <a:latin typeface="Arial"/>
                          <a:ea typeface="Times New Roman"/>
                          <a:cs typeface="Times New Roman"/>
                        </a:rPr>
                        <a:t>(Å)</a:t>
                      </a:r>
                    </a:p>
                  </a:txBody>
                  <a:tcPr marL="68580" marR="68580" marT="0" marB="0" anchor="b">
                    <a:lnL>
                      <a:noFill/>
                    </a:lnL>
                    <a:lnR>
                      <a:noFill/>
                    </a:lnR>
                    <a:lnT>
                      <a:noFill/>
                    </a:lnT>
                    <a:lnB>
                      <a:noFill/>
                    </a:lnB>
                  </a:tcPr>
                </a:tc>
              </a:tr>
              <a:tr h="161925">
                <a:tc>
                  <a:txBody>
                    <a:bodyPr/>
                    <a:lstStyle/>
                    <a:p>
                      <a:pPr marL="0" marR="0" algn="ctr">
                        <a:spcBef>
                          <a:spcPts val="0"/>
                        </a:spcBef>
                        <a:spcAft>
                          <a:spcPts val="0"/>
                        </a:spcAft>
                      </a:pPr>
                      <a:r>
                        <a:rPr lang="en-US" sz="1000">
                          <a:latin typeface="Arial"/>
                          <a:ea typeface="Times New Roman"/>
                          <a:cs typeface="Times New Roman"/>
                        </a:rPr>
                        <a:t>c - a</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FFFF00"/>
                    </a:solidFill>
                  </a:tcPr>
                </a:tc>
                <a:tc>
                  <a:txBody>
                    <a:bodyPr/>
                    <a:lstStyle/>
                    <a:p>
                      <a:pPr marL="0" marR="0" algn="ctr">
                        <a:spcBef>
                          <a:spcPts val="0"/>
                        </a:spcBef>
                        <a:spcAft>
                          <a:spcPts val="0"/>
                        </a:spcAft>
                      </a:pPr>
                      <a:r>
                        <a:rPr lang="en-US" sz="1000">
                          <a:latin typeface="Arial"/>
                          <a:ea typeface="Times New Roman"/>
                          <a:cs typeface="Times New Roman"/>
                        </a:rPr>
                        <a:t>strong</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FFFF00"/>
                    </a:solidFill>
                  </a:tcPr>
                </a:tc>
                <a:tc>
                  <a:txBody>
                    <a:bodyPr/>
                    <a:lstStyle/>
                    <a:p>
                      <a:pPr marL="0" marR="0" algn="ctr">
                        <a:spcBef>
                          <a:spcPts val="0"/>
                        </a:spcBef>
                        <a:spcAft>
                          <a:spcPts val="0"/>
                        </a:spcAft>
                      </a:pPr>
                      <a:r>
                        <a:rPr lang="en-US" sz="1000">
                          <a:latin typeface="Arial"/>
                          <a:ea typeface="Times New Roman"/>
                          <a:cs typeface="Times New Roman"/>
                        </a:rPr>
                        <a:t>1.5 - 2.8</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FFFF00"/>
                    </a:solidFill>
                  </a:tcPr>
                </a:tc>
              </a:tr>
              <a:tr h="161925">
                <a:tc>
                  <a:txBody>
                    <a:bodyPr/>
                    <a:lstStyle/>
                    <a:p>
                      <a:pPr marL="0" marR="0" algn="ctr">
                        <a:spcBef>
                          <a:spcPts val="0"/>
                        </a:spcBef>
                        <a:spcAft>
                          <a:spcPts val="0"/>
                        </a:spcAft>
                      </a:pPr>
                      <a:r>
                        <a:rPr lang="en-US" sz="1000">
                          <a:latin typeface="Arial"/>
                          <a:ea typeface="Times New Roman"/>
                          <a:cs typeface="Times New Roman"/>
                        </a:rPr>
                        <a:t>c - a'</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FFFF99"/>
                    </a:solidFill>
                  </a:tcPr>
                </a:tc>
                <a:tc>
                  <a:txBody>
                    <a:bodyPr/>
                    <a:lstStyle/>
                    <a:p>
                      <a:pPr marL="0" marR="0" algn="ctr">
                        <a:spcBef>
                          <a:spcPts val="0"/>
                        </a:spcBef>
                        <a:spcAft>
                          <a:spcPts val="0"/>
                        </a:spcAft>
                      </a:pPr>
                      <a:r>
                        <a:rPr lang="en-US" sz="1000">
                          <a:latin typeface="Arial"/>
                          <a:ea typeface="Times New Roman"/>
                          <a:cs typeface="Times New Roman"/>
                        </a:rPr>
                        <a:t>medium</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FFFF99"/>
                    </a:solidFill>
                  </a:tcPr>
                </a:tc>
                <a:tc>
                  <a:txBody>
                    <a:bodyPr/>
                    <a:lstStyle/>
                    <a:p>
                      <a:pPr marL="0" marR="0" algn="ctr">
                        <a:spcBef>
                          <a:spcPts val="0"/>
                        </a:spcBef>
                        <a:spcAft>
                          <a:spcPts val="0"/>
                        </a:spcAft>
                      </a:pPr>
                      <a:r>
                        <a:rPr lang="en-US" sz="1000">
                          <a:latin typeface="Arial"/>
                          <a:ea typeface="Times New Roman"/>
                          <a:cs typeface="Times New Roman"/>
                        </a:rPr>
                        <a:t>2.8 - 3.5</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FFFF99"/>
                    </a:solidFill>
                  </a:tcPr>
                </a:tc>
              </a:tr>
              <a:tr h="200025">
                <a:tc>
                  <a:txBody>
                    <a:bodyPr/>
                    <a:lstStyle/>
                    <a:p>
                      <a:pPr marL="0" marR="0" algn="ctr">
                        <a:spcBef>
                          <a:spcPts val="0"/>
                        </a:spcBef>
                        <a:spcAft>
                          <a:spcPts val="0"/>
                        </a:spcAft>
                      </a:pPr>
                      <a:r>
                        <a:rPr lang="en-US" sz="1000">
                          <a:latin typeface="Arial"/>
                          <a:ea typeface="Times New Roman"/>
                          <a:cs typeface="Times New Roman"/>
                        </a:rPr>
                        <a:t>c - e</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FFFF99"/>
                    </a:solidFill>
                  </a:tcPr>
                </a:tc>
                <a:tc>
                  <a:txBody>
                    <a:bodyPr/>
                    <a:lstStyle/>
                    <a:p>
                      <a:pPr marL="0" marR="0" algn="ctr">
                        <a:spcBef>
                          <a:spcPts val="0"/>
                        </a:spcBef>
                        <a:spcAft>
                          <a:spcPts val="0"/>
                        </a:spcAft>
                      </a:pPr>
                      <a:r>
                        <a:rPr lang="en-US" sz="1000">
                          <a:latin typeface="Arial"/>
                          <a:ea typeface="Times New Roman"/>
                          <a:cs typeface="Times New Roman"/>
                        </a:rPr>
                        <a:t>medium</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FFFF99"/>
                    </a:solidFill>
                  </a:tcPr>
                </a:tc>
                <a:tc>
                  <a:txBody>
                    <a:bodyPr/>
                    <a:lstStyle/>
                    <a:p>
                      <a:pPr marL="0" marR="0" algn="ctr">
                        <a:spcBef>
                          <a:spcPts val="0"/>
                        </a:spcBef>
                        <a:spcAft>
                          <a:spcPts val="0"/>
                        </a:spcAft>
                      </a:pPr>
                      <a:r>
                        <a:rPr lang="en-US" sz="1000">
                          <a:latin typeface="Arial"/>
                          <a:ea typeface="Times New Roman"/>
                          <a:cs typeface="Times New Roman"/>
                        </a:rPr>
                        <a:t>2.8 - 3.5</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FFFF99"/>
                    </a:solidFill>
                  </a:tcPr>
                </a:tc>
              </a:tr>
              <a:tr h="161925">
                <a:tc>
                  <a:txBody>
                    <a:bodyPr/>
                    <a:lstStyle/>
                    <a:p>
                      <a:pPr marL="0" marR="0" algn="ctr">
                        <a:spcBef>
                          <a:spcPts val="0"/>
                        </a:spcBef>
                        <a:spcAft>
                          <a:spcPts val="0"/>
                        </a:spcAft>
                      </a:pPr>
                      <a:r>
                        <a:rPr lang="en-US" sz="1000">
                          <a:latin typeface="Arial"/>
                          <a:ea typeface="Times New Roman"/>
                          <a:cs typeface="Times New Roman"/>
                        </a:rPr>
                        <a:t>c - e'</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FFFF99"/>
                    </a:solidFill>
                  </a:tcPr>
                </a:tc>
                <a:tc>
                  <a:txBody>
                    <a:bodyPr/>
                    <a:lstStyle/>
                    <a:p>
                      <a:pPr marL="0" marR="0" algn="ctr">
                        <a:spcBef>
                          <a:spcPts val="0"/>
                        </a:spcBef>
                        <a:spcAft>
                          <a:spcPts val="0"/>
                        </a:spcAft>
                      </a:pPr>
                      <a:r>
                        <a:rPr lang="en-US" sz="1000">
                          <a:latin typeface="Arial"/>
                          <a:ea typeface="Times New Roman"/>
                          <a:cs typeface="Times New Roman"/>
                        </a:rPr>
                        <a:t>medium</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FFFF99"/>
                    </a:solidFill>
                  </a:tcPr>
                </a:tc>
                <a:tc>
                  <a:txBody>
                    <a:bodyPr/>
                    <a:lstStyle/>
                    <a:p>
                      <a:pPr marL="0" marR="0" algn="ctr">
                        <a:spcBef>
                          <a:spcPts val="0"/>
                        </a:spcBef>
                        <a:spcAft>
                          <a:spcPts val="0"/>
                        </a:spcAft>
                      </a:pPr>
                      <a:r>
                        <a:rPr lang="en-US" sz="1000">
                          <a:latin typeface="Arial"/>
                          <a:ea typeface="Times New Roman"/>
                          <a:cs typeface="Times New Roman"/>
                        </a:rPr>
                        <a:t>2.8 - 3.5</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FFFF99"/>
                    </a:solidFill>
                  </a:tcPr>
                </a:tc>
              </a:tr>
              <a:tr h="161925">
                <a:tc>
                  <a:txBody>
                    <a:bodyPr/>
                    <a:lstStyle/>
                    <a:p>
                      <a:pPr marL="0" marR="0" algn="ctr">
                        <a:spcBef>
                          <a:spcPts val="0"/>
                        </a:spcBef>
                        <a:spcAft>
                          <a:spcPts val="0"/>
                        </a:spcAft>
                      </a:pPr>
                      <a:r>
                        <a:rPr lang="en-US" sz="1000">
                          <a:latin typeface="Arial"/>
                          <a:ea typeface="Times New Roman"/>
                          <a:cs typeface="Times New Roman"/>
                        </a:rPr>
                        <a:t>c - b</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FFFF00"/>
                    </a:solidFill>
                  </a:tcPr>
                </a:tc>
                <a:tc>
                  <a:txBody>
                    <a:bodyPr/>
                    <a:lstStyle/>
                    <a:p>
                      <a:pPr marL="0" marR="0" algn="ctr">
                        <a:spcBef>
                          <a:spcPts val="0"/>
                        </a:spcBef>
                        <a:spcAft>
                          <a:spcPts val="0"/>
                        </a:spcAft>
                      </a:pPr>
                      <a:r>
                        <a:rPr lang="en-US" sz="1000">
                          <a:latin typeface="Arial"/>
                          <a:ea typeface="Times New Roman"/>
                          <a:cs typeface="Times New Roman"/>
                        </a:rPr>
                        <a:t>strong</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FFFF00"/>
                    </a:solidFill>
                  </a:tcPr>
                </a:tc>
                <a:tc>
                  <a:txBody>
                    <a:bodyPr/>
                    <a:lstStyle/>
                    <a:p>
                      <a:pPr marL="0" marR="0" algn="ctr">
                        <a:spcBef>
                          <a:spcPts val="0"/>
                        </a:spcBef>
                        <a:spcAft>
                          <a:spcPts val="0"/>
                        </a:spcAft>
                      </a:pPr>
                      <a:r>
                        <a:rPr lang="en-US" sz="1000">
                          <a:latin typeface="Arial"/>
                          <a:ea typeface="Times New Roman"/>
                          <a:cs typeface="Times New Roman"/>
                        </a:rPr>
                        <a:t>1.5 - 2.8</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FFFF00"/>
                    </a:solidFill>
                  </a:tcPr>
                </a:tc>
              </a:tr>
              <a:tr h="161925">
                <a:tc>
                  <a:txBody>
                    <a:bodyPr/>
                    <a:lstStyle/>
                    <a:p>
                      <a:pPr marL="0" marR="0" algn="ctr">
                        <a:spcBef>
                          <a:spcPts val="0"/>
                        </a:spcBef>
                        <a:spcAft>
                          <a:spcPts val="0"/>
                        </a:spcAft>
                      </a:pPr>
                      <a:r>
                        <a:rPr lang="en-US" sz="1000">
                          <a:latin typeface="Arial"/>
                          <a:ea typeface="Times New Roman"/>
                          <a:cs typeface="Times New Roman"/>
                        </a:rPr>
                        <a:t>g - i</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CCFFCC"/>
                    </a:solidFill>
                  </a:tcPr>
                </a:tc>
                <a:tc>
                  <a:txBody>
                    <a:bodyPr/>
                    <a:lstStyle/>
                    <a:p>
                      <a:pPr marL="0" marR="0" algn="ctr">
                        <a:spcBef>
                          <a:spcPts val="0"/>
                        </a:spcBef>
                        <a:spcAft>
                          <a:spcPts val="0"/>
                        </a:spcAft>
                      </a:pPr>
                      <a:r>
                        <a:rPr lang="en-US" sz="1000">
                          <a:latin typeface="Arial"/>
                          <a:ea typeface="Times New Roman"/>
                          <a:cs typeface="Times New Roman"/>
                        </a:rPr>
                        <a:t>weak</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CCFFCC"/>
                    </a:solidFill>
                  </a:tcPr>
                </a:tc>
                <a:tc>
                  <a:txBody>
                    <a:bodyPr/>
                    <a:lstStyle/>
                    <a:p>
                      <a:pPr marL="0" marR="0" algn="ctr">
                        <a:spcBef>
                          <a:spcPts val="0"/>
                        </a:spcBef>
                        <a:spcAft>
                          <a:spcPts val="0"/>
                        </a:spcAft>
                      </a:pPr>
                      <a:r>
                        <a:rPr lang="en-US" sz="1000">
                          <a:latin typeface="Arial"/>
                          <a:ea typeface="Times New Roman"/>
                          <a:cs typeface="Times New Roman"/>
                        </a:rPr>
                        <a:t>3.5 - 5.0</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CCFFCC"/>
                    </a:solidFill>
                  </a:tcPr>
                </a:tc>
              </a:tr>
              <a:tr h="161925">
                <a:tc>
                  <a:txBody>
                    <a:bodyPr/>
                    <a:lstStyle/>
                    <a:p>
                      <a:pPr marL="0" marR="0" algn="ctr">
                        <a:spcBef>
                          <a:spcPts val="0"/>
                        </a:spcBef>
                        <a:spcAft>
                          <a:spcPts val="0"/>
                        </a:spcAft>
                      </a:pPr>
                      <a:r>
                        <a:rPr lang="en-US" sz="1000">
                          <a:latin typeface="Arial"/>
                          <a:ea typeface="Times New Roman"/>
                          <a:cs typeface="Times New Roman"/>
                        </a:rPr>
                        <a:t>g - e</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CCFFCC"/>
                    </a:solidFill>
                  </a:tcPr>
                </a:tc>
                <a:tc>
                  <a:txBody>
                    <a:bodyPr/>
                    <a:lstStyle/>
                    <a:p>
                      <a:pPr marL="0" marR="0" algn="ctr">
                        <a:spcBef>
                          <a:spcPts val="0"/>
                        </a:spcBef>
                        <a:spcAft>
                          <a:spcPts val="0"/>
                        </a:spcAft>
                      </a:pPr>
                      <a:r>
                        <a:rPr lang="en-US" sz="1000">
                          <a:latin typeface="Arial"/>
                          <a:ea typeface="Times New Roman"/>
                          <a:cs typeface="Times New Roman"/>
                        </a:rPr>
                        <a:t>weak</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CCFFCC"/>
                    </a:solidFill>
                  </a:tcPr>
                </a:tc>
                <a:tc>
                  <a:txBody>
                    <a:bodyPr/>
                    <a:lstStyle/>
                    <a:p>
                      <a:pPr marL="0" marR="0" algn="ctr">
                        <a:spcBef>
                          <a:spcPts val="0"/>
                        </a:spcBef>
                        <a:spcAft>
                          <a:spcPts val="0"/>
                        </a:spcAft>
                      </a:pPr>
                      <a:r>
                        <a:rPr lang="en-US" sz="1000">
                          <a:latin typeface="Arial"/>
                          <a:ea typeface="Times New Roman"/>
                          <a:cs typeface="Times New Roman"/>
                        </a:rPr>
                        <a:t>3.5 - 5.0</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CCFFCC"/>
                    </a:solidFill>
                  </a:tcPr>
                </a:tc>
              </a:tr>
              <a:tr h="161925">
                <a:tc>
                  <a:txBody>
                    <a:bodyPr/>
                    <a:lstStyle/>
                    <a:p>
                      <a:pPr marL="0" marR="0" algn="ctr">
                        <a:spcBef>
                          <a:spcPts val="0"/>
                        </a:spcBef>
                        <a:spcAft>
                          <a:spcPts val="0"/>
                        </a:spcAft>
                      </a:pPr>
                      <a:r>
                        <a:rPr lang="en-US" sz="1000">
                          <a:latin typeface="Arial"/>
                          <a:ea typeface="Times New Roman"/>
                          <a:cs typeface="Times New Roman"/>
                        </a:rPr>
                        <a:t>g - h</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FFFF00"/>
                    </a:solidFill>
                  </a:tcPr>
                </a:tc>
                <a:tc>
                  <a:txBody>
                    <a:bodyPr/>
                    <a:lstStyle/>
                    <a:p>
                      <a:pPr marL="0" marR="0" algn="ctr">
                        <a:spcBef>
                          <a:spcPts val="0"/>
                        </a:spcBef>
                        <a:spcAft>
                          <a:spcPts val="0"/>
                        </a:spcAft>
                      </a:pPr>
                      <a:r>
                        <a:rPr lang="en-US" sz="1000">
                          <a:latin typeface="Arial"/>
                          <a:ea typeface="Times New Roman"/>
                          <a:cs typeface="Times New Roman"/>
                        </a:rPr>
                        <a:t>strong</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FFFF00"/>
                    </a:solidFill>
                  </a:tcPr>
                </a:tc>
                <a:tc>
                  <a:txBody>
                    <a:bodyPr/>
                    <a:lstStyle/>
                    <a:p>
                      <a:pPr marL="0" marR="0" algn="ctr">
                        <a:spcBef>
                          <a:spcPts val="0"/>
                        </a:spcBef>
                        <a:spcAft>
                          <a:spcPts val="0"/>
                        </a:spcAft>
                      </a:pPr>
                      <a:r>
                        <a:rPr lang="en-US" sz="1000">
                          <a:latin typeface="Arial"/>
                          <a:ea typeface="Times New Roman"/>
                          <a:cs typeface="Times New Roman"/>
                        </a:rPr>
                        <a:t>1.5 - 2.8</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FFFF00"/>
                    </a:solidFill>
                  </a:tcPr>
                </a:tc>
              </a:tr>
              <a:tr h="161925">
                <a:tc>
                  <a:txBody>
                    <a:bodyPr/>
                    <a:lstStyle/>
                    <a:p>
                      <a:pPr marL="0" marR="0" algn="ctr">
                        <a:spcBef>
                          <a:spcPts val="0"/>
                        </a:spcBef>
                        <a:spcAft>
                          <a:spcPts val="0"/>
                        </a:spcAft>
                      </a:pPr>
                      <a:r>
                        <a:rPr lang="en-US" sz="1000">
                          <a:latin typeface="Arial"/>
                          <a:ea typeface="Times New Roman"/>
                          <a:cs typeface="Times New Roman"/>
                        </a:rPr>
                        <a:t>g - f</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FFFF00"/>
                    </a:solidFill>
                  </a:tcPr>
                </a:tc>
                <a:tc>
                  <a:txBody>
                    <a:bodyPr/>
                    <a:lstStyle/>
                    <a:p>
                      <a:pPr marL="0" marR="0" algn="ctr">
                        <a:spcBef>
                          <a:spcPts val="0"/>
                        </a:spcBef>
                        <a:spcAft>
                          <a:spcPts val="0"/>
                        </a:spcAft>
                      </a:pPr>
                      <a:r>
                        <a:rPr lang="en-US" sz="1000">
                          <a:latin typeface="Arial"/>
                          <a:ea typeface="Times New Roman"/>
                          <a:cs typeface="Times New Roman"/>
                        </a:rPr>
                        <a:t>strong</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FFFF00"/>
                    </a:solidFill>
                  </a:tcPr>
                </a:tc>
                <a:tc>
                  <a:txBody>
                    <a:bodyPr/>
                    <a:lstStyle/>
                    <a:p>
                      <a:pPr marL="0" marR="0" algn="ctr">
                        <a:spcBef>
                          <a:spcPts val="0"/>
                        </a:spcBef>
                        <a:spcAft>
                          <a:spcPts val="0"/>
                        </a:spcAft>
                      </a:pPr>
                      <a:r>
                        <a:rPr lang="en-US" sz="1000">
                          <a:latin typeface="Arial"/>
                          <a:ea typeface="Times New Roman"/>
                          <a:cs typeface="Times New Roman"/>
                        </a:rPr>
                        <a:t>1.5 - 2.8</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FFFF00"/>
                    </a:solidFill>
                  </a:tcPr>
                </a:tc>
              </a:tr>
              <a:tr h="161925">
                <a:tc>
                  <a:txBody>
                    <a:bodyPr/>
                    <a:lstStyle/>
                    <a:p>
                      <a:pPr marL="0" marR="0" algn="ctr">
                        <a:spcBef>
                          <a:spcPts val="0"/>
                        </a:spcBef>
                        <a:spcAft>
                          <a:spcPts val="0"/>
                        </a:spcAft>
                      </a:pPr>
                      <a:r>
                        <a:rPr lang="en-US" sz="1000">
                          <a:latin typeface="Arial"/>
                          <a:ea typeface="Times New Roman"/>
                          <a:cs typeface="Times New Roman"/>
                        </a:rPr>
                        <a:t>j - h</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FFFF00"/>
                    </a:solidFill>
                  </a:tcPr>
                </a:tc>
                <a:tc>
                  <a:txBody>
                    <a:bodyPr/>
                    <a:lstStyle/>
                    <a:p>
                      <a:pPr marL="0" marR="0" algn="ctr">
                        <a:spcBef>
                          <a:spcPts val="0"/>
                        </a:spcBef>
                        <a:spcAft>
                          <a:spcPts val="0"/>
                        </a:spcAft>
                      </a:pPr>
                      <a:r>
                        <a:rPr lang="en-US" sz="1000">
                          <a:latin typeface="Arial"/>
                          <a:ea typeface="Times New Roman"/>
                          <a:cs typeface="Times New Roman"/>
                        </a:rPr>
                        <a:t>strong</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FFFF00"/>
                    </a:solidFill>
                  </a:tcPr>
                </a:tc>
                <a:tc>
                  <a:txBody>
                    <a:bodyPr/>
                    <a:lstStyle/>
                    <a:p>
                      <a:pPr marL="0" marR="0" algn="ctr">
                        <a:spcBef>
                          <a:spcPts val="0"/>
                        </a:spcBef>
                        <a:spcAft>
                          <a:spcPts val="0"/>
                        </a:spcAft>
                      </a:pPr>
                      <a:r>
                        <a:rPr lang="en-US" sz="1000">
                          <a:latin typeface="Arial"/>
                          <a:ea typeface="Times New Roman"/>
                          <a:cs typeface="Times New Roman"/>
                        </a:rPr>
                        <a:t>1.5 - 2.8</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FFFF00"/>
                    </a:solidFill>
                  </a:tcPr>
                </a:tc>
              </a:tr>
              <a:tr h="161925">
                <a:tc>
                  <a:txBody>
                    <a:bodyPr/>
                    <a:lstStyle/>
                    <a:p>
                      <a:pPr marL="0" marR="0" algn="ctr">
                        <a:spcBef>
                          <a:spcPts val="0"/>
                        </a:spcBef>
                        <a:spcAft>
                          <a:spcPts val="0"/>
                        </a:spcAft>
                      </a:pPr>
                      <a:r>
                        <a:rPr lang="en-US" sz="1000">
                          <a:latin typeface="Arial"/>
                          <a:ea typeface="Times New Roman"/>
                          <a:cs typeface="Times New Roman"/>
                        </a:rPr>
                        <a:t>l - a</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FFFF99"/>
                    </a:solidFill>
                  </a:tcPr>
                </a:tc>
                <a:tc>
                  <a:txBody>
                    <a:bodyPr/>
                    <a:lstStyle/>
                    <a:p>
                      <a:pPr marL="0" marR="0" algn="ctr">
                        <a:spcBef>
                          <a:spcPts val="0"/>
                        </a:spcBef>
                        <a:spcAft>
                          <a:spcPts val="0"/>
                        </a:spcAft>
                      </a:pPr>
                      <a:r>
                        <a:rPr lang="en-US" sz="1000">
                          <a:latin typeface="Arial"/>
                          <a:ea typeface="Times New Roman"/>
                          <a:cs typeface="Times New Roman"/>
                        </a:rPr>
                        <a:t>medium</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FFFF99"/>
                    </a:solidFill>
                  </a:tcPr>
                </a:tc>
                <a:tc>
                  <a:txBody>
                    <a:bodyPr/>
                    <a:lstStyle/>
                    <a:p>
                      <a:pPr marL="0" marR="0" algn="ctr">
                        <a:spcBef>
                          <a:spcPts val="0"/>
                        </a:spcBef>
                        <a:spcAft>
                          <a:spcPts val="0"/>
                        </a:spcAft>
                      </a:pPr>
                      <a:r>
                        <a:rPr lang="en-US" sz="1000">
                          <a:latin typeface="Arial"/>
                          <a:ea typeface="Times New Roman"/>
                          <a:cs typeface="Times New Roman"/>
                        </a:rPr>
                        <a:t>2.8 - 3.5</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FFFF99"/>
                    </a:solidFill>
                  </a:tcPr>
                </a:tc>
              </a:tr>
              <a:tr h="161925">
                <a:tc>
                  <a:txBody>
                    <a:bodyPr/>
                    <a:lstStyle/>
                    <a:p>
                      <a:pPr marL="0" marR="0" algn="ctr">
                        <a:spcBef>
                          <a:spcPts val="0"/>
                        </a:spcBef>
                        <a:spcAft>
                          <a:spcPts val="0"/>
                        </a:spcAft>
                      </a:pPr>
                      <a:r>
                        <a:rPr lang="en-US" sz="1000">
                          <a:latin typeface="Arial"/>
                          <a:ea typeface="Times New Roman"/>
                          <a:cs typeface="Times New Roman"/>
                        </a:rPr>
                        <a:t>l - a'</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CCFFCC"/>
                    </a:solidFill>
                  </a:tcPr>
                </a:tc>
                <a:tc>
                  <a:txBody>
                    <a:bodyPr/>
                    <a:lstStyle/>
                    <a:p>
                      <a:pPr marL="0" marR="0" algn="ctr">
                        <a:spcBef>
                          <a:spcPts val="0"/>
                        </a:spcBef>
                        <a:spcAft>
                          <a:spcPts val="0"/>
                        </a:spcAft>
                      </a:pPr>
                      <a:r>
                        <a:rPr lang="en-US" sz="1000">
                          <a:latin typeface="Arial"/>
                          <a:ea typeface="Times New Roman"/>
                          <a:cs typeface="Times New Roman"/>
                        </a:rPr>
                        <a:t>weak</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CCFFCC"/>
                    </a:solidFill>
                  </a:tcPr>
                </a:tc>
                <a:tc>
                  <a:txBody>
                    <a:bodyPr/>
                    <a:lstStyle/>
                    <a:p>
                      <a:pPr marL="0" marR="0" algn="ctr">
                        <a:spcBef>
                          <a:spcPts val="0"/>
                        </a:spcBef>
                        <a:spcAft>
                          <a:spcPts val="0"/>
                        </a:spcAft>
                      </a:pPr>
                      <a:r>
                        <a:rPr lang="en-US" sz="1000">
                          <a:latin typeface="Arial"/>
                          <a:ea typeface="Times New Roman"/>
                          <a:cs typeface="Times New Roman"/>
                        </a:rPr>
                        <a:t>3.5 - 5.0</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CCFFCC"/>
                    </a:solidFill>
                  </a:tcPr>
                </a:tc>
              </a:tr>
              <a:tr h="161925">
                <a:tc>
                  <a:txBody>
                    <a:bodyPr/>
                    <a:lstStyle/>
                    <a:p>
                      <a:pPr marL="0" marR="0" algn="ctr">
                        <a:spcBef>
                          <a:spcPts val="0"/>
                        </a:spcBef>
                        <a:spcAft>
                          <a:spcPts val="0"/>
                        </a:spcAft>
                      </a:pPr>
                      <a:r>
                        <a:rPr lang="en-US" sz="1000">
                          <a:latin typeface="Arial"/>
                          <a:ea typeface="Times New Roman"/>
                          <a:cs typeface="Times New Roman"/>
                        </a:rPr>
                        <a:t>l - h</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FFFF99"/>
                    </a:solidFill>
                  </a:tcPr>
                </a:tc>
                <a:tc>
                  <a:txBody>
                    <a:bodyPr/>
                    <a:lstStyle/>
                    <a:p>
                      <a:pPr marL="0" marR="0" algn="ctr">
                        <a:spcBef>
                          <a:spcPts val="0"/>
                        </a:spcBef>
                        <a:spcAft>
                          <a:spcPts val="0"/>
                        </a:spcAft>
                      </a:pPr>
                      <a:r>
                        <a:rPr lang="en-US" sz="1000">
                          <a:latin typeface="Arial"/>
                          <a:ea typeface="Times New Roman"/>
                          <a:cs typeface="Times New Roman"/>
                        </a:rPr>
                        <a:t>medium</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FFFF99"/>
                    </a:solidFill>
                  </a:tcPr>
                </a:tc>
                <a:tc>
                  <a:txBody>
                    <a:bodyPr/>
                    <a:lstStyle/>
                    <a:p>
                      <a:pPr marL="0" marR="0" algn="ctr">
                        <a:spcBef>
                          <a:spcPts val="0"/>
                        </a:spcBef>
                        <a:spcAft>
                          <a:spcPts val="0"/>
                        </a:spcAft>
                      </a:pPr>
                      <a:r>
                        <a:rPr lang="en-US" sz="1000">
                          <a:latin typeface="Arial"/>
                          <a:ea typeface="Times New Roman"/>
                          <a:cs typeface="Times New Roman"/>
                        </a:rPr>
                        <a:t>2.8 - 3.5</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FFFF99"/>
                    </a:solidFill>
                  </a:tcPr>
                </a:tc>
              </a:tr>
              <a:tr h="161925">
                <a:tc>
                  <a:txBody>
                    <a:bodyPr/>
                    <a:lstStyle/>
                    <a:p>
                      <a:pPr marL="0" marR="0" algn="ctr">
                        <a:spcBef>
                          <a:spcPts val="0"/>
                        </a:spcBef>
                        <a:spcAft>
                          <a:spcPts val="0"/>
                        </a:spcAft>
                      </a:pPr>
                      <a:r>
                        <a:rPr lang="en-US" sz="1000">
                          <a:latin typeface="Arial"/>
                          <a:ea typeface="Times New Roman"/>
                          <a:cs typeface="Times New Roman"/>
                        </a:rPr>
                        <a:t>l - f</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FFFF99"/>
                    </a:solidFill>
                  </a:tcPr>
                </a:tc>
                <a:tc>
                  <a:txBody>
                    <a:bodyPr/>
                    <a:lstStyle/>
                    <a:p>
                      <a:pPr marL="0" marR="0" algn="ctr">
                        <a:spcBef>
                          <a:spcPts val="0"/>
                        </a:spcBef>
                        <a:spcAft>
                          <a:spcPts val="0"/>
                        </a:spcAft>
                      </a:pPr>
                      <a:r>
                        <a:rPr lang="en-US" sz="1000">
                          <a:latin typeface="Arial"/>
                          <a:ea typeface="Times New Roman"/>
                          <a:cs typeface="Times New Roman"/>
                        </a:rPr>
                        <a:t>medium</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FFFF99"/>
                    </a:solidFill>
                  </a:tcPr>
                </a:tc>
                <a:tc>
                  <a:txBody>
                    <a:bodyPr/>
                    <a:lstStyle/>
                    <a:p>
                      <a:pPr marL="0" marR="0" algn="ctr">
                        <a:spcBef>
                          <a:spcPts val="0"/>
                        </a:spcBef>
                        <a:spcAft>
                          <a:spcPts val="0"/>
                        </a:spcAft>
                      </a:pPr>
                      <a:r>
                        <a:rPr lang="en-US" sz="1000">
                          <a:latin typeface="Arial"/>
                          <a:ea typeface="Times New Roman"/>
                          <a:cs typeface="Times New Roman"/>
                        </a:rPr>
                        <a:t>2.8 - 3.5</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FFFF99"/>
                    </a:solidFill>
                  </a:tcPr>
                </a:tc>
              </a:tr>
              <a:tr h="161925">
                <a:tc>
                  <a:txBody>
                    <a:bodyPr/>
                    <a:lstStyle/>
                    <a:p>
                      <a:pPr marL="0" marR="0" algn="ctr">
                        <a:spcBef>
                          <a:spcPts val="0"/>
                        </a:spcBef>
                        <a:spcAft>
                          <a:spcPts val="0"/>
                        </a:spcAft>
                      </a:pPr>
                      <a:r>
                        <a:rPr lang="en-US" sz="1000">
                          <a:latin typeface="Arial"/>
                          <a:ea typeface="Times New Roman"/>
                          <a:cs typeface="Times New Roman"/>
                        </a:rPr>
                        <a:t>l - k</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FFFF00"/>
                    </a:solidFill>
                  </a:tcPr>
                </a:tc>
                <a:tc>
                  <a:txBody>
                    <a:bodyPr/>
                    <a:lstStyle/>
                    <a:p>
                      <a:pPr marL="0" marR="0" algn="ctr">
                        <a:spcBef>
                          <a:spcPts val="0"/>
                        </a:spcBef>
                        <a:spcAft>
                          <a:spcPts val="0"/>
                        </a:spcAft>
                      </a:pPr>
                      <a:r>
                        <a:rPr lang="en-US" sz="1000">
                          <a:latin typeface="Arial"/>
                          <a:ea typeface="Times New Roman"/>
                          <a:cs typeface="Times New Roman"/>
                        </a:rPr>
                        <a:t>strong</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FFFF00"/>
                    </a:solidFill>
                  </a:tcPr>
                </a:tc>
                <a:tc>
                  <a:txBody>
                    <a:bodyPr/>
                    <a:lstStyle/>
                    <a:p>
                      <a:pPr marL="0" marR="0" algn="ctr">
                        <a:spcBef>
                          <a:spcPts val="0"/>
                        </a:spcBef>
                        <a:spcAft>
                          <a:spcPts val="0"/>
                        </a:spcAft>
                      </a:pPr>
                      <a:r>
                        <a:rPr lang="en-US" sz="1000">
                          <a:latin typeface="Arial"/>
                          <a:ea typeface="Times New Roman"/>
                          <a:cs typeface="Times New Roman"/>
                        </a:rPr>
                        <a:t>1.5 - 2.8</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FFFF00"/>
                    </a:solidFill>
                  </a:tcPr>
                </a:tc>
              </a:tr>
              <a:tr h="161925">
                <a:tc>
                  <a:txBody>
                    <a:bodyPr/>
                    <a:lstStyle/>
                    <a:p>
                      <a:pPr marL="0" marR="0" algn="ctr">
                        <a:spcBef>
                          <a:spcPts val="0"/>
                        </a:spcBef>
                        <a:spcAft>
                          <a:spcPts val="0"/>
                        </a:spcAft>
                      </a:pPr>
                      <a:r>
                        <a:rPr lang="en-US" sz="1000">
                          <a:latin typeface="Arial"/>
                          <a:ea typeface="Times New Roman"/>
                          <a:cs typeface="Times New Roman"/>
                        </a:rPr>
                        <a:t>g - j</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FFFF00"/>
                    </a:solidFill>
                  </a:tcPr>
                </a:tc>
                <a:tc>
                  <a:txBody>
                    <a:bodyPr/>
                    <a:lstStyle/>
                    <a:p>
                      <a:pPr marL="0" marR="0" algn="ctr">
                        <a:spcBef>
                          <a:spcPts val="0"/>
                        </a:spcBef>
                        <a:spcAft>
                          <a:spcPts val="0"/>
                        </a:spcAft>
                      </a:pPr>
                      <a:r>
                        <a:rPr lang="en-US" sz="1000">
                          <a:latin typeface="Arial"/>
                          <a:ea typeface="Times New Roman"/>
                          <a:cs typeface="Times New Roman"/>
                        </a:rPr>
                        <a:t>strong</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FFFF00"/>
                    </a:solidFill>
                  </a:tcPr>
                </a:tc>
                <a:tc>
                  <a:txBody>
                    <a:bodyPr/>
                    <a:lstStyle/>
                    <a:p>
                      <a:pPr marL="0" marR="0" algn="ctr">
                        <a:spcBef>
                          <a:spcPts val="0"/>
                        </a:spcBef>
                        <a:spcAft>
                          <a:spcPts val="0"/>
                        </a:spcAft>
                      </a:pPr>
                      <a:r>
                        <a:rPr lang="en-US" sz="1000">
                          <a:latin typeface="Arial"/>
                          <a:ea typeface="Times New Roman"/>
                          <a:cs typeface="Times New Roman"/>
                        </a:rPr>
                        <a:t>1.5 - 2.8</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FFFF00"/>
                    </a:solidFill>
                  </a:tcPr>
                </a:tc>
              </a:tr>
              <a:tr h="161925">
                <a:tc>
                  <a:txBody>
                    <a:bodyPr/>
                    <a:lstStyle/>
                    <a:p>
                      <a:pPr marL="0" marR="0" algn="ctr">
                        <a:spcBef>
                          <a:spcPts val="0"/>
                        </a:spcBef>
                        <a:spcAft>
                          <a:spcPts val="0"/>
                        </a:spcAft>
                      </a:pPr>
                      <a:r>
                        <a:rPr lang="en-US" sz="1000">
                          <a:latin typeface="Arial"/>
                          <a:ea typeface="Times New Roman"/>
                          <a:cs typeface="Times New Roman"/>
                        </a:rPr>
                        <a:t>j - l</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FFFF00"/>
                    </a:solidFill>
                  </a:tcPr>
                </a:tc>
                <a:tc>
                  <a:txBody>
                    <a:bodyPr/>
                    <a:lstStyle/>
                    <a:p>
                      <a:pPr marL="0" marR="0" algn="ctr">
                        <a:spcBef>
                          <a:spcPts val="0"/>
                        </a:spcBef>
                        <a:spcAft>
                          <a:spcPts val="0"/>
                        </a:spcAft>
                      </a:pPr>
                      <a:r>
                        <a:rPr lang="en-US" sz="1000">
                          <a:latin typeface="Arial"/>
                          <a:ea typeface="Times New Roman"/>
                          <a:cs typeface="Times New Roman"/>
                        </a:rPr>
                        <a:t>strong</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FFFF00"/>
                    </a:solidFill>
                  </a:tcPr>
                </a:tc>
                <a:tc>
                  <a:txBody>
                    <a:bodyPr/>
                    <a:lstStyle/>
                    <a:p>
                      <a:pPr marL="0" marR="0" algn="ctr">
                        <a:spcBef>
                          <a:spcPts val="0"/>
                        </a:spcBef>
                        <a:spcAft>
                          <a:spcPts val="0"/>
                        </a:spcAft>
                      </a:pPr>
                      <a:r>
                        <a:rPr lang="en-US" sz="1000">
                          <a:latin typeface="Arial"/>
                          <a:ea typeface="Times New Roman"/>
                          <a:cs typeface="Times New Roman"/>
                        </a:rPr>
                        <a:t>1.5 - 2.8</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FFFF00"/>
                    </a:solidFill>
                  </a:tcPr>
                </a:tc>
              </a:tr>
              <a:tr h="161925">
                <a:tc>
                  <a:txBody>
                    <a:bodyPr/>
                    <a:lstStyle/>
                    <a:p>
                      <a:pPr marL="0" marR="0" algn="ctr">
                        <a:spcBef>
                          <a:spcPts val="0"/>
                        </a:spcBef>
                        <a:spcAft>
                          <a:spcPts val="0"/>
                        </a:spcAft>
                      </a:pPr>
                      <a:r>
                        <a:rPr lang="en-US" sz="1000">
                          <a:latin typeface="Arial"/>
                          <a:ea typeface="Times New Roman"/>
                          <a:cs typeface="Times New Roman"/>
                        </a:rPr>
                        <a:t>m - a'</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CCFFCC"/>
                    </a:solidFill>
                  </a:tcPr>
                </a:tc>
                <a:tc>
                  <a:txBody>
                    <a:bodyPr/>
                    <a:lstStyle/>
                    <a:p>
                      <a:pPr marL="0" marR="0" algn="ctr">
                        <a:spcBef>
                          <a:spcPts val="0"/>
                        </a:spcBef>
                        <a:spcAft>
                          <a:spcPts val="0"/>
                        </a:spcAft>
                      </a:pPr>
                      <a:r>
                        <a:rPr lang="en-US" sz="1000">
                          <a:latin typeface="Arial"/>
                          <a:ea typeface="Times New Roman"/>
                          <a:cs typeface="Times New Roman"/>
                        </a:rPr>
                        <a:t>weak</a:t>
                      </a:r>
                      <a:endParaRPr lang="en-US" sz="1200">
                        <a:latin typeface="Times New Roman"/>
                        <a:ea typeface="Times New Roman"/>
                        <a:cs typeface="Times New Roman"/>
                      </a:endParaRPr>
                    </a:p>
                  </a:txBody>
                  <a:tcPr marL="68580" marR="68580" marT="0" marB="0" anchor="b">
                    <a:lnL>
                      <a:noFill/>
                    </a:lnL>
                    <a:lnR>
                      <a:noFill/>
                    </a:lnR>
                    <a:lnT>
                      <a:noFill/>
                    </a:lnT>
                    <a:lnB>
                      <a:noFill/>
                    </a:lnB>
                    <a:solidFill>
                      <a:srgbClr val="CCFFCC"/>
                    </a:solidFill>
                  </a:tcPr>
                </a:tc>
                <a:tc>
                  <a:txBody>
                    <a:bodyPr/>
                    <a:lstStyle/>
                    <a:p>
                      <a:pPr marL="0" marR="0" algn="ctr">
                        <a:spcBef>
                          <a:spcPts val="0"/>
                        </a:spcBef>
                        <a:spcAft>
                          <a:spcPts val="0"/>
                        </a:spcAft>
                      </a:pPr>
                      <a:r>
                        <a:rPr lang="en-US" sz="1000" dirty="0">
                          <a:latin typeface="Arial"/>
                          <a:ea typeface="Times New Roman"/>
                          <a:cs typeface="Times New Roman"/>
                        </a:rPr>
                        <a:t>3.5 - 5.0</a:t>
                      </a:r>
                      <a:endParaRPr lang="en-US" sz="1200" dirty="0">
                        <a:latin typeface="Times New Roman"/>
                        <a:ea typeface="Times New Roman"/>
                        <a:cs typeface="Times New Roman"/>
                      </a:endParaRPr>
                    </a:p>
                  </a:txBody>
                  <a:tcPr marL="68580" marR="68580" marT="0" marB="0" anchor="b">
                    <a:lnL>
                      <a:noFill/>
                    </a:lnL>
                    <a:lnR>
                      <a:noFill/>
                    </a:lnR>
                    <a:lnT>
                      <a:noFill/>
                    </a:lnT>
                    <a:lnB>
                      <a:noFill/>
                    </a:lnB>
                    <a:solidFill>
                      <a:srgbClr val="CCFFCC"/>
                    </a:solidFill>
                  </a:tcPr>
                </a:tc>
              </a:tr>
            </a:tbl>
          </a:graphicData>
        </a:graphic>
      </p:graphicFrame>
      <p:sp>
        <p:nvSpPr>
          <p:cNvPr id="6" name="TextBox 5"/>
          <p:cNvSpPr txBox="1"/>
          <p:nvPr/>
        </p:nvSpPr>
        <p:spPr>
          <a:xfrm>
            <a:off x="228600" y="6172200"/>
            <a:ext cx="4292009" cy="369332"/>
          </a:xfrm>
          <a:prstGeom prst="rect">
            <a:avLst/>
          </a:prstGeom>
          <a:noFill/>
        </p:spPr>
        <p:txBody>
          <a:bodyPr wrap="none" rtlCol="0">
            <a:spAutoFit/>
          </a:bodyPr>
          <a:lstStyle/>
          <a:p>
            <a:r>
              <a:rPr lang="en-GB" dirty="0" smtClean="0"/>
              <a:t>(</a:t>
            </a:r>
            <a:r>
              <a:rPr lang="en-GB" dirty="0" err="1" smtClean="0"/>
              <a:t>nmr</a:t>
            </a:r>
            <a:r>
              <a:rPr lang="en-GB" dirty="0" smtClean="0"/>
              <a:t> by Paul Sanderson, Unilever </a:t>
            </a:r>
            <a:r>
              <a:rPr lang="en-GB" dirty="0" err="1" smtClean="0"/>
              <a:t>Colworth</a:t>
            </a:r>
            <a:r>
              <a:rPr lang="en-GB" dirty="0" smtClean="0"/>
              <a:t>)</a:t>
            </a:r>
            <a:endParaRPr lang="en-GB" dirty="0"/>
          </a:p>
        </p:txBody>
      </p:sp>
      <p:sp>
        <p:nvSpPr>
          <p:cNvPr id="8" name="TextBox 7"/>
          <p:cNvSpPr txBox="1"/>
          <p:nvPr/>
        </p:nvSpPr>
        <p:spPr>
          <a:xfrm>
            <a:off x="7284720" y="5257800"/>
            <a:ext cx="1484381" cy="369332"/>
          </a:xfrm>
          <a:prstGeom prst="rect">
            <a:avLst/>
          </a:prstGeom>
          <a:noFill/>
        </p:spPr>
        <p:txBody>
          <a:bodyPr wrap="none" rtlCol="0">
            <a:spAutoFit/>
          </a:bodyPr>
          <a:lstStyle/>
          <a:p>
            <a:r>
              <a:rPr lang="en-GB" dirty="0" smtClean="0"/>
              <a:t>Conformation</a:t>
            </a:r>
            <a:endParaRPr lang="en-GB" dirty="0"/>
          </a:p>
        </p:txBody>
      </p:sp>
      <p:pic>
        <p:nvPicPr>
          <p:cNvPr id="9" name="Picture 8" descr="disulfide.png"/>
          <p:cNvPicPr>
            <a:picLocks noChangeAspect="1"/>
          </p:cNvPicPr>
          <p:nvPr/>
        </p:nvPicPr>
        <p:blipFill>
          <a:blip r:embed="rId3" cstate="print"/>
          <a:srcRect l="22853" t="19651" r="35578" b="25721"/>
          <a:stretch>
            <a:fillRect/>
          </a:stretch>
        </p:blipFill>
        <p:spPr>
          <a:xfrm>
            <a:off x="6400800" y="4419600"/>
            <a:ext cx="2467187" cy="2265784"/>
          </a:xfrm>
          <a:prstGeom prst="rect">
            <a:avLst/>
          </a:prstGeom>
        </p:spPr>
      </p:pic>
      <p:sp>
        <p:nvSpPr>
          <p:cNvPr id="7" name="Down Arrow 6"/>
          <p:cNvSpPr/>
          <p:nvPr/>
        </p:nvSpPr>
        <p:spPr>
          <a:xfrm rot="19406438">
            <a:off x="6560071" y="3650097"/>
            <a:ext cx="4572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 y="4876800"/>
            <a:ext cx="5638800" cy="1200329"/>
          </a:xfrm>
          <a:prstGeom prst="rect">
            <a:avLst/>
          </a:prstGeom>
          <a:noFill/>
        </p:spPr>
        <p:txBody>
          <a:bodyPr wrap="square" rtlCol="0">
            <a:spAutoFit/>
          </a:bodyPr>
          <a:lstStyle/>
          <a:p>
            <a:r>
              <a:rPr lang="en-GB" dirty="0" smtClean="0"/>
              <a:t>Gives quite a good set of constraints to model the </a:t>
            </a:r>
          </a:p>
          <a:p>
            <a:r>
              <a:rPr lang="en-GB" dirty="0" smtClean="0"/>
              <a:t>cyclic backbone (and compare to replica exchange molecular dynamics), but the </a:t>
            </a:r>
            <a:r>
              <a:rPr lang="en-GB" dirty="0" err="1" smtClean="0"/>
              <a:t>arginine</a:t>
            </a:r>
            <a:r>
              <a:rPr lang="en-GB" dirty="0" smtClean="0"/>
              <a:t> </a:t>
            </a:r>
            <a:r>
              <a:rPr lang="en-GB" dirty="0" err="1" smtClean="0"/>
              <a:t>sidechains</a:t>
            </a:r>
            <a:r>
              <a:rPr lang="en-GB" dirty="0" smtClean="0"/>
              <a:t> are very flexible. </a:t>
            </a:r>
            <a:r>
              <a:rPr lang="en-GB" dirty="0" smtClean="0">
                <a:solidFill>
                  <a:srgbClr val="FF0000"/>
                </a:solidFill>
              </a:rPr>
              <a:t>A </a:t>
            </a:r>
            <a:r>
              <a:rPr lang="el-GR" dirty="0" smtClean="0">
                <a:solidFill>
                  <a:srgbClr val="FF0000"/>
                </a:solidFill>
              </a:rPr>
              <a:t>β</a:t>
            </a:r>
            <a:r>
              <a:rPr lang="en-US" dirty="0" smtClean="0">
                <a:solidFill>
                  <a:srgbClr val="FF0000"/>
                </a:solidFill>
              </a:rPr>
              <a:t>-turn is probable in the RPRL motif.</a:t>
            </a:r>
            <a:endParaRPr lang="en-GB" dirty="0" smtClean="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dirty="0" smtClean="0"/>
              <a:t>Cyclic Peptide Design II</a:t>
            </a:r>
            <a:br>
              <a:rPr lang="en-US" dirty="0" smtClean="0"/>
            </a:br>
            <a:r>
              <a:rPr lang="en-US" dirty="0" smtClean="0"/>
              <a:t>investigate more about </a:t>
            </a:r>
            <a:r>
              <a:rPr lang="en-US" dirty="0" err="1" smtClean="0"/>
              <a:t>apelin</a:t>
            </a:r>
            <a:r>
              <a:rPr lang="en-US" dirty="0" smtClean="0"/>
              <a:t> binding</a:t>
            </a:r>
            <a:endParaRPr lang="en-US" dirty="0"/>
          </a:p>
        </p:txBody>
      </p:sp>
      <p:sp>
        <p:nvSpPr>
          <p:cNvPr id="103" name="TextBox 102"/>
          <p:cNvSpPr txBox="1"/>
          <p:nvPr/>
        </p:nvSpPr>
        <p:spPr>
          <a:xfrm>
            <a:off x="6858000" y="3200400"/>
            <a:ext cx="1954072" cy="411074"/>
          </a:xfrm>
          <a:prstGeom prst="rect">
            <a:avLst/>
          </a:prstGeom>
          <a:noFill/>
        </p:spPr>
        <p:txBody>
          <a:bodyPr wrap="none" rtlCol="0">
            <a:spAutoFit/>
          </a:bodyPr>
          <a:lstStyle/>
          <a:p>
            <a:r>
              <a:rPr lang="en-US" sz="2400" b="1" dirty="0" smtClean="0">
                <a:solidFill>
                  <a:schemeClr val="tx2"/>
                </a:solidFill>
              </a:rPr>
              <a:t>18 % inhibition</a:t>
            </a:r>
            <a:endParaRPr lang="en-US" sz="2400" b="1" dirty="0">
              <a:solidFill>
                <a:schemeClr val="tx2"/>
              </a:solidFill>
            </a:endParaRPr>
          </a:p>
        </p:txBody>
      </p:sp>
      <p:sp>
        <p:nvSpPr>
          <p:cNvPr id="4" name="Oval 3"/>
          <p:cNvSpPr/>
          <p:nvPr/>
        </p:nvSpPr>
        <p:spPr>
          <a:xfrm>
            <a:off x="381000" y="2286000"/>
            <a:ext cx="498176" cy="4749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Q</a:t>
            </a:r>
            <a:endParaRPr lang="en-US" b="1" dirty="0">
              <a:solidFill>
                <a:schemeClr val="bg1"/>
              </a:solidFill>
            </a:endParaRPr>
          </a:p>
        </p:txBody>
      </p:sp>
      <p:sp>
        <p:nvSpPr>
          <p:cNvPr id="5" name="Oval 4"/>
          <p:cNvSpPr/>
          <p:nvPr/>
        </p:nvSpPr>
        <p:spPr>
          <a:xfrm>
            <a:off x="879176" y="2286000"/>
            <a:ext cx="498176" cy="4749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a:t>
            </a:r>
            <a:endParaRPr lang="en-US" b="1" dirty="0">
              <a:solidFill>
                <a:schemeClr val="tx1"/>
              </a:solidFill>
            </a:endParaRPr>
          </a:p>
        </p:txBody>
      </p:sp>
      <p:sp>
        <p:nvSpPr>
          <p:cNvPr id="6" name="Oval 5"/>
          <p:cNvSpPr/>
          <p:nvPr/>
        </p:nvSpPr>
        <p:spPr>
          <a:xfrm>
            <a:off x="1377351" y="2286000"/>
            <a:ext cx="498176" cy="4749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a:t>
            </a:r>
          </a:p>
        </p:txBody>
      </p:sp>
      <p:sp>
        <p:nvSpPr>
          <p:cNvPr id="7" name="Oval 6"/>
          <p:cNvSpPr/>
          <p:nvPr/>
        </p:nvSpPr>
        <p:spPr>
          <a:xfrm>
            <a:off x="1875527" y="2286000"/>
            <a:ext cx="498176" cy="4749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a:t>
            </a:r>
            <a:endParaRPr lang="en-US" b="1" dirty="0">
              <a:solidFill>
                <a:schemeClr val="tx1"/>
              </a:solidFill>
            </a:endParaRPr>
          </a:p>
        </p:txBody>
      </p:sp>
      <p:sp>
        <p:nvSpPr>
          <p:cNvPr id="8" name="Oval 7"/>
          <p:cNvSpPr/>
          <p:nvPr/>
        </p:nvSpPr>
        <p:spPr>
          <a:xfrm>
            <a:off x="2373702" y="2286000"/>
            <a:ext cx="498176" cy="4749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a:t>
            </a:r>
          </a:p>
        </p:txBody>
      </p:sp>
      <p:sp>
        <p:nvSpPr>
          <p:cNvPr id="9" name="Oval 8"/>
          <p:cNvSpPr/>
          <p:nvPr/>
        </p:nvSpPr>
        <p:spPr>
          <a:xfrm>
            <a:off x="2871878" y="2286000"/>
            <a:ext cx="498176" cy="4749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a:t>
            </a:r>
          </a:p>
        </p:txBody>
      </p:sp>
      <p:sp>
        <p:nvSpPr>
          <p:cNvPr id="10" name="Oval 9"/>
          <p:cNvSpPr/>
          <p:nvPr/>
        </p:nvSpPr>
        <p:spPr>
          <a:xfrm>
            <a:off x="3370053" y="2286000"/>
            <a:ext cx="498176" cy="4749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H</a:t>
            </a:r>
            <a:endParaRPr lang="en-US" b="1" dirty="0">
              <a:solidFill>
                <a:schemeClr val="bg1"/>
              </a:solidFill>
            </a:endParaRPr>
          </a:p>
        </p:txBody>
      </p:sp>
      <p:sp>
        <p:nvSpPr>
          <p:cNvPr id="11" name="Oval 10"/>
          <p:cNvSpPr/>
          <p:nvPr/>
        </p:nvSpPr>
        <p:spPr>
          <a:xfrm>
            <a:off x="3868229" y="2286000"/>
            <a:ext cx="498176" cy="4749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K</a:t>
            </a:r>
            <a:endParaRPr lang="en-US" b="1" dirty="0">
              <a:solidFill>
                <a:schemeClr val="tx1"/>
              </a:solidFill>
            </a:endParaRPr>
          </a:p>
        </p:txBody>
      </p:sp>
      <p:sp>
        <p:nvSpPr>
          <p:cNvPr id="12" name="Oval 11"/>
          <p:cNvSpPr/>
          <p:nvPr/>
        </p:nvSpPr>
        <p:spPr>
          <a:xfrm>
            <a:off x="4366404" y="2286000"/>
            <a:ext cx="498176" cy="4749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a:t>
            </a:r>
            <a:endParaRPr lang="en-US" b="1" dirty="0">
              <a:solidFill>
                <a:schemeClr val="tx1"/>
              </a:solidFill>
            </a:endParaRPr>
          </a:p>
        </p:txBody>
      </p:sp>
      <p:sp>
        <p:nvSpPr>
          <p:cNvPr id="13" name="Oval 12"/>
          <p:cNvSpPr/>
          <p:nvPr/>
        </p:nvSpPr>
        <p:spPr>
          <a:xfrm>
            <a:off x="4864580" y="2286000"/>
            <a:ext cx="498176" cy="4749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a:t>
            </a:r>
            <a:endParaRPr lang="en-US" b="1" dirty="0">
              <a:solidFill>
                <a:schemeClr val="tx1"/>
              </a:solidFill>
            </a:endParaRPr>
          </a:p>
        </p:txBody>
      </p:sp>
      <p:sp>
        <p:nvSpPr>
          <p:cNvPr id="14" name="Oval 13"/>
          <p:cNvSpPr/>
          <p:nvPr/>
        </p:nvSpPr>
        <p:spPr>
          <a:xfrm>
            <a:off x="5362755" y="2286000"/>
            <a:ext cx="498176" cy="4749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a:t>
            </a:r>
            <a:endParaRPr lang="en-US" b="1" dirty="0">
              <a:solidFill>
                <a:schemeClr val="tx1"/>
              </a:solidFill>
            </a:endParaRPr>
          </a:p>
        </p:txBody>
      </p:sp>
      <p:sp>
        <p:nvSpPr>
          <p:cNvPr id="15" name="Oval 14"/>
          <p:cNvSpPr/>
          <p:nvPr/>
        </p:nvSpPr>
        <p:spPr>
          <a:xfrm>
            <a:off x="5860931" y="2286000"/>
            <a:ext cx="498176" cy="4749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P</a:t>
            </a:r>
            <a:endParaRPr lang="en-US" b="1" dirty="0">
              <a:solidFill>
                <a:schemeClr val="bg1"/>
              </a:solidFill>
            </a:endParaRPr>
          </a:p>
        </p:txBody>
      </p:sp>
      <p:sp>
        <p:nvSpPr>
          <p:cNvPr id="20" name="Oval 19"/>
          <p:cNvSpPr/>
          <p:nvPr/>
        </p:nvSpPr>
        <p:spPr>
          <a:xfrm>
            <a:off x="6359106" y="2286000"/>
            <a:ext cx="498176" cy="4749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F</a:t>
            </a:r>
            <a:endParaRPr lang="en-US" b="1" dirty="0">
              <a:solidFill>
                <a:schemeClr val="bg1"/>
              </a:solidFill>
            </a:endParaRPr>
          </a:p>
        </p:txBody>
      </p:sp>
      <p:sp>
        <p:nvSpPr>
          <p:cNvPr id="21" name="Oval 20"/>
          <p:cNvSpPr/>
          <p:nvPr/>
        </p:nvSpPr>
        <p:spPr>
          <a:xfrm>
            <a:off x="381000" y="3100196"/>
            <a:ext cx="498176" cy="47494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a:t>
            </a:r>
            <a:endParaRPr lang="en-US" b="1" dirty="0">
              <a:solidFill>
                <a:schemeClr val="tx1"/>
              </a:solidFill>
            </a:endParaRPr>
          </a:p>
        </p:txBody>
      </p:sp>
      <p:sp>
        <p:nvSpPr>
          <p:cNvPr id="22" name="Oval 21"/>
          <p:cNvSpPr/>
          <p:nvPr/>
        </p:nvSpPr>
        <p:spPr>
          <a:xfrm>
            <a:off x="879176" y="3100196"/>
            <a:ext cx="498176" cy="4749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a:t>
            </a:r>
            <a:endParaRPr lang="en-US" b="1" dirty="0">
              <a:solidFill>
                <a:schemeClr val="tx1"/>
              </a:solidFill>
            </a:endParaRPr>
          </a:p>
        </p:txBody>
      </p:sp>
      <p:sp>
        <p:nvSpPr>
          <p:cNvPr id="23" name="Oval 22"/>
          <p:cNvSpPr/>
          <p:nvPr/>
        </p:nvSpPr>
        <p:spPr>
          <a:xfrm>
            <a:off x="1377351" y="3100196"/>
            <a:ext cx="498176" cy="4749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a:t>
            </a:r>
          </a:p>
        </p:txBody>
      </p:sp>
      <p:sp>
        <p:nvSpPr>
          <p:cNvPr id="24" name="Oval 23"/>
          <p:cNvSpPr/>
          <p:nvPr/>
        </p:nvSpPr>
        <p:spPr>
          <a:xfrm>
            <a:off x="1875527" y="3100196"/>
            <a:ext cx="498176" cy="4749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a:t>
            </a:r>
            <a:endParaRPr lang="en-US" b="1" dirty="0">
              <a:solidFill>
                <a:schemeClr val="tx1"/>
              </a:solidFill>
            </a:endParaRPr>
          </a:p>
        </p:txBody>
      </p:sp>
      <p:sp>
        <p:nvSpPr>
          <p:cNvPr id="25" name="Oval 24"/>
          <p:cNvSpPr/>
          <p:nvPr/>
        </p:nvSpPr>
        <p:spPr>
          <a:xfrm>
            <a:off x="2373702" y="3100196"/>
            <a:ext cx="498176" cy="4749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a:t>
            </a:r>
          </a:p>
        </p:txBody>
      </p:sp>
      <p:sp>
        <p:nvSpPr>
          <p:cNvPr id="26" name="Oval 25"/>
          <p:cNvSpPr/>
          <p:nvPr/>
        </p:nvSpPr>
        <p:spPr>
          <a:xfrm>
            <a:off x="2871878" y="3100196"/>
            <a:ext cx="498176" cy="47494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a:t>
            </a:r>
            <a:endParaRPr lang="en-US" b="1" dirty="0">
              <a:solidFill>
                <a:schemeClr val="tx1"/>
              </a:solidFill>
            </a:endParaRPr>
          </a:p>
        </p:txBody>
      </p:sp>
      <p:cxnSp>
        <p:nvCxnSpPr>
          <p:cNvPr id="86" name="Straight Connector 85"/>
          <p:cNvCxnSpPr/>
          <p:nvPr/>
        </p:nvCxnSpPr>
        <p:spPr>
          <a:xfrm rot="5400000">
            <a:off x="459546" y="3710102"/>
            <a:ext cx="271399" cy="14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2950424" y="3710102"/>
            <a:ext cx="271399" cy="14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594504" y="3846542"/>
            <a:ext cx="2490878" cy="14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6934200" y="3933056"/>
            <a:ext cx="2092239" cy="830997"/>
          </a:xfrm>
          <a:prstGeom prst="rect">
            <a:avLst/>
          </a:prstGeom>
          <a:noFill/>
        </p:spPr>
        <p:txBody>
          <a:bodyPr wrap="none" rtlCol="0">
            <a:spAutoFit/>
          </a:bodyPr>
          <a:lstStyle/>
          <a:p>
            <a:r>
              <a:rPr lang="en-US" sz="2400" b="1" dirty="0" smtClean="0">
                <a:solidFill>
                  <a:schemeClr val="tx2"/>
                </a:solidFill>
              </a:rPr>
              <a:t>98 % inhibition</a:t>
            </a:r>
          </a:p>
          <a:p>
            <a:r>
              <a:rPr lang="en-US" sz="2400" b="1" dirty="0" smtClean="0">
                <a:solidFill>
                  <a:schemeClr val="tx2"/>
                </a:solidFill>
              </a:rPr>
              <a:t>(</a:t>
            </a:r>
            <a:r>
              <a:rPr lang="en-US" sz="2400" b="1" dirty="0" err="1" smtClean="0">
                <a:solidFill>
                  <a:schemeClr val="tx2"/>
                </a:solidFill>
              </a:rPr>
              <a:t>K</a:t>
            </a:r>
            <a:r>
              <a:rPr lang="en-US" sz="2400" b="1" baseline="-25000" dirty="0" err="1" smtClean="0">
                <a:solidFill>
                  <a:schemeClr val="tx2"/>
                </a:solidFill>
              </a:rPr>
              <a:t>i</a:t>
            </a:r>
            <a:r>
              <a:rPr lang="en-US" sz="2400" b="1" dirty="0" smtClean="0">
                <a:solidFill>
                  <a:schemeClr val="tx2"/>
                </a:solidFill>
              </a:rPr>
              <a:t> 270nM)</a:t>
            </a:r>
            <a:endParaRPr lang="en-US" sz="2400" b="1" dirty="0">
              <a:solidFill>
                <a:schemeClr val="tx2"/>
              </a:solidFill>
            </a:endParaRPr>
          </a:p>
        </p:txBody>
      </p:sp>
      <p:sp>
        <p:nvSpPr>
          <p:cNvPr id="57" name="Oval 56"/>
          <p:cNvSpPr/>
          <p:nvPr/>
        </p:nvSpPr>
        <p:spPr>
          <a:xfrm>
            <a:off x="381000" y="4116527"/>
            <a:ext cx="498176" cy="47494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a:t>
            </a:r>
            <a:endParaRPr lang="en-US" b="1" dirty="0">
              <a:solidFill>
                <a:schemeClr val="tx1"/>
              </a:solidFill>
            </a:endParaRPr>
          </a:p>
        </p:txBody>
      </p:sp>
      <p:sp>
        <p:nvSpPr>
          <p:cNvPr id="58" name="Oval 57"/>
          <p:cNvSpPr/>
          <p:nvPr/>
        </p:nvSpPr>
        <p:spPr>
          <a:xfrm>
            <a:off x="879176" y="4116527"/>
            <a:ext cx="498176" cy="4749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a:t>
            </a:r>
            <a:endParaRPr lang="en-US" b="1" dirty="0">
              <a:solidFill>
                <a:schemeClr val="tx1"/>
              </a:solidFill>
            </a:endParaRPr>
          </a:p>
        </p:txBody>
      </p:sp>
      <p:sp>
        <p:nvSpPr>
          <p:cNvPr id="59" name="Oval 58"/>
          <p:cNvSpPr/>
          <p:nvPr/>
        </p:nvSpPr>
        <p:spPr>
          <a:xfrm>
            <a:off x="1377351" y="4116527"/>
            <a:ext cx="498176" cy="4749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a:t>
            </a:r>
          </a:p>
        </p:txBody>
      </p:sp>
      <p:sp>
        <p:nvSpPr>
          <p:cNvPr id="60" name="Oval 59"/>
          <p:cNvSpPr/>
          <p:nvPr/>
        </p:nvSpPr>
        <p:spPr>
          <a:xfrm>
            <a:off x="1875527" y="4116527"/>
            <a:ext cx="498176" cy="4749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a:t>
            </a:r>
            <a:endParaRPr lang="en-US" b="1" dirty="0">
              <a:solidFill>
                <a:schemeClr val="tx1"/>
              </a:solidFill>
            </a:endParaRPr>
          </a:p>
        </p:txBody>
      </p:sp>
      <p:sp>
        <p:nvSpPr>
          <p:cNvPr id="61" name="Oval 60"/>
          <p:cNvSpPr/>
          <p:nvPr/>
        </p:nvSpPr>
        <p:spPr>
          <a:xfrm>
            <a:off x="2373702" y="4116527"/>
            <a:ext cx="498176" cy="4749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a:t>
            </a:r>
          </a:p>
        </p:txBody>
      </p:sp>
      <p:sp>
        <p:nvSpPr>
          <p:cNvPr id="62" name="Oval 61"/>
          <p:cNvSpPr/>
          <p:nvPr/>
        </p:nvSpPr>
        <p:spPr>
          <a:xfrm>
            <a:off x="2871878" y="4116527"/>
            <a:ext cx="498176" cy="47494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a:t>
            </a:r>
            <a:endParaRPr lang="en-US" b="1" dirty="0">
              <a:solidFill>
                <a:schemeClr val="tx1"/>
              </a:solidFill>
            </a:endParaRPr>
          </a:p>
        </p:txBody>
      </p:sp>
      <p:cxnSp>
        <p:nvCxnSpPr>
          <p:cNvPr id="63" name="Straight Connector 62"/>
          <p:cNvCxnSpPr/>
          <p:nvPr/>
        </p:nvCxnSpPr>
        <p:spPr>
          <a:xfrm rot="5400000">
            <a:off x="459546" y="4726433"/>
            <a:ext cx="271399" cy="14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2950424" y="4726433"/>
            <a:ext cx="271399" cy="14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94504" y="4862873"/>
            <a:ext cx="2490878" cy="14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3370053" y="4117941"/>
            <a:ext cx="498176" cy="4749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a:t>
            </a:r>
            <a:endParaRPr lang="en-US" b="1" dirty="0">
              <a:solidFill>
                <a:schemeClr val="tx1"/>
              </a:solidFill>
            </a:endParaRPr>
          </a:p>
        </p:txBody>
      </p:sp>
      <p:sp>
        <p:nvSpPr>
          <p:cNvPr id="73" name="Oval 72"/>
          <p:cNvSpPr/>
          <p:nvPr/>
        </p:nvSpPr>
        <p:spPr>
          <a:xfrm>
            <a:off x="3868229" y="4117941"/>
            <a:ext cx="498176" cy="4749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K</a:t>
            </a:r>
            <a:endParaRPr lang="en-US" b="1" dirty="0">
              <a:solidFill>
                <a:schemeClr val="tx1"/>
              </a:solidFill>
            </a:endParaRPr>
          </a:p>
        </p:txBody>
      </p:sp>
      <p:sp>
        <p:nvSpPr>
          <p:cNvPr id="74" name="Oval 73"/>
          <p:cNvSpPr/>
          <p:nvPr/>
        </p:nvSpPr>
        <p:spPr>
          <a:xfrm>
            <a:off x="4366404" y="4117941"/>
            <a:ext cx="498176" cy="4749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a:t>
            </a:r>
            <a:endParaRPr lang="en-US" b="1" dirty="0">
              <a:solidFill>
                <a:schemeClr val="tx1"/>
              </a:solidFill>
            </a:endParaRPr>
          </a:p>
        </p:txBody>
      </p:sp>
      <p:sp>
        <p:nvSpPr>
          <p:cNvPr id="75" name="Oval 74"/>
          <p:cNvSpPr/>
          <p:nvPr/>
        </p:nvSpPr>
        <p:spPr>
          <a:xfrm>
            <a:off x="4864580" y="4117941"/>
            <a:ext cx="498176" cy="4749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a:t>
            </a:r>
            <a:endParaRPr lang="en-US" b="1" dirty="0">
              <a:solidFill>
                <a:schemeClr val="tx1"/>
              </a:solidFill>
            </a:endParaRPr>
          </a:p>
        </p:txBody>
      </p:sp>
      <p:sp>
        <p:nvSpPr>
          <p:cNvPr id="76" name="Oval 75"/>
          <p:cNvSpPr/>
          <p:nvPr/>
        </p:nvSpPr>
        <p:spPr>
          <a:xfrm>
            <a:off x="5362755" y="4117941"/>
            <a:ext cx="498176" cy="4749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a:t>
            </a:r>
            <a:endParaRPr lang="en-US" b="1" dirty="0">
              <a:solidFill>
                <a:schemeClr val="tx1"/>
              </a:solidFill>
            </a:endParaRPr>
          </a:p>
        </p:txBody>
      </p:sp>
      <p:sp>
        <p:nvSpPr>
          <p:cNvPr id="77" name="Oval 76"/>
          <p:cNvSpPr/>
          <p:nvPr/>
        </p:nvSpPr>
        <p:spPr>
          <a:xfrm>
            <a:off x="5860931" y="4117941"/>
            <a:ext cx="498176" cy="4749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a:t>
            </a:r>
            <a:endParaRPr lang="en-US" b="1" dirty="0">
              <a:solidFill>
                <a:schemeClr val="tx1"/>
              </a:solidFill>
            </a:endParaRPr>
          </a:p>
        </p:txBody>
      </p:sp>
      <p:sp>
        <p:nvSpPr>
          <p:cNvPr id="78" name="Oval 77"/>
          <p:cNvSpPr/>
          <p:nvPr/>
        </p:nvSpPr>
        <p:spPr>
          <a:xfrm>
            <a:off x="6359106" y="4117941"/>
            <a:ext cx="498176" cy="4749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a:t>
            </a:r>
            <a:endParaRPr lang="en-US" b="1" dirty="0">
              <a:solidFill>
                <a:schemeClr val="tx1"/>
              </a:solidFill>
            </a:endParaRPr>
          </a:p>
        </p:txBody>
      </p:sp>
      <p:sp>
        <p:nvSpPr>
          <p:cNvPr id="47" name="TextBox 46"/>
          <p:cNvSpPr txBox="1"/>
          <p:nvPr/>
        </p:nvSpPr>
        <p:spPr>
          <a:xfrm>
            <a:off x="539552" y="5534561"/>
            <a:ext cx="8229600" cy="1323439"/>
          </a:xfrm>
          <a:prstGeom prst="rect">
            <a:avLst/>
          </a:prstGeom>
          <a:noFill/>
        </p:spPr>
        <p:txBody>
          <a:bodyPr wrap="square" rtlCol="0">
            <a:spAutoFit/>
          </a:bodyPr>
          <a:lstStyle/>
          <a:p>
            <a:r>
              <a:rPr lang="en-GB" sz="2000" dirty="0" smtClean="0"/>
              <a:t>Put in the rest of the sequence.....significant binding affinity in human recombinant CHO assay. It looks like the </a:t>
            </a:r>
            <a:r>
              <a:rPr lang="en-GB" sz="2000" dirty="0" err="1" smtClean="0"/>
              <a:t>cyclisation</a:t>
            </a:r>
            <a:r>
              <a:rPr lang="en-GB" sz="2000" dirty="0" smtClean="0"/>
              <a:t> is well tolerated – and could introduce interesting pharmacology. </a:t>
            </a:r>
            <a:r>
              <a:rPr lang="en-GB" sz="2000" dirty="0" smtClean="0">
                <a:solidFill>
                  <a:srgbClr val="FF0000"/>
                </a:solidFill>
              </a:rPr>
              <a:t>Any similarities with apelin-13 conformations in solution? What does the head and tail do?</a:t>
            </a:r>
            <a:endParaRPr lang="en-GB" sz="2000" dirty="0">
              <a:solidFill>
                <a:srgbClr val="FF0000"/>
              </a:solidFill>
            </a:endParaRPr>
          </a:p>
        </p:txBody>
      </p:sp>
      <p:sp>
        <p:nvSpPr>
          <p:cNvPr id="45" name="Rectangle 44"/>
          <p:cNvSpPr/>
          <p:nvPr/>
        </p:nvSpPr>
        <p:spPr>
          <a:xfrm>
            <a:off x="7239000" y="2362200"/>
            <a:ext cx="1726755" cy="646331"/>
          </a:xfrm>
          <a:prstGeom prst="rect">
            <a:avLst/>
          </a:prstGeom>
        </p:spPr>
        <p:txBody>
          <a:bodyPr wrap="none">
            <a:spAutoFit/>
          </a:bodyPr>
          <a:lstStyle/>
          <a:p>
            <a:r>
              <a:rPr lang="en-GB" sz="1200" dirty="0" smtClean="0">
                <a:latin typeface="Arial" pitchFamily="34" charset="0"/>
                <a:cs typeface="Arial" pitchFamily="34" charset="0"/>
              </a:rPr>
              <a:t>% </a:t>
            </a:r>
            <a:r>
              <a:rPr lang="en-GB" sz="1200" dirty="0" err="1" smtClean="0">
                <a:latin typeface="Arial" pitchFamily="34" charset="0"/>
                <a:cs typeface="Arial" pitchFamily="34" charset="0"/>
              </a:rPr>
              <a:t>inhib</a:t>
            </a:r>
            <a:r>
              <a:rPr lang="en-GB" sz="1200" dirty="0" smtClean="0">
                <a:latin typeface="Arial" pitchFamily="34" charset="0"/>
                <a:cs typeface="Arial" pitchFamily="34" charset="0"/>
              </a:rPr>
              <a:t>. Pyr-apelin-13,</a:t>
            </a:r>
          </a:p>
          <a:p>
            <a:r>
              <a:rPr lang="en-GB" sz="1200" dirty="0" smtClean="0">
                <a:latin typeface="Arial" pitchFamily="34" charset="0"/>
                <a:cs typeface="Arial" pitchFamily="34" charset="0"/>
              </a:rPr>
              <a:t>Human recombinant</a:t>
            </a:r>
          </a:p>
          <a:p>
            <a:r>
              <a:rPr lang="en-GB" sz="1200" dirty="0" smtClean="0">
                <a:latin typeface="Arial" pitchFamily="34" charset="0"/>
                <a:cs typeface="Arial" pitchFamily="34" charset="0"/>
              </a:rPr>
              <a:t>CHO cells</a:t>
            </a:r>
            <a:endParaRPr lang="en-GB" sz="1200" dirty="0">
              <a:latin typeface="Arial" pitchFamily="34" charset="0"/>
              <a:cs typeface="Arial" pitchFamily="34" charset="0"/>
            </a:endParaRPr>
          </a:p>
        </p:txBody>
      </p:sp>
      <p:sp>
        <p:nvSpPr>
          <p:cNvPr id="46" name="Oval 45"/>
          <p:cNvSpPr/>
          <p:nvPr/>
        </p:nvSpPr>
        <p:spPr>
          <a:xfrm>
            <a:off x="3361506" y="4869160"/>
            <a:ext cx="498176" cy="4749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a:t>
            </a:r>
            <a:endParaRPr lang="en-US" b="1" dirty="0">
              <a:solidFill>
                <a:schemeClr val="tx1"/>
              </a:solidFill>
            </a:endParaRPr>
          </a:p>
        </p:txBody>
      </p:sp>
      <p:sp>
        <p:nvSpPr>
          <p:cNvPr id="48" name="Oval 47"/>
          <p:cNvSpPr/>
          <p:nvPr/>
        </p:nvSpPr>
        <p:spPr>
          <a:xfrm>
            <a:off x="3859682" y="4869160"/>
            <a:ext cx="498176" cy="4749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K</a:t>
            </a:r>
            <a:endParaRPr lang="en-US" b="1" dirty="0">
              <a:solidFill>
                <a:schemeClr val="tx1"/>
              </a:solidFill>
            </a:endParaRPr>
          </a:p>
        </p:txBody>
      </p:sp>
      <p:sp>
        <p:nvSpPr>
          <p:cNvPr id="49" name="Oval 48"/>
          <p:cNvSpPr/>
          <p:nvPr/>
        </p:nvSpPr>
        <p:spPr>
          <a:xfrm>
            <a:off x="4357857" y="4869160"/>
            <a:ext cx="498176" cy="4749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a:t>
            </a:r>
            <a:endParaRPr lang="en-US" b="1" dirty="0">
              <a:solidFill>
                <a:schemeClr val="tx1"/>
              </a:solidFill>
            </a:endParaRPr>
          </a:p>
        </p:txBody>
      </p:sp>
      <p:sp>
        <p:nvSpPr>
          <p:cNvPr id="50" name="Oval 49"/>
          <p:cNvSpPr/>
          <p:nvPr/>
        </p:nvSpPr>
        <p:spPr>
          <a:xfrm>
            <a:off x="4856033" y="4869160"/>
            <a:ext cx="498176" cy="4749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a:t>
            </a:r>
            <a:endParaRPr lang="en-US" b="1" dirty="0">
              <a:solidFill>
                <a:schemeClr val="tx1"/>
              </a:solidFill>
            </a:endParaRPr>
          </a:p>
        </p:txBody>
      </p:sp>
      <p:sp>
        <p:nvSpPr>
          <p:cNvPr id="51" name="Oval 50"/>
          <p:cNvSpPr/>
          <p:nvPr/>
        </p:nvSpPr>
        <p:spPr>
          <a:xfrm>
            <a:off x="5354208" y="4869160"/>
            <a:ext cx="498176" cy="4749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a:t>
            </a:r>
            <a:endParaRPr lang="en-US" b="1" dirty="0">
              <a:solidFill>
                <a:schemeClr val="tx1"/>
              </a:solidFill>
            </a:endParaRPr>
          </a:p>
        </p:txBody>
      </p:sp>
      <p:sp>
        <p:nvSpPr>
          <p:cNvPr id="52" name="Oval 51"/>
          <p:cNvSpPr/>
          <p:nvPr/>
        </p:nvSpPr>
        <p:spPr>
          <a:xfrm>
            <a:off x="5852384" y="4869160"/>
            <a:ext cx="498176" cy="4749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a:t>
            </a:r>
            <a:endParaRPr lang="en-US" b="1" dirty="0">
              <a:solidFill>
                <a:schemeClr val="tx1"/>
              </a:solidFill>
            </a:endParaRPr>
          </a:p>
        </p:txBody>
      </p:sp>
      <p:sp>
        <p:nvSpPr>
          <p:cNvPr id="53" name="Oval 52"/>
          <p:cNvSpPr/>
          <p:nvPr/>
        </p:nvSpPr>
        <p:spPr>
          <a:xfrm>
            <a:off x="6350559" y="4869160"/>
            <a:ext cx="498176" cy="4749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a:t>
            </a:r>
            <a:endParaRPr lang="en-US" b="1" dirty="0">
              <a:solidFill>
                <a:schemeClr val="tx1"/>
              </a:solidFill>
            </a:endParaRPr>
          </a:p>
        </p:txBody>
      </p:sp>
      <p:sp>
        <p:nvSpPr>
          <p:cNvPr id="54" name="TextBox 53"/>
          <p:cNvSpPr txBox="1"/>
          <p:nvPr/>
        </p:nvSpPr>
        <p:spPr>
          <a:xfrm>
            <a:off x="7020272" y="4869160"/>
            <a:ext cx="1936749" cy="461665"/>
          </a:xfrm>
          <a:prstGeom prst="rect">
            <a:avLst/>
          </a:prstGeom>
          <a:noFill/>
        </p:spPr>
        <p:txBody>
          <a:bodyPr wrap="none" rtlCol="0">
            <a:spAutoFit/>
          </a:bodyPr>
          <a:lstStyle/>
          <a:p>
            <a:r>
              <a:rPr lang="en-US" sz="2400" b="1" dirty="0" smtClean="0">
                <a:solidFill>
                  <a:schemeClr val="tx2"/>
                </a:solidFill>
              </a:rPr>
              <a:t>4 % inhibition</a:t>
            </a:r>
            <a:endParaRPr lang="en-US" sz="2400" b="1" dirty="0">
              <a:solidFill>
                <a:schemeClr val="tx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style>
          <a:lnRef idx="0">
            <a:schemeClr val="accent2"/>
          </a:lnRef>
          <a:fillRef idx="3">
            <a:schemeClr val="accent2"/>
          </a:fillRef>
          <a:effectRef idx="3">
            <a:schemeClr val="accent2"/>
          </a:effectRef>
          <a:fontRef idx="minor">
            <a:schemeClr val="lt1"/>
          </a:fontRef>
        </p:style>
        <p:txBody>
          <a:bodyPr>
            <a:normAutofit/>
          </a:bodyPr>
          <a:lstStyle/>
          <a:p>
            <a:r>
              <a:rPr lang="en-GB" dirty="0" smtClean="0"/>
              <a:t>Simulating cyclic </a:t>
            </a:r>
            <a:r>
              <a:rPr lang="en-GB" dirty="0" err="1" smtClean="0"/>
              <a:t>apelin</a:t>
            </a:r>
            <a:r>
              <a:rPr lang="en-GB" dirty="0" smtClean="0"/>
              <a:t> </a:t>
            </a:r>
            <a:r>
              <a:rPr lang="en-GB" dirty="0" err="1" smtClean="0"/>
              <a:t>analogs</a:t>
            </a:r>
            <a:endParaRPr lang="en-GB" dirty="0"/>
          </a:p>
        </p:txBody>
      </p:sp>
      <p:sp>
        <p:nvSpPr>
          <p:cNvPr id="3" name="Content Placeholder 2"/>
          <p:cNvSpPr>
            <a:spLocks noGrp="1"/>
          </p:cNvSpPr>
          <p:nvPr>
            <p:ph idx="1"/>
          </p:nvPr>
        </p:nvSpPr>
        <p:spPr>
          <a:xfrm>
            <a:off x="457200" y="1066800"/>
            <a:ext cx="8229600" cy="4525963"/>
          </a:xfrm>
        </p:spPr>
        <p:txBody>
          <a:bodyPr>
            <a:normAutofit/>
          </a:bodyPr>
          <a:lstStyle/>
          <a:p>
            <a:r>
              <a:rPr lang="en-GB" sz="2400" dirty="0" err="1" smtClean="0"/>
              <a:t>Cyclo</a:t>
            </a:r>
            <a:r>
              <a:rPr lang="en-GB" sz="2400" dirty="0" smtClean="0"/>
              <a:t>(1-6)CRPRLCHKGPMPF was simulated using replica exchange molecular dynamics (</a:t>
            </a:r>
            <a:r>
              <a:rPr lang="en-GB" sz="2400" dirty="0" err="1" smtClean="0"/>
              <a:t>Gromacs</a:t>
            </a:r>
            <a:r>
              <a:rPr lang="en-GB" sz="2400" dirty="0" smtClean="0"/>
              <a:t> 3.3.1, OPLS-AA/TIP3P) as before, with Apelin-13.</a:t>
            </a:r>
          </a:p>
          <a:p>
            <a:pPr>
              <a:buNone/>
            </a:pPr>
            <a:endParaRPr lang="en-GB" sz="2400" dirty="0" smtClean="0"/>
          </a:p>
          <a:p>
            <a:r>
              <a:rPr lang="en-GB" sz="2400" dirty="0" smtClean="0"/>
              <a:t>Simulation for 20ns + 100 ns</a:t>
            </a:r>
          </a:p>
          <a:p>
            <a:endParaRPr lang="en-GB" sz="2400" dirty="0" smtClean="0"/>
          </a:p>
          <a:p>
            <a:r>
              <a:rPr lang="en-GB" sz="2400" dirty="0" smtClean="0"/>
              <a:t>Analysis revealed a</a:t>
            </a:r>
            <a:r>
              <a:rPr lang="en-US" sz="2400" dirty="0" smtClean="0"/>
              <a:t> </a:t>
            </a:r>
            <a:r>
              <a:rPr lang="el-GR" sz="2400" dirty="0" smtClean="0"/>
              <a:t>β</a:t>
            </a:r>
            <a:r>
              <a:rPr lang="en-US" sz="2400" dirty="0" smtClean="0"/>
              <a:t>-turn at the RPRL motif in 97% of the sampled data (consistent with </a:t>
            </a:r>
            <a:r>
              <a:rPr lang="en-US" sz="2400" dirty="0" err="1" smtClean="0"/>
              <a:t>nmr</a:t>
            </a:r>
            <a:r>
              <a:rPr lang="en-US" sz="2400" dirty="0" smtClean="0"/>
              <a:t> of the small cyclic fragment).</a:t>
            </a:r>
            <a:endParaRPr lang="en-GB" sz="2400" dirty="0"/>
          </a:p>
        </p:txBody>
      </p:sp>
      <p:grpSp>
        <p:nvGrpSpPr>
          <p:cNvPr id="4" name="Group 36"/>
          <p:cNvGrpSpPr/>
          <p:nvPr/>
        </p:nvGrpSpPr>
        <p:grpSpPr>
          <a:xfrm>
            <a:off x="685800" y="5029200"/>
            <a:ext cx="4419600" cy="534988"/>
            <a:chOff x="609600" y="3656012"/>
            <a:chExt cx="6934200" cy="839788"/>
          </a:xfrm>
        </p:grpSpPr>
        <p:sp>
          <p:nvSpPr>
            <p:cNvPr id="21" name="Oval 20"/>
            <p:cNvSpPr/>
            <p:nvPr/>
          </p:nvSpPr>
          <p:spPr>
            <a:xfrm>
              <a:off x="609600" y="3656012"/>
              <a:ext cx="533400" cy="533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a:t>
              </a:r>
              <a:endParaRPr lang="en-US" b="1" dirty="0">
                <a:solidFill>
                  <a:schemeClr val="tx1"/>
                </a:solidFill>
              </a:endParaRPr>
            </a:p>
          </p:txBody>
        </p:sp>
        <p:sp>
          <p:nvSpPr>
            <p:cNvPr id="22" name="Oval 21"/>
            <p:cNvSpPr/>
            <p:nvPr/>
          </p:nvSpPr>
          <p:spPr>
            <a:xfrm>
              <a:off x="1143000" y="3656012"/>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a:t>
              </a:r>
              <a:endParaRPr lang="en-US" b="1" dirty="0">
                <a:solidFill>
                  <a:schemeClr val="tx1"/>
                </a:solidFill>
              </a:endParaRPr>
            </a:p>
          </p:txBody>
        </p:sp>
        <p:sp>
          <p:nvSpPr>
            <p:cNvPr id="23" name="Oval 22"/>
            <p:cNvSpPr/>
            <p:nvPr/>
          </p:nvSpPr>
          <p:spPr>
            <a:xfrm>
              <a:off x="1676400" y="3656012"/>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a:t>
              </a:r>
            </a:p>
          </p:txBody>
        </p:sp>
        <p:sp>
          <p:nvSpPr>
            <p:cNvPr id="24" name="Oval 23"/>
            <p:cNvSpPr/>
            <p:nvPr/>
          </p:nvSpPr>
          <p:spPr>
            <a:xfrm>
              <a:off x="2209800" y="3656012"/>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a:t>
              </a:r>
              <a:endParaRPr lang="en-US" b="1" dirty="0">
                <a:solidFill>
                  <a:schemeClr val="tx1"/>
                </a:solidFill>
              </a:endParaRPr>
            </a:p>
          </p:txBody>
        </p:sp>
        <p:sp>
          <p:nvSpPr>
            <p:cNvPr id="25" name="Oval 24"/>
            <p:cNvSpPr/>
            <p:nvPr/>
          </p:nvSpPr>
          <p:spPr>
            <a:xfrm>
              <a:off x="2743200" y="3656012"/>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a:t>
              </a:r>
            </a:p>
          </p:txBody>
        </p:sp>
        <p:sp>
          <p:nvSpPr>
            <p:cNvPr id="26" name="Oval 25"/>
            <p:cNvSpPr/>
            <p:nvPr/>
          </p:nvSpPr>
          <p:spPr>
            <a:xfrm>
              <a:off x="3276600" y="3656012"/>
              <a:ext cx="533400" cy="533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a:t>
              </a:r>
              <a:endParaRPr lang="en-US" b="1" dirty="0">
                <a:solidFill>
                  <a:schemeClr val="tx1"/>
                </a:solidFill>
              </a:endParaRPr>
            </a:p>
          </p:txBody>
        </p:sp>
        <p:cxnSp>
          <p:nvCxnSpPr>
            <p:cNvPr id="27" name="Straight Connector 26"/>
            <p:cNvCxnSpPr/>
            <p:nvPr/>
          </p:nvCxnSpPr>
          <p:spPr>
            <a:xfrm rot="5400000">
              <a:off x="686594" y="4341018"/>
              <a:ext cx="304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3353594" y="4341018"/>
              <a:ext cx="304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38200" y="4494212"/>
              <a:ext cx="26670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3810000" y="36576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a:t>
              </a:r>
              <a:endParaRPr lang="en-US" b="1" dirty="0">
                <a:solidFill>
                  <a:schemeClr val="tx1"/>
                </a:solidFill>
              </a:endParaRPr>
            </a:p>
          </p:txBody>
        </p:sp>
        <p:sp>
          <p:nvSpPr>
            <p:cNvPr id="31" name="Oval 30"/>
            <p:cNvSpPr/>
            <p:nvPr/>
          </p:nvSpPr>
          <p:spPr>
            <a:xfrm>
              <a:off x="4343400" y="36576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K</a:t>
              </a:r>
              <a:endParaRPr lang="en-US" b="1" dirty="0">
                <a:solidFill>
                  <a:schemeClr val="tx1"/>
                </a:solidFill>
              </a:endParaRPr>
            </a:p>
          </p:txBody>
        </p:sp>
        <p:sp>
          <p:nvSpPr>
            <p:cNvPr id="32" name="Oval 31"/>
            <p:cNvSpPr/>
            <p:nvPr/>
          </p:nvSpPr>
          <p:spPr>
            <a:xfrm>
              <a:off x="4876800" y="36576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a:t>
              </a:r>
              <a:endParaRPr lang="en-US" b="1" dirty="0">
                <a:solidFill>
                  <a:schemeClr val="tx1"/>
                </a:solidFill>
              </a:endParaRPr>
            </a:p>
          </p:txBody>
        </p:sp>
        <p:sp>
          <p:nvSpPr>
            <p:cNvPr id="33" name="Oval 32"/>
            <p:cNvSpPr/>
            <p:nvPr/>
          </p:nvSpPr>
          <p:spPr>
            <a:xfrm>
              <a:off x="5410200" y="36576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a:t>
              </a:r>
              <a:endParaRPr lang="en-US" b="1" dirty="0">
                <a:solidFill>
                  <a:schemeClr val="tx1"/>
                </a:solidFill>
              </a:endParaRPr>
            </a:p>
          </p:txBody>
        </p:sp>
        <p:sp>
          <p:nvSpPr>
            <p:cNvPr id="34" name="Oval 33"/>
            <p:cNvSpPr/>
            <p:nvPr/>
          </p:nvSpPr>
          <p:spPr>
            <a:xfrm>
              <a:off x="5943600" y="36576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a:t>
              </a:r>
              <a:endParaRPr lang="en-US" b="1" dirty="0">
                <a:solidFill>
                  <a:schemeClr val="tx1"/>
                </a:solidFill>
              </a:endParaRPr>
            </a:p>
          </p:txBody>
        </p:sp>
        <p:sp>
          <p:nvSpPr>
            <p:cNvPr id="35" name="Oval 34"/>
            <p:cNvSpPr/>
            <p:nvPr/>
          </p:nvSpPr>
          <p:spPr>
            <a:xfrm>
              <a:off x="6477000" y="36576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a:t>
              </a:r>
              <a:endParaRPr lang="en-US" b="1" dirty="0">
                <a:solidFill>
                  <a:schemeClr val="tx1"/>
                </a:solidFill>
              </a:endParaRPr>
            </a:p>
          </p:txBody>
        </p:sp>
        <p:sp>
          <p:nvSpPr>
            <p:cNvPr id="36" name="Oval 35"/>
            <p:cNvSpPr/>
            <p:nvPr/>
          </p:nvSpPr>
          <p:spPr>
            <a:xfrm>
              <a:off x="7010400" y="36576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a:t>
              </a:r>
              <a:endParaRPr lang="en-US" b="1" dirty="0">
                <a:solidFill>
                  <a:schemeClr val="tx1"/>
                </a:solidFill>
              </a:endParaRPr>
            </a:p>
          </p:txBody>
        </p:sp>
      </p:grpSp>
      <p:pic>
        <p:nvPicPr>
          <p:cNvPr id="38" name="Picture 37" descr="mm07_betaturn.png"/>
          <p:cNvPicPr>
            <a:picLocks noChangeAspect="1"/>
          </p:cNvPicPr>
          <p:nvPr/>
        </p:nvPicPr>
        <p:blipFill>
          <a:blip r:embed="rId2" cstate="print"/>
          <a:srcRect l="19753" r="11111"/>
          <a:stretch>
            <a:fillRect/>
          </a:stretch>
        </p:blipFill>
        <p:spPr>
          <a:xfrm>
            <a:off x="5562600" y="4419600"/>
            <a:ext cx="1981200" cy="1960562"/>
          </a:xfrm>
          <a:prstGeom prst="rect">
            <a:avLst/>
          </a:prstGeom>
        </p:spPr>
      </p:pic>
      <p:sp>
        <p:nvSpPr>
          <p:cNvPr id="39" name="Rectangle 38"/>
          <p:cNvSpPr/>
          <p:nvPr/>
        </p:nvSpPr>
        <p:spPr>
          <a:xfrm>
            <a:off x="304800" y="6324600"/>
            <a:ext cx="5860707" cy="369332"/>
          </a:xfrm>
          <a:prstGeom prst="rect">
            <a:avLst/>
          </a:prstGeom>
        </p:spPr>
        <p:txBody>
          <a:bodyPr wrap="none">
            <a:spAutoFit/>
          </a:bodyPr>
          <a:lstStyle/>
          <a:p>
            <a:r>
              <a:rPr lang="en-GB" i="1" dirty="0" smtClean="0"/>
              <a:t>Also, see Rainey et al. Biochemistry</a:t>
            </a:r>
            <a:r>
              <a:rPr lang="en-GB" dirty="0" smtClean="0"/>
              <a:t>, </a:t>
            </a:r>
            <a:r>
              <a:rPr lang="en-GB" b="1" dirty="0" smtClean="0"/>
              <a:t>2009</a:t>
            </a:r>
            <a:r>
              <a:rPr lang="en-GB" dirty="0" smtClean="0"/>
              <a:t>, </a:t>
            </a:r>
            <a:r>
              <a:rPr lang="en-GB" i="1" dirty="0" smtClean="0"/>
              <a:t>48</a:t>
            </a:r>
            <a:r>
              <a:rPr lang="en-GB" dirty="0" smtClean="0"/>
              <a:t> (3), pp 537–548</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198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1981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119815" name="Picture 7"/>
          <p:cNvPicPr>
            <a:picLocks noChangeAspect="1" noChangeArrowheads="1"/>
          </p:cNvPicPr>
          <p:nvPr/>
        </p:nvPicPr>
        <p:blipFill>
          <a:blip r:embed="rId3" cstate="print"/>
          <a:srcRect/>
          <a:stretch>
            <a:fillRect/>
          </a:stretch>
        </p:blipFill>
        <p:spPr bwMode="auto">
          <a:xfrm>
            <a:off x="228600" y="457200"/>
            <a:ext cx="4171950" cy="5638800"/>
          </a:xfrm>
          <a:prstGeom prst="rect">
            <a:avLst/>
          </a:prstGeom>
          <a:noFill/>
          <a:ln w="9525">
            <a:noFill/>
            <a:miter lim="800000"/>
            <a:headEnd/>
            <a:tailEnd/>
          </a:ln>
        </p:spPr>
      </p:pic>
      <p:graphicFrame>
        <p:nvGraphicFramePr>
          <p:cNvPr id="119816" name="Object 8"/>
          <p:cNvGraphicFramePr>
            <a:graphicFrameLocks noChangeAspect="1"/>
          </p:cNvGraphicFramePr>
          <p:nvPr/>
        </p:nvGraphicFramePr>
        <p:xfrm>
          <a:off x="4800600" y="3200400"/>
          <a:ext cx="3886200" cy="2921000"/>
        </p:xfrm>
        <a:graphic>
          <a:graphicData uri="http://schemas.openxmlformats.org/presentationml/2006/ole">
            <p:oleObj spid="_x0000_s147458" name="Slide" r:id="rId4" imgW="4570415" imgH="3427412" progId="PowerPoint.Slide.12">
              <p:embed/>
            </p:oleObj>
          </a:graphicData>
        </a:graphic>
      </p:graphicFrame>
      <p:sp>
        <p:nvSpPr>
          <p:cNvPr id="7" name="TextBox 6"/>
          <p:cNvSpPr txBox="1"/>
          <p:nvPr/>
        </p:nvSpPr>
        <p:spPr>
          <a:xfrm>
            <a:off x="4267200" y="228600"/>
            <a:ext cx="4876800" cy="3108543"/>
          </a:xfrm>
          <a:prstGeom prst="rect">
            <a:avLst/>
          </a:prstGeom>
          <a:noFill/>
        </p:spPr>
        <p:txBody>
          <a:bodyPr wrap="square" rtlCol="0">
            <a:spAutoFit/>
          </a:bodyPr>
          <a:lstStyle/>
          <a:p>
            <a:r>
              <a:rPr lang="en-GB" sz="2000" b="1" dirty="0" smtClean="0"/>
              <a:t>Molecular Dynamics simulation of Apelin-13</a:t>
            </a:r>
          </a:p>
          <a:p>
            <a:r>
              <a:rPr lang="en-GB" sz="2000" b="1" dirty="0" smtClean="0"/>
              <a:t>In solution</a:t>
            </a:r>
          </a:p>
          <a:p>
            <a:endParaRPr lang="en-GB" sz="2000" b="1" dirty="0" smtClean="0"/>
          </a:p>
          <a:p>
            <a:r>
              <a:rPr lang="en-GB" sz="1400" dirty="0" smtClean="0">
                <a:latin typeface="Times New Roman"/>
              </a:rPr>
              <a:t>(Replica-exchange molecular dynamics method for protein folding. Chemical Physics Letters 1999;314:141-51)</a:t>
            </a:r>
          </a:p>
          <a:p>
            <a:r>
              <a:rPr lang="en-GB" dirty="0" smtClean="0">
                <a:solidFill>
                  <a:srgbClr val="FF0000"/>
                </a:solidFill>
                <a:latin typeface="Times New Roman"/>
              </a:rPr>
              <a:t>Note the ‘U’ shaped fold in solution. Explores the </a:t>
            </a:r>
            <a:r>
              <a:rPr lang="el-GR" dirty="0" smtClean="0">
                <a:solidFill>
                  <a:srgbClr val="FF0000"/>
                </a:solidFill>
                <a:latin typeface="Candara"/>
              </a:rPr>
              <a:t>β</a:t>
            </a:r>
            <a:r>
              <a:rPr lang="en-GB" dirty="0" smtClean="0">
                <a:solidFill>
                  <a:srgbClr val="FF0000"/>
                </a:solidFill>
                <a:latin typeface="Candara"/>
              </a:rPr>
              <a:t>-turn , but n</a:t>
            </a:r>
            <a:r>
              <a:rPr lang="en-GB" dirty="0" smtClean="0">
                <a:solidFill>
                  <a:srgbClr val="FF0000"/>
                </a:solidFill>
                <a:latin typeface="Times New Roman"/>
              </a:rPr>
              <a:t>o stable </a:t>
            </a:r>
            <a:r>
              <a:rPr lang="el-GR" dirty="0" smtClean="0">
                <a:solidFill>
                  <a:srgbClr val="FF0000"/>
                </a:solidFill>
                <a:latin typeface="Candara"/>
              </a:rPr>
              <a:t>β</a:t>
            </a:r>
            <a:r>
              <a:rPr lang="en-GB" dirty="0" smtClean="0">
                <a:solidFill>
                  <a:srgbClr val="FF0000"/>
                </a:solidFill>
                <a:latin typeface="Candara"/>
              </a:rPr>
              <a:t>-turn at RPRL in solution simulations</a:t>
            </a:r>
            <a:endParaRPr lang="en-GB" dirty="0" smtClean="0">
              <a:solidFill>
                <a:srgbClr val="FF0000"/>
              </a:solidFill>
              <a:latin typeface="Times New Roman"/>
            </a:endParaRPr>
          </a:p>
          <a:p>
            <a:endParaRPr lang="en-GB" dirty="0" smtClean="0">
              <a:latin typeface="Times New Roman"/>
            </a:endParaRPr>
          </a:p>
          <a:p>
            <a:r>
              <a:rPr lang="en-GB" dirty="0" smtClean="0">
                <a:latin typeface="Times New Roman"/>
              </a:rPr>
              <a:t>This suggest a cyclic analogue, stabilising the fold by </a:t>
            </a:r>
            <a:r>
              <a:rPr lang="en-GB" dirty="0" err="1" smtClean="0">
                <a:latin typeface="Times New Roman"/>
              </a:rPr>
              <a:t>cysteine</a:t>
            </a:r>
            <a:r>
              <a:rPr lang="en-GB" dirty="0" smtClean="0">
                <a:latin typeface="Times New Roman"/>
              </a:rPr>
              <a:t> replacements.</a:t>
            </a:r>
            <a:endParaRPr lang="en-GB"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87624" y="2852936"/>
            <a:ext cx="4572000" cy="3048000"/>
            <a:chOff x="4191000" y="4846125"/>
            <a:chExt cx="4448175" cy="2305789"/>
          </a:xfrm>
        </p:grpSpPr>
        <p:graphicFrame>
          <p:nvGraphicFramePr>
            <p:cNvPr id="4" name="Object 5"/>
            <p:cNvGraphicFramePr>
              <a:graphicFrameLocks noChangeAspect="1"/>
            </p:cNvGraphicFramePr>
            <p:nvPr/>
          </p:nvGraphicFramePr>
          <p:xfrm>
            <a:off x="4191000" y="5094514"/>
            <a:ext cx="4448175" cy="2057400"/>
          </p:xfrm>
          <a:graphic>
            <a:graphicData uri="http://schemas.openxmlformats.org/presentationml/2006/ole">
              <p:oleObj spid="_x0000_s148482" name="Slide" r:id="rId3" imgW="3427541" imgH="4570603" progId="PowerPoint.Slide.12">
                <p:embed/>
              </p:oleObj>
            </a:graphicData>
          </a:graphic>
        </p:graphicFrame>
        <p:sp>
          <p:nvSpPr>
            <p:cNvPr id="5" name="Rectangle 4"/>
            <p:cNvSpPr/>
            <p:nvPr/>
          </p:nvSpPr>
          <p:spPr>
            <a:xfrm>
              <a:off x="4191000" y="4876800"/>
              <a:ext cx="304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6260275" y="4846125"/>
              <a:ext cx="304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7" name="Table 6"/>
          <p:cNvGraphicFramePr>
            <a:graphicFrameLocks noGrp="1"/>
          </p:cNvGraphicFramePr>
          <p:nvPr/>
        </p:nvGraphicFramePr>
        <p:xfrm>
          <a:off x="1259632" y="1268760"/>
          <a:ext cx="5791200" cy="1524000"/>
        </p:xfrm>
        <a:graphic>
          <a:graphicData uri="http://schemas.openxmlformats.org/drawingml/2006/table">
            <a:tbl>
              <a:tblPr/>
              <a:tblGrid>
                <a:gridCol w="972403"/>
                <a:gridCol w="866159"/>
                <a:gridCol w="675881"/>
                <a:gridCol w="590043"/>
                <a:gridCol w="1082849"/>
                <a:gridCol w="458590"/>
                <a:gridCol w="1145275"/>
              </a:tblGrid>
              <a:tr h="381000">
                <a:tc>
                  <a:txBody>
                    <a:bodyPr/>
                    <a:lstStyle/>
                    <a:p>
                      <a:pPr algn="ctr">
                        <a:spcAft>
                          <a:spcPts val="0"/>
                        </a:spcAft>
                      </a:pPr>
                      <a:endParaRPr lang="en-US" sz="1200" dirty="0">
                        <a:latin typeface="Times New Roman"/>
                        <a:ea typeface="Times New Roman"/>
                        <a:cs typeface="Times New Roman"/>
                      </a:endParaRPr>
                    </a:p>
                  </a:txBody>
                  <a:tcPr marL="68239" marR="682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n-US" sz="1200" dirty="0">
                          <a:latin typeface="Times New Roman"/>
                          <a:ea typeface="Times New Roman"/>
                          <a:cs typeface="Times New Roman"/>
                        </a:rPr>
                        <a:t>CHO-K1-APJ cells</a:t>
                      </a:r>
                      <a:r>
                        <a:rPr lang="en-US" sz="1200" baseline="30000" dirty="0">
                          <a:latin typeface="Times New Roman"/>
                          <a:ea typeface="Times New Roman"/>
                          <a:cs typeface="Times New Roman"/>
                        </a:rPr>
                        <a:t>[a]</a:t>
                      </a:r>
                      <a:endParaRPr lang="en-GB" sz="1400" dirty="0">
                        <a:latin typeface="Times New Roman"/>
                        <a:ea typeface="Times New Roman"/>
                        <a:cs typeface="Times New Roman"/>
                      </a:endParaRPr>
                    </a:p>
                  </a:txBody>
                  <a:tcPr marL="68239" marR="682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ctr">
                        <a:spcAft>
                          <a:spcPts val="0"/>
                        </a:spcAft>
                      </a:pPr>
                      <a:r>
                        <a:rPr lang="en-US" sz="1200" dirty="0">
                          <a:latin typeface="Times New Roman"/>
                          <a:ea typeface="Times New Roman"/>
                          <a:cs typeface="Times New Roman"/>
                        </a:rPr>
                        <a:t>Human left ventricle</a:t>
                      </a:r>
                      <a:endParaRPr lang="en-GB" sz="1400" dirty="0">
                        <a:latin typeface="Times New Roman"/>
                        <a:ea typeface="Times New Roman"/>
                        <a:cs typeface="Times New Roman"/>
                      </a:endParaRPr>
                    </a:p>
                  </a:txBody>
                  <a:tcPr marL="68239" marR="682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1200" dirty="0" err="1">
                          <a:latin typeface="Times New Roman"/>
                          <a:ea typeface="Times New Roman"/>
                          <a:cs typeface="Times New Roman"/>
                        </a:rPr>
                        <a:t>cAMP</a:t>
                      </a:r>
                      <a:r>
                        <a:rPr lang="en-US" sz="1200" dirty="0">
                          <a:latin typeface="Times New Roman"/>
                          <a:ea typeface="Times New Roman"/>
                          <a:cs typeface="Times New Roman"/>
                        </a:rPr>
                        <a:t> accumulation in</a:t>
                      </a:r>
                      <a:endParaRPr lang="en-GB" sz="1400" dirty="0">
                        <a:latin typeface="Times New Roman"/>
                        <a:ea typeface="Times New Roman"/>
                        <a:cs typeface="Times New Roman"/>
                      </a:endParaRPr>
                    </a:p>
                    <a:p>
                      <a:pPr algn="ctr">
                        <a:spcAft>
                          <a:spcPts val="0"/>
                        </a:spcAft>
                      </a:pPr>
                      <a:r>
                        <a:rPr lang="en-US" sz="1200" dirty="0">
                          <a:latin typeface="Times New Roman"/>
                          <a:ea typeface="Times New Roman"/>
                          <a:cs typeface="Times New Roman"/>
                        </a:rPr>
                        <a:t>CHO-K1-APJ cells</a:t>
                      </a:r>
                      <a:r>
                        <a:rPr lang="en-US" sz="1200" baseline="30000" dirty="0">
                          <a:latin typeface="Times New Roman"/>
                          <a:ea typeface="Times New Roman"/>
                          <a:cs typeface="Times New Roman"/>
                        </a:rPr>
                        <a:t>[c]</a:t>
                      </a:r>
                      <a:endParaRPr lang="en-GB" sz="1400" dirty="0">
                        <a:latin typeface="Times New Roman"/>
                        <a:ea typeface="Times New Roman"/>
                        <a:cs typeface="Times New Roman"/>
                      </a:endParaRPr>
                    </a:p>
                  </a:txBody>
                  <a:tcPr marL="68239" marR="682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457200">
                <a:tc>
                  <a:txBody>
                    <a:bodyPr/>
                    <a:lstStyle/>
                    <a:p>
                      <a:pPr algn="ctr">
                        <a:spcAft>
                          <a:spcPts val="0"/>
                        </a:spcAft>
                      </a:pPr>
                      <a:r>
                        <a:rPr lang="en-US" sz="1200">
                          <a:latin typeface="Times New Roman"/>
                          <a:ea typeface="Times New Roman"/>
                          <a:cs typeface="Times New Roman"/>
                        </a:rPr>
                        <a:t>Compound</a:t>
                      </a:r>
                      <a:endParaRPr lang="en-GB" sz="1400">
                        <a:latin typeface="Times New Roman"/>
                        <a:ea typeface="Times New Roman"/>
                        <a:cs typeface="Times New Roman"/>
                      </a:endParaRPr>
                    </a:p>
                  </a:txBody>
                  <a:tcPr marL="68239" marR="682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 inhibition</a:t>
                      </a:r>
                      <a:endParaRPr lang="en-GB" sz="1400">
                        <a:latin typeface="Times New Roman"/>
                        <a:ea typeface="Times New Roman"/>
                        <a:cs typeface="Times New Roman"/>
                      </a:endParaRPr>
                    </a:p>
                  </a:txBody>
                  <a:tcPr marL="68239" marR="682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Times New Roman"/>
                          <a:ea typeface="Times New Roman"/>
                          <a:cs typeface="Times New Roman"/>
                        </a:rPr>
                        <a:t>IC</a:t>
                      </a:r>
                      <a:r>
                        <a:rPr lang="en-US" sz="1200" baseline="-25000" dirty="0">
                          <a:latin typeface="Times New Roman"/>
                          <a:ea typeface="Times New Roman"/>
                          <a:cs typeface="Times New Roman"/>
                        </a:rPr>
                        <a:t>50</a:t>
                      </a:r>
                      <a:r>
                        <a:rPr lang="en-US" sz="1200" dirty="0">
                          <a:latin typeface="Times New Roman"/>
                          <a:ea typeface="Times New Roman"/>
                          <a:cs typeface="Times New Roman"/>
                        </a:rPr>
                        <a:t> (</a:t>
                      </a:r>
                      <a:r>
                        <a:rPr lang="en-US" sz="1200" dirty="0" err="1">
                          <a:latin typeface="Times New Roman"/>
                          <a:ea typeface="Times New Roman"/>
                          <a:cs typeface="Times New Roman"/>
                        </a:rPr>
                        <a:t>nM</a:t>
                      </a:r>
                      <a:r>
                        <a:rPr lang="en-US" sz="1200" dirty="0">
                          <a:latin typeface="Times New Roman"/>
                          <a:ea typeface="Times New Roman"/>
                          <a:cs typeface="Times New Roman"/>
                        </a:rPr>
                        <a:t>)</a:t>
                      </a:r>
                      <a:endParaRPr lang="en-GB" sz="1400" dirty="0">
                        <a:latin typeface="Times New Roman"/>
                        <a:ea typeface="Times New Roman"/>
                        <a:cs typeface="Times New Roman"/>
                      </a:endParaRPr>
                    </a:p>
                  </a:txBody>
                  <a:tcPr marL="68239" marR="682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K</a:t>
                      </a:r>
                      <a:r>
                        <a:rPr lang="en-US" sz="1200" baseline="-25000">
                          <a:latin typeface="Times New Roman"/>
                          <a:ea typeface="Times New Roman"/>
                          <a:cs typeface="Times New Roman"/>
                        </a:rPr>
                        <a:t>i</a:t>
                      </a:r>
                      <a:r>
                        <a:rPr lang="en-US" sz="1200">
                          <a:latin typeface="Times New Roman"/>
                          <a:ea typeface="Times New Roman"/>
                          <a:cs typeface="Times New Roman"/>
                        </a:rPr>
                        <a:t> (nM)</a:t>
                      </a:r>
                      <a:endParaRPr lang="en-GB" sz="1400">
                        <a:latin typeface="Times New Roman"/>
                        <a:ea typeface="Times New Roman"/>
                        <a:cs typeface="Times New Roman"/>
                      </a:endParaRPr>
                    </a:p>
                  </a:txBody>
                  <a:tcPr marL="68239" marR="682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K</a:t>
                      </a:r>
                      <a:r>
                        <a:rPr lang="en-US" sz="1200" baseline="-25000">
                          <a:latin typeface="Times New Roman"/>
                          <a:ea typeface="Times New Roman"/>
                          <a:cs typeface="Times New Roman"/>
                        </a:rPr>
                        <a:t>D </a:t>
                      </a:r>
                      <a:r>
                        <a:rPr lang="en-US" sz="1200">
                          <a:latin typeface="Times New Roman"/>
                          <a:ea typeface="Times New Roman"/>
                          <a:cs typeface="Times New Roman"/>
                        </a:rPr>
                        <a:t>(nM)</a:t>
                      </a:r>
                      <a:r>
                        <a:rPr lang="en-US" sz="1200" baseline="30000">
                          <a:latin typeface="Times New Roman"/>
                          <a:ea typeface="Times New Roman"/>
                          <a:cs typeface="Times New Roman"/>
                        </a:rPr>
                        <a:t>[b]</a:t>
                      </a:r>
                      <a:endParaRPr lang="en-GB" sz="1400">
                        <a:latin typeface="Times New Roman"/>
                        <a:ea typeface="Times New Roman"/>
                        <a:cs typeface="Times New Roman"/>
                      </a:endParaRPr>
                    </a:p>
                  </a:txBody>
                  <a:tcPr marL="68239" marR="682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pD2</a:t>
                      </a:r>
                      <a:endParaRPr lang="en-GB" sz="1400">
                        <a:latin typeface="Times New Roman"/>
                        <a:ea typeface="Times New Roman"/>
                        <a:cs typeface="Times New Roman"/>
                      </a:endParaRPr>
                    </a:p>
                  </a:txBody>
                  <a:tcPr marL="68239" marR="682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Emax</a:t>
                      </a:r>
                      <a:endParaRPr lang="en-GB" sz="1400">
                        <a:latin typeface="Times New Roman"/>
                        <a:ea typeface="Times New Roman"/>
                        <a:cs typeface="Times New Roman"/>
                      </a:endParaRPr>
                    </a:p>
                  </a:txBody>
                  <a:tcPr marL="68239" marR="682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lgn="ctr">
                        <a:spcAft>
                          <a:spcPts val="0"/>
                        </a:spcAft>
                      </a:pPr>
                      <a:r>
                        <a:rPr lang="en-US" sz="1200">
                          <a:latin typeface="Times New Roman"/>
                          <a:ea typeface="Times New Roman"/>
                          <a:cs typeface="Times New Roman"/>
                        </a:rPr>
                        <a:t>(Pyr</a:t>
                      </a:r>
                      <a:r>
                        <a:rPr lang="en-US" sz="1200" baseline="30000">
                          <a:latin typeface="Times New Roman"/>
                          <a:ea typeface="Times New Roman"/>
                          <a:cs typeface="Times New Roman"/>
                        </a:rPr>
                        <a:t>1</a:t>
                      </a:r>
                      <a:r>
                        <a:rPr lang="en-US" sz="1200">
                          <a:latin typeface="Times New Roman"/>
                          <a:ea typeface="Times New Roman"/>
                          <a:cs typeface="Times New Roman"/>
                        </a:rPr>
                        <a:t>)apelin-13</a:t>
                      </a:r>
                      <a:endParaRPr lang="en-GB" sz="1400">
                        <a:latin typeface="Times New Roman"/>
                        <a:ea typeface="Times New Roman"/>
                        <a:cs typeface="Times New Roman"/>
                      </a:endParaRPr>
                    </a:p>
                  </a:txBody>
                  <a:tcPr marL="68239" marR="6823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200">
                          <a:latin typeface="Times New Roman"/>
                          <a:ea typeface="Times New Roman"/>
                          <a:cs typeface="Times New Roman"/>
                        </a:rPr>
                        <a:t>-</a:t>
                      </a:r>
                      <a:endParaRPr lang="en-GB" sz="1400">
                        <a:latin typeface="Times New Roman"/>
                        <a:ea typeface="Times New Roman"/>
                        <a:cs typeface="Times New Roman"/>
                      </a:endParaRPr>
                    </a:p>
                  </a:txBody>
                  <a:tcPr marL="68239" marR="6823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200">
                          <a:latin typeface="Times New Roman"/>
                          <a:ea typeface="Times New Roman"/>
                          <a:cs typeface="Times New Roman"/>
                        </a:rPr>
                        <a:t>0.64</a:t>
                      </a:r>
                      <a:endParaRPr lang="en-GB" sz="1400">
                        <a:latin typeface="Times New Roman"/>
                        <a:ea typeface="Times New Roman"/>
                        <a:cs typeface="Times New Roman"/>
                      </a:endParaRPr>
                    </a:p>
                  </a:txBody>
                  <a:tcPr marL="68239" marR="6823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200">
                          <a:latin typeface="Times New Roman"/>
                          <a:ea typeface="Times New Roman"/>
                          <a:cs typeface="Times New Roman"/>
                        </a:rPr>
                        <a:t>0.56</a:t>
                      </a:r>
                      <a:endParaRPr lang="en-GB" sz="1400">
                        <a:latin typeface="Times New Roman"/>
                        <a:ea typeface="Times New Roman"/>
                        <a:cs typeface="Times New Roman"/>
                      </a:endParaRPr>
                    </a:p>
                  </a:txBody>
                  <a:tcPr marL="68239" marR="6823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200">
                          <a:latin typeface="Times New Roman"/>
                          <a:ea typeface="Times New Roman"/>
                          <a:cs typeface="Times New Roman"/>
                        </a:rPr>
                        <a:t>12.2 ± 2.78</a:t>
                      </a:r>
                      <a:endParaRPr lang="en-GB" sz="1400">
                        <a:latin typeface="Times New Roman"/>
                        <a:ea typeface="Times New Roman"/>
                        <a:cs typeface="Times New Roman"/>
                      </a:endParaRPr>
                    </a:p>
                  </a:txBody>
                  <a:tcPr marL="68239" marR="6823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200">
                          <a:latin typeface="Times New Roman"/>
                          <a:ea typeface="Times New Roman"/>
                          <a:cs typeface="Times New Roman"/>
                        </a:rPr>
                        <a:t>9.3</a:t>
                      </a:r>
                      <a:endParaRPr lang="en-GB" sz="1400">
                        <a:latin typeface="Times New Roman"/>
                        <a:ea typeface="Times New Roman"/>
                        <a:cs typeface="Times New Roman"/>
                      </a:endParaRPr>
                    </a:p>
                  </a:txBody>
                  <a:tcPr marL="68239" marR="6823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200">
                          <a:latin typeface="Times New Roman"/>
                          <a:ea typeface="Times New Roman"/>
                          <a:cs typeface="Times New Roman"/>
                        </a:rPr>
                        <a:t>100</a:t>
                      </a:r>
                      <a:endParaRPr lang="en-GB" sz="1400">
                        <a:latin typeface="Times New Roman"/>
                        <a:ea typeface="Times New Roman"/>
                        <a:cs typeface="Times New Roman"/>
                      </a:endParaRPr>
                    </a:p>
                  </a:txBody>
                  <a:tcPr marL="68239" marR="68239" marT="0" marB="0">
                    <a:lnL>
                      <a:noFill/>
                    </a:lnL>
                    <a:lnR>
                      <a:noFill/>
                    </a:lnR>
                    <a:lnT w="12700" cap="flat" cmpd="sng" algn="ctr">
                      <a:solidFill>
                        <a:srgbClr val="000000"/>
                      </a:solidFill>
                      <a:prstDash val="solid"/>
                      <a:round/>
                      <a:headEnd type="none" w="med" len="med"/>
                      <a:tailEnd type="none" w="med" len="med"/>
                    </a:lnT>
                    <a:lnB>
                      <a:noFill/>
                    </a:lnB>
                  </a:tcPr>
                </a:tc>
              </a:tr>
              <a:tr h="228600">
                <a:tc>
                  <a:txBody>
                    <a:bodyPr/>
                    <a:lstStyle/>
                    <a:p>
                      <a:pPr algn="ctr">
                        <a:spcAft>
                          <a:spcPts val="0"/>
                        </a:spcAft>
                      </a:pPr>
                      <a:r>
                        <a:rPr lang="en-US" sz="1200">
                          <a:latin typeface="Times New Roman"/>
                          <a:ea typeface="Times New Roman"/>
                          <a:cs typeface="Times New Roman"/>
                        </a:rPr>
                        <a:t>Analogue</a:t>
                      </a:r>
                      <a:endParaRPr lang="en-GB" sz="1400">
                        <a:latin typeface="Times New Roman"/>
                        <a:ea typeface="Times New Roman"/>
                        <a:cs typeface="Times New Roman"/>
                      </a:endParaRPr>
                    </a:p>
                  </a:txBody>
                  <a:tcPr marL="68239" marR="68239"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86</a:t>
                      </a:r>
                      <a:endParaRPr lang="en-GB" sz="1400">
                        <a:latin typeface="Times New Roman"/>
                        <a:ea typeface="Times New Roman"/>
                        <a:cs typeface="Times New Roman"/>
                      </a:endParaRPr>
                    </a:p>
                  </a:txBody>
                  <a:tcPr marL="68239" marR="68239"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570</a:t>
                      </a:r>
                      <a:endParaRPr lang="en-GB" sz="1400">
                        <a:latin typeface="Times New Roman"/>
                        <a:ea typeface="Times New Roman"/>
                        <a:cs typeface="Times New Roman"/>
                      </a:endParaRPr>
                    </a:p>
                  </a:txBody>
                  <a:tcPr marL="68239" marR="68239"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500</a:t>
                      </a:r>
                      <a:endParaRPr lang="en-GB" sz="1400">
                        <a:latin typeface="Times New Roman"/>
                        <a:ea typeface="Times New Roman"/>
                        <a:cs typeface="Times New Roman"/>
                      </a:endParaRPr>
                    </a:p>
                  </a:txBody>
                  <a:tcPr marL="68239" marR="68239"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247 ± 38.6</a:t>
                      </a:r>
                      <a:endParaRPr lang="en-GB" sz="1400">
                        <a:latin typeface="Times New Roman"/>
                        <a:ea typeface="Times New Roman"/>
                        <a:cs typeface="Times New Roman"/>
                      </a:endParaRPr>
                    </a:p>
                  </a:txBody>
                  <a:tcPr marL="68239" marR="68239"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5.5</a:t>
                      </a:r>
                      <a:endParaRPr lang="en-GB" sz="1400">
                        <a:latin typeface="Times New Roman"/>
                        <a:ea typeface="Times New Roman"/>
                        <a:cs typeface="Times New Roman"/>
                      </a:endParaRPr>
                    </a:p>
                  </a:txBody>
                  <a:tcPr marL="68239" marR="68239"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Times New Roman"/>
                          <a:ea typeface="Times New Roman"/>
                          <a:cs typeface="Times New Roman"/>
                        </a:rPr>
                        <a:t>153</a:t>
                      </a:r>
                      <a:endParaRPr lang="en-GB" sz="1400" dirty="0">
                        <a:latin typeface="Times New Roman"/>
                        <a:ea typeface="Times New Roman"/>
                        <a:cs typeface="Times New Roman"/>
                      </a:endParaRPr>
                    </a:p>
                  </a:txBody>
                  <a:tcPr marL="68239" marR="68239"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pic>
        <p:nvPicPr>
          <p:cNvPr id="137220" name="Picture 4"/>
          <p:cNvPicPr>
            <a:picLocks noChangeAspect="1" noChangeArrowheads="1"/>
          </p:cNvPicPr>
          <p:nvPr/>
        </p:nvPicPr>
        <p:blipFill>
          <a:blip r:embed="rId4" cstate="print"/>
          <a:srcRect/>
          <a:stretch>
            <a:fillRect/>
          </a:stretch>
        </p:blipFill>
        <p:spPr bwMode="auto">
          <a:xfrm>
            <a:off x="6084168" y="3212976"/>
            <a:ext cx="1981200" cy="1438275"/>
          </a:xfrm>
          <a:prstGeom prst="rect">
            <a:avLst/>
          </a:prstGeom>
          <a:noFill/>
          <a:ln w="9525">
            <a:noFill/>
            <a:miter lim="800000"/>
            <a:headEnd/>
            <a:tailEnd/>
          </a:ln>
        </p:spPr>
      </p:pic>
      <p:sp>
        <p:nvSpPr>
          <p:cNvPr id="9" name="TextBox 8"/>
          <p:cNvSpPr txBox="1"/>
          <p:nvPr/>
        </p:nvSpPr>
        <p:spPr>
          <a:xfrm>
            <a:off x="323528" y="260648"/>
            <a:ext cx="8421473" cy="923330"/>
          </a:xfrm>
          <a:prstGeom prst="rect">
            <a:avLst/>
          </a:prstGeom>
          <a:noFill/>
        </p:spPr>
        <p:txBody>
          <a:bodyPr wrap="none" rtlCol="0">
            <a:spAutoFit/>
          </a:bodyPr>
          <a:lstStyle/>
          <a:p>
            <a:r>
              <a:rPr lang="en-GB" dirty="0" smtClean="0"/>
              <a:t>Despite a much </a:t>
            </a:r>
            <a:r>
              <a:rPr lang="en-GB" b="1" dirty="0" smtClean="0"/>
              <a:t>lower binding affinity</a:t>
            </a:r>
            <a:r>
              <a:rPr lang="en-GB" dirty="0" smtClean="0"/>
              <a:t>, this compound shows </a:t>
            </a:r>
            <a:r>
              <a:rPr lang="en-GB" b="1" dirty="0" smtClean="0"/>
              <a:t>a higher efficacy</a:t>
            </a:r>
            <a:r>
              <a:rPr lang="en-GB" dirty="0" smtClean="0"/>
              <a:t>, inducing</a:t>
            </a:r>
          </a:p>
          <a:p>
            <a:r>
              <a:rPr lang="en-GB" dirty="0" smtClean="0"/>
              <a:t>a ‘super agonist’ effect – greater stimulation than </a:t>
            </a:r>
            <a:r>
              <a:rPr lang="en-GB" dirty="0" err="1" smtClean="0"/>
              <a:t>apelin</a:t>
            </a:r>
            <a:r>
              <a:rPr lang="en-GB" dirty="0" smtClean="0"/>
              <a:t> itself – interesting</a:t>
            </a:r>
            <a:r>
              <a:rPr lang="en-GB" dirty="0" smtClean="0">
                <a:solidFill>
                  <a:srgbClr val="FF0000"/>
                </a:solidFill>
              </a:rPr>
              <a:t>...also, note</a:t>
            </a:r>
          </a:p>
          <a:p>
            <a:r>
              <a:rPr lang="en-GB" dirty="0" smtClean="0">
                <a:solidFill>
                  <a:srgbClr val="FF0000"/>
                </a:solidFill>
              </a:rPr>
              <a:t>It’s in human tissue.</a:t>
            </a:r>
            <a:endParaRPr lang="en-GB" dirty="0">
              <a:solidFill>
                <a:srgbClr val="FF0000"/>
              </a:solidFill>
            </a:endParaRPr>
          </a:p>
        </p:txBody>
      </p:sp>
      <p:sp>
        <p:nvSpPr>
          <p:cNvPr id="10" name="TextBox 9"/>
          <p:cNvSpPr txBox="1"/>
          <p:nvPr/>
        </p:nvSpPr>
        <p:spPr>
          <a:xfrm>
            <a:off x="6012160" y="4725144"/>
            <a:ext cx="2448272" cy="923330"/>
          </a:xfrm>
          <a:prstGeom prst="rect">
            <a:avLst/>
          </a:prstGeom>
          <a:noFill/>
        </p:spPr>
        <p:txBody>
          <a:bodyPr wrap="square" rtlCol="0">
            <a:spAutoFit/>
          </a:bodyPr>
          <a:lstStyle/>
          <a:p>
            <a:r>
              <a:rPr lang="en-GB" dirty="0" smtClean="0"/>
              <a:t>Is this evidence that this compound is a biased agonist? See later.</a:t>
            </a:r>
            <a:endParaRPr lang="en-GB" dirty="0"/>
          </a:p>
        </p:txBody>
      </p:sp>
      <p:pic>
        <p:nvPicPr>
          <p:cNvPr id="148484" name="Picture 4"/>
          <p:cNvPicPr>
            <a:picLocks noChangeAspect="1" noChangeArrowheads="1"/>
          </p:cNvPicPr>
          <p:nvPr/>
        </p:nvPicPr>
        <p:blipFill>
          <a:blip r:embed="rId5" cstate="print"/>
          <a:srcRect/>
          <a:stretch>
            <a:fillRect/>
          </a:stretch>
        </p:blipFill>
        <p:spPr bwMode="auto">
          <a:xfrm>
            <a:off x="5657850" y="5949280"/>
            <a:ext cx="3486150" cy="74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940966"/>
          </a:xfrm>
        </p:spPr>
        <p:style>
          <a:lnRef idx="0">
            <a:schemeClr val="accent2"/>
          </a:lnRef>
          <a:fillRef idx="3">
            <a:schemeClr val="accent2"/>
          </a:fillRef>
          <a:effectRef idx="3">
            <a:schemeClr val="accent2"/>
          </a:effectRef>
          <a:fontRef idx="minor">
            <a:schemeClr val="lt1"/>
          </a:fontRef>
        </p:style>
        <p:txBody>
          <a:bodyPr/>
          <a:lstStyle/>
          <a:p>
            <a:r>
              <a:rPr lang="en-GB" dirty="0" smtClean="0"/>
              <a:t>Generating a </a:t>
            </a:r>
            <a:r>
              <a:rPr lang="en-GB" dirty="0" err="1" smtClean="0"/>
              <a:t>pharmacophore</a:t>
            </a:r>
            <a:endParaRPr lang="en-GB" dirty="0"/>
          </a:p>
        </p:txBody>
      </p:sp>
      <p:sp>
        <p:nvSpPr>
          <p:cNvPr id="3" name="Content Placeholder 2"/>
          <p:cNvSpPr>
            <a:spLocks noGrp="1"/>
          </p:cNvSpPr>
          <p:nvPr>
            <p:ph idx="1"/>
          </p:nvPr>
        </p:nvSpPr>
        <p:spPr>
          <a:xfrm>
            <a:off x="395536" y="1196752"/>
            <a:ext cx="8229600" cy="4525963"/>
          </a:xfrm>
        </p:spPr>
        <p:txBody>
          <a:bodyPr>
            <a:noAutofit/>
          </a:bodyPr>
          <a:lstStyle/>
          <a:p>
            <a:r>
              <a:rPr lang="en-GB" sz="2000" dirty="0" err="1" smtClean="0"/>
              <a:t>Pharmacophores</a:t>
            </a:r>
            <a:r>
              <a:rPr lang="en-GB" sz="2000" dirty="0" smtClean="0"/>
              <a:t>, if constructed with care, often work very well – it’s a generalisation that allows ‘scaffold hopping’. I like </a:t>
            </a:r>
            <a:r>
              <a:rPr lang="en-GB" sz="2000" dirty="0" err="1" smtClean="0"/>
              <a:t>pharmacophores</a:t>
            </a:r>
            <a:r>
              <a:rPr lang="en-GB" sz="2000" dirty="0" smtClean="0"/>
              <a:t>.</a:t>
            </a:r>
          </a:p>
          <a:p>
            <a:r>
              <a:rPr lang="en-GB" sz="2000" dirty="0" smtClean="0"/>
              <a:t>These peptides are </a:t>
            </a:r>
            <a:r>
              <a:rPr lang="en-GB" sz="2000" dirty="0" err="1" smtClean="0"/>
              <a:t>conformationally</a:t>
            </a:r>
            <a:r>
              <a:rPr lang="en-GB" sz="2000" dirty="0" smtClean="0"/>
              <a:t> labile, and therefore a simple overlay  is not possible</a:t>
            </a:r>
          </a:p>
          <a:p>
            <a:r>
              <a:rPr lang="en-GB" sz="2000" dirty="0" smtClean="0"/>
              <a:t>We took the approach of generating a series of cyclic analogues, constrained in different ways, screening these for binding affinity and relating affinity to the solution structure from MD simulations.</a:t>
            </a:r>
          </a:p>
          <a:p>
            <a:r>
              <a:rPr lang="en-GB" sz="2000" dirty="0" smtClean="0"/>
              <a:t>We used the approach of quasi-dynamic </a:t>
            </a:r>
            <a:r>
              <a:rPr lang="en-GB" sz="2000" dirty="0" err="1" smtClean="0"/>
              <a:t>pharmacophores</a:t>
            </a:r>
            <a:r>
              <a:rPr lang="en-GB" sz="2000" dirty="0" smtClean="0"/>
              <a:t> – essentially overlaying the density of different preferred conformations and looking for consistency</a:t>
            </a:r>
          </a:p>
          <a:p>
            <a:pPr lvl="1"/>
            <a:r>
              <a:rPr lang="en-GB" sz="1800" dirty="0" smtClean="0"/>
              <a:t>Binders have common desired features</a:t>
            </a:r>
          </a:p>
          <a:p>
            <a:pPr lvl="1"/>
            <a:r>
              <a:rPr lang="en-GB" sz="1800" dirty="0" smtClean="0"/>
              <a:t>Non-binders help eliminate features</a:t>
            </a:r>
          </a:p>
          <a:p>
            <a:endParaRPr lang="en-GB" sz="1600" dirty="0" smtClean="0"/>
          </a:p>
          <a:p>
            <a:endParaRPr lang="en-GB" sz="1600" dirty="0" smtClean="0"/>
          </a:p>
          <a:p>
            <a:pPr>
              <a:buNone/>
            </a:pPr>
            <a:r>
              <a:rPr lang="en-GB" sz="1100" dirty="0" err="1" smtClean="0"/>
              <a:t>Mallik</a:t>
            </a:r>
            <a:r>
              <a:rPr lang="en-GB" sz="1100" dirty="0" smtClean="0"/>
              <a:t> B, Morikis D. Development of a quasi-dynamic </a:t>
            </a:r>
            <a:r>
              <a:rPr lang="en-GB" sz="1100" dirty="0" err="1" smtClean="0"/>
              <a:t>pharmacophore</a:t>
            </a:r>
            <a:r>
              <a:rPr lang="en-GB" sz="1100" dirty="0" smtClean="0"/>
              <a:t> model for anti-complement peptide analogues. Journal of the American Chemical Society 2005;127:10967-76.</a:t>
            </a:r>
          </a:p>
          <a:p>
            <a:pPr>
              <a:buNone/>
            </a:pPr>
            <a:endParaRPr lang="en-GB" sz="1100" dirty="0" smtClean="0"/>
          </a:p>
          <a:p>
            <a:pPr>
              <a:buNone/>
            </a:pPr>
            <a:r>
              <a:rPr lang="en-GB" sz="1100" dirty="0" smtClean="0"/>
              <a:t>Bernard D, Coop A, </a:t>
            </a:r>
            <a:r>
              <a:rPr lang="en-GB" sz="1100" dirty="0" err="1" smtClean="0"/>
              <a:t>MacKerell</a:t>
            </a:r>
            <a:r>
              <a:rPr lang="en-GB" sz="1100" dirty="0" smtClean="0"/>
              <a:t> AD. 2D </a:t>
            </a:r>
            <a:r>
              <a:rPr lang="en-GB" sz="1100" dirty="0" err="1" smtClean="0"/>
              <a:t>conformationally</a:t>
            </a:r>
            <a:r>
              <a:rPr lang="en-GB" sz="1100" dirty="0" smtClean="0"/>
              <a:t> sampled </a:t>
            </a:r>
            <a:r>
              <a:rPr lang="en-GB" sz="1100" dirty="0" err="1" smtClean="0"/>
              <a:t>pharmacophore</a:t>
            </a:r>
            <a:r>
              <a:rPr lang="en-GB" sz="1100" dirty="0" smtClean="0"/>
              <a:t>: A </a:t>
            </a:r>
            <a:r>
              <a:rPr lang="en-GB" sz="1100" dirty="0" err="1" smtClean="0"/>
              <a:t>ligand</a:t>
            </a:r>
            <a:r>
              <a:rPr lang="en-GB" sz="1100" dirty="0" smtClean="0"/>
              <a:t>-based </a:t>
            </a:r>
            <a:r>
              <a:rPr lang="en-GB" sz="1100" dirty="0" err="1" smtClean="0"/>
              <a:t>pharmacophore</a:t>
            </a:r>
            <a:r>
              <a:rPr lang="en-GB" sz="1100" dirty="0" smtClean="0"/>
              <a:t> to differentiate delta </a:t>
            </a:r>
            <a:r>
              <a:rPr lang="en-GB" sz="1100" dirty="0" err="1" smtClean="0"/>
              <a:t>opioid</a:t>
            </a:r>
            <a:r>
              <a:rPr lang="en-GB" sz="1100" dirty="0" smtClean="0"/>
              <a:t> agonists from antagonists. Journal of the American Chemical Society 2003;125:3101-7.</a:t>
            </a:r>
          </a:p>
          <a:p>
            <a:endParaRPr lang="en-GB" sz="1600" dirty="0" smtClean="0"/>
          </a:p>
          <a:p>
            <a:endParaRPr lang="en-GB" sz="1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75656" y="2564904"/>
          <a:ext cx="4880610" cy="3470148"/>
        </p:xfrm>
        <a:graphic>
          <a:graphicData uri="http://schemas.openxmlformats.org/drawingml/2006/table">
            <a:tbl>
              <a:tblPr/>
              <a:tblGrid>
                <a:gridCol w="581660"/>
                <a:gridCol w="2108835"/>
                <a:gridCol w="1000760"/>
                <a:gridCol w="1189355"/>
              </a:tblGrid>
              <a:tr h="0">
                <a:tc>
                  <a:txBody>
                    <a:bodyPr/>
                    <a:lstStyle/>
                    <a:p>
                      <a:pPr>
                        <a:lnSpc>
                          <a:spcPct val="115000"/>
                        </a:lnSpc>
                        <a:spcAft>
                          <a:spcPts val="0"/>
                        </a:spcAft>
                      </a:pPr>
                      <a:r>
                        <a:rPr lang="en-US" sz="1100" dirty="0">
                          <a:latin typeface="Times New Roman"/>
                          <a:ea typeface="Calibri"/>
                          <a:cs typeface="Times New Roman"/>
                        </a:rPr>
                        <a:t>Peptide</a:t>
                      </a:r>
                      <a:endParaRPr lang="en-GB" sz="11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Times New Roman"/>
                          <a:ea typeface="Calibri"/>
                          <a:cs typeface="Times New Roman"/>
                        </a:rPr>
                        <a:t>Sequence</a:t>
                      </a:r>
                      <a:endParaRPr lang="en-GB"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Times New Roman"/>
                          <a:ea typeface="Calibri"/>
                          <a:cs typeface="Times New Roman"/>
                        </a:rPr>
                        <a:t>% inhibition</a:t>
                      </a:r>
                      <a:r>
                        <a:rPr lang="en-US" sz="1100" baseline="30000">
                          <a:latin typeface="Times New Roman"/>
                          <a:ea typeface="Calibri"/>
                          <a:cs typeface="Times New Roman"/>
                        </a:rPr>
                        <a:t>[a]</a:t>
                      </a:r>
                      <a:endParaRPr lang="en-GB"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Times New Roman"/>
                          <a:ea typeface="Calibri"/>
                          <a:cs typeface="Times New Roman"/>
                        </a:rPr>
                        <a:t>% RPRL β-turn</a:t>
                      </a:r>
                      <a:r>
                        <a:rPr lang="en-US" sz="1100" baseline="30000">
                          <a:latin typeface="Times New Roman"/>
                          <a:ea typeface="Calibri"/>
                          <a:cs typeface="Times New Roman"/>
                        </a:rPr>
                        <a:t>[b]</a:t>
                      </a:r>
                      <a:endParaRPr lang="en-GB"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100">
                          <a:latin typeface="Times New Roman"/>
                          <a:ea typeface="Calibri"/>
                          <a:cs typeface="Times New Roman"/>
                        </a:rPr>
                        <a:t>1</a:t>
                      </a:r>
                      <a:endParaRPr lang="en-GB"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US" sz="1100">
                          <a:latin typeface="Times New Roman"/>
                          <a:ea typeface="Calibri"/>
                          <a:cs typeface="Times New Roman"/>
                        </a:rPr>
                        <a:t>Cyclo(1-6)CRPRLCHKGPMPF</a:t>
                      </a:r>
                      <a:endParaRPr lang="en-GB"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US" sz="1100">
                          <a:latin typeface="Times New Roman"/>
                          <a:ea typeface="Calibri"/>
                          <a:cs typeface="Times New Roman"/>
                        </a:rPr>
                        <a:t>98</a:t>
                      </a:r>
                      <a:endParaRPr lang="en-GB"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100">
                          <a:latin typeface="Times New Roman"/>
                          <a:ea typeface="Calibri"/>
                          <a:cs typeface="Times New Roman"/>
                        </a:rPr>
                        <a:t>97</a:t>
                      </a:r>
                      <a:endParaRPr lang="en-GB"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0">
                <a:tc>
                  <a:txBody>
                    <a:bodyPr/>
                    <a:lstStyle/>
                    <a:p>
                      <a:pPr>
                        <a:lnSpc>
                          <a:spcPct val="115000"/>
                        </a:lnSpc>
                        <a:spcAft>
                          <a:spcPts val="0"/>
                        </a:spcAft>
                      </a:pPr>
                      <a:r>
                        <a:rPr lang="en-US" sz="1100" dirty="0">
                          <a:latin typeface="Times New Roman"/>
                          <a:ea typeface="Calibri"/>
                          <a:cs typeface="Times New Roman"/>
                        </a:rPr>
                        <a:t>2</a:t>
                      </a:r>
                      <a:endParaRPr lang="en-GB"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dirty="0" err="1">
                          <a:latin typeface="Times New Roman"/>
                          <a:ea typeface="Calibri"/>
                          <a:cs typeface="Times New Roman"/>
                        </a:rPr>
                        <a:t>Cyclo</a:t>
                      </a:r>
                      <a:r>
                        <a:rPr lang="en-US" sz="1100" dirty="0">
                          <a:latin typeface="Times New Roman"/>
                          <a:ea typeface="Calibri"/>
                          <a:cs typeface="Times New Roman"/>
                        </a:rPr>
                        <a:t>(3-12)QRCRLSHKGPMCF</a:t>
                      </a:r>
                      <a:endParaRPr lang="en-GB"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dirty="0">
                          <a:latin typeface="Times New Roman"/>
                          <a:ea typeface="Calibri"/>
                          <a:cs typeface="Times New Roman"/>
                        </a:rPr>
                        <a:t>86</a:t>
                      </a:r>
                      <a:endParaRPr lang="en-GB" sz="1100" dirty="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n-US" sz="1100" dirty="0">
                          <a:latin typeface="Times New Roman"/>
                          <a:ea typeface="Calibri"/>
                          <a:cs typeface="Times New Roman"/>
                        </a:rPr>
                        <a:t>0</a:t>
                      </a:r>
                      <a:endParaRPr lang="en-GB" sz="1100" dirty="0">
                        <a:latin typeface="Calibri"/>
                        <a:ea typeface="Calibri"/>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r>
                        <a:rPr lang="en-US" sz="1100">
                          <a:latin typeface="Times New Roman"/>
                          <a:ea typeface="Calibri"/>
                          <a:cs typeface="Times New Roman"/>
                        </a:rPr>
                        <a:t>3</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a:latin typeface="Times New Roman"/>
                          <a:ea typeface="Calibri"/>
                          <a:cs typeface="Times New Roman"/>
                        </a:rPr>
                        <a:t>Cyclo(1-6)QRPRLS</a:t>
                      </a:r>
                      <a:r>
                        <a:rPr lang="en-US" sz="1100" baseline="30000">
                          <a:latin typeface="Times New Roman"/>
                          <a:ea typeface="Calibri"/>
                          <a:cs typeface="Times New Roman"/>
                        </a:rPr>
                        <a:t>[c]</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a:latin typeface="Times New Roman"/>
                          <a:ea typeface="Calibri"/>
                          <a:cs typeface="Times New Roman"/>
                        </a:rPr>
                        <a:t>57</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n-US" sz="1100">
                          <a:latin typeface="Times New Roman"/>
                          <a:ea typeface="Calibri"/>
                          <a:cs typeface="Times New Roman"/>
                        </a:rPr>
                        <a:t>100</a:t>
                      </a:r>
                      <a:endParaRPr lang="en-GB" sz="1100">
                        <a:latin typeface="Calibri"/>
                        <a:ea typeface="Calibri"/>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r>
                        <a:rPr lang="en-US" sz="1100">
                          <a:latin typeface="Times New Roman"/>
                          <a:ea typeface="Calibri"/>
                          <a:cs typeface="Times New Roman"/>
                        </a:rPr>
                        <a:t>4</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a:latin typeface="Times New Roman"/>
                          <a:ea typeface="Calibri"/>
                          <a:cs typeface="Times New Roman"/>
                        </a:rPr>
                        <a:t>Cyclo(1-6)QRPKLS</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a:latin typeface="Times New Roman"/>
                          <a:ea typeface="Calibri"/>
                          <a:cs typeface="Times New Roman"/>
                        </a:rPr>
                        <a:t>59</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n-US" sz="1100">
                          <a:latin typeface="Times New Roman"/>
                          <a:ea typeface="Calibri"/>
                          <a:cs typeface="Times New Roman"/>
                        </a:rPr>
                        <a:t>100</a:t>
                      </a:r>
                      <a:endParaRPr lang="en-GB" sz="1100">
                        <a:latin typeface="Calibri"/>
                        <a:ea typeface="Calibri"/>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r>
                        <a:rPr lang="en-US" sz="1100">
                          <a:latin typeface="Times New Roman"/>
                          <a:ea typeface="Calibri"/>
                          <a:cs typeface="Times New Roman"/>
                        </a:rPr>
                        <a:t>5</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a:latin typeface="Times New Roman"/>
                          <a:ea typeface="Calibri"/>
                          <a:cs typeface="Times New Roman"/>
                        </a:rPr>
                        <a:t>Cyclo(1-7)QRPRLSH</a:t>
                      </a:r>
                      <a:r>
                        <a:rPr lang="en-US" sz="1100" baseline="30000">
                          <a:latin typeface="Times New Roman"/>
                          <a:ea typeface="Calibri"/>
                          <a:cs typeface="Times New Roman"/>
                        </a:rPr>
                        <a:t>[c]</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a:latin typeface="Times New Roman"/>
                          <a:ea typeface="Calibri"/>
                          <a:cs typeface="Times New Roman"/>
                        </a:rPr>
                        <a:t>62</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n-US" sz="1100">
                          <a:latin typeface="Times New Roman"/>
                          <a:ea typeface="Calibri"/>
                          <a:cs typeface="Times New Roman"/>
                        </a:rPr>
                        <a:t>97.9</a:t>
                      </a:r>
                      <a:endParaRPr lang="en-GB" sz="1100">
                        <a:latin typeface="Calibri"/>
                        <a:ea typeface="Calibri"/>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r>
                        <a:rPr lang="en-US" sz="1100">
                          <a:latin typeface="Times New Roman"/>
                          <a:ea typeface="Calibri"/>
                          <a:cs typeface="Times New Roman"/>
                        </a:rPr>
                        <a:t>6</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a:latin typeface="Times New Roman"/>
                          <a:ea typeface="Calibri"/>
                          <a:cs typeface="Times New Roman"/>
                        </a:rPr>
                        <a:t>QRPRLS</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a:latin typeface="Times New Roman"/>
                          <a:ea typeface="Calibri"/>
                          <a:cs typeface="Times New Roman"/>
                        </a:rPr>
                        <a:t>28</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n-US" sz="1100">
                          <a:latin typeface="Times New Roman"/>
                          <a:ea typeface="Calibri"/>
                          <a:cs typeface="Times New Roman"/>
                        </a:rPr>
                        <a:t>32.8</a:t>
                      </a:r>
                      <a:endParaRPr lang="en-GB" sz="1100">
                        <a:latin typeface="Calibri"/>
                        <a:ea typeface="Calibri"/>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r>
                        <a:rPr lang="en-US" sz="1100">
                          <a:latin typeface="Times New Roman"/>
                          <a:ea typeface="Calibri"/>
                          <a:cs typeface="Times New Roman"/>
                        </a:rPr>
                        <a:t>7</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a:latin typeface="Times New Roman"/>
                          <a:ea typeface="Calibri"/>
                          <a:cs typeface="Times New Roman"/>
                        </a:rPr>
                        <a:t>QRPRLSH</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a:latin typeface="Times New Roman"/>
                          <a:ea typeface="Calibri"/>
                          <a:cs typeface="Times New Roman"/>
                        </a:rPr>
                        <a:t>23</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n-US" sz="1100">
                          <a:latin typeface="Times New Roman"/>
                          <a:ea typeface="Calibri"/>
                          <a:cs typeface="Times New Roman"/>
                        </a:rPr>
                        <a:t>28.4</a:t>
                      </a:r>
                      <a:endParaRPr lang="en-GB" sz="1100">
                        <a:latin typeface="Calibri"/>
                        <a:ea typeface="Calibri"/>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r>
                        <a:rPr lang="en-US" sz="1100">
                          <a:latin typeface="Times New Roman"/>
                          <a:ea typeface="Calibri"/>
                          <a:cs typeface="Times New Roman"/>
                        </a:rPr>
                        <a:t>8</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a:latin typeface="Times New Roman"/>
                          <a:ea typeface="Calibri"/>
                          <a:cs typeface="Times New Roman"/>
                        </a:rPr>
                        <a:t>Cyclo(1-8)QRPRLSHK</a:t>
                      </a:r>
                      <a:r>
                        <a:rPr lang="en-US" sz="1100" baseline="30000">
                          <a:latin typeface="Times New Roman"/>
                          <a:ea typeface="Calibri"/>
                          <a:cs typeface="Times New Roman"/>
                        </a:rPr>
                        <a:t>[c]</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a:latin typeface="Times New Roman"/>
                          <a:ea typeface="Calibri"/>
                          <a:cs typeface="Times New Roman"/>
                        </a:rPr>
                        <a:t>5</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n-US" sz="1100">
                          <a:latin typeface="Times New Roman"/>
                          <a:ea typeface="Calibri"/>
                          <a:cs typeface="Times New Roman"/>
                        </a:rPr>
                        <a:t>8.6</a:t>
                      </a:r>
                      <a:endParaRPr lang="en-GB" sz="1100">
                        <a:latin typeface="Calibri"/>
                        <a:ea typeface="Calibri"/>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r>
                        <a:rPr lang="en-US" sz="1100">
                          <a:latin typeface="Times New Roman"/>
                          <a:ea typeface="Calibri"/>
                          <a:cs typeface="Times New Roman"/>
                        </a:rPr>
                        <a:t>9</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a:latin typeface="Times New Roman"/>
                          <a:ea typeface="Calibri"/>
                          <a:cs typeface="Times New Roman"/>
                        </a:rPr>
                        <a:t>Cyclo(1-9)QRPRLSHKG</a:t>
                      </a:r>
                      <a:r>
                        <a:rPr lang="en-US" sz="1100" baseline="30000">
                          <a:latin typeface="Times New Roman"/>
                          <a:ea typeface="Calibri"/>
                          <a:cs typeface="Times New Roman"/>
                        </a:rPr>
                        <a:t>[c]</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a:latin typeface="Times New Roman"/>
                          <a:ea typeface="Calibri"/>
                          <a:cs typeface="Times New Roman"/>
                        </a:rPr>
                        <a:t>9</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n-US" sz="1100">
                          <a:solidFill>
                            <a:srgbClr val="000000"/>
                          </a:solidFill>
                          <a:latin typeface="Times New Roman"/>
                          <a:ea typeface="Calibri"/>
                          <a:cs typeface="Times New Roman"/>
                        </a:rPr>
                        <a:t>17.8</a:t>
                      </a:r>
                      <a:endParaRPr lang="en-GB" sz="1100">
                        <a:latin typeface="Calibri"/>
                        <a:ea typeface="Calibri"/>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r>
                        <a:rPr lang="en-US" sz="1100">
                          <a:latin typeface="Times New Roman"/>
                          <a:ea typeface="Calibri"/>
                          <a:cs typeface="Times New Roman"/>
                        </a:rPr>
                        <a:t>10</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a:latin typeface="Times New Roman"/>
                          <a:ea typeface="Calibri"/>
                          <a:cs typeface="Times New Roman"/>
                        </a:rPr>
                        <a:t>Cyclo(1-6)CRPRLC</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a:latin typeface="Times New Roman"/>
                          <a:ea typeface="Calibri"/>
                          <a:cs typeface="Times New Roman"/>
                        </a:rPr>
                        <a:t>18</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n-US" sz="1100">
                          <a:solidFill>
                            <a:srgbClr val="000000"/>
                          </a:solidFill>
                          <a:latin typeface="Times New Roman"/>
                          <a:ea typeface="Calibri"/>
                          <a:cs typeface="Times New Roman"/>
                        </a:rPr>
                        <a:t>92.8</a:t>
                      </a:r>
                      <a:endParaRPr lang="en-GB" sz="1100">
                        <a:latin typeface="Calibri"/>
                        <a:ea typeface="Calibri"/>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r>
                        <a:rPr lang="en-US" sz="1100">
                          <a:latin typeface="Times New Roman"/>
                          <a:ea typeface="Calibri"/>
                          <a:cs typeface="Times New Roman"/>
                        </a:rPr>
                        <a:t>11</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a:latin typeface="Times New Roman"/>
                          <a:ea typeface="Calibri"/>
                          <a:cs typeface="Times New Roman"/>
                        </a:rPr>
                        <a:t>Cyclo(1-7)CRPRLSC</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a:latin typeface="Times New Roman"/>
                          <a:ea typeface="Calibri"/>
                          <a:cs typeface="Times New Roman"/>
                        </a:rPr>
                        <a:t>13</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n-US" sz="1100">
                          <a:solidFill>
                            <a:srgbClr val="000000"/>
                          </a:solidFill>
                          <a:latin typeface="Times New Roman"/>
                          <a:ea typeface="Calibri"/>
                          <a:cs typeface="Times New Roman"/>
                        </a:rPr>
                        <a:t>14.5</a:t>
                      </a:r>
                      <a:endParaRPr lang="en-GB" sz="1100">
                        <a:latin typeface="Calibri"/>
                        <a:ea typeface="Calibri"/>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r>
                        <a:rPr lang="en-US" sz="1100">
                          <a:latin typeface="Times New Roman"/>
                          <a:ea typeface="Calibri"/>
                          <a:cs typeface="Times New Roman"/>
                        </a:rPr>
                        <a:t>12</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a:latin typeface="Times New Roman"/>
                          <a:ea typeface="Calibri"/>
                          <a:cs typeface="Times New Roman"/>
                        </a:rPr>
                        <a:t>Cyclo(1-6)CRPKLC</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a:latin typeface="Times New Roman"/>
                          <a:ea typeface="Calibri"/>
                          <a:cs typeface="Times New Roman"/>
                        </a:rPr>
                        <a:t>44</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n-US" sz="1100">
                          <a:solidFill>
                            <a:srgbClr val="000000"/>
                          </a:solidFill>
                          <a:latin typeface="Times New Roman"/>
                          <a:ea typeface="Calibri"/>
                          <a:cs typeface="Times New Roman"/>
                        </a:rPr>
                        <a:t>86.2</a:t>
                      </a:r>
                      <a:endParaRPr lang="en-GB" sz="1100">
                        <a:latin typeface="Calibri"/>
                        <a:ea typeface="Calibri"/>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r>
                        <a:rPr lang="en-US" sz="1100">
                          <a:latin typeface="Times New Roman"/>
                          <a:ea typeface="Calibri"/>
                          <a:cs typeface="Times New Roman"/>
                        </a:rPr>
                        <a:t>13</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a:latin typeface="Times New Roman"/>
                          <a:ea typeface="Calibri"/>
                          <a:cs typeface="Times New Roman"/>
                        </a:rPr>
                        <a:t>Cyclo(1-6)CKPRLC</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a:latin typeface="Times New Roman"/>
                          <a:ea typeface="Calibri"/>
                          <a:cs typeface="Times New Roman"/>
                        </a:rPr>
                        <a:t>0</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n-US" sz="1100">
                          <a:solidFill>
                            <a:srgbClr val="000000"/>
                          </a:solidFill>
                          <a:latin typeface="Times New Roman"/>
                          <a:ea typeface="Calibri"/>
                          <a:cs typeface="Times New Roman"/>
                        </a:rPr>
                        <a:t>86.2</a:t>
                      </a:r>
                      <a:endParaRPr lang="en-GB" sz="1100">
                        <a:latin typeface="Calibri"/>
                        <a:ea typeface="Calibri"/>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r>
                        <a:rPr lang="en-US" sz="1100">
                          <a:latin typeface="Times New Roman"/>
                          <a:ea typeface="Calibri"/>
                          <a:cs typeface="Times New Roman"/>
                        </a:rPr>
                        <a:t>14</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a:latin typeface="Times New Roman"/>
                          <a:ea typeface="Calibri"/>
                          <a:cs typeface="Times New Roman"/>
                        </a:rPr>
                        <a:t>Cyclo(1-6)QRPRIS</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a:latin typeface="Times New Roman"/>
                          <a:ea typeface="Calibri"/>
                          <a:cs typeface="Times New Roman"/>
                        </a:rPr>
                        <a:t>0</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n-US" sz="1100">
                          <a:solidFill>
                            <a:srgbClr val="000000"/>
                          </a:solidFill>
                          <a:latin typeface="Times New Roman"/>
                          <a:ea typeface="Calibri"/>
                          <a:cs typeface="Times New Roman"/>
                        </a:rPr>
                        <a:t>100</a:t>
                      </a:r>
                      <a:endParaRPr lang="en-GB" sz="1100">
                        <a:latin typeface="Calibri"/>
                        <a:ea typeface="Calibri"/>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r>
                        <a:rPr lang="en-US" sz="1100">
                          <a:latin typeface="Times New Roman"/>
                          <a:ea typeface="Calibri"/>
                          <a:cs typeface="Times New Roman"/>
                        </a:rPr>
                        <a:t>15</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a:latin typeface="Times New Roman"/>
                          <a:ea typeface="Calibri"/>
                          <a:cs typeface="Times New Roman"/>
                        </a:rPr>
                        <a:t>Cyclo(1-6)Q-</a:t>
                      </a:r>
                      <a:r>
                        <a:rPr lang="en-US" sz="800">
                          <a:latin typeface="Times New Roman"/>
                          <a:ea typeface="Calibri"/>
                          <a:cs typeface="Times New Roman"/>
                        </a:rPr>
                        <a:t>D</a:t>
                      </a:r>
                      <a:r>
                        <a:rPr lang="en-US" sz="1100">
                          <a:latin typeface="Times New Roman"/>
                          <a:ea typeface="Calibri"/>
                          <a:cs typeface="Times New Roman"/>
                        </a:rPr>
                        <a:t>-R-PRLS</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a:latin typeface="Times New Roman"/>
                          <a:ea typeface="Calibri"/>
                          <a:cs typeface="Times New Roman"/>
                        </a:rPr>
                        <a:t>0</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n-US" sz="1100">
                          <a:solidFill>
                            <a:srgbClr val="000000"/>
                          </a:solidFill>
                          <a:latin typeface="Times New Roman"/>
                          <a:ea typeface="Calibri"/>
                          <a:cs typeface="Times New Roman"/>
                        </a:rPr>
                        <a:t>54.4</a:t>
                      </a:r>
                      <a:endParaRPr lang="en-GB" sz="1100">
                        <a:latin typeface="Calibri"/>
                        <a:ea typeface="Calibri"/>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r>
                        <a:rPr lang="en-US" sz="1100">
                          <a:latin typeface="Times New Roman"/>
                          <a:ea typeface="Calibri"/>
                          <a:cs typeface="Times New Roman"/>
                        </a:rPr>
                        <a:t>16</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a:latin typeface="Times New Roman"/>
                          <a:ea typeface="Calibri"/>
                          <a:cs typeface="Times New Roman"/>
                        </a:rPr>
                        <a:t>Cyclo(1-6)QRP-</a:t>
                      </a:r>
                      <a:r>
                        <a:rPr lang="en-US" sz="800">
                          <a:latin typeface="Times New Roman"/>
                          <a:ea typeface="Calibri"/>
                          <a:cs typeface="Times New Roman"/>
                        </a:rPr>
                        <a:t>D</a:t>
                      </a:r>
                      <a:r>
                        <a:rPr lang="en-US" sz="1100">
                          <a:latin typeface="Times New Roman"/>
                          <a:ea typeface="Calibri"/>
                          <a:cs typeface="Times New Roman"/>
                        </a:rPr>
                        <a:t>-R-LS</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a:latin typeface="Times New Roman"/>
                          <a:ea typeface="Calibri"/>
                          <a:cs typeface="Times New Roman"/>
                        </a:rPr>
                        <a:t>0</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n-US" sz="1100">
                          <a:solidFill>
                            <a:srgbClr val="000000"/>
                          </a:solidFill>
                          <a:latin typeface="Times New Roman"/>
                          <a:ea typeface="Calibri"/>
                          <a:cs typeface="Times New Roman"/>
                        </a:rPr>
                        <a:t>99.3</a:t>
                      </a:r>
                      <a:endParaRPr lang="en-GB" sz="1100">
                        <a:latin typeface="Calibri"/>
                        <a:ea typeface="Calibri"/>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r>
                        <a:rPr lang="en-US" sz="1100">
                          <a:latin typeface="Times New Roman"/>
                          <a:ea typeface="Calibri"/>
                          <a:cs typeface="Times New Roman"/>
                        </a:rPr>
                        <a:t>17</a:t>
                      </a:r>
                      <a:endParaRPr lang="en-GB" sz="110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Times New Roman"/>
                          <a:ea typeface="Calibri"/>
                          <a:cs typeface="Times New Roman"/>
                        </a:rPr>
                        <a:t>Cyclo(1-7)ARPRLSA</a:t>
                      </a:r>
                      <a:endParaRPr lang="en-GB" sz="110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Times New Roman"/>
                          <a:ea typeface="Calibri"/>
                          <a:cs typeface="Times New Roman"/>
                        </a:rPr>
                        <a:t>11</a:t>
                      </a:r>
                      <a:endParaRPr lang="en-GB" sz="110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a:solidFill>
                            <a:srgbClr val="000000"/>
                          </a:solidFill>
                          <a:latin typeface="Times New Roman"/>
                          <a:ea typeface="Calibri"/>
                          <a:cs typeface="Times New Roman"/>
                        </a:rPr>
                        <a:t>80.4</a:t>
                      </a:r>
                      <a:endParaRPr lang="en-GB" sz="110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1265" name="Rectangle 1"/>
          <p:cNvSpPr>
            <a:spLocks noChangeArrowheads="1"/>
          </p:cNvSpPr>
          <p:nvPr/>
        </p:nvSpPr>
        <p:spPr bwMode="auto">
          <a:xfrm>
            <a:off x="0" y="6093296"/>
            <a:ext cx="9036496"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Summary of the binding affinity and β-turn content at RPRL of the </a:t>
            </a:r>
            <a:r>
              <a:rPr kumimoji="0" lang="en-US" sz="11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apelin</a:t>
            </a:r>
            <a:r>
              <a:rPr kumimoji="0" lang="en-US"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peptide analogues.</a:t>
            </a:r>
            <a:r>
              <a:rPr lang="en-US" sz="1100" baseline="30000" dirty="0" smtClean="0">
                <a:latin typeface="Times New Roman" pitchFamily="18" charset="0"/>
                <a:ea typeface="Calibri" pitchFamily="34" charset="0"/>
                <a:cs typeface="Times New Roman" pitchFamily="18" charset="0"/>
              </a:rPr>
              <a:t> </a:t>
            </a:r>
            <a:r>
              <a:rPr kumimoji="0" lang="en-US"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Percent inhibition of control specific binding. The β-turn content calculated from each frame of the 10 ns REMD simulation trajectory.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1676400" y="685800"/>
            <a:ext cx="4997843" cy="175432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buFont typeface="Arial" pitchFamily="34" charset="0"/>
              <a:buChar char="•"/>
            </a:pPr>
            <a:r>
              <a:rPr lang="en-GB" dirty="0" smtClean="0"/>
              <a:t>The requirement for a </a:t>
            </a:r>
            <a:r>
              <a:rPr lang="en-US" dirty="0" smtClean="0"/>
              <a:t>β</a:t>
            </a:r>
            <a:r>
              <a:rPr lang="en-GB" dirty="0" smtClean="0"/>
              <a:t>-turn at RPRL</a:t>
            </a:r>
          </a:p>
          <a:p>
            <a:pPr>
              <a:buFont typeface="Arial" pitchFamily="34" charset="0"/>
              <a:buChar char="•"/>
            </a:pPr>
            <a:r>
              <a:rPr lang="en-GB" dirty="0" smtClean="0"/>
              <a:t>Comparison with the solution-phase conformation</a:t>
            </a:r>
          </a:p>
          <a:p>
            <a:pPr>
              <a:buFont typeface="Arial" pitchFamily="34" charset="0"/>
              <a:buChar char="•"/>
            </a:pPr>
            <a:r>
              <a:rPr lang="en-GB" dirty="0" smtClean="0"/>
              <a:t>Investigation of cycle size</a:t>
            </a:r>
          </a:p>
          <a:p>
            <a:pPr>
              <a:buFont typeface="Arial" pitchFamily="34" charset="0"/>
              <a:buChar char="•"/>
            </a:pPr>
            <a:r>
              <a:rPr lang="en-GB" dirty="0" err="1" smtClean="0"/>
              <a:t>Cysteine</a:t>
            </a:r>
            <a:r>
              <a:rPr lang="en-GB" dirty="0" smtClean="0"/>
              <a:t> vs. Head to tail</a:t>
            </a:r>
          </a:p>
          <a:p>
            <a:pPr>
              <a:buFont typeface="Arial" pitchFamily="34" charset="0"/>
              <a:buChar char="•"/>
            </a:pPr>
            <a:r>
              <a:rPr lang="en-GB" dirty="0" smtClean="0"/>
              <a:t>Replacement of residues with lysine and </a:t>
            </a:r>
            <a:r>
              <a:rPr lang="en-GB" dirty="0" err="1" smtClean="0"/>
              <a:t>alanine</a:t>
            </a:r>
            <a:endParaRPr lang="en-GB" dirty="0" smtClean="0"/>
          </a:p>
          <a:p>
            <a:pPr>
              <a:buFont typeface="Arial" pitchFamily="34" charset="0"/>
              <a:buChar char="•"/>
            </a:pPr>
            <a:r>
              <a:rPr lang="en-GB" dirty="0" smtClean="0"/>
              <a:t>Stereochemistry at the </a:t>
            </a:r>
            <a:r>
              <a:rPr lang="en-GB" dirty="0" err="1" smtClean="0"/>
              <a:t>arginine</a:t>
            </a:r>
            <a:r>
              <a:rPr lang="en-GB" dirty="0" smtClean="0"/>
              <a:t> residues</a:t>
            </a:r>
            <a:endParaRPr lang="en-GB" dirty="0"/>
          </a:p>
        </p:txBody>
      </p:sp>
      <p:sp>
        <p:nvSpPr>
          <p:cNvPr id="7" name="TextBox 6"/>
          <p:cNvSpPr txBox="1"/>
          <p:nvPr/>
        </p:nvSpPr>
        <p:spPr>
          <a:xfrm>
            <a:off x="6156176" y="3356992"/>
            <a:ext cx="2771800" cy="1754326"/>
          </a:xfrm>
          <a:prstGeom prst="rect">
            <a:avLst/>
          </a:prstGeom>
          <a:noFill/>
        </p:spPr>
        <p:txBody>
          <a:bodyPr wrap="square" rtlCol="0">
            <a:spAutoFit/>
          </a:bodyPr>
          <a:lstStyle/>
          <a:p>
            <a:r>
              <a:rPr lang="en-GB" dirty="0" smtClean="0"/>
              <a:t>Affinity not solely due to the </a:t>
            </a:r>
            <a:r>
              <a:rPr lang="en-US" dirty="0" smtClean="0"/>
              <a:t>β</a:t>
            </a:r>
            <a:r>
              <a:rPr lang="en-GB" dirty="0" smtClean="0"/>
              <a:t>-turn content (of course) but is a major contributor, where the required </a:t>
            </a:r>
            <a:r>
              <a:rPr lang="en-GB" dirty="0" err="1" smtClean="0"/>
              <a:t>pharmacophore</a:t>
            </a:r>
            <a:r>
              <a:rPr lang="en-GB" dirty="0" smtClean="0"/>
              <a:t> interactions are present.</a:t>
            </a:r>
          </a:p>
        </p:txBody>
      </p:sp>
      <p:sp>
        <p:nvSpPr>
          <p:cNvPr id="8" name="TextBox 7"/>
          <p:cNvSpPr txBox="1"/>
          <p:nvPr/>
        </p:nvSpPr>
        <p:spPr>
          <a:xfrm>
            <a:off x="899592" y="68240"/>
            <a:ext cx="6798400" cy="461665"/>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GB" sz="2400" b="1" dirty="0" smtClean="0"/>
              <a:t>Analogues were synthesised and tested to examine:</a:t>
            </a:r>
            <a:endParaRPr lang="en-GB" sz="24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p:cNvPicPr>
            <a:picLocks noChangeAspect="1" noChangeArrowheads="1"/>
          </p:cNvPicPr>
          <p:nvPr/>
        </p:nvPicPr>
        <p:blipFill>
          <a:blip r:embed="rId2" cstate="print"/>
          <a:srcRect/>
          <a:stretch>
            <a:fillRect/>
          </a:stretch>
        </p:blipFill>
        <p:spPr bwMode="auto">
          <a:xfrm>
            <a:off x="1800225" y="1752600"/>
            <a:ext cx="7343775" cy="4924425"/>
          </a:xfrm>
          <a:prstGeom prst="rect">
            <a:avLst/>
          </a:prstGeom>
          <a:noFill/>
          <a:ln w="9525">
            <a:noFill/>
            <a:miter lim="800000"/>
            <a:headEnd/>
            <a:tailEnd/>
          </a:ln>
        </p:spPr>
      </p:pic>
      <p:sp>
        <p:nvSpPr>
          <p:cNvPr id="4" name="Rectangle 3"/>
          <p:cNvSpPr/>
          <p:nvPr/>
        </p:nvSpPr>
        <p:spPr>
          <a:xfrm>
            <a:off x="3962400" y="1828800"/>
            <a:ext cx="304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800600" y="1905000"/>
            <a:ext cx="340158" cy="400110"/>
          </a:xfrm>
          <a:prstGeom prst="rect">
            <a:avLst/>
          </a:prstGeom>
          <a:noFill/>
        </p:spPr>
        <p:txBody>
          <a:bodyPr wrap="none" rtlCol="0">
            <a:spAutoFit/>
          </a:bodyPr>
          <a:lstStyle/>
          <a:p>
            <a:r>
              <a:rPr lang="en-GB" sz="2000" b="1" dirty="0" smtClean="0"/>
              <a:t>A</a:t>
            </a:r>
            <a:endParaRPr lang="en-GB" sz="2000" b="1" dirty="0"/>
          </a:p>
        </p:txBody>
      </p:sp>
      <p:sp>
        <p:nvSpPr>
          <p:cNvPr id="6" name="TextBox 5"/>
          <p:cNvSpPr txBox="1"/>
          <p:nvPr/>
        </p:nvSpPr>
        <p:spPr>
          <a:xfrm>
            <a:off x="127868" y="228600"/>
            <a:ext cx="8891212" cy="95410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GB" sz="2800" dirty="0" err="1" smtClean="0"/>
              <a:t>Pharmacophore</a:t>
            </a:r>
            <a:r>
              <a:rPr lang="en-GB" sz="2800" dirty="0" smtClean="0"/>
              <a:t> points (putatively) deduced from structure-activity of cyclic peptides</a:t>
            </a:r>
            <a:endParaRPr lang="en-GB" sz="2800" dirty="0"/>
          </a:p>
        </p:txBody>
      </p:sp>
      <p:sp>
        <p:nvSpPr>
          <p:cNvPr id="3" name="Rectangle 2"/>
          <p:cNvSpPr/>
          <p:nvPr/>
        </p:nvSpPr>
        <p:spPr>
          <a:xfrm>
            <a:off x="251520" y="1484784"/>
            <a:ext cx="4038600" cy="2585323"/>
          </a:xfrm>
          <a:prstGeom prst="rect">
            <a:avLst/>
          </a:prstGeom>
        </p:spPr>
        <p:txBody>
          <a:bodyPr wrap="square">
            <a:spAutoFit/>
          </a:bodyPr>
          <a:lstStyle/>
          <a:p>
            <a:r>
              <a:rPr lang="en-GB" dirty="0" smtClean="0"/>
              <a:t>(A) Schematic representation of compound 3 in the putative binding site of APJ, showing the proposed importance of the residues in positions 2-5. (B) Four selected </a:t>
            </a:r>
            <a:r>
              <a:rPr lang="en-GB" dirty="0" err="1" smtClean="0"/>
              <a:t>pharmacophore</a:t>
            </a:r>
            <a:r>
              <a:rPr lang="en-GB" dirty="0" smtClean="0"/>
              <a:t> points (A-D) highlighted in compound 3 (C) Six distance and 12 angle </a:t>
            </a:r>
            <a:r>
              <a:rPr lang="en-GB" dirty="0" err="1" smtClean="0"/>
              <a:t>pharmacophore</a:t>
            </a:r>
            <a:r>
              <a:rPr lang="en-GB" dirty="0" smtClean="0"/>
              <a:t> parameters between </a:t>
            </a:r>
            <a:r>
              <a:rPr lang="en-GB" dirty="0" err="1" smtClean="0"/>
              <a:t>pharmacophore</a:t>
            </a:r>
            <a:r>
              <a:rPr lang="en-GB" dirty="0" smtClean="0"/>
              <a:t> points A-D.</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p:cNvPicPr>
            <a:picLocks noChangeAspect="1" noChangeArrowheads="1"/>
          </p:cNvPicPr>
          <p:nvPr/>
        </p:nvPicPr>
        <p:blipFill>
          <a:blip r:embed="rId3" cstate="print"/>
          <a:srcRect/>
          <a:stretch>
            <a:fillRect/>
          </a:stretch>
        </p:blipFill>
        <p:spPr bwMode="auto">
          <a:xfrm>
            <a:off x="2438400" y="2514600"/>
            <a:ext cx="3389476" cy="4343400"/>
          </a:xfrm>
          <a:prstGeom prst="rect">
            <a:avLst/>
          </a:prstGeom>
          <a:noFill/>
          <a:ln w="9525">
            <a:noFill/>
            <a:miter lim="800000"/>
            <a:headEnd/>
            <a:tailEnd/>
          </a:ln>
        </p:spPr>
      </p:pic>
      <p:grpSp>
        <p:nvGrpSpPr>
          <p:cNvPr id="2" name="Group 4"/>
          <p:cNvGrpSpPr/>
          <p:nvPr/>
        </p:nvGrpSpPr>
        <p:grpSpPr>
          <a:xfrm>
            <a:off x="0" y="1371600"/>
            <a:ext cx="2438400" cy="2619159"/>
            <a:chOff x="2286000" y="1828800"/>
            <a:chExt cx="3581400" cy="3990759"/>
          </a:xfrm>
        </p:grpSpPr>
        <p:pic>
          <p:nvPicPr>
            <p:cNvPr id="6" name="Picture 2"/>
            <p:cNvPicPr>
              <a:picLocks noChangeAspect="1" noChangeArrowheads="1"/>
            </p:cNvPicPr>
            <p:nvPr/>
          </p:nvPicPr>
          <p:blipFill>
            <a:blip r:embed="rId4" cstate="print"/>
            <a:srcRect/>
            <a:stretch>
              <a:fillRect/>
            </a:stretch>
          </p:blipFill>
          <p:spPr bwMode="auto">
            <a:xfrm>
              <a:off x="2362200" y="2133600"/>
              <a:ext cx="3433762" cy="3685959"/>
            </a:xfrm>
            <a:prstGeom prst="rect">
              <a:avLst/>
            </a:prstGeom>
            <a:noFill/>
            <a:ln w="9525">
              <a:noFill/>
              <a:miter lim="800000"/>
              <a:headEnd/>
              <a:tailEnd/>
            </a:ln>
          </p:spPr>
        </p:pic>
        <p:sp>
          <p:nvSpPr>
            <p:cNvPr id="7" name="Rectangle 6"/>
            <p:cNvSpPr/>
            <p:nvPr/>
          </p:nvSpPr>
          <p:spPr>
            <a:xfrm>
              <a:off x="2286000" y="1828800"/>
              <a:ext cx="7620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Choose points</a:t>
              </a:r>
              <a:endParaRPr lang="en-GB" dirty="0"/>
            </a:p>
          </p:txBody>
        </p:sp>
        <p:sp>
          <p:nvSpPr>
            <p:cNvPr id="8" name="Rectangle 7"/>
            <p:cNvSpPr/>
            <p:nvPr/>
          </p:nvSpPr>
          <p:spPr>
            <a:xfrm>
              <a:off x="4343400" y="2133600"/>
              <a:ext cx="228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810000" y="5257800"/>
              <a:ext cx="228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562600" y="3276600"/>
              <a:ext cx="304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950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49507" name="Object 3"/>
          <p:cNvGraphicFramePr>
            <a:graphicFrameLocks noChangeAspect="1"/>
          </p:cNvGraphicFramePr>
          <p:nvPr/>
        </p:nvGraphicFramePr>
        <p:xfrm>
          <a:off x="5799986" y="1700150"/>
          <a:ext cx="3296514" cy="2297756"/>
        </p:xfrm>
        <a:graphic>
          <a:graphicData uri="http://schemas.openxmlformats.org/presentationml/2006/ole">
            <p:oleObj spid="_x0000_s169986" name="Slide" r:id="rId5" imgW="3427541" imgH="4570603" progId="PowerPoint.Slide.12">
              <p:embed/>
            </p:oleObj>
          </a:graphicData>
        </a:graphic>
      </p:graphicFrame>
      <p:sp>
        <p:nvSpPr>
          <p:cNvPr id="15" name="Bent-Up Arrow 14"/>
          <p:cNvSpPr/>
          <p:nvPr/>
        </p:nvSpPr>
        <p:spPr>
          <a:xfrm rot="5400000">
            <a:off x="1083564" y="4098036"/>
            <a:ext cx="850392" cy="7315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Bent-Up Arrow 15"/>
          <p:cNvSpPr/>
          <p:nvPr/>
        </p:nvSpPr>
        <p:spPr>
          <a:xfrm>
            <a:off x="6096000" y="4114800"/>
            <a:ext cx="850392" cy="7315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1259632" y="260648"/>
            <a:ext cx="5513432" cy="461665"/>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GB" sz="2400" dirty="0" smtClean="0"/>
              <a:t>Quasi-</a:t>
            </a:r>
            <a:r>
              <a:rPr lang="en-GB" sz="2400" dirty="0" err="1" smtClean="0"/>
              <a:t>pharmacophore</a:t>
            </a:r>
            <a:r>
              <a:rPr lang="en-GB" sz="2400" dirty="0" smtClean="0"/>
              <a:t> analysis of peptides</a:t>
            </a:r>
            <a:endParaRPr lang="en-GB" sz="2400" dirty="0"/>
          </a:p>
        </p:txBody>
      </p:sp>
      <p:sp>
        <p:nvSpPr>
          <p:cNvPr id="18" name="TextBox 17"/>
          <p:cNvSpPr txBox="1"/>
          <p:nvPr/>
        </p:nvSpPr>
        <p:spPr>
          <a:xfrm>
            <a:off x="609600" y="1295400"/>
            <a:ext cx="1514645"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GB" dirty="0" smtClean="0"/>
              <a:t>Choose points</a:t>
            </a:r>
            <a:endParaRPr lang="en-GB" dirty="0"/>
          </a:p>
        </p:txBody>
      </p:sp>
      <p:sp>
        <p:nvSpPr>
          <p:cNvPr id="19" name="TextBox 18"/>
          <p:cNvSpPr txBox="1"/>
          <p:nvPr/>
        </p:nvSpPr>
        <p:spPr>
          <a:xfrm>
            <a:off x="2714500" y="1524000"/>
            <a:ext cx="289560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dirty="0" smtClean="0"/>
              <a:t>Simulate using molecular dynamics and analyse distances/angles etc.</a:t>
            </a:r>
            <a:endParaRPr lang="en-GB" dirty="0"/>
          </a:p>
        </p:txBody>
      </p:sp>
      <p:sp>
        <p:nvSpPr>
          <p:cNvPr id="21" name="TextBox 20"/>
          <p:cNvSpPr txBox="1"/>
          <p:nvPr/>
        </p:nvSpPr>
        <p:spPr>
          <a:xfrm>
            <a:off x="6255325" y="995550"/>
            <a:ext cx="2526184"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dirty="0" smtClean="0"/>
              <a:t>Construct an overlaid </a:t>
            </a:r>
            <a:r>
              <a:rPr lang="en-GB" dirty="0" err="1" smtClean="0"/>
              <a:t>pharmacophore</a:t>
            </a:r>
            <a:endParaRPr lang="en-GB" dirty="0"/>
          </a:p>
        </p:txBody>
      </p:sp>
      <p:sp>
        <p:nvSpPr>
          <p:cNvPr id="23" name="Down Arrow 22"/>
          <p:cNvSpPr/>
          <p:nvPr/>
        </p:nvSpPr>
        <p:spPr>
          <a:xfrm>
            <a:off x="7772400" y="41910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9" descr="C:\Users\Max\Documents\WORK\cyclic_peptides\lifechemical_hits\F32840570.bmp"/>
          <p:cNvPicPr>
            <a:picLocks noChangeAspect="1" noChangeArrowheads="1"/>
          </p:cNvPicPr>
          <p:nvPr/>
        </p:nvPicPr>
        <p:blipFill>
          <a:blip r:embed="rId6" cstate="print"/>
          <a:srcRect/>
          <a:stretch>
            <a:fillRect/>
          </a:stretch>
        </p:blipFill>
        <p:spPr bwMode="auto">
          <a:xfrm>
            <a:off x="6019800" y="5029200"/>
            <a:ext cx="1542857" cy="1637143"/>
          </a:xfrm>
          <a:prstGeom prst="rect">
            <a:avLst/>
          </a:prstGeom>
          <a:noFill/>
        </p:spPr>
      </p:pic>
      <p:sp>
        <p:nvSpPr>
          <p:cNvPr id="24" name="TextBox 23"/>
          <p:cNvSpPr txBox="1"/>
          <p:nvPr/>
        </p:nvSpPr>
        <p:spPr>
          <a:xfrm>
            <a:off x="6948264" y="5229200"/>
            <a:ext cx="2051720" cy="3077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1400" dirty="0" smtClean="0"/>
              <a:t>Small molecule screening</a:t>
            </a:r>
            <a:endParaRPr lang="en-GB" sz="1400" dirty="0"/>
          </a:p>
        </p:txBody>
      </p:sp>
      <p:sp>
        <p:nvSpPr>
          <p:cNvPr id="20" name="TextBox 19"/>
          <p:cNvSpPr txBox="1"/>
          <p:nvPr/>
        </p:nvSpPr>
        <p:spPr>
          <a:xfrm>
            <a:off x="7452320" y="5805264"/>
            <a:ext cx="1547664"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GB" sz="1200" dirty="0" smtClean="0"/>
              <a:t>Example of molecule showing affinity</a:t>
            </a:r>
          </a:p>
          <a:p>
            <a:r>
              <a:rPr lang="en-GB" sz="1200" dirty="0" smtClean="0"/>
              <a:t>2-4µM</a:t>
            </a:r>
            <a:endParaRPr lang="en-GB" sz="1200" dirty="0"/>
          </a:p>
        </p:txBody>
      </p:sp>
      <p:sp>
        <p:nvSpPr>
          <p:cNvPr id="22" name="TextBox 21"/>
          <p:cNvSpPr txBox="1"/>
          <p:nvPr/>
        </p:nvSpPr>
        <p:spPr>
          <a:xfrm>
            <a:off x="8187678" y="4221088"/>
            <a:ext cx="1029449" cy="584775"/>
          </a:xfrm>
          <a:prstGeom prst="rect">
            <a:avLst/>
          </a:prstGeom>
          <a:noFill/>
        </p:spPr>
        <p:txBody>
          <a:bodyPr wrap="none" rtlCol="0">
            <a:spAutoFit/>
          </a:bodyPr>
          <a:lstStyle/>
          <a:p>
            <a:r>
              <a:rPr lang="en-GB" sz="1600" dirty="0" smtClean="0"/>
              <a:t>3M</a:t>
            </a:r>
          </a:p>
          <a:p>
            <a:r>
              <a:rPr lang="en-GB" sz="1600" dirty="0" smtClean="0"/>
              <a:t>molecules</a:t>
            </a:r>
            <a:endParaRPr lang="en-GB" sz="1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rprlc_pharmacophore"/>
          <p:cNvPicPr>
            <a:picLocks noChangeAspect="1" noChangeArrowheads="1"/>
          </p:cNvPicPr>
          <p:nvPr/>
        </p:nvPicPr>
        <p:blipFill>
          <a:blip r:embed="rId2" cstate="print"/>
          <a:srcRect/>
          <a:stretch>
            <a:fillRect/>
          </a:stretch>
        </p:blipFill>
        <p:spPr bwMode="auto">
          <a:xfrm>
            <a:off x="782638" y="76200"/>
            <a:ext cx="7599362" cy="6696075"/>
          </a:xfrm>
          <a:prstGeom prst="rect">
            <a:avLst/>
          </a:prstGeom>
          <a:noFill/>
        </p:spPr>
      </p:pic>
      <p:sp>
        <p:nvSpPr>
          <p:cNvPr id="3075" name="Oval 3"/>
          <p:cNvSpPr>
            <a:spLocks noChangeArrowheads="1"/>
          </p:cNvSpPr>
          <p:nvPr/>
        </p:nvSpPr>
        <p:spPr bwMode="auto">
          <a:xfrm>
            <a:off x="1676400" y="5181600"/>
            <a:ext cx="457200" cy="457200"/>
          </a:xfrm>
          <a:prstGeom prst="ellipse">
            <a:avLst/>
          </a:prstGeom>
          <a:noFill/>
          <a:ln w="76200">
            <a:solidFill>
              <a:schemeClr val="tx1"/>
            </a:solidFill>
            <a:round/>
            <a:headEnd/>
            <a:tailEnd/>
          </a:ln>
          <a:effectLst/>
        </p:spPr>
        <p:txBody>
          <a:bodyPr wrap="none" anchor="ctr"/>
          <a:lstStyle/>
          <a:p>
            <a:endParaRPr lang="en-US"/>
          </a:p>
        </p:txBody>
      </p:sp>
      <p:sp>
        <p:nvSpPr>
          <p:cNvPr id="3076" name="Oval 4"/>
          <p:cNvSpPr>
            <a:spLocks noChangeArrowheads="1"/>
          </p:cNvSpPr>
          <p:nvPr/>
        </p:nvSpPr>
        <p:spPr bwMode="auto">
          <a:xfrm>
            <a:off x="6858000" y="4800600"/>
            <a:ext cx="457200" cy="457200"/>
          </a:xfrm>
          <a:prstGeom prst="ellipse">
            <a:avLst/>
          </a:prstGeom>
          <a:noFill/>
          <a:ln w="76200">
            <a:solidFill>
              <a:schemeClr val="tx1"/>
            </a:solidFill>
            <a:round/>
            <a:headEnd/>
            <a:tailEnd/>
          </a:ln>
          <a:effectLst/>
        </p:spPr>
        <p:txBody>
          <a:bodyPr wrap="none" anchor="ctr"/>
          <a:lstStyle/>
          <a:p>
            <a:endParaRPr lang="en-US"/>
          </a:p>
        </p:txBody>
      </p:sp>
      <p:sp>
        <p:nvSpPr>
          <p:cNvPr id="3077" name="Oval 5"/>
          <p:cNvSpPr>
            <a:spLocks noChangeArrowheads="1"/>
          </p:cNvSpPr>
          <p:nvPr/>
        </p:nvSpPr>
        <p:spPr bwMode="auto">
          <a:xfrm>
            <a:off x="4572000" y="3581400"/>
            <a:ext cx="457200" cy="457200"/>
          </a:xfrm>
          <a:prstGeom prst="ellipse">
            <a:avLst/>
          </a:prstGeom>
          <a:noFill/>
          <a:ln w="76200">
            <a:solidFill>
              <a:schemeClr val="tx1"/>
            </a:solidFill>
            <a:round/>
            <a:headEnd/>
            <a:tailEnd/>
          </a:ln>
          <a:effectLst/>
        </p:spPr>
        <p:txBody>
          <a:bodyPr wrap="none" anchor="ctr"/>
          <a:lstStyle/>
          <a:p>
            <a:endParaRPr lang="en-US"/>
          </a:p>
        </p:txBody>
      </p:sp>
      <p:sp>
        <p:nvSpPr>
          <p:cNvPr id="3078" name="Oval 6"/>
          <p:cNvSpPr>
            <a:spLocks noChangeArrowheads="1"/>
          </p:cNvSpPr>
          <p:nvPr/>
        </p:nvSpPr>
        <p:spPr bwMode="auto">
          <a:xfrm>
            <a:off x="4114800" y="2667000"/>
            <a:ext cx="457200" cy="457200"/>
          </a:xfrm>
          <a:prstGeom prst="ellipse">
            <a:avLst/>
          </a:prstGeom>
          <a:noFill/>
          <a:ln w="76200">
            <a:solidFill>
              <a:schemeClr val="tx1"/>
            </a:solidFill>
            <a:round/>
            <a:headEnd/>
            <a:tailEnd/>
          </a:ln>
          <a:effectLst/>
        </p:spPr>
        <p:txBody>
          <a:bodyPr wrap="none" anchor="ctr"/>
          <a:lstStyle/>
          <a:p>
            <a:endParaRPr lang="en-US"/>
          </a:p>
        </p:txBody>
      </p:sp>
      <p:sp>
        <p:nvSpPr>
          <p:cNvPr id="3079" name="Oval 7"/>
          <p:cNvSpPr>
            <a:spLocks noChangeArrowheads="1"/>
          </p:cNvSpPr>
          <p:nvPr/>
        </p:nvSpPr>
        <p:spPr bwMode="auto">
          <a:xfrm>
            <a:off x="3429000" y="3733800"/>
            <a:ext cx="457200" cy="457200"/>
          </a:xfrm>
          <a:prstGeom prst="ellipse">
            <a:avLst/>
          </a:prstGeom>
          <a:noFill/>
          <a:ln w="76200">
            <a:solidFill>
              <a:schemeClr val="tx1"/>
            </a:solidFill>
            <a:round/>
            <a:headEnd/>
            <a:tailEnd/>
          </a:ln>
          <a:effectLst/>
        </p:spPr>
        <p:txBody>
          <a:bodyPr wrap="none" anchor="ctr"/>
          <a:lstStyle/>
          <a:p>
            <a:endParaRPr lang="en-US"/>
          </a:p>
        </p:txBody>
      </p:sp>
      <p:sp>
        <p:nvSpPr>
          <p:cNvPr id="3080" name="Line 8"/>
          <p:cNvSpPr>
            <a:spLocks noChangeShapeType="1"/>
          </p:cNvSpPr>
          <p:nvPr/>
        </p:nvSpPr>
        <p:spPr bwMode="auto">
          <a:xfrm flipV="1">
            <a:off x="1905000" y="5029200"/>
            <a:ext cx="5257800" cy="381000"/>
          </a:xfrm>
          <a:prstGeom prst="line">
            <a:avLst/>
          </a:prstGeom>
          <a:noFill/>
          <a:ln w="9525">
            <a:solidFill>
              <a:schemeClr val="tx1"/>
            </a:solidFill>
            <a:round/>
            <a:headEnd/>
            <a:tailEnd/>
          </a:ln>
          <a:effectLst/>
        </p:spPr>
        <p:txBody>
          <a:bodyPr/>
          <a:lstStyle/>
          <a:p>
            <a:endParaRPr lang="en-US"/>
          </a:p>
        </p:txBody>
      </p:sp>
      <p:sp>
        <p:nvSpPr>
          <p:cNvPr id="3081" name="Line 9"/>
          <p:cNvSpPr>
            <a:spLocks noChangeShapeType="1"/>
          </p:cNvSpPr>
          <p:nvPr/>
        </p:nvSpPr>
        <p:spPr bwMode="auto">
          <a:xfrm flipV="1">
            <a:off x="1905000" y="3886200"/>
            <a:ext cx="1752600" cy="1524000"/>
          </a:xfrm>
          <a:prstGeom prst="line">
            <a:avLst/>
          </a:prstGeom>
          <a:noFill/>
          <a:ln w="9525">
            <a:solidFill>
              <a:schemeClr val="tx1"/>
            </a:solidFill>
            <a:round/>
            <a:headEnd/>
            <a:tailEnd/>
          </a:ln>
          <a:effectLst/>
        </p:spPr>
        <p:txBody>
          <a:bodyPr/>
          <a:lstStyle/>
          <a:p>
            <a:endParaRPr lang="en-US"/>
          </a:p>
        </p:txBody>
      </p:sp>
      <p:sp>
        <p:nvSpPr>
          <p:cNvPr id="3082" name="Line 10"/>
          <p:cNvSpPr>
            <a:spLocks noChangeShapeType="1"/>
          </p:cNvSpPr>
          <p:nvPr/>
        </p:nvSpPr>
        <p:spPr bwMode="auto">
          <a:xfrm flipH="1" flipV="1">
            <a:off x="4800600" y="3810000"/>
            <a:ext cx="2286000" cy="1219200"/>
          </a:xfrm>
          <a:prstGeom prst="line">
            <a:avLst/>
          </a:prstGeom>
          <a:noFill/>
          <a:ln w="9525">
            <a:solidFill>
              <a:schemeClr val="tx1"/>
            </a:solidFill>
            <a:round/>
            <a:headEnd/>
            <a:tailEnd/>
          </a:ln>
          <a:effectLst/>
        </p:spPr>
        <p:txBody>
          <a:bodyPr/>
          <a:lstStyle/>
          <a:p>
            <a:endParaRPr lang="en-US"/>
          </a:p>
        </p:txBody>
      </p:sp>
      <p:sp>
        <p:nvSpPr>
          <p:cNvPr id="3083" name="Line 11"/>
          <p:cNvSpPr>
            <a:spLocks noChangeShapeType="1"/>
          </p:cNvSpPr>
          <p:nvPr/>
        </p:nvSpPr>
        <p:spPr bwMode="auto">
          <a:xfrm flipV="1">
            <a:off x="3657600" y="2819400"/>
            <a:ext cx="685800" cy="1066800"/>
          </a:xfrm>
          <a:prstGeom prst="line">
            <a:avLst/>
          </a:prstGeom>
          <a:noFill/>
          <a:ln w="9525">
            <a:solidFill>
              <a:schemeClr val="tx1"/>
            </a:solidFill>
            <a:round/>
            <a:headEnd/>
            <a:tailEnd/>
          </a:ln>
          <a:effectLst/>
        </p:spPr>
        <p:txBody>
          <a:bodyPr/>
          <a:lstStyle/>
          <a:p>
            <a:endParaRPr lang="en-US"/>
          </a:p>
        </p:txBody>
      </p:sp>
      <p:sp>
        <p:nvSpPr>
          <p:cNvPr id="3084" name="Line 12"/>
          <p:cNvSpPr>
            <a:spLocks noChangeShapeType="1"/>
          </p:cNvSpPr>
          <p:nvPr/>
        </p:nvSpPr>
        <p:spPr bwMode="auto">
          <a:xfrm>
            <a:off x="4343400" y="2819400"/>
            <a:ext cx="457200" cy="990600"/>
          </a:xfrm>
          <a:prstGeom prst="line">
            <a:avLst/>
          </a:prstGeom>
          <a:noFill/>
          <a:ln w="9525">
            <a:solidFill>
              <a:schemeClr val="tx1"/>
            </a:solidFill>
            <a:round/>
            <a:headEnd/>
            <a:tailEnd/>
          </a:ln>
          <a:effectLst/>
        </p:spPr>
        <p:txBody>
          <a:bodyPr/>
          <a:lstStyle/>
          <a:p>
            <a:endParaRPr lang="en-US"/>
          </a:p>
        </p:txBody>
      </p:sp>
      <p:sp>
        <p:nvSpPr>
          <p:cNvPr id="3085" name="Text Box 13"/>
          <p:cNvSpPr txBox="1">
            <a:spLocks noChangeArrowheads="1"/>
          </p:cNvSpPr>
          <p:nvPr/>
        </p:nvSpPr>
        <p:spPr bwMode="auto">
          <a:xfrm>
            <a:off x="3946525" y="5348288"/>
            <a:ext cx="1138453" cy="369332"/>
          </a:xfrm>
          <a:prstGeom prst="rect">
            <a:avLst/>
          </a:prstGeom>
          <a:solidFill>
            <a:schemeClr val="tx1"/>
          </a:solidFill>
          <a:ln w="9525">
            <a:noFill/>
            <a:miter lim="800000"/>
            <a:headEnd/>
            <a:tailEnd/>
          </a:ln>
          <a:effectLst/>
        </p:spPr>
        <p:txBody>
          <a:bodyPr wrap="none">
            <a:spAutoFit/>
          </a:bodyPr>
          <a:lstStyle/>
          <a:p>
            <a:r>
              <a:rPr lang="en-US" b="1" dirty="0" smtClean="0">
                <a:solidFill>
                  <a:schemeClr val="bg1"/>
                </a:solidFill>
              </a:rPr>
              <a:t>Ca. 15.5</a:t>
            </a:r>
            <a:r>
              <a:rPr lang="en-US" b="1" dirty="0" smtClean="0">
                <a:solidFill>
                  <a:schemeClr val="bg1"/>
                </a:solidFill>
                <a:cs typeface="Arial" pitchFamily="34" charset="0"/>
              </a:rPr>
              <a:t> </a:t>
            </a:r>
            <a:r>
              <a:rPr lang="en-US" b="1" dirty="0">
                <a:solidFill>
                  <a:schemeClr val="bg1"/>
                </a:solidFill>
                <a:cs typeface="Arial" pitchFamily="34" charset="0"/>
              </a:rPr>
              <a:t>Å</a:t>
            </a:r>
          </a:p>
        </p:txBody>
      </p:sp>
      <p:sp>
        <p:nvSpPr>
          <p:cNvPr id="3086" name="Text Box 14"/>
          <p:cNvSpPr txBox="1">
            <a:spLocks noChangeArrowheads="1"/>
          </p:cNvSpPr>
          <p:nvPr/>
        </p:nvSpPr>
        <p:spPr bwMode="auto">
          <a:xfrm>
            <a:off x="1219200" y="4191000"/>
            <a:ext cx="619080" cy="369332"/>
          </a:xfrm>
          <a:prstGeom prst="rect">
            <a:avLst/>
          </a:prstGeom>
          <a:solidFill>
            <a:schemeClr val="tx1"/>
          </a:solidFill>
          <a:ln w="9525">
            <a:noFill/>
            <a:miter lim="800000"/>
            <a:headEnd/>
            <a:tailEnd/>
          </a:ln>
          <a:effectLst/>
        </p:spPr>
        <p:txBody>
          <a:bodyPr wrap="none">
            <a:spAutoFit/>
          </a:bodyPr>
          <a:lstStyle/>
          <a:p>
            <a:r>
              <a:rPr lang="en-US" b="1" dirty="0" smtClean="0">
                <a:solidFill>
                  <a:schemeClr val="bg1"/>
                </a:solidFill>
              </a:rPr>
              <a:t>7.2</a:t>
            </a:r>
            <a:r>
              <a:rPr lang="en-US" b="1" dirty="0" smtClean="0">
                <a:solidFill>
                  <a:schemeClr val="bg1"/>
                </a:solidFill>
                <a:cs typeface="Arial" pitchFamily="34" charset="0"/>
              </a:rPr>
              <a:t>Å</a:t>
            </a:r>
            <a:endParaRPr lang="en-US" b="1" dirty="0">
              <a:solidFill>
                <a:schemeClr val="bg1"/>
              </a:solidFill>
              <a:cs typeface="Arial" pitchFamily="34" charset="0"/>
            </a:endParaRPr>
          </a:p>
        </p:txBody>
      </p:sp>
      <p:sp>
        <p:nvSpPr>
          <p:cNvPr id="3087" name="Text Box 15"/>
          <p:cNvSpPr txBox="1">
            <a:spLocks noChangeArrowheads="1"/>
          </p:cNvSpPr>
          <p:nvPr/>
        </p:nvSpPr>
        <p:spPr bwMode="auto">
          <a:xfrm>
            <a:off x="3048000" y="3048000"/>
            <a:ext cx="619080" cy="369332"/>
          </a:xfrm>
          <a:prstGeom prst="rect">
            <a:avLst/>
          </a:prstGeom>
          <a:solidFill>
            <a:schemeClr val="tx1"/>
          </a:solidFill>
          <a:ln w="9525">
            <a:noFill/>
            <a:miter lim="800000"/>
            <a:headEnd/>
            <a:tailEnd/>
          </a:ln>
          <a:effectLst/>
        </p:spPr>
        <p:txBody>
          <a:bodyPr wrap="none">
            <a:spAutoFit/>
          </a:bodyPr>
          <a:lstStyle/>
          <a:p>
            <a:r>
              <a:rPr lang="en-US" b="1" dirty="0" smtClean="0">
                <a:solidFill>
                  <a:schemeClr val="bg1"/>
                </a:solidFill>
              </a:rPr>
              <a:t>3.9</a:t>
            </a:r>
            <a:r>
              <a:rPr lang="en-US" b="1" dirty="0" smtClean="0">
                <a:solidFill>
                  <a:schemeClr val="bg1"/>
                </a:solidFill>
                <a:cs typeface="Arial" pitchFamily="34" charset="0"/>
              </a:rPr>
              <a:t>Å</a:t>
            </a:r>
            <a:endParaRPr lang="en-US" b="1" dirty="0">
              <a:solidFill>
                <a:schemeClr val="bg1"/>
              </a:solidFill>
              <a:cs typeface="Arial" pitchFamily="34" charset="0"/>
            </a:endParaRPr>
          </a:p>
        </p:txBody>
      </p:sp>
      <p:sp>
        <p:nvSpPr>
          <p:cNvPr id="3088" name="Text Box 16"/>
          <p:cNvSpPr txBox="1">
            <a:spLocks noChangeArrowheads="1"/>
          </p:cNvSpPr>
          <p:nvPr/>
        </p:nvSpPr>
        <p:spPr bwMode="auto">
          <a:xfrm>
            <a:off x="4618038" y="2971800"/>
            <a:ext cx="671979" cy="369332"/>
          </a:xfrm>
          <a:prstGeom prst="rect">
            <a:avLst/>
          </a:prstGeom>
          <a:solidFill>
            <a:schemeClr val="tx1"/>
          </a:solidFill>
          <a:ln w="9525">
            <a:noFill/>
            <a:miter lim="800000"/>
            <a:headEnd/>
            <a:tailEnd/>
          </a:ln>
          <a:effectLst/>
        </p:spPr>
        <p:txBody>
          <a:bodyPr wrap="none">
            <a:spAutoFit/>
          </a:bodyPr>
          <a:lstStyle/>
          <a:p>
            <a:r>
              <a:rPr lang="en-US" b="1" dirty="0" smtClean="0">
                <a:solidFill>
                  <a:schemeClr val="bg1"/>
                </a:solidFill>
              </a:rPr>
              <a:t>3.2</a:t>
            </a:r>
            <a:r>
              <a:rPr lang="en-US" b="1" dirty="0" smtClean="0">
                <a:solidFill>
                  <a:schemeClr val="bg1"/>
                </a:solidFill>
                <a:cs typeface="Arial" pitchFamily="34" charset="0"/>
              </a:rPr>
              <a:t> </a:t>
            </a:r>
            <a:r>
              <a:rPr lang="en-US" b="1" dirty="0">
                <a:solidFill>
                  <a:schemeClr val="bg1"/>
                </a:solidFill>
                <a:cs typeface="Arial" pitchFamily="34" charset="0"/>
              </a:rPr>
              <a:t>Å</a:t>
            </a:r>
          </a:p>
        </p:txBody>
      </p:sp>
      <p:sp>
        <p:nvSpPr>
          <p:cNvPr id="3089" name="Text Box 17"/>
          <p:cNvSpPr txBox="1">
            <a:spLocks noChangeArrowheads="1"/>
          </p:cNvSpPr>
          <p:nvPr/>
        </p:nvSpPr>
        <p:spPr bwMode="auto">
          <a:xfrm>
            <a:off x="5761038" y="3748088"/>
            <a:ext cx="671979" cy="369332"/>
          </a:xfrm>
          <a:prstGeom prst="rect">
            <a:avLst/>
          </a:prstGeom>
          <a:solidFill>
            <a:schemeClr val="tx1"/>
          </a:solidFill>
          <a:ln w="9525">
            <a:noFill/>
            <a:miter lim="800000"/>
            <a:headEnd/>
            <a:tailEnd/>
          </a:ln>
          <a:effectLst/>
        </p:spPr>
        <p:txBody>
          <a:bodyPr wrap="none">
            <a:spAutoFit/>
          </a:bodyPr>
          <a:lstStyle/>
          <a:p>
            <a:r>
              <a:rPr lang="en-US" b="1" dirty="0" smtClean="0">
                <a:solidFill>
                  <a:schemeClr val="bg1"/>
                </a:solidFill>
              </a:rPr>
              <a:t>7.6</a:t>
            </a:r>
            <a:r>
              <a:rPr lang="en-US" b="1" dirty="0" smtClean="0">
                <a:solidFill>
                  <a:schemeClr val="bg1"/>
                </a:solidFill>
                <a:cs typeface="Arial" pitchFamily="34" charset="0"/>
              </a:rPr>
              <a:t> </a:t>
            </a:r>
            <a:r>
              <a:rPr lang="en-US" b="1" dirty="0">
                <a:solidFill>
                  <a:schemeClr val="bg1"/>
                </a:solidFill>
                <a:cs typeface="Arial" pitchFamily="34" charset="0"/>
              </a:rPr>
              <a:t>Å</a:t>
            </a:r>
          </a:p>
        </p:txBody>
      </p:sp>
      <p:sp>
        <p:nvSpPr>
          <p:cNvPr id="3090" name="Text Box 18"/>
          <p:cNvSpPr txBox="1">
            <a:spLocks noChangeArrowheads="1"/>
          </p:cNvSpPr>
          <p:nvPr/>
        </p:nvSpPr>
        <p:spPr bwMode="auto">
          <a:xfrm>
            <a:off x="4770438" y="1919288"/>
            <a:ext cx="2343150" cy="366712"/>
          </a:xfrm>
          <a:prstGeom prst="rect">
            <a:avLst/>
          </a:prstGeom>
          <a:noFill/>
          <a:ln w="9525">
            <a:noFill/>
            <a:miter lim="800000"/>
            <a:headEnd/>
            <a:tailEnd/>
          </a:ln>
          <a:effectLst/>
        </p:spPr>
        <p:txBody>
          <a:bodyPr wrap="none">
            <a:spAutoFit/>
          </a:bodyPr>
          <a:lstStyle/>
          <a:p>
            <a:r>
              <a:rPr lang="en-US" b="1"/>
              <a:t>Hydrophobic center</a:t>
            </a:r>
            <a:endParaRPr lang="en-US" b="1">
              <a:cs typeface="Arial" pitchFamily="34" charset="0"/>
            </a:endParaRPr>
          </a:p>
        </p:txBody>
      </p:sp>
      <p:sp>
        <p:nvSpPr>
          <p:cNvPr id="3091" name="Text Box 19"/>
          <p:cNvSpPr txBox="1">
            <a:spLocks noChangeArrowheads="1"/>
          </p:cNvSpPr>
          <p:nvPr/>
        </p:nvSpPr>
        <p:spPr bwMode="auto">
          <a:xfrm>
            <a:off x="6394450" y="5348288"/>
            <a:ext cx="2063750" cy="366712"/>
          </a:xfrm>
          <a:prstGeom prst="rect">
            <a:avLst/>
          </a:prstGeom>
          <a:noFill/>
          <a:ln w="9525">
            <a:noFill/>
            <a:miter lim="800000"/>
            <a:headEnd/>
            <a:tailEnd/>
          </a:ln>
          <a:effectLst/>
        </p:spPr>
        <p:txBody>
          <a:bodyPr wrap="none">
            <a:spAutoFit/>
          </a:bodyPr>
          <a:lstStyle/>
          <a:p>
            <a:r>
              <a:rPr lang="en-US" b="1"/>
              <a:t>Positive Nitrogen</a:t>
            </a:r>
            <a:endParaRPr lang="en-US" b="1">
              <a:cs typeface="Arial" pitchFamily="34" charset="0"/>
            </a:endParaRPr>
          </a:p>
        </p:txBody>
      </p:sp>
      <p:sp>
        <p:nvSpPr>
          <p:cNvPr id="3092" name="Text Box 20"/>
          <p:cNvSpPr txBox="1">
            <a:spLocks noChangeArrowheads="1"/>
          </p:cNvSpPr>
          <p:nvPr/>
        </p:nvSpPr>
        <p:spPr bwMode="auto">
          <a:xfrm>
            <a:off x="1066800" y="5729288"/>
            <a:ext cx="2063750" cy="366712"/>
          </a:xfrm>
          <a:prstGeom prst="rect">
            <a:avLst/>
          </a:prstGeom>
          <a:noFill/>
          <a:ln w="9525">
            <a:noFill/>
            <a:miter lim="800000"/>
            <a:headEnd/>
            <a:tailEnd/>
          </a:ln>
          <a:effectLst/>
        </p:spPr>
        <p:txBody>
          <a:bodyPr wrap="none">
            <a:spAutoFit/>
          </a:bodyPr>
          <a:lstStyle/>
          <a:p>
            <a:r>
              <a:rPr lang="en-US" b="1"/>
              <a:t>Positive Nitrogen</a:t>
            </a:r>
            <a:endParaRPr lang="en-US" b="1">
              <a:cs typeface="Arial" pitchFamily="34" charset="0"/>
            </a:endParaRPr>
          </a:p>
        </p:txBody>
      </p:sp>
      <p:sp>
        <p:nvSpPr>
          <p:cNvPr id="3093" name="Text Box 21"/>
          <p:cNvSpPr txBox="1">
            <a:spLocks noChangeArrowheads="1"/>
          </p:cNvSpPr>
          <p:nvPr/>
        </p:nvSpPr>
        <p:spPr bwMode="auto">
          <a:xfrm>
            <a:off x="1555750" y="3429000"/>
            <a:ext cx="1720850" cy="366713"/>
          </a:xfrm>
          <a:prstGeom prst="rect">
            <a:avLst/>
          </a:prstGeom>
          <a:noFill/>
          <a:ln w="9525">
            <a:noFill/>
            <a:miter lim="800000"/>
            <a:headEnd/>
            <a:tailEnd/>
          </a:ln>
          <a:effectLst/>
        </p:spPr>
        <p:txBody>
          <a:bodyPr wrap="none">
            <a:spAutoFit/>
          </a:bodyPr>
          <a:lstStyle/>
          <a:p>
            <a:r>
              <a:rPr lang="en-US" b="1"/>
              <a:t>H-bond Donor</a:t>
            </a:r>
            <a:endParaRPr lang="en-US" b="1">
              <a:cs typeface="Arial" pitchFamily="34" charset="0"/>
            </a:endParaRPr>
          </a:p>
        </p:txBody>
      </p:sp>
      <p:sp>
        <p:nvSpPr>
          <p:cNvPr id="3094" name="Text Box 22"/>
          <p:cNvSpPr txBox="1">
            <a:spLocks noChangeArrowheads="1"/>
          </p:cNvSpPr>
          <p:nvPr/>
        </p:nvSpPr>
        <p:spPr bwMode="auto">
          <a:xfrm>
            <a:off x="6165850" y="2971800"/>
            <a:ext cx="2038350" cy="366713"/>
          </a:xfrm>
          <a:prstGeom prst="rect">
            <a:avLst/>
          </a:prstGeom>
          <a:noFill/>
          <a:ln w="9525">
            <a:noFill/>
            <a:miter lim="800000"/>
            <a:headEnd/>
            <a:tailEnd/>
          </a:ln>
          <a:effectLst/>
        </p:spPr>
        <p:txBody>
          <a:bodyPr wrap="none">
            <a:spAutoFit/>
          </a:bodyPr>
          <a:lstStyle/>
          <a:p>
            <a:r>
              <a:rPr lang="en-US" b="1"/>
              <a:t>H-bond Acceptor</a:t>
            </a:r>
            <a:endParaRPr lang="en-US" b="1">
              <a:cs typeface="Arial" pitchFamily="34" charset="0"/>
            </a:endParaRPr>
          </a:p>
        </p:txBody>
      </p:sp>
      <p:sp>
        <p:nvSpPr>
          <p:cNvPr id="23" name="Oval 22"/>
          <p:cNvSpPr/>
          <p:nvPr/>
        </p:nvSpPr>
        <p:spPr>
          <a:xfrm>
            <a:off x="2209800" y="838200"/>
            <a:ext cx="3733800" cy="3581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Connector 24"/>
          <p:cNvCxnSpPr/>
          <p:nvPr/>
        </p:nvCxnSpPr>
        <p:spPr>
          <a:xfrm flipV="1">
            <a:off x="5486400" y="1143000"/>
            <a:ext cx="53340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638800" y="304800"/>
            <a:ext cx="3048000" cy="1200329"/>
          </a:xfrm>
          <a:prstGeom prst="rect">
            <a:avLst/>
          </a:prstGeom>
          <a:noFill/>
        </p:spPr>
        <p:txBody>
          <a:bodyPr wrap="square" rtlCol="0">
            <a:spAutoFit/>
          </a:bodyPr>
          <a:lstStyle/>
          <a:p>
            <a:r>
              <a:rPr lang="en-GB" dirty="0" smtClean="0"/>
              <a:t>‘Best guess’ at binding mode -</a:t>
            </a:r>
          </a:p>
          <a:p>
            <a:r>
              <a:rPr lang="en-GB" dirty="0" smtClean="0"/>
              <a:t>RPRL motif, </a:t>
            </a:r>
            <a:r>
              <a:rPr lang="el-GR" dirty="0" smtClean="0"/>
              <a:t> β</a:t>
            </a:r>
            <a:r>
              <a:rPr lang="en-GB" dirty="0" smtClean="0"/>
              <a:t>-turn from </a:t>
            </a:r>
            <a:r>
              <a:rPr lang="en-GB" dirty="0" err="1" smtClean="0"/>
              <a:t>nmr</a:t>
            </a:r>
            <a:r>
              <a:rPr lang="en-GB" dirty="0" smtClean="0"/>
              <a:t>-constraints and simulation</a:t>
            </a:r>
          </a:p>
          <a:p>
            <a:endParaRPr lang="en-GB" dirty="0"/>
          </a:p>
        </p:txBody>
      </p:sp>
      <p:sp>
        <p:nvSpPr>
          <p:cNvPr id="27" name="TextBox 26"/>
          <p:cNvSpPr txBox="1"/>
          <p:nvPr/>
        </p:nvSpPr>
        <p:spPr>
          <a:xfrm>
            <a:off x="3505200" y="5943600"/>
            <a:ext cx="4267200" cy="923330"/>
          </a:xfrm>
          <a:prstGeom prst="rect">
            <a:avLst/>
          </a:prstGeom>
          <a:noFill/>
        </p:spPr>
        <p:txBody>
          <a:bodyPr wrap="square" rtlCol="0">
            <a:spAutoFit/>
          </a:bodyPr>
          <a:lstStyle/>
          <a:p>
            <a:r>
              <a:rPr lang="en-GB" dirty="0" smtClean="0"/>
              <a:t>Probable (possible)  distance between </a:t>
            </a:r>
            <a:r>
              <a:rPr lang="en-GB" dirty="0" err="1" smtClean="0"/>
              <a:t>protonated</a:t>
            </a:r>
            <a:r>
              <a:rPr lang="en-GB" dirty="0" smtClean="0"/>
              <a:t> species from small screening set</a:t>
            </a:r>
            <a:endParaRPr lang="en-GB" dirty="0"/>
          </a:p>
        </p:txBody>
      </p:sp>
      <p:sp>
        <p:nvSpPr>
          <p:cNvPr id="28" name="TextBox 27"/>
          <p:cNvSpPr txBox="1"/>
          <p:nvPr/>
        </p:nvSpPr>
        <p:spPr>
          <a:xfrm>
            <a:off x="228600" y="228600"/>
            <a:ext cx="3933962" cy="461665"/>
          </a:xfrm>
          <a:prstGeom prst="rect">
            <a:avLst/>
          </a:prstGeom>
          <a:noFill/>
        </p:spPr>
        <p:txBody>
          <a:bodyPr wrap="none" rtlCol="0">
            <a:spAutoFit/>
          </a:bodyPr>
          <a:lstStyle/>
          <a:p>
            <a:r>
              <a:rPr lang="en-GB" sz="2400" b="1" dirty="0" smtClean="0"/>
              <a:t>Generating a </a:t>
            </a:r>
            <a:r>
              <a:rPr lang="en-GB" sz="2400" b="1" dirty="0" err="1" smtClean="0"/>
              <a:t>pharmacophore</a:t>
            </a:r>
            <a:endParaRPr lang="en-GB" sz="2400" b="1" dirty="0"/>
          </a:p>
        </p:txBody>
      </p:sp>
      <p:sp>
        <p:nvSpPr>
          <p:cNvPr id="29" name="Oval 28"/>
          <p:cNvSpPr/>
          <p:nvPr/>
        </p:nvSpPr>
        <p:spPr>
          <a:xfrm>
            <a:off x="1143000" y="2209800"/>
            <a:ext cx="1524000" cy="1143000"/>
          </a:xfrm>
          <a:prstGeom prst="ellipse">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533400" y="1981200"/>
            <a:ext cx="1371600" cy="584775"/>
          </a:xfrm>
          <a:prstGeom prst="rect">
            <a:avLst/>
          </a:prstGeom>
          <a:noFill/>
        </p:spPr>
        <p:txBody>
          <a:bodyPr wrap="square" rtlCol="0">
            <a:spAutoFit/>
          </a:bodyPr>
          <a:lstStyle/>
          <a:p>
            <a:r>
              <a:rPr lang="en-GB" sz="1600" b="1" dirty="0" smtClean="0"/>
              <a:t>Hydrophobic pocket</a:t>
            </a:r>
            <a:endParaRPr lang="en-GB" sz="1600" b="1" dirty="0"/>
          </a:p>
        </p:txBody>
      </p:sp>
      <p:pic>
        <p:nvPicPr>
          <p:cNvPr id="31" name="Picture 9" descr="C:\Users\Max\Documents\WORK\cyclic_peptides\lifechemical_hits\F32840570.bmp"/>
          <p:cNvPicPr>
            <a:picLocks noChangeAspect="1" noChangeArrowheads="1"/>
          </p:cNvPicPr>
          <p:nvPr/>
        </p:nvPicPr>
        <p:blipFill>
          <a:blip r:embed="rId3" cstate="print"/>
          <a:srcRect/>
          <a:stretch>
            <a:fillRect/>
          </a:stretch>
        </p:blipFill>
        <p:spPr bwMode="auto">
          <a:xfrm>
            <a:off x="6732240" y="1124744"/>
            <a:ext cx="1800200" cy="1910213"/>
          </a:xfrm>
          <a:prstGeom prst="rect">
            <a:avLst/>
          </a:prstGeom>
          <a:noFill/>
        </p:spPr>
      </p:pic>
      <p:sp>
        <p:nvSpPr>
          <p:cNvPr id="32" name="TextBox 31"/>
          <p:cNvSpPr txBox="1"/>
          <p:nvPr/>
        </p:nvSpPr>
        <p:spPr>
          <a:xfrm>
            <a:off x="7847856" y="1196752"/>
            <a:ext cx="1296144"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GB" sz="1200" dirty="0" smtClean="0"/>
              <a:t>Example of molecule showing affinity</a:t>
            </a:r>
          </a:p>
          <a:p>
            <a:r>
              <a:rPr lang="en-GB" sz="1200" dirty="0" smtClean="0"/>
              <a:t>2-4µM</a:t>
            </a:r>
            <a:endParaRPr lang="en-GB"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3232" cy="778098"/>
          </a:xfrm>
        </p:spPr>
        <p:style>
          <a:lnRef idx="0">
            <a:schemeClr val="accent2"/>
          </a:lnRef>
          <a:fillRef idx="3">
            <a:schemeClr val="accent2"/>
          </a:fillRef>
          <a:effectRef idx="3">
            <a:schemeClr val="accent2"/>
          </a:effectRef>
          <a:fontRef idx="minor">
            <a:schemeClr val="lt1"/>
          </a:fontRef>
        </p:style>
        <p:txBody>
          <a:bodyPr>
            <a:noAutofit/>
          </a:bodyPr>
          <a:lstStyle/>
          <a:p>
            <a:r>
              <a:rPr lang="en-GB" sz="2800" dirty="0" smtClean="0">
                <a:solidFill>
                  <a:schemeClr val="bg1"/>
                </a:solidFill>
              </a:rPr>
              <a:t>Generating Pharmacologically relevant leads</a:t>
            </a:r>
            <a:endParaRPr lang="en-GB" sz="2800" dirty="0">
              <a:solidFill>
                <a:schemeClr val="bg1"/>
              </a:solidFill>
            </a:endParaRPr>
          </a:p>
        </p:txBody>
      </p:sp>
      <p:sp>
        <p:nvSpPr>
          <p:cNvPr id="4" name="Rounded Rectangle 3"/>
          <p:cNvSpPr/>
          <p:nvPr/>
        </p:nvSpPr>
        <p:spPr>
          <a:xfrm>
            <a:off x="539552" y="1844824"/>
            <a:ext cx="2016224"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Complexity of Disease</a:t>
            </a:r>
            <a:endParaRPr lang="en-GB" dirty="0"/>
          </a:p>
        </p:txBody>
      </p:sp>
      <p:sp>
        <p:nvSpPr>
          <p:cNvPr id="5" name="Rounded Rectangle 4"/>
          <p:cNvSpPr/>
          <p:nvPr/>
        </p:nvSpPr>
        <p:spPr>
          <a:xfrm>
            <a:off x="611560" y="3573016"/>
            <a:ext cx="1872208"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Identified Target(s)</a:t>
            </a:r>
            <a:endParaRPr lang="en-GB" dirty="0"/>
          </a:p>
        </p:txBody>
      </p:sp>
      <p:sp>
        <p:nvSpPr>
          <p:cNvPr id="6" name="Left-Right Arrow 5"/>
          <p:cNvSpPr/>
          <p:nvPr/>
        </p:nvSpPr>
        <p:spPr>
          <a:xfrm rot="5400000">
            <a:off x="1469936" y="3002672"/>
            <a:ext cx="1216152" cy="484632"/>
          </a:xfrm>
          <a:prstGeom prst="lef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8" name="Rounded Rectangle 7"/>
          <p:cNvSpPr/>
          <p:nvPr/>
        </p:nvSpPr>
        <p:spPr>
          <a:xfrm>
            <a:off x="3779912" y="2852936"/>
            <a:ext cx="180020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Lead compounds</a:t>
            </a:r>
            <a:endParaRPr lang="en-GB" dirty="0"/>
          </a:p>
        </p:txBody>
      </p:sp>
      <p:sp>
        <p:nvSpPr>
          <p:cNvPr id="9" name="Left-Right Arrow 8"/>
          <p:cNvSpPr/>
          <p:nvPr/>
        </p:nvSpPr>
        <p:spPr>
          <a:xfrm rot="10800000">
            <a:off x="2411760" y="2996952"/>
            <a:ext cx="1216152" cy="484632"/>
          </a:xfrm>
          <a:prstGeom prst="lef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0" name="TextBox 9"/>
          <p:cNvSpPr txBox="1"/>
          <p:nvPr/>
        </p:nvSpPr>
        <p:spPr>
          <a:xfrm>
            <a:off x="395536" y="4549676"/>
            <a:ext cx="2736304" cy="2308324"/>
          </a:xfrm>
          <a:prstGeom prst="rect">
            <a:avLst/>
          </a:prstGeom>
          <a:noFill/>
        </p:spPr>
        <p:txBody>
          <a:bodyPr wrap="square" rtlCol="0">
            <a:spAutoFit/>
          </a:bodyPr>
          <a:lstStyle/>
          <a:p>
            <a:r>
              <a:rPr lang="en-GB" dirty="0" smtClean="0">
                <a:solidFill>
                  <a:schemeClr val="accent6">
                    <a:lumMod val="50000"/>
                  </a:schemeClr>
                </a:solidFill>
              </a:rPr>
              <a:t>We may have a disease in mind and be looking for a target or, </a:t>
            </a:r>
          </a:p>
          <a:p>
            <a:r>
              <a:rPr lang="en-GB" dirty="0" smtClean="0">
                <a:solidFill>
                  <a:srgbClr val="FF0000"/>
                </a:solidFill>
              </a:rPr>
              <a:t>we may have a target and be looking for a suitable disease.</a:t>
            </a:r>
          </a:p>
          <a:p>
            <a:r>
              <a:rPr lang="en-GB" dirty="0" smtClean="0"/>
              <a:t>Or, the biology may be interesting to probe</a:t>
            </a:r>
          </a:p>
        </p:txBody>
      </p:sp>
      <p:sp>
        <p:nvSpPr>
          <p:cNvPr id="11" name="Oval 10"/>
          <p:cNvSpPr/>
          <p:nvPr/>
        </p:nvSpPr>
        <p:spPr>
          <a:xfrm>
            <a:off x="6300192" y="1268760"/>
            <a:ext cx="1800200"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Natural leads</a:t>
            </a:r>
            <a:endParaRPr lang="en-GB" dirty="0"/>
          </a:p>
        </p:txBody>
      </p:sp>
      <p:sp>
        <p:nvSpPr>
          <p:cNvPr id="12" name="Oval 11"/>
          <p:cNvSpPr/>
          <p:nvPr/>
        </p:nvSpPr>
        <p:spPr>
          <a:xfrm>
            <a:off x="6300192" y="2204864"/>
            <a:ext cx="1800200"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Screening</a:t>
            </a:r>
            <a:endParaRPr lang="en-GB" dirty="0"/>
          </a:p>
        </p:txBody>
      </p:sp>
      <p:sp>
        <p:nvSpPr>
          <p:cNvPr id="13" name="Oval 12"/>
          <p:cNvSpPr/>
          <p:nvPr/>
        </p:nvSpPr>
        <p:spPr>
          <a:xfrm>
            <a:off x="6372200" y="3140968"/>
            <a:ext cx="1800200" cy="79208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smtClean="0"/>
              <a:t>Rational design</a:t>
            </a:r>
            <a:endParaRPr lang="en-GB" dirty="0"/>
          </a:p>
        </p:txBody>
      </p:sp>
      <p:sp>
        <p:nvSpPr>
          <p:cNvPr id="14" name="Oval 13"/>
          <p:cNvSpPr/>
          <p:nvPr/>
        </p:nvSpPr>
        <p:spPr>
          <a:xfrm>
            <a:off x="6444208" y="4077072"/>
            <a:ext cx="1728192"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Re-purposing drugs</a:t>
            </a:r>
            <a:endParaRPr lang="en-GB" dirty="0"/>
          </a:p>
        </p:txBody>
      </p:sp>
      <p:sp>
        <p:nvSpPr>
          <p:cNvPr id="16" name="Oval 15"/>
          <p:cNvSpPr/>
          <p:nvPr/>
        </p:nvSpPr>
        <p:spPr>
          <a:xfrm>
            <a:off x="6444208" y="5013176"/>
            <a:ext cx="1800200"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Mimetics</a:t>
            </a:r>
            <a:endParaRPr lang="en-GB" dirty="0"/>
          </a:p>
        </p:txBody>
      </p:sp>
      <p:sp>
        <p:nvSpPr>
          <p:cNvPr id="17" name="TextBox 16"/>
          <p:cNvSpPr txBox="1"/>
          <p:nvPr/>
        </p:nvSpPr>
        <p:spPr>
          <a:xfrm>
            <a:off x="3491880" y="3933056"/>
            <a:ext cx="2476004" cy="1754326"/>
          </a:xfrm>
          <a:prstGeom prst="rect">
            <a:avLst/>
          </a:prstGeom>
          <a:noFill/>
        </p:spPr>
        <p:txBody>
          <a:bodyPr wrap="square" rtlCol="0">
            <a:spAutoFit/>
          </a:bodyPr>
          <a:lstStyle/>
          <a:p>
            <a:pPr algn="ctr"/>
            <a:r>
              <a:rPr lang="en-GB" dirty="0" smtClean="0">
                <a:solidFill>
                  <a:schemeClr val="accent6">
                    <a:lumMod val="50000"/>
                  </a:schemeClr>
                </a:solidFill>
              </a:rPr>
              <a:t>Similarly, we can discover/design compounds for a target, </a:t>
            </a:r>
            <a:r>
              <a:rPr lang="en-GB" dirty="0" smtClean="0">
                <a:solidFill>
                  <a:srgbClr val="FF0000"/>
                </a:solidFill>
              </a:rPr>
              <a:t>or have compounds (or materials) looking for a target</a:t>
            </a:r>
            <a:endParaRPr lang="en-GB" dirty="0">
              <a:solidFill>
                <a:srgbClr val="FF0000"/>
              </a:solidFill>
            </a:endParaRPr>
          </a:p>
        </p:txBody>
      </p:sp>
      <p:sp>
        <p:nvSpPr>
          <p:cNvPr id="19" name="Oval 18"/>
          <p:cNvSpPr/>
          <p:nvPr/>
        </p:nvSpPr>
        <p:spPr>
          <a:xfrm>
            <a:off x="6516216" y="5877272"/>
            <a:ext cx="1800200"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Mixtures....</a:t>
            </a:r>
            <a:endParaRPr lang="en-GB" dirty="0"/>
          </a:p>
        </p:txBody>
      </p:sp>
      <p:sp>
        <p:nvSpPr>
          <p:cNvPr id="20" name="Left Brace 19"/>
          <p:cNvSpPr/>
          <p:nvPr/>
        </p:nvSpPr>
        <p:spPr>
          <a:xfrm>
            <a:off x="5796136" y="1628800"/>
            <a:ext cx="360040" cy="4752528"/>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GB" dirty="0" smtClean="0"/>
              <a:t>Modulating </a:t>
            </a:r>
            <a:r>
              <a:rPr lang="en-GB" dirty="0" err="1" smtClean="0"/>
              <a:t>agonism</a:t>
            </a:r>
            <a:r>
              <a:rPr lang="en-GB" dirty="0" smtClean="0"/>
              <a:t> - antagonists</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We are unaware of any </a:t>
            </a:r>
            <a:r>
              <a:rPr lang="en-GB" dirty="0" smtClean="0">
                <a:solidFill>
                  <a:srgbClr val="FF0000"/>
                </a:solidFill>
              </a:rPr>
              <a:t>competitive</a:t>
            </a:r>
            <a:r>
              <a:rPr lang="en-GB" dirty="0" smtClean="0"/>
              <a:t> antagonists at APJ. As a </a:t>
            </a:r>
            <a:r>
              <a:rPr lang="en-GB" dirty="0" err="1" smtClean="0"/>
              <a:t>pharmalogical</a:t>
            </a:r>
            <a:r>
              <a:rPr lang="en-GB" dirty="0" smtClean="0"/>
              <a:t> tool, an antagonist would be invaluable.</a:t>
            </a:r>
          </a:p>
          <a:p>
            <a:r>
              <a:rPr lang="en-GB" dirty="0" smtClean="0"/>
              <a:t>Some of the cyclic peptides we have made have very high affinity (</a:t>
            </a:r>
            <a:r>
              <a:rPr lang="en-GB" dirty="0" err="1" smtClean="0"/>
              <a:t>pMol</a:t>
            </a:r>
            <a:r>
              <a:rPr lang="en-GB" dirty="0" smtClean="0"/>
              <a:t>) and showed a range of potency from full agonists to partial agonists.</a:t>
            </a:r>
          </a:p>
          <a:p>
            <a:r>
              <a:rPr lang="en-GB" dirty="0" smtClean="0"/>
              <a:t>To create an antagonist at a GPCR, it is thought necessary to stabilise an ‘antagonist conformation’.</a:t>
            </a:r>
          </a:p>
          <a:p>
            <a:r>
              <a:rPr lang="en-GB" dirty="0" smtClean="0"/>
              <a:t>Therefore, a compound that bound with good affinity, and stabilised a (relevant) conformational change my do just this.</a:t>
            </a:r>
          </a:p>
          <a:p>
            <a:endParaRPr lang="en-GB"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GB" dirty="0" err="1" smtClean="0"/>
              <a:t>Apelin</a:t>
            </a:r>
            <a:r>
              <a:rPr lang="en-GB" dirty="0" smtClean="0"/>
              <a:t> simulations</a:t>
            </a:r>
            <a:endParaRPr lang="en-GB" dirty="0"/>
          </a:p>
        </p:txBody>
      </p:sp>
      <p:pic>
        <p:nvPicPr>
          <p:cNvPr id="5" name="Picture 2" descr="apj_apelin_system"/>
          <p:cNvPicPr>
            <a:picLocks noChangeAspect="1" noChangeArrowheads="1"/>
          </p:cNvPicPr>
          <p:nvPr/>
        </p:nvPicPr>
        <p:blipFill>
          <a:blip r:embed="rId3" cstate="print"/>
          <a:srcRect r="31884"/>
          <a:stretch>
            <a:fillRect/>
          </a:stretch>
        </p:blipFill>
        <p:spPr bwMode="auto">
          <a:xfrm>
            <a:off x="611560" y="2348880"/>
            <a:ext cx="3355523" cy="4293096"/>
          </a:xfrm>
          <a:prstGeom prst="rect">
            <a:avLst/>
          </a:prstGeom>
          <a:noFill/>
        </p:spPr>
      </p:pic>
      <p:sp>
        <p:nvSpPr>
          <p:cNvPr id="12" name="Oval 11"/>
          <p:cNvSpPr/>
          <p:nvPr/>
        </p:nvSpPr>
        <p:spPr>
          <a:xfrm>
            <a:off x="1979712" y="472514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1979712" y="4509120"/>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1979712" y="429309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1979712" y="407707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1979712" y="3861048"/>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1979712" y="364502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2051720" y="3429000"/>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2123728" y="328498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2339752" y="328498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2555776" y="328498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2771800" y="328498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2987824" y="328498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1115616" y="5013176"/>
            <a:ext cx="1219308" cy="369332"/>
          </a:xfrm>
          <a:prstGeom prst="rect">
            <a:avLst/>
          </a:prstGeom>
          <a:noFill/>
        </p:spPr>
        <p:txBody>
          <a:bodyPr wrap="none" rtlCol="0">
            <a:spAutoFit/>
          </a:bodyPr>
          <a:lstStyle/>
          <a:p>
            <a:r>
              <a:rPr lang="en-GB" dirty="0" smtClean="0"/>
              <a:t>C-terminus</a:t>
            </a:r>
            <a:endParaRPr lang="en-GB" dirty="0"/>
          </a:p>
        </p:txBody>
      </p:sp>
      <p:sp>
        <p:nvSpPr>
          <p:cNvPr id="25" name="TextBox 24"/>
          <p:cNvSpPr txBox="1"/>
          <p:nvPr/>
        </p:nvSpPr>
        <p:spPr>
          <a:xfrm>
            <a:off x="2915816" y="3068960"/>
            <a:ext cx="1244956" cy="369332"/>
          </a:xfrm>
          <a:prstGeom prst="rect">
            <a:avLst/>
          </a:prstGeom>
          <a:noFill/>
        </p:spPr>
        <p:txBody>
          <a:bodyPr wrap="none" rtlCol="0">
            <a:spAutoFit/>
          </a:bodyPr>
          <a:lstStyle/>
          <a:p>
            <a:r>
              <a:rPr lang="en-GB" dirty="0" smtClean="0"/>
              <a:t>N-terminus</a:t>
            </a:r>
            <a:endParaRPr lang="en-GB" dirty="0"/>
          </a:p>
        </p:txBody>
      </p:sp>
      <p:cxnSp>
        <p:nvCxnSpPr>
          <p:cNvPr id="27" name="Straight Arrow Connector 26"/>
          <p:cNvCxnSpPr/>
          <p:nvPr/>
        </p:nvCxnSpPr>
        <p:spPr>
          <a:xfrm rot="16200000" flipH="1">
            <a:off x="1331640" y="2564904"/>
            <a:ext cx="720080" cy="5760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899592" y="1412776"/>
            <a:ext cx="6624736" cy="1200329"/>
          </a:xfrm>
          <a:prstGeom prst="rect">
            <a:avLst/>
          </a:prstGeom>
          <a:noFill/>
        </p:spPr>
        <p:txBody>
          <a:bodyPr wrap="square" rtlCol="0">
            <a:spAutoFit/>
          </a:bodyPr>
          <a:lstStyle/>
          <a:p>
            <a:r>
              <a:rPr lang="en-GB" dirty="0" smtClean="0"/>
              <a:t>Hypothesis from data: Some sort of agonist ‘switch’</a:t>
            </a:r>
          </a:p>
          <a:p>
            <a:r>
              <a:rPr lang="en-GB" dirty="0" smtClean="0"/>
              <a:t> around here e.g. </a:t>
            </a:r>
            <a:r>
              <a:rPr lang="en-GB" dirty="0" err="1" smtClean="0"/>
              <a:t>cyclo</a:t>
            </a:r>
            <a:r>
              <a:rPr lang="en-GB" dirty="0" smtClean="0"/>
              <a:t>(1-6)CRPRLC</a:t>
            </a:r>
            <a:r>
              <a:rPr lang="en-GB" dirty="0" smtClean="0">
                <a:solidFill>
                  <a:srgbClr val="FF0000"/>
                </a:solidFill>
              </a:rPr>
              <a:t>HK</a:t>
            </a:r>
            <a:r>
              <a:rPr lang="en-GB" dirty="0" smtClean="0"/>
              <a:t>GPMPF is a full agonist, while </a:t>
            </a:r>
            <a:r>
              <a:rPr lang="en-GB" dirty="0" err="1" smtClean="0"/>
              <a:t>cyclo</a:t>
            </a:r>
            <a:r>
              <a:rPr lang="en-GB" dirty="0" smtClean="0"/>
              <a:t>(1-6)CRPRLC</a:t>
            </a:r>
            <a:r>
              <a:rPr lang="en-GB" dirty="0" smtClean="0">
                <a:solidFill>
                  <a:srgbClr val="FF0000"/>
                </a:solidFill>
              </a:rPr>
              <a:t>KH</a:t>
            </a:r>
            <a:r>
              <a:rPr lang="en-GB" dirty="0" smtClean="0"/>
              <a:t>GPMPF is a partial agonist</a:t>
            </a:r>
          </a:p>
          <a:p>
            <a:endParaRPr lang="en-GB" dirty="0"/>
          </a:p>
        </p:txBody>
      </p:sp>
      <p:pic>
        <p:nvPicPr>
          <p:cNvPr id="30" name="system_simu.mpg">
            <a:hlinkClick r:id="" action="ppaction://media"/>
          </p:cNvPr>
          <p:cNvPicPr>
            <a:picLocks noRot="1" noChangeAspect="1"/>
          </p:cNvPicPr>
          <p:nvPr>
            <a:videoFile r:link="rId1"/>
          </p:nvPr>
        </p:nvPicPr>
        <p:blipFill>
          <a:blip r:embed="rId4" cstate="print"/>
          <a:stretch>
            <a:fillRect/>
          </a:stretch>
        </p:blipFill>
        <p:spPr>
          <a:xfrm>
            <a:off x="5452045" y="2175520"/>
            <a:ext cx="3691955" cy="46824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600"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30"/>
                </p:tgtEl>
              </p:cMediaNode>
            </p:video>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0"/>
                                        </p:tgtEl>
                                      </p:cBhvr>
                                    </p:cmd>
                                  </p:childTnLst>
                                </p:cTn>
                              </p:par>
                            </p:childTnLst>
                          </p:cTn>
                        </p:par>
                      </p:childTnLst>
                    </p:cTn>
                  </p:par>
                </p:childTnLst>
              </p:cTn>
              <p:nextCondLst>
                <p:cond evt="onClick" delay="0">
                  <p:tgtEl>
                    <p:spTgt spid="30"/>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1828800" y="228600"/>
            <a:ext cx="5181600" cy="6629400"/>
            <a:chOff x="2057400" y="550153"/>
            <a:chExt cx="4876800" cy="6307847"/>
          </a:xfrm>
        </p:grpSpPr>
        <p:pic>
          <p:nvPicPr>
            <p:cNvPr id="14" name="Picture 2" descr="apj_apelin_system"/>
            <p:cNvPicPr>
              <a:picLocks noChangeAspect="1" noChangeArrowheads="1"/>
            </p:cNvPicPr>
            <p:nvPr/>
          </p:nvPicPr>
          <p:blipFill>
            <a:blip r:embed="rId2" cstate="print"/>
            <a:srcRect r="31884"/>
            <a:stretch>
              <a:fillRect/>
            </a:stretch>
          </p:blipFill>
          <p:spPr bwMode="auto">
            <a:xfrm>
              <a:off x="2057400" y="550153"/>
              <a:ext cx="4876800" cy="6307847"/>
            </a:xfrm>
            <a:prstGeom prst="rect">
              <a:avLst/>
            </a:prstGeom>
            <a:noFill/>
          </p:spPr>
        </p:pic>
        <p:grpSp>
          <p:nvGrpSpPr>
            <p:cNvPr id="3" name="Group 14"/>
            <p:cNvGrpSpPr/>
            <p:nvPr/>
          </p:nvGrpSpPr>
          <p:grpSpPr>
            <a:xfrm>
              <a:off x="2514600" y="2209800"/>
              <a:ext cx="3505199" cy="496415"/>
              <a:chOff x="2057401" y="3289919"/>
              <a:chExt cx="4488437" cy="864096"/>
            </a:xfrm>
          </p:grpSpPr>
          <p:sp>
            <p:nvSpPr>
              <p:cNvPr id="5" name="Rectangle 4"/>
              <p:cNvSpPr/>
              <p:nvPr/>
            </p:nvSpPr>
            <p:spPr>
              <a:xfrm>
                <a:off x="2057401" y="3289919"/>
                <a:ext cx="136815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dirty="0" smtClean="0"/>
                  <a:t>RPRL b-structure</a:t>
                </a:r>
              </a:p>
              <a:p>
                <a:pPr algn="ctr"/>
                <a:r>
                  <a:rPr lang="en-GB" sz="1200" dirty="0" smtClean="0"/>
                  <a:t>Anchor</a:t>
                </a:r>
                <a:endParaRPr lang="en-GB" sz="1200" dirty="0"/>
              </a:p>
            </p:txBody>
          </p:sp>
          <p:sp>
            <p:nvSpPr>
              <p:cNvPr id="6" name="Rectangle 5"/>
              <p:cNvSpPr/>
              <p:nvPr/>
            </p:nvSpPr>
            <p:spPr>
              <a:xfrm>
                <a:off x="5177686" y="3289919"/>
                <a:ext cx="136815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dirty="0" err="1" smtClean="0"/>
                  <a:t>Allosteric</a:t>
                </a:r>
                <a:r>
                  <a:rPr lang="en-GB" sz="1200" dirty="0" smtClean="0"/>
                  <a:t> site</a:t>
                </a:r>
              </a:p>
              <a:p>
                <a:pPr algn="ctr"/>
                <a:r>
                  <a:rPr lang="en-GB" sz="1200" dirty="0" smtClean="0"/>
                  <a:t>Anchor</a:t>
                </a:r>
                <a:endParaRPr lang="en-GB" sz="1200" dirty="0"/>
              </a:p>
            </p:txBody>
          </p:sp>
          <p:sp>
            <p:nvSpPr>
              <p:cNvPr id="7" name="Rectangle 6"/>
              <p:cNvSpPr/>
              <p:nvPr/>
            </p:nvSpPr>
            <p:spPr>
              <a:xfrm>
                <a:off x="3425552" y="3459288"/>
                <a:ext cx="1728192"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dirty="0" smtClean="0"/>
                  <a:t>Linker</a:t>
                </a:r>
                <a:endParaRPr lang="en-GB" sz="1200" dirty="0"/>
              </a:p>
            </p:txBody>
          </p:sp>
        </p:grpSp>
      </p:grpSp>
      <p:sp>
        <p:nvSpPr>
          <p:cNvPr id="13" name="TextBox 12"/>
          <p:cNvSpPr txBox="1"/>
          <p:nvPr/>
        </p:nvSpPr>
        <p:spPr>
          <a:xfrm>
            <a:off x="228600" y="381000"/>
            <a:ext cx="8763000" cy="830997"/>
          </a:xfrm>
          <a:prstGeom prst="rect">
            <a:avLst/>
          </a:prstGeom>
          <a:noFill/>
        </p:spPr>
        <p:txBody>
          <a:bodyPr wrap="square" rtlCol="0">
            <a:spAutoFit/>
          </a:bodyPr>
          <a:lstStyle/>
          <a:p>
            <a:r>
              <a:rPr lang="en-GB" sz="2400" dirty="0" smtClean="0"/>
              <a:t>Design of novel analogues uses an approach of two ‘anchors’ with a variable linker.</a:t>
            </a:r>
            <a:endParaRPr lang="en-GB" sz="2400" dirty="0"/>
          </a:p>
        </p:txBody>
      </p:sp>
      <p:cxnSp>
        <p:nvCxnSpPr>
          <p:cNvPr id="10" name="Straight Arrow Connector 9"/>
          <p:cNvCxnSpPr/>
          <p:nvPr/>
        </p:nvCxnSpPr>
        <p:spPr>
          <a:xfrm flipH="1" flipV="1">
            <a:off x="4427984" y="2492896"/>
            <a:ext cx="2448272" cy="187220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6948264" y="4365104"/>
            <a:ext cx="1706301" cy="369332"/>
          </a:xfrm>
          <a:prstGeom prst="rect">
            <a:avLst/>
          </a:prstGeom>
          <a:noFill/>
        </p:spPr>
        <p:txBody>
          <a:bodyPr wrap="none" rtlCol="0">
            <a:spAutoFit/>
          </a:bodyPr>
          <a:lstStyle/>
          <a:p>
            <a:r>
              <a:rPr lang="en-GB" dirty="0" smtClean="0"/>
              <a:t>‘switch’ at linker</a:t>
            </a: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462070" y="5444704"/>
            <a:ext cx="228600" cy="10668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2578" name="Picture 2"/>
          <p:cNvPicPr>
            <a:picLocks noChangeAspect="1" noChangeArrowheads="1"/>
          </p:cNvPicPr>
          <p:nvPr/>
        </p:nvPicPr>
        <p:blipFill>
          <a:blip r:embed="rId2" cstate="print"/>
          <a:srcRect b="24277"/>
          <a:stretch>
            <a:fillRect/>
          </a:stretch>
        </p:blipFill>
        <p:spPr bwMode="auto">
          <a:xfrm>
            <a:off x="695325" y="476672"/>
            <a:ext cx="7753350" cy="4486275"/>
          </a:xfrm>
          <a:prstGeom prst="rect">
            <a:avLst/>
          </a:prstGeom>
          <a:noFill/>
          <a:ln w="9525">
            <a:noFill/>
            <a:miter lim="800000"/>
            <a:headEnd/>
            <a:tailEnd/>
          </a:ln>
        </p:spPr>
      </p:pic>
      <p:sp>
        <p:nvSpPr>
          <p:cNvPr id="5" name="Rectangle 4"/>
          <p:cNvSpPr/>
          <p:nvPr/>
        </p:nvSpPr>
        <p:spPr>
          <a:xfrm>
            <a:off x="914400" y="4953000"/>
            <a:ext cx="6096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Content Placeholder 3"/>
          <p:cNvGraphicFramePr>
            <a:graphicFrameLocks/>
          </p:cNvGraphicFramePr>
          <p:nvPr/>
        </p:nvGraphicFramePr>
        <p:xfrm>
          <a:off x="1371600" y="5029200"/>
          <a:ext cx="6248401" cy="1524001"/>
        </p:xfrm>
        <a:graphic>
          <a:graphicData uri="http://schemas.openxmlformats.org/drawingml/2006/table">
            <a:tbl>
              <a:tblPr/>
              <a:tblGrid>
                <a:gridCol w="1272093"/>
                <a:gridCol w="1881992"/>
                <a:gridCol w="1147804"/>
                <a:gridCol w="973256"/>
                <a:gridCol w="973256"/>
              </a:tblGrid>
              <a:tr h="214648">
                <a:tc>
                  <a:txBody>
                    <a:bodyPr/>
                    <a:lstStyle/>
                    <a:p>
                      <a:pPr algn="ctr">
                        <a:spcAft>
                          <a:spcPts val="0"/>
                        </a:spcAft>
                      </a:pPr>
                      <a:r>
                        <a:rPr lang="en-US" sz="1000" b="1" dirty="0">
                          <a:latin typeface="Times New Roman"/>
                          <a:ea typeface="Calibri"/>
                          <a:cs typeface="Times New Roman"/>
                        </a:rPr>
                        <a:t>Compound</a:t>
                      </a:r>
                      <a:endParaRPr lang="en-GB" sz="11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Times New Roman"/>
                          <a:ea typeface="Calibri"/>
                          <a:cs typeface="Times New Roman"/>
                        </a:rPr>
                        <a:t>Sequence</a:t>
                      </a:r>
                      <a:r>
                        <a:rPr lang="en-US" sz="1000" b="1" baseline="30000">
                          <a:latin typeface="Times New Roman"/>
                          <a:ea typeface="Calibri"/>
                          <a:cs typeface="Times New Roman"/>
                        </a:rPr>
                        <a:t>[a]</a:t>
                      </a:r>
                      <a:endParaRPr lang="en-GB"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Times New Roman"/>
                          <a:ea typeface="Calibri"/>
                          <a:cs typeface="Times New Roman"/>
                        </a:rPr>
                        <a:t>% inhibition</a:t>
                      </a:r>
                      <a:r>
                        <a:rPr lang="en-US" sz="1000" b="1" baseline="30000">
                          <a:latin typeface="Times New Roman"/>
                          <a:ea typeface="Calibri"/>
                          <a:cs typeface="Times New Roman"/>
                        </a:rPr>
                        <a:t>[b]</a:t>
                      </a:r>
                      <a:endParaRPr lang="en-GB"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Times New Roman"/>
                          <a:ea typeface="Calibri"/>
                          <a:cs typeface="Times New Roman"/>
                        </a:rPr>
                        <a:t>IC</a:t>
                      </a:r>
                      <a:r>
                        <a:rPr lang="en-US" sz="1000" b="1" baseline="-25000">
                          <a:latin typeface="Times New Roman"/>
                          <a:ea typeface="Calibri"/>
                          <a:cs typeface="Times New Roman"/>
                        </a:rPr>
                        <a:t>50</a:t>
                      </a:r>
                      <a:r>
                        <a:rPr lang="en-US" sz="1000" b="1">
                          <a:latin typeface="Times New Roman"/>
                          <a:ea typeface="Calibri"/>
                          <a:cs typeface="Times New Roman"/>
                        </a:rPr>
                        <a:t> (nM)</a:t>
                      </a:r>
                      <a:r>
                        <a:rPr lang="en-US" sz="1000" b="1" baseline="30000">
                          <a:latin typeface="Times New Roman"/>
                          <a:ea typeface="Calibri"/>
                          <a:cs typeface="Times New Roman"/>
                        </a:rPr>
                        <a:t> [c]</a:t>
                      </a:r>
                      <a:endParaRPr lang="en-GB"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Times New Roman"/>
                          <a:ea typeface="Calibri"/>
                          <a:cs typeface="Times New Roman"/>
                        </a:rPr>
                        <a:t>K</a:t>
                      </a:r>
                      <a:r>
                        <a:rPr lang="en-US" sz="1000" b="1" baseline="-25000">
                          <a:latin typeface="Times New Roman"/>
                          <a:ea typeface="Calibri"/>
                          <a:cs typeface="Times New Roman"/>
                        </a:rPr>
                        <a:t>i</a:t>
                      </a:r>
                      <a:r>
                        <a:rPr lang="en-US" sz="1000" b="1">
                          <a:latin typeface="Times New Roman"/>
                          <a:ea typeface="Calibri"/>
                          <a:cs typeface="Times New Roman"/>
                        </a:rPr>
                        <a:t> (nM)</a:t>
                      </a:r>
                      <a:r>
                        <a:rPr lang="en-US" sz="1000" b="1" baseline="30000">
                          <a:latin typeface="Times New Roman"/>
                          <a:ea typeface="Calibri"/>
                          <a:cs typeface="Times New Roman"/>
                        </a:rPr>
                        <a:t> [d]</a:t>
                      </a:r>
                      <a:endParaRPr lang="en-GB"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113">
                <a:tc>
                  <a:txBody>
                    <a:bodyPr/>
                    <a:lstStyle/>
                    <a:p>
                      <a:pPr algn="ctr">
                        <a:spcAft>
                          <a:spcPts val="0"/>
                        </a:spcAft>
                      </a:pPr>
                      <a:r>
                        <a:rPr lang="en-US" sz="1000" b="1">
                          <a:latin typeface="Times New Roman"/>
                          <a:ea typeface="Calibri"/>
                          <a:cs typeface="Times New Roman"/>
                        </a:rPr>
                        <a:t>apelin-13</a:t>
                      </a:r>
                      <a:endParaRPr lang="en-GB"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000">
                          <a:latin typeface="Times New Roman"/>
                          <a:ea typeface="Calibri"/>
                          <a:cs typeface="Times New Roman"/>
                        </a:rPr>
                        <a:t>QRPRLSHKGPMPF</a:t>
                      </a:r>
                      <a:endParaRPr lang="en-GB"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000" b="1">
                          <a:latin typeface="Times New Roman"/>
                          <a:ea typeface="Calibri"/>
                          <a:cs typeface="Times New Roman"/>
                        </a:rPr>
                        <a:t>-</a:t>
                      </a:r>
                      <a:endParaRPr lang="en-GB"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GB"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GB"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14648">
                <a:tc>
                  <a:txBody>
                    <a:bodyPr/>
                    <a:lstStyle/>
                    <a:p>
                      <a:pPr algn="ctr">
                        <a:spcAft>
                          <a:spcPts val="0"/>
                        </a:spcAft>
                      </a:pPr>
                      <a:r>
                        <a:rPr lang="en-US" sz="1000" b="1">
                          <a:latin typeface="Times New Roman"/>
                          <a:ea typeface="Calibri"/>
                          <a:cs typeface="Times New Roman"/>
                        </a:rPr>
                        <a:t>1</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US" sz="1000" dirty="0">
                          <a:latin typeface="Times New Roman"/>
                          <a:ea typeface="Calibri"/>
                          <a:cs typeface="Times New Roman"/>
                        </a:rPr>
                        <a:t>[CRPRLC]-A-[CRPRLC]</a:t>
                      </a:r>
                      <a:endParaRPr lang="en-GB" sz="1100" dirty="0">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US" sz="1000">
                          <a:latin typeface="Times New Roman"/>
                          <a:ea typeface="Calibri"/>
                          <a:cs typeface="Times New Roman"/>
                        </a:rPr>
                        <a:t>77</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US" sz="1000">
                          <a:latin typeface="Times New Roman"/>
                          <a:ea typeface="Calibri"/>
                          <a:cs typeface="Times New Roman"/>
                        </a:rPr>
                        <a:t>-</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US" sz="1000">
                          <a:latin typeface="Times New Roman"/>
                          <a:ea typeface="Calibri"/>
                          <a:cs typeface="Times New Roman"/>
                        </a:rPr>
                        <a:t>-</a:t>
                      </a:r>
                      <a:endParaRPr lang="en-GB" sz="1100">
                        <a:latin typeface="Calibri"/>
                        <a:ea typeface="Calibri"/>
                        <a:cs typeface="Times New Roman"/>
                      </a:endParaRPr>
                    </a:p>
                  </a:txBody>
                  <a:tcPr marL="68580" marR="68580" marT="0" marB="0">
                    <a:lnL>
                      <a:noFill/>
                    </a:lnL>
                    <a:lnR>
                      <a:noFill/>
                    </a:lnR>
                    <a:lnT>
                      <a:noFill/>
                    </a:lnT>
                    <a:lnB>
                      <a:noFill/>
                    </a:lnB>
                  </a:tcPr>
                </a:tc>
              </a:tr>
              <a:tr h="214648">
                <a:tc>
                  <a:txBody>
                    <a:bodyPr/>
                    <a:lstStyle/>
                    <a:p>
                      <a:pPr algn="ctr">
                        <a:spcAft>
                          <a:spcPts val="0"/>
                        </a:spcAft>
                      </a:pPr>
                      <a:r>
                        <a:rPr lang="en-US" sz="1000" b="1">
                          <a:latin typeface="Times New Roman"/>
                          <a:ea typeface="Calibri"/>
                          <a:cs typeface="Times New Roman"/>
                        </a:rPr>
                        <a:t>2</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US" sz="1000" dirty="0">
                          <a:latin typeface="Times New Roman"/>
                          <a:ea typeface="Calibri"/>
                          <a:cs typeface="Times New Roman"/>
                        </a:rPr>
                        <a:t>[CRPRLC]-AA-[CRPRLC]</a:t>
                      </a:r>
                      <a:endParaRPr lang="en-GB" sz="1100" dirty="0">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US" sz="1000">
                          <a:latin typeface="Times New Roman"/>
                          <a:ea typeface="Calibri"/>
                          <a:cs typeface="Times New Roman"/>
                        </a:rPr>
                        <a:t>98</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US" sz="1000">
                          <a:latin typeface="Times New Roman"/>
                          <a:ea typeface="Calibri"/>
                          <a:cs typeface="Times New Roman"/>
                        </a:rPr>
                        <a:t>950</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US" sz="1000">
                          <a:latin typeface="Times New Roman"/>
                          <a:ea typeface="Calibri"/>
                          <a:cs typeface="Times New Roman"/>
                        </a:rPr>
                        <a:t>840</a:t>
                      </a:r>
                      <a:endParaRPr lang="en-GB" sz="1100">
                        <a:latin typeface="Calibri"/>
                        <a:ea typeface="Calibri"/>
                        <a:cs typeface="Times New Roman"/>
                      </a:endParaRPr>
                    </a:p>
                  </a:txBody>
                  <a:tcPr marL="68580" marR="68580" marT="0" marB="0">
                    <a:lnL>
                      <a:noFill/>
                    </a:lnL>
                    <a:lnR>
                      <a:noFill/>
                    </a:lnR>
                    <a:lnT>
                      <a:noFill/>
                    </a:lnT>
                    <a:lnB>
                      <a:noFill/>
                    </a:lnB>
                  </a:tcPr>
                </a:tc>
              </a:tr>
              <a:tr h="214648">
                <a:tc>
                  <a:txBody>
                    <a:bodyPr/>
                    <a:lstStyle/>
                    <a:p>
                      <a:pPr algn="ctr">
                        <a:spcAft>
                          <a:spcPts val="0"/>
                        </a:spcAft>
                      </a:pPr>
                      <a:r>
                        <a:rPr lang="en-US" sz="1000" b="1">
                          <a:latin typeface="Times New Roman"/>
                          <a:ea typeface="Calibri"/>
                          <a:cs typeface="Times New Roman"/>
                        </a:rPr>
                        <a:t>3</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US" sz="1000" dirty="0">
                          <a:latin typeface="Times New Roman"/>
                          <a:ea typeface="Calibri"/>
                          <a:cs typeface="Times New Roman"/>
                        </a:rPr>
                        <a:t>[CRPRLC]-GG-[CRPRLC]</a:t>
                      </a:r>
                      <a:endParaRPr lang="en-GB" sz="1100" dirty="0">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US" sz="1000">
                          <a:latin typeface="Times New Roman"/>
                          <a:ea typeface="Calibri"/>
                          <a:cs typeface="Times New Roman"/>
                        </a:rPr>
                        <a:t>63</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US" sz="1000">
                          <a:latin typeface="Times New Roman"/>
                          <a:ea typeface="Calibri"/>
                          <a:cs typeface="Times New Roman"/>
                        </a:rPr>
                        <a:t>-</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US" sz="1000">
                          <a:latin typeface="Times New Roman"/>
                          <a:ea typeface="Calibri"/>
                          <a:cs typeface="Times New Roman"/>
                        </a:rPr>
                        <a:t>-</a:t>
                      </a:r>
                      <a:endParaRPr lang="en-GB" sz="1100">
                        <a:latin typeface="Calibri"/>
                        <a:ea typeface="Calibri"/>
                        <a:cs typeface="Times New Roman"/>
                      </a:endParaRPr>
                    </a:p>
                  </a:txBody>
                  <a:tcPr marL="68580" marR="68580" marT="0" marB="0">
                    <a:lnL>
                      <a:noFill/>
                    </a:lnL>
                    <a:lnR>
                      <a:noFill/>
                    </a:lnR>
                    <a:lnT>
                      <a:noFill/>
                    </a:lnT>
                    <a:lnB>
                      <a:noFill/>
                    </a:lnB>
                  </a:tcPr>
                </a:tc>
              </a:tr>
              <a:tr h="214648">
                <a:tc>
                  <a:txBody>
                    <a:bodyPr/>
                    <a:lstStyle/>
                    <a:p>
                      <a:pPr algn="ctr">
                        <a:spcAft>
                          <a:spcPts val="0"/>
                        </a:spcAft>
                      </a:pPr>
                      <a:r>
                        <a:rPr lang="en-US" sz="1000" b="1">
                          <a:latin typeface="Times New Roman"/>
                          <a:ea typeface="Calibri"/>
                          <a:cs typeface="Times New Roman"/>
                        </a:rPr>
                        <a:t>4</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US" sz="1000">
                          <a:latin typeface="Times New Roman"/>
                          <a:ea typeface="Calibri"/>
                          <a:cs typeface="Times New Roman"/>
                        </a:rPr>
                        <a:t>[CRPRLC]-HK-[CRPRLC]</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US" sz="1000" dirty="0">
                          <a:latin typeface="Times New Roman"/>
                          <a:ea typeface="Calibri"/>
                          <a:cs typeface="Times New Roman"/>
                        </a:rPr>
                        <a:t>86</a:t>
                      </a:r>
                      <a:endParaRPr lang="en-GB" sz="1100" dirty="0">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US" sz="1000" dirty="0" smtClean="0">
                          <a:latin typeface="Times New Roman"/>
                          <a:ea typeface="Calibri"/>
                          <a:cs typeface="Times New Roman"/>
                        </a:rPr>
                        <a:t>1600</a:t>
                      </a:r>
                      <a:endParaRPr lang="en-GB" sz="1100" dirty="0">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US" sz="1000" dirty="0" smtClean="0">
                          <a:latin typeface="Times New Roman"/>
                          <a:ea typeface="Calibri"/>
                          <a:cs typeface="Times New Roman"/>
                        </a:rPr>
                        <a:t>1400</a:t>
                      </a:r>
                      <a:endParaRPr lang="en-GB" sz="1100" dirty="0">
                        <a:latin typeface="Calibri"/>
                        <a:ea typeface="Calibri"/>
                        <a:cs typeface="Times New Roman"/>
                      </a:endParaRPr>
                    </a:p>
                  </a:txBody>
                  <a:tcPr marL="68580" marR="68580" marT="0" marB="0">
                    <a:lnL>
                      <a:noFill/>
                    </a:lnL>
                    <a:lnR>
                      <a:noFill/>
                    </a:lnR>
                    <a:lnT>
                      <a:noFill/>
                    </a:lnT>
                    <a:lnB>
                      <a:noFill/>
                    </a:lnB>
                  </a:tcPr>
                </a:tc>
              </a:tr>
              <a:tr h="214648">
                <a:tc>
                  <a:txBody>
                    <a:bodyPr/>
                    <a:lstStyle/>
                    <a:p>
                      <a:pPr algn="ctr">
                        <a:spcAft>
                          <a:spcPts val="0"/>
                        </a:spcAft>
                      </a:pPr>
                      <a:r>
                        <a:rPr lang="en-US" sz="1000" b="1" dirty="0">
                          <a:solidFill>
                            <a:srgbClr val="FF0000"/>
                          </a:solidFill>
                          <a:latin typeface="Times New Roman"/>
                          <a:ea typeface="Calibri"/>
                          <a:cs typeface="Times New Roman"/>
                        </a:rPr>
                        <a:t>5</a:t>
                      </a:r>
                      <a:endParaRPr lang="en-GB" sz="1100" dirty="0">
                        <a:solidFill>
                          <a:srgbClr val="FF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dirty="0">
                          <a:solidFill>
                            <a:srgbClr val="FF0000"/>
                          </a:solidFill>
                          <a:latin typeface="Times New Roman"/>
                          <a:ea typeface="Calibri"/>
                          <a:cs typeface="Times New Roman"/>
                        </a:rPr>
                        <a:t>[CRPRLC]-KH-[CRPRLC]</a:t>
                      </a:r>
                      <a:endParaRPr lang="en-GB" sz="1100" dirty="0">
                        <a:solidFill>
                          <a:srgbClr val="FF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dirty="0">
                          <a:solidFill>
                            <a:srgbClr val="FF0000"/>
                          </a:solidFill>
                          <a:latin typeface="Times New Roman"/>
                          <a:ea typeface="Calibri"/>
                          <a:cs typeface="Times New Roman"/>
                        </a:rPr>
                        <a:t>98</a:t>
                      </a:r>
                      <a:endParaRPr lang="en-GB" sz="1100" dirty="0">
                        <a:solidFill>
                          <a:srgbClr val="FF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dirty="0">
                          <a:solidFill>
                            <a:srgbClr val="FF0000"/>
                          </a:solidFill>
                          <a:latin typeface="Times New Roman"/>
                          <a:ea typeface="Calibri"/>
                          <a:cs typeface="Times New Roman"/>
                        </a:rPr>
                        <a:t>93</a:t>
                      </a:r>
                      <a:endParaRPr lang="en-GB" sz="1100" dirty="0">
                        <a:solidFill>
                          <a:srgbClr val="FF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dirty="0">
                          <a:solidFill>
                            <a:srgbClr val="FF0000"/>
                          </a:solidFill>
                          <a:latin typeface="Times New Roman"/>
                          <a:ea typeface="Calibri"/>
                          <a:cs typeface="Times New Roman"/>
                        </a:rPr>
                        <a:t>82</a:t>
                      </a:r>
                      <a:endParaRPr lang="en-GB" sz="1100" dirty="0">
                        <a:solidFill>
                          <a:srgbClr val="FF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pic>
        <p:nvPicPr>
          <p:cNvPr id="8" name="Picture 3"/>
          <p:cNvPicPr>
            <a:picLocks noChangeAspect="1" noChangeArrowheads="1"/>
          </p:cNvPicPr>
          <p:nvPr/>
        </p:nvPicPr>
        <p:blipFill>
          <a:blip r:embed="rId3" cstate="print"/>
          <a:srcRect/>
          <a:stretch>
            <a:fillRect/>
          </a:stretch>
        </p:blipFill>
        <p:spPr bwMode="auto">
          <a:xfrm>
            <a:off x="6172200" y="1219200"/>
            <a:ext cx="2971800" cy="2095500"/>
          </a:xfrm>
          <a:prstGeom prst="rect">
            <a:avLst/>
          </a:prstGeom>
          <a:noFill/>
          <a:ln w="9525">
            <a:noFill/>
            <a:miter lim="800000"/>
            <a:headEnd/>
            <a:tailEnd/>
          </a:ln>
        </p:spPr>
      </p:pic>
      <p:pic>
        <p:nvPicPr>
          <p:cNvPr id="147458" name="Picture 2"/>
          <p:cNvPicPr>
            <a:picLocks noChangeAspect="1" noChangeArrowheads="1"/>
          </p:cNvPicPr>
          <p:nvPr/>
        </p:nvPicPr>
        <p:blipFill>
          <a:blip r:embed="rId4" cstate="print"/>
          <a:srcRect/>
          <a:stretch>
            <a:fillRect/>
          </a:stretch>
        </p:blipFill>
        <p:spPr bwMode="auto">
          <a:xfrm>
            <a:off x="7439025" y="188640"/>
            <a:ext cx="1704975" cy="119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dirty="0" err="1" smtClean="0"/>
              <a:t>Bicyclic</a:t>
            </a:r>
            <a:r>
              <a:rPr lang="en-GB" dirty="0" smtClean="0"/>
              <a:t>  </a:t>
            </a:r>
            <a:r>
              <a:rPr lang="en-GB" dirty="0" err="1" smtClean="0"/>
              <a:t>analogs</a:t>
            </a:r>
            <a:r>
              <a:rPr lang="en-GB" dirty="0" smtClean="0"/>
              <a:t> </a:t>
            </a:r>
            <a:r>
              <a:rPr lang="el-GR" dirty="0" smtClean="0">
                <a:latin typeface="Candara"/>
              </a:rPr>
              <a:t>β</a:t>
            </a:r>
            <a:r>
              <a:rPr lang="en-GB" dirty="0" smtClean="0">
                <a:latin typeface="Candara"/>
              </a:rPr>
              <a:t>-turn content</a:t>
            </a:r>
            <a:endParaRPr lang="en-GB" dirty="0"/>
          </a:p>
        </p:txBody>
      </p:sp>
      <p:graphicFrame>
        <p:nvGraphicFramePr>
          <p:cNvPr id="4" name="Table 3"/>
          <p:cNvGraphicFramePr>
            <a:graphicFrameLocks noGrp="1"/>
          </p:cNvGraphicFramePr>
          <p:nvPr/>
        </p:nvGraphicFramePr>
        <p:xfrm>
          <a:off x="1115616" y="1052736"/>
          <a:ext cx="6068060" cy="1066800"/>
        </p:xfrm>
        <a:graphic>
          <a:graphicData uri="http://schemas.openxmlformats.org/drawingml/2006/table">
            <a:tbl>
              <a:tblPr/>
              <a:tblGrid>
                <a:gridCol w="789305"/>
                <a:gridCol w="1759585"/>
                <a:gridCol w="1759585"/>
                <a:gridCol w="1759585"/>
              </a:tblGrid>
              <a:tr h="0">
                <a:tc>
                  <a:txBody>
                    <a:bodyPr/>
                    <a:lstStyle/>
                    <a:p>
                      <a:pPr algn="ctr">
                        <a:spcAft>
                          <a:spcPts val="0"/>
                        </a:spcAft>
                      </a:pPr>
                      <a:r>
                        <a:rPr lang="en-US" sz="1000" b="1" dirty="0" err="1">
                          <a:latin typeface="Times New Roman"/>
                          <a:ea typeface="Calibri"/>
                          <a:cs typeface="Times New Roman"/>
                        </a:rPr>
                        <a:t>Ligand</a:t>
                      </a:r>
                      <a:endParaRPr lang="en-GB" sz="11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Times New Roman"/>
                          <a:ea typeface="Calibri"/>
                          <a:cs typeface="Times New Roman"/>
                        </a:rPr>
                        <a:t>Sequence</a:t>
                      </a:r>
                      <a:r>
                        <a:rPr lang="en-US" sz="1000" b="1" baseline="30000">
                          <a:latin typeface="Times New Roman"/>
                          <a:ea typeface="Calibri"/>
                          <a:cs typeface="Times New Roman"/>
                        </a:rPr>
                        <a:t>[a]</a:t>
                      </a:r>
                      <a:endParaRPr lang="en-GB"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Times New Roman"/>
                          <a:ea typeface="Calibri"/>
                          <a:cs typeface="Times New Roman"/>
                        </a:rPr>
                        <a:t>β-turn content </a:t>
                      </a:r>
                      <a:endParaRPr lang="en-GB" sz="1100">
                        <a:latin typeface="Calibri"/>
                        <a:ea typeface="Calibri"/>
                        <a:cs typeface="Times New Roman"/>
                      </a:endParaRPr>
                    </a:p>
                    <a:p>
                      <a:pPr algn="ctr">
                        <a:spcAft>
                          <a:spcPts val="0"/>
                        </a:spcAft>
                      </a:pPr>
                      <a:r>
                        <a:rPr lang="en-US" sz="1000" b="1">
                          <a:latin typeface="Times New Roman"/>
                          <a:ea typeface="Calibri"/>
                          <a:cs typeface="Times New Roman"/>
                        </a:rPr>
                        <a:t>R2-L5 (%)</a:t>
                      </a:r>
                      <a:r>
                        <a:rPr lang="en-US" sz="1000" b="1" baseline="30000">
                          <a:latin typeface="Times New Roman"/>
                          <a:ea typeface="Calibri"/>
                          <a:cs typeface="Times New Roman"/>
                        </a:rPr>
                        <a:t>[b]</a:t>
                      </a:r>
                      <a:endParaRPr lang="en-GB"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dirty="0">
                          <a:latin typeface="Times New Roman"/>
                          <a:ea typeface="Calibri"/>
                          <a:cs typeface="Times New Roman"/>
                        </a:rPr>
                        <a:t>β-turn content </a:t>
                      </a:r>
                      <a:endParaRPr lang="en-GB" sz="1100" dirty="0">
                        <a:latin typeface="Calibri"/>
                        <a:ea typeface="Calibri"/>
                        <a:cs typeface="Times New Roman"/>
                      </a:endParaRPr>
                    </a:p>
                    <a:p>
                      <a:pPr algn="ctr">
                        <a:spcAft>
                          <a:spcPts val="0"/>
                        </a:spcAft>
                      </a:pPr>
                      <a:r>
                        <a:rPr lang="en-US" sz="1000" b="1" dirty="0">
                          <a:latin typeface="Times New Roman"/>
                          <a:ea typeface="Calibri"/>
                          <a:cs typeface="Times New Roman"/>
                        </a:rPr>
                        <a:t>R8-L11 or R9-L12 (%)</a:t>
                      </a:r>
                      <a:r>
                        <a:rPr lang="en-US" sz="1000" b="1" baseline="30000" dirty="0">
                          <a:latin typeface="Times New Roman"/>
                          <a:ea typeface="Calibri"/>
                          <a:cs typeface="Times New Roman"/>
                        </a:rPr>
                        <a:t>[b]</a:t>
                      </a:r>
                      <a:endParaRPr lang="en-GB" sz="11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000" b="1">
                          <a:latin typeface="Times New Roman"/>
                          <a:ea typeface="Calibri"/>
                          <a:cs typeface="Times New Roman"/>
                        </a:rPr>
                        <a:t>1</a:t>
                      </a:r>
                      <a:endParaRPr lang="en-GB"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000">
                          <a:latin typeface="Times New Roman"/>
                          <a:ea typeface="Calibri"/>
                          <a:cs typeface="Times New Roman"/>
                        </a:rPr>
                        <a:t>[CRPRLC]-A-[CRPRLC]</a:t>
                      </a:r>
                      <a:endParaRPr lang="en-GB"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000">
                          <a:latin typeface="Times New Roman"/>
                          <a:ea typeface="Calibri"/>
                          <a:cs typeface="Times New Roman"/>
                        </a:rPr>
                        <a:t>97</a:t>
                      </a:r>
                      <a:endParaRPr lang="en-GB"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000">
                          <a:latin typeface="Times New Roman"/>
                          <a:ea typeface="Calibri"/>
                          <a:cs typeface="Times New Roman"/>
                        </a:rPr>
                        <a:t>99</a:t>
                      </a:r>
                      <a:endParaRPr lang="en-GB"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0">
                <a:tc>
                  <a:txBody>
                    <a:bodyPr/>
                    <a:lstStyle/>
                    <a:p>
                      <a:pPr algn="ctr">
                        <a:spcAft>
                          <a:spcPts val="0"/>
                        </a:spcAft>
                      </a:pPr>
                      <a:r>
                        <a:rPr lang="en-US" sz="1000" b="1">
                          <a:latin typeface="Times New Roman"/>
                          <a:ea typeface="Calibri"/>
                          <a:cs typeface="Times New Roman"/>
                        </a:rPr>
                        <a:t>2</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US" sz="1000">
                          <a:latin typeface="Times New Roman"/>
                          <a:ea typeface="Calibri"/>
                          <a:cs typeface="Times New Roman"/>
                        </a:rPr>
                        <a:t>[CRPRLC]-AA-[CRPRLC]</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US" sz="1000">
                          <a:latin typeface="Times New Roman"/>
                          <a:ea typeface="Calibri"/>
                          <a:cs typeface="Times New Roman"/>
                        </a:rPr>
                        <a:t>82</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US" sz="1000">
                          <a:latin typeface="Times New Roman"/>
                          <a:ea typeface="Calibri"/>
                          <a:cs typeface="Times New Roman"/>
                        </a:rPr>
                        <a:t>95</a:t>
                      </a:r>
                      <a:endParaRPr lang="en-GB" sz="1100">
                        <a:latin typeface="Calibri"/>
                        <a:ea typeface="Calibri"/>
                        <a:cs typeface="Times New Roman"/>
                      </a:endParaRPr>
                    </a:p>
                  </a:txBody>
                  <a:tcPr marL="68580" marR="68580" marT="0" marB="0">
                    <a:lnL>
                      <a:noFill/>
                    </a:lnL>
                    <a:lnR>
                      <a:noFill/>
                    </a:lnR>
                    <a:lnT>
                      <a:noFill/>
                    </a:lnT>
                    <a:lnB>
                      <a:noFill/>
                    </a:lnB>
                  </a:tcPr>
                </a:tc>
              </a:tr>
              <a:tr h="0">
                <a:tc>
                  <a:txBody>
                    <a:bodyPr/>
                    <a:lstStyle/>
                    <a:p>
                      <a:pPr algn="ctr">
                        <a:spcAft>
                          <a:spcPts val="0"/>
                        </a:spcAft>
                      </a:pPr>
                      <a:r>
                        <a:rPr lang="en-US" sz="1000" b="1">
                          <a:latin typeface="Times New Roman"/>
                          <a:ea typeface="Calibri"/>
                          <a:cs typeface="Times New Roman"/>
                        </a:rPr>
                        <a:t>3</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US" sz="1000">
                          <a:latin typeface="Times New Roman"/>
                          <a:ea typeface="Calibri"/>
                          <a:cs typeface="Times New Roman"/>
                        </a:rPr>
                        <a:t>[CRPRLC]-GG-[CRPRLC]</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US" sz="1000">
                          <a:latin typeface="Times New Roman"/>
                          <a:ea typeface="Calibri"/>
                          <a:cs typeface="Times New Roman"/>
                        </a:rPr>
                        <a:t>97</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US" sz="1000">
                          <a:latin typeface="Times New Roman"/>
                          <a:ea typeface="Calibri"/>
                          <a:cs typeface="Times New Roman"/>
                        </a:rPr>
                        <a:t>98</a:t>
                      </a:r>
                      <a:endParaRPr lang="en-GB" sz="1100">
                        <a:latin typeface="Calibri"/>
                        <a:ea typeface="Calibri"/>
                        <a:cs typeface="Times New Roman"/>
                      </a:endParaRPr>
                    </a:p>
                  </a:txBody>
                  <a:tcPr marL="68580" marR="68580" marT="0" marB="0">
                    <a:lnL>
                      <a:noFill/>
                    </a:lnL>
                    <a:lnR>
                      <a:noFill/>
                    </a:lnR>
                    <a:lnT>
                      <a:noFill/>
                    </a:lnT>
                    <a:lnB>
                      <a:noFill/>
                    </a:lnB>
                  </a:tcPr>
                </a:tc>
              </a:tr>
              <a:tr h="0">
                <a:tc>
                  <a:txBody>
                    <a:bodyPr/>
                    <a:lstStyle/>
                    <a:p>
                      <a:pPr algn="ctr">
                        <a:spcAft>
                          <a:spcPts val="0"/>
                        </a:spcAft>
                      </a:pPr>
                      <a:r>
                        <a:rPr lang="en-US" sz="1000" b="1">
                          <a:latin typeface="Times New Roman"/>
                          <a:ea typeface="Calibri"/>
                          <a:cs typeface="Times New Roman"/>
                        </a:rPr>
                        <a:t>4</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US" sz="1000">
                          <a:latin typeface="Times New Roman"/>
                          <a:ea typeface="Calibri"/>
                          <a:cs typeface="Times New Roman"/>
                        </a:rPr>
                        <a:t>[CRPRLC]-HK-[CRPRLC]</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US" sz="1000">
                          <a:latin typeface="Times New Roman"/>
                          <a:ea typeface="Calibri"/>
                          <a:cs typeface="Times New Roman"/>
                        </a:rPr>
                        <a:t>82</a:t>
                      </a:r>
                      <a:endParaRPr lang="en-GB" sz="1100">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US" sz="1000">
                          <a:latin typeface="Times New Roman"/>
                          <a:ea typeface="Calibri"/>
                          <a:cs typeface="Times New Roman"/>
                        </a:rPr>
                        <a:t>100</a:t>
                      </a:r>
                      <a:endParaRPr lang="en-GB" sz="1100">
                        <a:latin typeface="Calibri"/>
                        <a:ea typeface="Calibri"/>
                        <a:cs typeface="Times New Roman"/>
                      </a:endParaRPr>
                    </a:p>
                  </a:txBody>
                  <a:tcPr marL="68580" marR="68580" marT="0" marB="0">
                    <a:lnL>
                      <a:noFill/>
                    </a:lnL>
                    <a:lnR>
                      <a:noFill/>
                    </a:lnR>
                    <a:lnT>
                      <a:noFill/>
                    </a:lnT>
                    <a:lnB>
                      <a:noFill/>
                    </a:lnB>
                  </a:tcPr>
                </a:tc>
              </a:tr>
              <a:tr h="0">
                <a:tc>
                  <a:txBody>
                    <a:bodyPr/>
                    <a:lstStyle/>
                    <a:p>
                      <a:pPr algn="ctr">
                        <a:spcAft>
                          <a:spcPts val="0"/>
                        </a:spcAft>
                      </a:pPr>
                      <a:r>
                        <a:rPr lang="en-US" sz="1000" b="1">
                          <a:latin typeface="Times New Roman"/>
                          <a:ea typeface="Calibri"/>
                          <a:cs typeface="Times New Roman"/>
                        </a:rPr>
                        <a:t>5</a:t>
                      </a:r>
                      <a:endParaRPr lang="en-GB" sz="110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Times New Roman"/>
                          <a:ea typeface="Calibri"/>
                          <a:cs typeface="Times New Roman"/>
                        </a:rPr>
                        <a:t>[CRPRLC]-KH-[CRPRLC]</a:t>
                      </a:r>
                      <a:endParaRPr lang="en-GB" sz="110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Times New Roman"/>
                          <a:ea typeface="Calibri"/>
                          <a:cs typeface="Times New Roman"/>
                        </a:rPr>
                        <a:t>79</a:t>
                      </a:r>
                      <a:endParaRPr lang="en-GB" sz="110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dirty="0">
                          <a:latin typeface="Times New Roman"/>
                          <a:ea typeface="Calibri"/>
                          <a:cs typeface="Times New Roman"/>
                        </a:rPr>
                        <a:t>99</a:t>
                      </a:r>
                      <a:endParaRPr lang="en-GB" sz="110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nvGraphicFramePr>
        <p:xfrm>
          <a:off x="611560" y="2276872"/>
          <a:ext cx="7056785" cy="1341120"/>
        </p:xfrm>
        <a:graphic>
          <a:graphicData uri="http://schemas.openxmlformats.org/drawingml/2006/table">
            <a:tbl>
              <a:tblPr/>
              <a:tblGrid>
                <a:gridCol w="1436669"/>
                <a:gridCol w="2125473"/>
                <a:gridCol w="1296301"/>
                <a:gridCol w="1099171"/>
                <a:gridCol w="1099171"/>
              </a:tblGrid>
              <a:tr h="0">
                <a:tc>
                  <a:txBody>
                    <a:bodyPr/>
                    <a:lstStyle/>
                    <a:p>
                      <a:pPr algn="ctr">
                        <a:spcAft>
                          <a:spcPts val="0"/>
                        </a:spcAft>
                      </a:pPr>
                      <a:r>
                        <a:rPr lang="en-US" sz="1200" b="1" dirty="0">
                          <a:latin typeface="Times New Roman"/>
                          <a:ea typeface="Calibri"/>
                          <a:cs typeface="Times New Roman"/>
                        </a:rPr>
                        <a:t>Compound</a:t>
                      </a:r>
                      <a:endParaRPr lang="en-GB" sz="16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latin typeface="Times New Roman"/>
                          <a:ea typeface="Calibri"/>
                          <a:cs typeface="Times New Roman"/>
                        </a:rPr>
                        <a:t>Sequence</a:t>
                      </a:r>
                      <a:r>
                        <a:rPr lang="en-US" sz="1200" b="1" baseline="30000">
                          <a:latin typeface="Times New Roman"/>
                          <a:ea typeface="Calibri"/>
                          <a:cs typeface="Times New Roman"/>
                        </a:rPr>
                        <a:t>[a]</a:t>
                      </a:r>
                      <a:endParaRPr lang="en-GB" sz="16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latin typeface="Times New Roman"/>
                          <a:ea typeface="Calibri"/>
                          <a:cs typeface="Times New Roman"/>
                        </a:rPr>
                        <a:t>% inhibition</a:t>
                      </a:r>
                      <a:r>
                        <a:rPr lang="en-US" sz="1200" b="1" baseline="30000" dirty="0">
                          <a:latin typeface="Times New Roman"/>
                          <a:ea typeface="Calibri"/>
                          <a:cs typeface="Times New Roman"/>
                        </a:rPr>
                        <a:t>[b]</a:t>
                      </a:r>
                      <a:endParaRPr lang="en-GB" sz="16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latin typeface="Times New Roman"/>
                          <a:ea typeface="Calibri"/>
                          <a:cs typeface="Times New Roman"/>
                        </a:rPr>
                        <a:t>IC</a:t>
                      </a:r>
                      <a:r>
                        <a:rPr lang="en-US" sz="1200" b="1" baseline="-25000">
                          <a:latin typeface="Times New Roman"/>
                          <a:ea typeface="Calibri"/>
                          <a:cs typeface="Times New Roman"/>
                        </a:rPr>
                        <a:t>50</a:t>
                      </a:r>
                      <a:r>
                        <a:rPr lang="en-US" sz="1200" b="1">
                          <a:latin typeface="Times New Roman"/>
                          <a:ea typeface="Calibri"/>
                          <a:cs typeface="Times New Roman"/>
                        </a:rPr>
                        <a:t> (nM)</a:t>
                      </a:r>
                      <a:r>
                        <a:rPr lang="en-US" sz="1200" b="1" baseline="30000">
                          <a:latin typeface="Times New Roman"/>
                          <a:ea typeface="Calibri"/>
                          <a:cs typeface="Times New Roman"/>
                        </a:rPr>
                        <a:t> [c]</a:t>
                      </a:r>
                      <a:endParaRPr lang="en-GB" sz="16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err="1">
                          <a:latin typeface="Times New Roman"/>
                          <a:ea typeface="Calibri"/>
                          <a:cs typeface="Times New Roman"/>
                        </a:rPr>
                        <a:t>K</a:t>
                      </a:r>
                      <a:r>
                        <a:rPr lang="en-US" sz="1200" b="1" baseline="-25000" dirty="0" err="1">
                          <a:latin typeface="Times New Roman"/>
                          <a:ea typeface="Calibri"/>
                          <a:cs typeface="Times New Roman"/>
                        </a:rPr>
                        <a:t>i</a:t>
                      </a:r>
                      <a:r>
                        <a:rPr lang="en-US" sz="1200" b="1" dirty="0">
                          <a:latin typeface="Times New Roman"/>
                          <a:ea typeface="Calibri"/>
                          <a:cs typeface="Times New Roman"/>
                        </a:rPr>
                        <a:t> (</a:t>
                      </a:r>
                      <a:r>
                        <a:rPr lang="en-US" sz="1200" b="1" dirty="0" err="1">
                          <a:latin typeface="Times New Roman"/>
                          <a:ea typeface="Calibri"/>
                          <a:cs typeface="Times New Roman"/>
                        </a:rPr>
                        <a:t>nM</a:t>
                      </a:r>
                      <a:r>
                        <a:rPr lang="en-US" sz="1200" b="1" dirty="0">
                          <a:latin typeface="Times New Roman"/>
                          <a:ea typeface="Calibri"/>
                          <a:cs typeface="Times New Roman"/>
                        </a:rPr>
                        <a:t>)</a:t>
                      </a:r>
                      <a:r>
                        <a:rPr lang="en-US" sz="1200" b="1" baseline="30000" dirty="0">
                          <a:latin typeface="Times New Roman"/>
                          <a:ea typeface="Calibri"/>
                          <a:cs typeface="Times New Roman"/>
                        </a:rPr>
                        <a:t> [d]</a:t>
                      </a:r>
                      <a:endParaRPr lang="en-GB" sz="16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200" b="1">
                          <a:latin typeface="Times New Roman"/>
                          <a:ea typeface="Calibri"/>
                          <a:cs typeface="Times New Roman"/>
                        </a:rPr>
                        <a:t>apelin-13</a:t>
                      </a:r>
                      <a:endParaRPr lang="en-GB" sz="16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200">
                          <a:latin typeface="Times New Roman"/>
                          <a:ea typeface="Calibri"/>
                          <a:cs typeface="Times New Roman"/>
                        </a:rPr>
                        <a:t>QRPRLSHKGPMPF</a:t>
                      </a:r>
                      <a:endParaRPr lang="en-GB" sz="16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200" b="1">
                          <a:latin typeface="Times New Roman"/>
                          <a:ea typeface="Calibri"/>
                          <a:cs typeface="Times New Roman"/>
                        </a:rPr>
                        <a:t>-</a:t>
                      </a:r>
                      <a:endParaRPr lang="en-GB" sz="16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GB" sz="16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GB" sz="16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0">
                <a:tc>
                  <a:txBody>
                    <a:bodyPr/>
                    <a:lstStyle/>
                    <a:p>
                      <a:pPr algn="ctr">
                        <a:spcAft>
                          <a:spcPts val="0"/>
                        </a:spcAft>
                      </a:pPr>
                      <a:r>
                        <a:rPr lang="en-US" sz="1200" b="1">
                          <a:latin typeface="Times New Roman"/>
                          <a:ea typeface="Calibri"/>
                          <a:cs typeface="Times New Roman"/>
                        </a:rPr>
                        <a:t>1</a:t>
                      </a:r>
                      <a:endParaRPr lang="en-GB" sz="1600">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US" sz="1200">
                          <a:latin typeface="Times New Roman"/>
                          <a:ea typeface="Calibri"/>
                          <a:cs typeface="Times New Roman"/>
                        </a:rPr>
                        <a:t>[CRPRLC]-A-[CRPRLC]</a:t>
                      </a:r>
                      <a:endParaRPr lang="en-GB" sz="1600">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US" sz="1200">
                          <a:latin typeface="Times New Roman"/>
                          <a:ea typeface="Calibri"/>
                          <a:cs typeface="Times New Roman"/>
                        </a:rPr>
                        <a:t>77</a:t>
                      </a:r>
                      <a:endParaRPr lang="en-GB" sz="1600">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US" sz="1200">
                          <a:latin typeface="Times New Roman"/>
                          <a:ea typeface="Calibri"/>
                          <a:cs typeface="Times New Roman"/>
                        </a:rPr>
                        <a:t>-</a:t>
                      </a:r>
                      <a:endParaRPr lang="en-GB" sz="1600">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US" sz="1200">
                          <a:latin typeface="Times New Roman"/>
                          <a:ea typeface="Calibri"/>
                          <a:cs typeface="Times New Roman"/>
                        </a:rPr>
                        <a:t>-</a:t>
                      </a:r>
                      <a:endParaRPr lang="en-GB" sz="1600">
                        <a:latin typeface="Calibri"/>
                        <a:ea typeface="Calibri"/>
                        <a:cs typeface="Times New Roman"/>
                      </a:endParaRPr>
                    </a:p>
                  </a:txBody>
                  <a:tcPr marL="68580" marR="68580" marT="0" marB="0">
                    <a:lnL>
                      <a:noFill/>
                    </a:lnL>
                    <a:lnR>
                      <a:noFill/>
                    </a:lnR>
                    <a:lnT>
                      <a:noFill/>
                    </a:lnT>
                    <a:lnB>
                      <a:noFill/>
                    </a:lnB>
                  </a:tcPr>
                </a:tc>
              </a:tr>
              <a:tr h="0">
                <a:tc>
                  <a:txBody>
                    <a:bodyPr/>
                    <a:lstStyle/>
                    <a:p>
                      <a:pPr algn="ctr">
                        <a:spcAft>
                          <a:spcPts val="0"/>
                        </a:spcAft>
                      </a:pPr>
                      <a:r>
                        <a:rPr lang="en-US" sz="1200" b="1">
                          <a:latin typeface="Times New Roman"/>
                          <a:ea typeface="Calibri"/>
                          <a:cs typeface="Times New Roman"/>
                        </a:rPr>
                        <a:t>2</a:t>
                      </a:r>
                      <a:endParaRPr lang="en-GB" sz="1600">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US" sz="1200">
                          <a:latin typeface="Times New Roman"/>
                          <a:ea typeface="Calibri"/>
                          <a:cs typeface="Times New Roman"/>
                        </a:rPr>
                        <a:t>[CRPRLC]-AA-[CRPRLC]</a:t>
                      </a:r>
                      <a:endParaRPr lang="en-GB" sz="1600">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US" sz="1200">
                          <a:latin typeface="Times New Roman"/>
                          <a:ea typeface="Calibri"/>
                          <a:cs typeface="Times New Roman"/>
                        </a:rPr>
                        <a:t>98</a:t>
                      </a:r>
                      <a:endParaRPr lang="en-GB" sz="1600">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US" sz="1200">
                          <a:latin typeface="Times New Roman"/>
                          <a:ea typeface="Calibri"/>
                          <a:cs typeface="Times New Roman"/>
                        </a:rPr>
                        <a:t>950</a:t>
                      </a:r>
                      <a:endParaRPr lang="en-GB" sz="1600">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US" sz="1200">
                          <a:latin typeface="Times New Roman"/>
                          <a:ea typeface="Calibri"/>
                          <a:cs typeface="Times New Roman"/>
                        </a:rPr>
                        <a:t>840</a:t>
                      </a:r>
                      <a:endParaRPr lang="en-GB" sz="1600">
                        <a:latin typeface="Calibri"/>
                        <a:ea typeface="Calibri"/>
                        <a:cs typeface="Times New Roman"/>
                      </a:endParaRPr>
                    </a:p>
                  </a:txBody>
                  <a:tcPr marL="68580" marR="68580" marT="0" marB="0">
                    <a:lnL>
                      <a:noFill/>
                    </a:lnL>
                    <a:lnR>
                      <a:noFill/>
                    </a:lnR>
                    <a:lnT>
                      <a:noFill/>
                    </a:lnT>
                    <a:lnB>
                      <a:noFill/>
                    </a:lnB>
                  </a:tcPr>
                </a:tc>
              </a:tr>
              <a:tr h="0">
                <a:tc>
                  <a:txBody>
                    <a:bodyPr/>
                    <a:lstStyle/>
                    <a:p>
                      <a:pPr algn="ctr">
                        <a:spcAft>
                          <a:spcPts val="0"/>
                        </a:spcAft>
                      </a:pPr>
                      <a:r>
                        <a:rPr lang="en-US" sz="1200" b="1">
                          <a:latin typeface="Times New Roman"/>
                          <a:ea typeface="Calibri"/>
                          <a:cs typeface="Times New Roman"/>
                        </a:rPr>
                        <a:t>3</a:t>
                      </a:r>
                      <a:endParaRPr lang="en-GB" sz="1600">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US" sz="1200">
                          <a:latin typeface="Times New Roman"/>
                          <a:ea typeface="Calibri"/>
                          <a:cs typeface="Times New Roman"/>
                        </a:rPr>
                        <a:t>[CRPRLC]-GG-[CRPRLC]</a:t>
                      </a:r>
                      <a:endParaRPr lang="en-GB" sz="1600">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US" sz="1200">
                          <a:latin typeface="Times New Roman"/>
                          <a:ea typeface="Calibri"/>
                          <a:cs typeface="Times New Roman"/>
                        </a:rPr>
                        <a:t>63</a:t>
                      </a:r>
                      <a:endParaRPr lang="en-GB" sz="1600">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US" sz="1200">
                          <a:latin typeface="Times New Roman"/>
                          <a:ea typeface="Calibri"/>
                          <a:cs typeface="Times New Roman"/>
                        </a:rPr>
                        <a:t>-</a:t>
                      </a:r>
                      <a:endParaRPr lang="en-GB" sz="1600">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US" sz="1200">
                          <a:latin typeface="Times New Roman"/>
                          <a:ea typeface="Calibri"/>
                          <a:cs typeface="Times New Roman"/>
                        </a:rPr>
                        <a:t>-</a:t>
                      </a:r>
                      <a:endParaRPr lang="en-GB" sz="1600">
                        <a:latin typeface="Calibri"/>
                        <a:ea typeface="Calibri"/>
                        <a:cs typeface="Times New Roman"/>
                      </a:endParaRPr>
                    </a:p>
                  </a:txBody>
                  <a:tcPr marL="68580" marR="68580" marT="0" marB="0">
                    <a:lnL>
                      <a:noFill/>
                    </a:lnL>
                    <a:lnR>
                      <a:noFill/>
                    </a:lnR>
                    <a:lnT>
                      <a:noFill/>
                    </a:lnT>
                    <a:lnB>
                      <a:noFill/>
                    </a:lnB>
                  </a:tcPr>
                </a:tc>
              </a:tr>
              <a:tr h="0">
                <a:tc>
                  <a:txBody>
                    <a:bodyPr/>
                    <a:lstStyle/>
                    <a:p>
                      <a:pPr algn="ctr">
                        <a:spcAft>
                          <a:spcPts val="0"/>
                        </a:spcAft>
                      </a:pPr>
                      <a:r>
                        <a:rPr lang="en-US" sz="1200" b="1">
                          <a:latin typeface="Times New Roman"/>
                          <a:ea typeface="Calibri"/>
                          <a:cs typeface="Times New Roman"/>
                        </a:rPr>
                        <a:t>4</a:t>
                      </a:r>
                      <a:endParaRPr lang="en-GB" sz="1600">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US" sz="1200">
                          <a:latin typeface="Times New Roman"/>
                          <a:ea typeface="Calibri"/>
                          <a:cs typeface="Times New Roman"/>
                        </a:rPr>
                        <a:t>[CRPRLC]-HK-[CRPRLC]</a:t>
                      </a:r>
                      <a:endParaRPr lang="en-GB" sz="1600">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US" sz="1200">
                          <a:latin typeface="Times New Roman"/>
                          <a:ea typeface="Calibri"/>
                          <a:cs typeface="Times New Roman"/>
                        </a:rPr>
                        <a:t>86</a:t>
                      </a:r>
                      <a:endParaRPr lang="en-GB" sz="1600">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US" sz="1200" dirty="0" smtClean="0">
                          <a:latin typeface="Times New Roman"/>
                          <a:ea typeface="Calibri"/>
                          <a:cs typeface="Times New Roman"/>
                        </a:rPr>
                        <a:t>1600</a:t>
                      </a:r>
                      <a:endParaRPr lang="en-GB" sz="1600" dirty="0">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US" sz="1200" dirty="0" smtClean="0">
                          <a:latin typeface="Times New Roman"/>
                          <a:ea typeface="Calibri"/>
                          <a:cs typeface="Times New Roman"/>
                        </a:rPr>
                        <a:t>1400</a:t>
                      </a:r>
                      <a:endParaRPr lang="en-GB" sz="1600" dirty="0">
                        <a:latin typeface="Calibri"/>
                        <a:ea typeface="Calibri"/>
                        <a:cs typeface="Times New Roman"/>
                      </a:endParaRPr>
                    </a:p>
                  </a:txBody>
                  <a:tcPr marL="68580" marR="68580" marT="0" marB="0">
                    <a:lnL>
                      <a:noFill/>
                    </a:lnL>
                    <a:lnR>
                      <a:noFill/>
                    </a:lnR>
                    <a:lnT>
                      <a:noFill/>
                    </a:lnT>
                    <a:lnB>
                      <a:noFill/>
                    </a:lnB>
                  </a:tcPr>
                </a:tc>
              </a:tr>
              <a:tr h="0">
                <a:tc>
                  <a:txBody>
                    <a:bodyPr/>
                    <a:lstStyle/>
                    <a:p>
                      <a:pPr algn="ctr">
                        <a:spcAft>
                          <a:spcPts val="0"/>
                        </a:spcAft>
                      </a:pPr>
                      <a:r>
                        <a:rPr lang="en-US" sz="1200" b="1" dirty="0">
                          <a:solidFill>
                            <a:srgbClr val="FF0000"/>
                          </a:solidFill>
                          <a:latin typeface="Times New Roman"/>
                          <a:ea typeface="Calibri"/>
                          <a:cs typeface="Times New Roman"/>
                        </a:rPr>
                        <a:t>5</a:t>
                      </a:r>
                      <a:endParaRPr lang="en-GB" sz="1600" dirty="0">
                        <a:solidFill>
                          <a:srgbClr val="FF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solidFill>
                            <a:srgbClr val="FF0000"/>
                          </a:solidFill>
                          <a:latin typeface="Times New Roman"/>
                          <a:ea typeface="Calibri"/>
                          <a:cs typeface="Times New Roman"/>
                        </a:rPr>
                        <a:t>[CRPRLC]-KH-[CRPRLC]</a:t>
                      </a:r>
                      <a:endParaRPr lang="en-GB" sz="1600" dirty="0">
                        <a:solidFill>
                          <a:srgbClr val="FF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solidFill>
                            <a:srgbClr val="FF0000"/>
                          </a:solidFill>
                          <a:latin typeface="Times New Roman"/>
                          <a:ea typeface="Calibri"/>
                          <a:cs typeface="Times New Roman"/>
                        </a:rPr>
                        <a:t>98</a:t>
                      </a:r>
                      <a:endParaRPr lang="en-GB" sz="1600" dirty="0">
                        <a:solidFill>
                          <a:srgbClr val="FF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solidFill>
                            <a:srgbClr val="FF0000"/>
                          </a:solidFill>
                          <a:latin typeface="Times New Roman"/>
                          <a:ea typeface="Calibri"/>
                          <a:cs typeface="Times New Roman"/>
                        </a:rPr>
                        <a:t>93</a:t>
                      </a:r>
                      <a:endParaRPr lang="en-GB" sz="1600" dirty="0">
                        <a:solidFill>
                          <a:srgbClr val="FF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solidFill>
                            <a:srgbClr val="FF0000"/>
                          </a:solidFill>
                          <a:latin typeface="Times New Roman"/>
                          <a:ea typeface="Calibri"/>
                          <a:cs typeface="Times New Roman"/>
                        </a:rPr>
                        <a:t>82</a:t>
                      </a:r>
                      <a:endParaRPr lang="en-GB" sz="1600" dirty="0">
                        <a:solidFill>
                          <a:srgbClr val="FF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pic>
        <p:nvPicPr>
          <p:cNvPr id="7" name="Picture 6"/>
          <p:cNvPicPr/>
          <p:nvPr/>
        </p:nvPicPr>
        <p:blipFill>
          <a:blip r:embed="rId2" cstate="print"/>
          <a:srcRect/>
          <a:stretch>
            <a:fillRect/>
          </a:stretch>
        </p:blipFill>
        <p:spPr bwMode="auto">
          <a:xfrm>
            <a:off x="1187624" y="4293096"/>
            <a:ext cx="3528392" cy="2088232"/>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5580112" y="3578883"/>
            <a:ext cx="2808312" cy="32791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Linker design</a:t>
            </a:r>
            <a:endParaRPr lang="en-GB" dirty="0"/>
          </a:p>
        </p:txBody>
      </p:sp>
      <p:grpSp>
        <p:nvGrpSpPr>
          <p:cNvPr id="3" name="Group 3"/>
          <p:cNvGrpSpPr/>
          <p:nvPr/>
        </p:nvGrpSpPr>
        <p:grpSpPr>
          <a:xfrm>
            <a:off x="228600" y="2590800"/>
            <a:ext cx="3962400" cy="3048000"/>
            <a:chOff x="1835696" y="1772817"/>
            <a:chExt cx="4488438" cy="3313161"/>
          </a:xfrm>
        </p:grpSpPr>
        <p:pic>
          <p:nvPicPr>
            <p:cNvPr id="5" name="Picture 4"/>
            <p:cNvPicPr>
              <a:picLocks noChangeAspect="1" noChangeArrowheads="1"/>
            </p:cNvPicPr>
            <p:nvPr/>
          </p:nvPicPr>
          <p:blipFill>
            <a:blip r:embed="rId2" cstate="print"/>
            <a:srcRect/>
            <a:stretch>
              <a:fillRect/>
            </a:stretch>
          </p:blipFill>
          <p:spPr bwMode="auto">
            <a:xfrm rot="10800000">
              <a:off x="3851920" y="3363683"/>
              <a:ext cx="1317501" cy="1657105"/>
            </a:xfrm>
            <a:prstGeom prst="rect">
              <a:avLst/>
            </a:prstGeom>
            <a:noFill/>
            <a:ln w="9525">
              <a:noFill/>
              <a:miter lim="800000"/>
              <a:headEnd/>
              <a:tailEnd/>
            </a:ln>
          </p:spPr>
        </p:pic>
        <p:pic>
          <p:nvPicPr>
            <p:cNvPr id="6" name="Picture 5"/>
            <p:cNvPicPr>
              <a:picLocks noChangeAspect="1" noChangeArrowheads="1"/>
            </p:cNvPicPr>
            <p:nvPr/>
          </p:nvPicPr>
          <p:blipFill>
            <a:blip r:embed="rId3" cstate="print"/>
            <a:srcRect r="27852"/>
            <a:stretch>
              <a:fillRect/>
            </a:stretch>
          </p:blipFill>
          <p:spPr bwMode="auto">
            <a:xfrm rot="5400000">
              <a:off x="3009168" y="1967496"/>
              <a:ext cx="1656184" cy="1266825"/>
            </a:xfrm>
            <a:prstGeom prst="rect">
              <a:avLst/>
            </a:prstGeom>
            <a:noFill/>
            <a:ln w="9525">
              <a:noFill/>
              <a:miter lim="800000"/>
              <a:headEnd/>
              <a:tailEnd/>
            </a:ln>
          </p:spPr>
        </p:pic>
        <p:sp>
          <p:nvSpPr>
            <p:cNvPr id="7" name="Rectangle 6"/>
            <p:cNvSpPr/>
            <p:nvPr/>
          </p:nvSpPr>
          <p:spPr>
            <a:xfrm>
              <a:off x="1835696" y="2852936"/>
              <a:ext cx="136815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smtClean="0"/>
                <a:t>RPRL b-structure</a:t>
              </a:r>
            </a:p>
            <a:p>
              <a:pPr algn="ctr"/>
              <a:r>
                <a:rPr lang="en-GB" dirty="0" smtClean="0"/>
                <a:t>Anchor</a:t>
              </a:r>
              <a:endParaRPr lang="en-GB" dirty="0"/>
            </a:p>
          </p:txBody>
        </p:sp>
        <p:sp>
          <p:nvSpPr>
            <p:cNvPr id="8" name="Rectangle 7"/>
            <p:cNvSpPr/>
            <p:nvPr/>
          </p:nvSpPr>
          <p:spPr>
            <a:xfrm>
              <a:off x="4955982" y="2852936"/>
              <a:ext cx="136815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err="1" smtClean="0"/>
                <a:t>Allosteric</a:t>
              </a:r>
              <a:r>
                <a:rPr lang="en-GB" dirty="0" smtClean="0"/>
                <a:t> site</a:t>
              </a:r>
            </a:p>
            <a:p>
              <a:pPr algn="ctr"/>
              <a:r>
                <a:rPr lang="en-GB" dirty="0" smtClean="0"/>
                <a:t>Anchor</a:t>
              </a:r>
              <a:endParaRPr lang="en-GB" dirty="0"/>
            </a:p>
          </p:txBody>
        </p:sp>
        <p:sp>
          <p:nvSpPr>
            <p:cNvPr id="9" name="Rectangle 8"/>
            <p:cNvSpPr/>
            <p:nvPr/>
          </p:nvSpPr>
          <p:spPr>
            <a:xfrm>
              <a:off x="3203848" y="3022305"/>
              <a:ext cx="1728192"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smtClean="0"/>
                <a:t>Linker HK</a:t>
              </a:r>
              <a:endParaRPr lang="en-GB" dirty="0"/>
            </a:p>
          </p:txBody>
        </p:sp>
        <p:sp>
          <p:nvSpPr>
            <p:cNvPr id="10" name="Rectangle 9"/>
            <p:cNvSpPr/>
            <p:nvPr/>
          </p:nvSpPr>
          <p:spPr>
            <a:xfrm>
              <a:off x="4676052" y="4759827"/>
              <a:ext cx="648072" cy="31338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smtClean="0">
                  <a:solidFill>
                    <a:schemeClr val="tx1"/>
                  </a:solidFill>
                </a:rPr>
                <a:t>NH</a:t>
              </a:r>
              <a:r>
                <a:rPr lang="en-GB" baseline="-25000" dirty="0" smtClean="0">
                  <a:solidFill>
                    <a:schemeClr val="tx1"/>
                  </a:solidFill>
                </a:rPr>
                <a:t>2</a:t>
              </a:r>
              <a:endParaRPr lang="en-GB" baseline="-25000" dirty="0">
                <a:solidFill>
                  <a:schemeClr val="tx1"/>
                </a:solidFill>
              </a:endParaRPr>
            </a:p>
          </p:txBody>
        </p:sp>
        <p:cxnSp>
          <p:nvCxnSpPr>
            <p:cNvPr id="11" name="Straight Arrow Connector 10"/>
            <p:cNvCxnSpPr/>
            <p:nvPr/>
          </p:nvCxnSpPr>
          <p:spPr>
            <a:xfrm rot="5400000">
              <a:off x="4103948" y="2528900"/>
              <a:ext cx="936104" cy="1588"/>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3059832" y="4293096"/>
              <a:ext cx="1584176" cy="1588"/>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25"/>
            <p:cNvSpPr txBox="1"/>
            <p:nvPr/>
          </p:nvSpPr>
          <p:spPr>
            <a:xfrm>
              <a:off x="4564080" y="2271592"/>
              <a:ext cx="30489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X</a:t>
              </a:r>
              <a:endParaRPr lang="en-GB" dirty="0"/>
            </a:p>
          </p:txBody>
        </p:sp>
        <p:sp>
          <p:nvSpPr>
            <p:cNvPr id="14" name="TextBox 26"/>
            <p:cNvSpPr txBox="1"/>
            <p:nvPr/>
          </p:nvSpPr>
          <p:spPr>
            <a:xfrm>
              <a:off x="3551917" y="4094505"/>
              <a:ext cx="29687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Y</a:t>
              </a:r>
              <a:endParaRPr lang="en-GB" dirty="0"/>
            </a:p>
          </p:txBody>
        </p:sp>
      </p:grpSp>
      <p:grpSp>
        <p:nvGrpSpPr>
          <p:cNvPr id="4" name="Group 25"/>
          <p:cNvGrpSpPr/>
          <p:nvPr/>
        </p:nvGrpSpPr>
        <p:grpSpPr>
          <a:xfrm>
            <a:off x="4495800" y="2362200"/>
            <a:ext cx="4267200" cy="2911790"/>
            <a:chOff x="2057400" y="1828800"/>
            <a:chExt cx="4488438" cy="3349409"/>
          </a:xfrm>
        </p:grpSpPr>
        <p:pic>
          <p:nvPicPr>
            <p:cNvPr id="27" name="Picture 26"/>
            <p:cNvPicPr>
              <a:picLocks noChangeAspect="1" noChangeArrowheads="1"/>
            </p:cNvPicPr>
            <p:nvPr/>
          </p:nvPicPr>
          <p:blipFill>
            <a:blip r:embed="rId2" cstate="print"/>
            <a:srcRect/>
            <a:stretch>
              <a:fillRect/>
            </a:stretch>
          </p:blipFill>
          <p:spPr bwMode="auto">
            <a:xfrm>
              <a:off x="2971800" y="1828800"/>
              <a:ext cx="1317501" cy="1657105"/>
            </a:xfrm>
            <a:prstGeom prst="rect">
              <a:avLst/>
            </a:prstGeom>
            <a:noFill/>
            <a:ln w="9525">
              <a:noFill/>
              <a:miter lim="800000"/>
              <a:headEnd/>
              <a:tailEnd/>
            </a:ln>
          </p:spPr>
        </p:pic>
        <p:pic>
          <p:nvPicPr>
            <p:cNvPr id="28" name="Picture 27"/>
            <p:cNvPicPr>
              <a:picLocks noChangeAspect="1" noChangeArrowheads="1"/>
            </p:cNvPicPr>
            <p:nvPr/>
          </p:nvPicPr>
          <p:blipFill>
            <a:blip r:embed="rId3" cstate="print"/>
            <a:srcRect r="27852"/>
            <a:stretch>
              <a:fillRect/>
            </a:stretch>
          </p:blipFill>
          <p:spPr bwMode="auto">
            <a:xfrm rot="16200000">
              <a:off x="3796422" y="3716704"/>
              <a:ext cx="1656184" cy="1266825"/>
            </a:xfrm>
            <a:prstGeom prst="rect">
              <a:avLst/>
            </a:prstGeom>
            <a:noFill/>
            <a:ln w="9525">
              <a:noFill/>
              <a:miter lim="800000"/>
              <a:headEnd/>
              <a:tailEnd/>
            </a:ln>
          </p:spPr>
        </p:pic>
        <p:sp>
          <p:nvSpPr>
            <p:cNvPr id="29" name="Rectangle 28"/>
            <p:cNvSpPr/>
            <p:nvPr/>
          </p:nvSpPr>
          <p:spPr>
            <a:xfrm>
              <a:off x="2057400" y="3289919"/>
              <a:ext cx="136815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smtClean="0"/>
                <a:t>RPRL b-structure</a:t>
              </a:r>
            </a:p>
            <a:p>
              <a:pPr algn="ctr"/>
              <a:r>
                <a:rPr lang="en-GB" dirty="0" smtClean="0"/>
                <a:t>Anchor</a:t>
              </a:r>
              <a:endParaRPr lang="en-GB" dirty="0"/>
            </a:p>
          </p:txBody>
        </p:sp>
        <p:sp>
          <p:nvSpPr>
            <p:cNvPr id="30" name="Rectangle 29"/>
            <p:cNvSpPr/>
            <p:nvPr/>
          </p:nvSpPr>
          <p:spPr>
            <a:xfrm>
              <a:off x="5177686" y="3289919"/>
              <a:ext cx="136815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err="1" smtClean="0"/>
                <a:t>Allosteric</a:t>
              </a:r>
              <a:r>
                <a:rPr lang="en-GB" dirty="0" smtClean="0"/>
                <a:t> site</a:t>
              </a:r>
            </a:p>
            <a:p>
              <a:pPr algn="ctr"/>
              <a:r>
                <a:rPr lang="en-GB" dirty="0" smtClean="0"/>
                <a:t>Anchor</a:t>
              </a:r>
              <a:endParaRPr lang="en-GB" dirty="0"/>
            </a:p>
          </p:txBody>
        </p:sp>
        <p:sp>
          <p:nvSpPr>
            <p:cNvPr id="31" name="Rectangle 30"/>
            <p:cNvSpPr/>
            <p:nvPr/>
          </p:nvSpPr>
          <p:spPr>
            <a:xfrm>
              <a:off x="3425552" y="3459288"/>
              <a:ext cx="1728192"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smtClean="0"/>
                <a:t>Linker KH</a:t>
              </a:r>
              <a:endParaRPr lang="en-GB" dirty="0"/>
            </a:p>
          </p:txBody>
        </p:sp>
        <p:sp>
          <p:nvSpPr>
            <p:cNvPr id="32" name="Rectangle 31"/>
            <p:cNvSpPr/>
            <p:nvPr/>
          </p:nvSpPr>
          <p:spPr>
            <a:xfrm>
              <a:off x="2939057" y="1828800"/>
              <a:ext cx="648072" cy="31338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smtClean="0">
                  <a:solidFill>
                    <a:schemeClr val="tx1"/>
                  </a:solidFill>
                </a:rPr>
                <a:t>NH</a:t>
              </a:r>
              <a:r>
                <a:rPr lang="en-GB" baseline="-25000" dirty="0" smtClean="0">
                  <a:solidFill>
                    <a:schemeClr val="tx1"/>
                  </a:solidFill>
                </a:rPr>
                <a:t>2</a:t>
              </a:r>
              <a:endParaRPr lang="en-GB" baseline="-25000" dirty="0">
                <a:solidFill>
                  <a:schemeClr val="tx1"/>
                </a:solidFill>
              </a:endParaRPr>
            </a:p>
          </p:txBody>
        </p:sp>
        <p:cxnSp>
          <p:nvCxnSpPr>
            <p:cNvPr id="33" name="Straight Arrow Connector 32"/>
            <p:cNvCxnSpPr/>
            <p:nvPr/>
          </p:nvCxnSpPr>
          <p:spPr>
            <a:xfrm rot="5400000">
              <a:off x="3571342" y="4429658"/>
              <a:ext cx="936104" cy="1588"/>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3552106" y="2620094"/>
              <a:ext cx="1584176" cy="1588"/>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
          <p:nvSpPr>
            <p:cNvPr id="35" name="TextBox 25"/>
            <p:cNvSpPr txBox="1"/>
            <p:nvPr/>
          </p:nvSpPr>
          <p:spPr>
            <a:xfrm>
              <a:off x="3581400" y="4267200"/>
              <a:ext cx="30489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X</a:t>
              </a:r>
              <a:endParaRPr lang="en-GB" dirty="0"/>
            </a:p>
          </p:txBody>
        </p:sp>
        <p:sp>
          <p:nvSpPr>
            <p:cNvPr id="36" name="TextBox 26"/>
            <p:cNvSpPr txBox="1"/>
            <p:nvPr/>
          </p:nvSpPr>
          <p:spPr>
            <a:xfrm>
              <a:off x="4343400" y="2438400"/>
              <a:ext cx="342882" cy="47821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i="1" dirty="0" smtClean="0"/>
                <a:t>Y</a:t>
              </a:r>
              <a:endParaRPr lang="en-GB" i="1" dirty="0"/>
            </a:p>
          </p:txBody>
        </p:sp>
      </p:grpSp>
      <p:pic>
        <p:nvPicPr>
          <p:cNvPr id="159745" name="Picture 1"/>
          <p:cNvPicPr>
            <a:picLocks noChangeAspect="1" noChangeArrowheads="1"/>
          </p:cNvPicPr>
          <p:nvPr/>
        </p:nvPicPr>
        <p:blipFill>
          <a:blip r:embed="rId4" cstate="print"/>
          <a:srcRect/>
          <a:stretch>
            <a:fillRect/>
          </a:stretch>
        </p:blipFill>
        <p:spPr bwMode="auto">
          <a:xfrm>
            <a:off x="2362200" y="1295400"/>
            <a:ext cx="4257675" cy="647700"/>
          </a:xfrm>
          <a:prstGeom prst="rect">
            <a:avLst/>
          </a:prstGeom>
          <a:noFill/>
          <a:ln w="9525">
            <a:noFill/>
            <a:miter lim="800000"/>
            <a:headEnd/>
            <a:tailEnd/>
          </a:ln>
        </p:spPr>
      </p:pic>
      <p:pic>
        <p:nvPicPr>
          <p:cNvPr id="159746" name="Picture 2"/>
          <p:cNvPicPr>
            <a:picLocks noChangeAspect="1" noChangeArrowheads="1"/>
          </p:cNvPicPr>
          <p:nvPr/>
        </p:nvPicPr>
        <p:blipFill>
          <a:blip r:embed="rId5" cstate="print"/>
          <a:srcRect/>
          <a:stretch>
            <a:fillRect/>
          </a:stretch>
        </p:blipFill>
        <p:spPr bwMode="auto">
          <a:xfrm>
            <a:off x="1371600" y="5715000"/>
            <a:ext cx="5829300" cy="79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4499992" y="1844824"/>
            <a:ext cx="4055368" cy="3046646"/>
          </a:xfrm>
          <a:prstGeom prst="rect">
            <a:avLst/>
          </a:prstGeom>
          <a:solidFill>
            <a:schemeClr val="bg1"/>
          </a:solidFill>
          <a:ln w="9525">
            <a:noFill/>
            <a:miter lim="800000"/>
            <a:headEnd/>
            <a:tailEnd/>
          </a:ln>
        </p:spPr>
      </p:pic>
      <p:sp>
        <p:nvSpPr>
          <p:cNvPr id="7171" name="Rectangle 3"/>
          <p:cNvSpPr>
            <a:spLocks noChangeArrowheads="1"/>
          </p:cNvSpPr>
          <p:nvPr/>
        </p:nvSpPr>
        <p:spPr bwMode="auto">
          <a:xfrm>
            <a:off x="4716016" y="5085184"/>
            <a:ext cx="3581400" cy="762000"/>
          </a:xfrm>
          <a:prstGeom prst="rect">
            <a:avLst/>
          </a:prstGeom>
          <a:solidFill>
            <a:schemeClr val="bg1"/>
          </a:solidFill>
          <a:ln w="9525">
            <a:solidFill>
              <a:schemeClr val="tx1"/>
            </a:solidFill>
            <a:miter lim="800000"/>
            <a:headEnd/>
            <a:tailEnd/>
          </a:ln>
        </p:spPr>
        <p:txBody>
          <a:bodyPr wrap="none" anchor="ctr"/>
          <a:lstStyle/>
          <a:p>
            <a:endParaRPr lang="en-US"/>
          </a:p>
        </p:txBody>
      </p:sp>
      <p:grpSp>
        <p:nvGrpSpPr>
          <p:cNvPr id="2" name="Group 4"/>
          <p:cNvGrpSpPr>
            <a:grpSpLocks/>
          </p:cNvGrpSpPr>
          <p:nvPr/>
        </p:nvGrpSpPr>
        <p:grpSpPr bwMode="auto">
          <a:xfrm>
            <a:off x="3962400" y="1828800"/>
            <a:ext cx="4106863" cy="3276600"/>
            <a:chOff x="2496" y="1152"/>
            <a:chExt cx="2587" cy="2064"/>
          </a:xfrm>
        </p:grpSpPr>
        <p:sp>
          <p:nvSpPr>
            <p:cNvPr id="7209" name="Text Box 5"/>
            <p:cNvSpPr txBox="1">
              <a:spLocks noChangeArrowheads="1"/>
            </p:cNvSpPr>
            <p:nvPr/>
          </p:nvSpPr>
          <p:spPr bwMode="auto">
            <a:xfrm>
              <a:off x="2971" y="2931"/>
              <a:ext cx="2112" cy="231"/>
            </a:xfrm>
            <a:prstGeom prst="rect">
              <a:avLst/>
            </a:prstGeom>
            <a:solidFill>
              <a:schemeClr val="bg1"/>
            </a:solidFill>
            <a:ln w="9525">
              <a:noFill/>
              <a:miter lim="800000"/>
              <a:headEnd/>
              <a:tailEnd/>
            </a:ln>
          </p:spPr>
          <p:txBody>
            <a:bodyPr>
              <a:spAutoFit/>
            </a:bodyPr>
            <a:lstStyle/>
            <a:p>
              <a:pPr>
                <a:spcBef>
                  <a:spcPct val="50000"/>
                </a:spcBef>
              </a:pPr>
              <a:r>
                <a:rPr lang="en-GB" dirty="0"/>
                <a:t>(Pyr</a:t>
              </a:r>
              <a:r>
                <a:rPr lang="en-GB" baseline="30000" dirty="0"/>
                <a:t>1</a:t>
              </a:r>
              <a:r>
                <a:rPr lang="en-GB" dirty="0"/>
                <a:t>)apelin-13 conc. (M)</a:t>
              </a:r>
            </a:p>
          </p:txBody>
        </p:sp>
        <p:sp>
          <p:nvSpPr>
            <p:cNvPr id="7210" name="Text Box 6"/>
            <p:cNvSpPr txBox="1">
              <a:spLocks noChangeArrowheads="1"/>
            </p:cNvSpPr>
            <p:nvPr/>
          </p:nvSpPr>
          <p:spPr bwMode="auto">
            <a:xfrm rot="-5400000">
              <a:off x="1580" y="2068"/>
              <a:ext cx="2064" cy="231"/>
            </a:xfrm>
            <a:prstGeom prst="rect">
              <a:avLst/>
            </a:prstGeom>
            <a:noFill/>
            <a:ln w="9525">
              <a:noFill/>
              <a:miter lim="800000"/>
              <a:headEnd/>
              <a:tailEnd/>
            </a:ln>
          </p:spPr>
          <p:txBody>
            <a:bodyPr>
              <a:spAutoFit/>
            </a:bodyPr>
            <a:lstStyle/>
            <a:p>
              <a:pPr>
                <a:spcBef>
                  <a:spcPct val="50000"/>
                </a:spcBef>
              </a:pPr>
              <a:r>
                <a:rPr lang="en-GB"/>
                <a:t>% (Pyr</a:t>
              </a:r>
              <a:r>
                <a:rPr lang="en-GB" baseline="30000"/>
                <a:t>1</a:t>
              </a:r>
              <a:r>
                <a:rPr lang="en-GB"/>
                <a:t>)apelin-13 response</a:t>
              </a:r>
            </a:p>
          </p:txBody>
        </p:sp>
      </p:grpSp>
      <p:sp>
        <p:nvSpPr>
          <p:cNvPr id="7173" name="Rectangle 7"/>
          <p:cNvSpPr>
            <a:spLocks noChangeArrowheads="1"/>
          </p:cNvSpPr>
          <p:nvPr/>
        </p:nvSpPr>
        <p:spPr bwMode="auto">
          <a:xfrm>
            <a:off x="0" y="0"/>
            <a:ext cx="9144000" cy="11430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a:r>
              <a:rPr lang="en-GB" sz="2400" dirty="0" err="1" smtClean="0"/>
              <a:t>Cyclo</a:t>
            </a:r>
            <a:r>
              <a:rPr lang="en-GB" sz="2400" dirty="0" smtClean="0"/>
              <a:t>(1-6)CRPRLC-KH-</a:t>
            </a:r>
            <a:r>
              <a:rPr lang="en-GB" sz="2400" dirty="0" err="1" smtClean="0"/>
              <a:t>cyclo</a:t>
            </a:r>
            <a:r>
              <a:rPr lang="en-GB" sz="2400" dirty="0" smtClean="0"/>
              <a:t>(9-14)CRPRLC  (MM54)</a:t>
            </a:r>
          </a:p>
          <a:p>
            <a:pPr algn="ctr"/>
            <a:r>
              <a:rPr lang="en-GB" sz="2400" dirty="0" smtClean="0"/>
              <a:t> </a:t>
            </a:r>
            <a:r>
              <a:rPr lang="en-GB" sz="2400" dirty="0"/>
              <a:t>is a competitive antagonist at the </a:t>
            </a:r>
            <a:r>
              <a:rPr lang="en-GB" sz="2400" dirty="0" err="1"/>
              <a:t>apelin</a:t>
            </a:r>
            <a:r>
              <a:rPr lang="en-GB" sz="2400" dirty="0"/>
              <a:t> receptor (</a:t>
            </a:r>
            <a:r>
              <a:rPr lang="en-GB" sz="2400" dirty="0" err="1"/>
              <a:t>cAMP</a:t>
            </a:r>
            <a:r>
              <a:rPr lang="en-GB" sz="2400" dirty="0"/>
              <a:t> assay)</a:t>
            </a:r>
          </a:p>
        </p:txBody>
      </p:sp>
      <p:grpSp>
        <p:nvGrpSpPr>
          <p:cNvPr id="3" name="Group 8"/>
          <p:cNvGrpSpPr>
            <a:grpSpLocks/>
          </p:cNvGrpSpPr>
          <p:nvPr/>
        </p:nvGrpSpPr>
        <p:grpSpPr bwMode="auto">
          <a:xfrm>
            <a:off x="457200" y="1549400"/>
            <a:ext cx="2746648" cy="3535784"/>
            <a:chOff x="288" y="1056"/>
            <a:chExt cx="2016" cy="2544"/>
          </a:xfrm>
        </p:grpSpPr>
        <p:sp>
          <p:nvSpPr>
            <p:cNvPr id="7205" name="Rectangle 9"/>
            <p:cNvSpPr>
              <a:spLocks noChangeArrowheads="1"/>
            </p:cNvSpPr>
            <p:nvPr/>
          </p:nvSpPr>
          <p:spPr bwMode="auto">
            <a:xfrm>
              <a:off x="288" y="1248"/>
              <a:ext cx="2016" cy="2304"/>
            </a:xfrm>
            <a:prstGeom prst="rect">
              <a:avLst/>
            </a:prstGeom>
            <a:solidFill>
              <a:schemeClr val="bg1"/>
            </a:solidFill>
            <a:ln w="9525">
              <a:solidFill>
                <a:schemeClr val="bg1"/>
              </a:solidFill>
              <a:miter lim="800000"/>
              <a:headEnd/>
              <a:tailEnd/>
            </a:ln>
          </p:spPr>
          <p:txBody>
            <a:bodyPr wrap="none" anchor="ctr"/>
            <a:lstStyle/>
            <a:p>
              <a:endParaRPr lang="en-US"/>
            </a:p>
          </p:txBody>
        </p:sp>
        <p:pic>
          <p:nvPicPr>
            <p:cNvPr id="7206" name="Picture 10"/>
            <p:cNvPicPr>
              <a:picLocks noChangeAspect="1" noChangeArrowheads="1"/>
            </p:cNvPicPr>
            <p:nvPr/>
          </p:nvPicPr>
          <p:blipFill>
            <a:blip r:embed="rId3" cstate="print"/>
            <a:srcRect/>
            <a:stretch>
              <a:fillRect/>
            </a:stretch>
          </p:blipFill>
          <p:spPr bwMode="auto">
            <a:xfrm>
              <a:off x="432" y="1296"/>
              <a:ext cx="1736" cy="2304"/>
            </a:xfrm>
            <a:prstGeom prst="rect">
              <a:avLst/>
            </a:prstGeom>
            <a:noFill/>
            <a:ln w="9525">
              <a:noFill/>
              <a:miter lim="800000"/>
              <a:headEnd/>
              <a:tailEnd/>
            </a:ln>
          </p:spPr>
        </p:pic>
        <p:sp>
          <p:nvSpPr>
            <p:cNvPr id="7207" name="Text Box 11"/>
            <p:cNvSpPr txBox="1">
              <a:spLocks noChangeArrowheads="1"/>
            </p:cNvSpPr>
            <p:nvPr/>
          </p:nvSpPr>
          <p:spPr bwMode="auto">
            <a:xfrm>
              <a:off x="912" y="3312"/>
              <a:ext cx="1392" cy="266"/>
            </a:xfrm>
            <a:prstGeom prst="rect">
              <a:avLst/>
            </a:prstGeom>
            <a:noFill/>
            <a:ln w="9525">
              <a:noFill/>
              <a:miter lim="800000"/>
              <a:headEnd/>
              <a:tailEnd/>
            </a:ln>
          </p:spPr>
          <p:txBody>
            <a:bodyPr wrap="square">
              <a:spAutoFit/>
            </a:bodyPr>
            <a:lstStyle/>
            <a:p>
              <a:pPr>
                <a:spcBef>
                  <a:spcPct val="50000"/>
                </a:spcBef>
              </a:pPr>
              <a:r>
                <a:rPr lang="en-GB" dirty="0"/>
                <a:t>MM54 conc. (M)</a:t>
              </a:r>
            </a:p>
          </p:txBody>
        </p:sp>
        <p:sp>
          <p:nvSpPr>
            <p:cNvPr id="7208" name="Text Box 12"/>
            <p:cNvSpPr txBox="1">
              <a:spLocks noChangeArrowheads="1"/>
            </p:cNvSpPr>
            <p:nvPr/>
          </p:nvSpPr>
          <p:spPr bwMode="auto">
            <a:xfrm rot="-5400000">
              <a:off x="-580" y="1972"/>
              <a:ext cx="2064" cy="231"/>
            </a:xfrm>
            <a:prstGeom prst="rect">
              <a:avLst/>
            </a:prstGeom>
            <a:noFill/>
            <a:ln w="9525">
              <a:noFill/>
              <a:miter lim="800000"/>
              <a:headEnd/>
              <a:tailEnd/>
            </a:ln>
          </p:spPr>
          <p:txBody>
            <a:bodyPr>
              <a:spAutoFit/>
            </a:bodyPr>
            <a:lstStyle/>
            <a:p>
              <a:pPr>
                <a:spcBef>
                  <a:spcPct val="50000"/>
                </a:spcBef>
              </a:pPr>
              <a:r>
                <a:rPr lang="en-GB"/>
                <a:t>% [</a:t>
              </a:r>
              <a:r>
                <a:rPr lang="en-GB" baseline="30000"/>
                <a:t>125</a:t>
              </a:r>
              <a:r>
                <a:rPr lang="en-GB"/>
                <a:t>I]Apelin-13 Bound</a:t>
              </a:r>
            </a:p>
          </p:txBody>
        </p:sp>
      </p:grpSp>
      <p:graphicFrame>
        <p:nvGraphicFramePr>
          <p:cNvPr id="15373" name="Group 13"/>
          <p:cNvGraphicFramePr>
            <a:graphicFrameLocks noGrp="1"/>
          </p:cNvGraphicFramePr>
          <p:nvPr/>
        </p:nvGraphicFramePr>
        <p:xfrm>
          <a:off x="4788024" y="5085184"/>
          <a:ext cx="3429000" cy="609600"/>
        </p:xfrm>
        <a:graphic>
          <a:graphicData uri="http://schemas.openxmlformats.org/drawingml/2006/table">
            <a:tbl>
              <a:tblPr/>
              <a:tblGrid>
                <a:gridCol w="1633538"/>
                <a:gridCol w="815975"/>
                <a:gridCol w="979487"/>
              </a:tblGrid>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rPr>
                        <a:t>Compound</a:t>
                      </a:r>
                    </a:p>
                  </a:txBody>
                  <a:tcP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rPr>
                        <a:t>pA</a:t>
                      </a:r>
                      <a:r>
                        <a:rPr kumimoji="0" lang="en-GB" sz="1400" b="0" i="0" u="none" strike="noStrike" cap="none" normalizeH="0" baseline="-25000" smtClean="0">
                          <a:ln>
                            <a:noFill/>
                          </a:ln>
                          <a:solidFill>
                            <a:srgbClr val="000000"/>
                          </a:solidFill>
                          <a:effectLst/>
                          <a:latin typeface="Arial" charset="0"/>
                        </a:rPr>
                        <a:t>2</a:t>
                      </a: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rPr>
                        <a:t>K</a:t>
                      </a:r>
                      <a:r>
                        <a:rPr kumimoji="0" lang="en-GB" sz="1400" b="0" i="0" u="none" strike="noStrike" cap="none" normalizeH="0" baseline="-25000" dirty="0" smtClean="0">
                          <a:ln>
                            <a:noFill/>
                          </a:ln>
                          <a:solidFill>
                            <a:srgbClr val="000000"/>
                          </a:solidFill>
                          <a:effectLst/>
                          <a:latin typeface="Arial" charset="0"/>
                        </a:rPr>
                        <a:t>D </a:t>
                      </a:r>
                      <a:r>
                        <a:rPr kumimoji="0" lang="en-GB" sz="1400" b="0" i="0" u="none" strike="noStrike" cap="none" normalizeH="0" baseline="0" dirty="0" smtClean="0">
                          <a:ln>
                            <a:noFill/>
                          </a:ln>
                          <a:solidFill>
                            <a:srgbClr val="000000"/>
                          </a:solidFill>
                          <a:effectLst/>
                          <a:latin typeface="Arial" charset="0"/>
                        </a:rPr>
                        <a:t>(M)</a:t>
                      </a:r>
                    </a:p>
                  </a:txBody>
                  <a:tcP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rPr>
                        <a:t>MM54</a:t>
                      </a:r>
                    </a:p>
                  </a:txBody>
                  <a:tcP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rPr>
                        <a:t>5.88</a:t>
                      </a: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rPr>
                        <a:t>1.32x10</a:t>
                      </a:r>
                      <a:r>
                        <a:rPr kumimoji="0" lang="en-GB" sz="1400" b="0" i="0" u="none" strike="noStrike" cap="none" normalizeH="0" baseline="30000" dirty="0" smtClean="0">
                          <a:ln>
                            <a:noFill/>
                          </a:ln>
                          <a:solidFill>
                            <a:srgbClr val="000000"/>
                          </a:solidFill>
                          <a:effectLst/>
                          <a:latin typeface="Arial" charset="0"/>
                        </a:rPr>
                        <a:t>-6</a:t>
                      </a:r>
                    </a:p>
                  </a:txBody>
                  <a:tcP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5387" name="Group 27"/>
          <p:cNvGraphicFramePr>
            <a:graphicFrameLocks noGrp="1"/>
          </p:cNvGraphicFramePr>
          <p:nvPr/>
        </p:nvGraphicFramePr>
        <p:xfrm>
          <a:off x="179512" y="5013176"/>
          <a:ext cx="3810000" cy="1080120"/>
        </p:xfrm>
        <a:graphic>
          <a:graphicData uri="http://schemas.openxmlformats.org/drawingml/2006/table">
            <a:tbl>
              <a:tblPr/>
              <a:tblGrid>
                <a:gridCol w="1371600"/>
                <a:gridCol w="1981200"/>
                <a:gridCol w="457200"/>
              </a:tblGrid>
              <a:tr h="3600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rPr>
                        <a:t>Compound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rPr>
                        <a:t>K</a:t>
                      </a:r>
                      <a:r>
                        <a:rPr kumimoji="0" lang="en-GB" sz="1400" b="0" i="0" u="none" strike="noStrike" cap="none" normalizeH="0" baseline="-25000" smtClean="0">
                          <a:ln>
                            <a:noFill/>
                          </a:ln>
                          <a:solidFill>
                            <a:srgbClr val="000000"/>
                          </a:solidFill>
                          <a:effectLst/>
                          <a:latin typeface="Arial" charset="0"/>
                        </a:rPr>
                        <a:t>D</a:t>
                      </a:r>
                      <a:r>
                        <a:rPr kumimoji="0" lang="en-GB" sz="1400" b="0" i="0" u="none" strike="noStrike" cap="none" normalizeH="0" baseline="0" smtClean="0">
                          <a:ln>
                            <a:noFill/>
                          </a:ln>
                          <a:solidFill>
                            <a:srgbClr val="000000"/>
                          </a:solidFill>
                          <a:effectLst/>
                          <a:latin typeface="Arial" charset="0"/>
                        </a:rPr>
                        <a:t>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00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rPr>
                        <a:t>(Pyr</a:t>
                      </a:r>
                      <a:r>
                        <a:rPr kumimoji="0" lang="en-GB" sz="1400" b="0" i="0" u="none" strike="noStrike" cap="none" normalizeH="0" baseline="30000" smtClean="0">
                          <a:ln>
                            <a:noFill/>
                          </a:ln>
                          <a:solidFill>
                            <a:srgbClr val="000000"/>
                          </a:solidFill>
                          <a:effectLst/>
                          <a:latin typeface="Arial" charset="0"/>
                        </a:rPr>
                        <a:t>1</a:t>
                      </a:r>
                      <a:r>
                        <a:rPr kumimoji="0" lang="en-GB" sz="1400" b="0" i="0" u="none" strike="noStrike" cap="none" normalizeH="0" baseline="0" smtClean="0">
                          <a:ln>
                            <a:noFill/>
                          </a:ln>
                          <a:solidFill>
                            <a:srgbClr val="000000"/>
                          </a:solidFill>
                          <a:effectLst/>
                          <a:latin typeface="Arial" charset="0"/>
                        </a:rPr>
                        <a:t>)apelin-13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rPr>
                        <a:t>1.22x10</a:t>
                      </a:r>
                      <a:r>
                        <a:rPr kumimoji="0" lang="en-GB" sz="1400" b="0" i="0" u="none" strike="noStrike" cap="none" normalizeH="0" baseline="30000" smtClean="0">
                          <a:ln>
                            <a:noFill/>
                          </a:ln>
                          <a:solidFill>
                            <a:srgbClr val="000000"/>
                          </a:solidFill>
                          <a:effectLst/>
                          <a:latin typeface="Arial" charset="0"/>
                        </a:rPr>
                        <a:t>-8 </a:t>
                      </a:r>
                      <a:r>
                        <a:rPr kumimoji="0" lang="en-GB" sz="1400" b="0" i="0" u="none" strike="noStrike" cap="none" normalizeH="0" baseline="0" smtClean="0">
                          <a:ln>
                            <a:noFill/>
                          </a:ln>
                          <a:solidFill>
                            <a:srgbClr val="000000"/>
                          </a:solidFill>
                          <a:effectLst/>
                          <a:latin typeface="Arial" charset="0"/>
                          <a:sym typeface="Symbol" pitchFamily="18" charset="2"/>
                        </a:rPr>
                        <a:t> 2.78x10</a:t>
                      </a:r>
                      <a:r>
                        <a:rPr kumimoji="0" lang="en-GB" sz="1400" b="0" i="0" u="none" strike="noStrike" cap="none" normalizeH="0" baseline="30000" smtClean="0">
                          <a:ln>
                            <a:noFill/>
                          </a:ln>
                          <a:solidFill>
                            <a:srgbClr val="000000"/>
                          </a:solidFill>
                          <a:effectLst/>
                          <a:latin typeface="Arial" charset="0"/>
                          <a:sym typeface="Symbol" pitchFamily="18" charset="2"/>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00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rPr>
                        <a:t>MM54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rPr>
                        <a:t>3.42x10</a:t>
                      </a:r>
                      <a:r>
                        <a:rPr kumimoji="0" lang="en-GB" sz="1400" b="0" i="0" u="none" strike="noStrike" cap="none" normalizeH="0" baseline="30000" smtClean="0">
                          <a:ln>
                            <a:noFill/>
                          </a:ln>
                          <a:solidFill>
                            <a:srgbClr val="000000"/>
                          </a:solidFill>
                          <a:effectLst/>
                          <a:latin typeface="Arial" charset="0"/>
                        </a:rPr>
                        <a:t>-6 </a:t>
                      </a:r>
                      <a:r>
                        <a:rPr kumimoji="0" lang="en-GB" sz="1400" b="0" i="0" u="none" strike="noStrike" cap="none" normalizeH="0" baseline="0" smtClean="0">
                          <a:ln>
                            <a:noFill/>
                          </a:ln>
                          <a:solidFill>
                            <a:srgbClr val="000000"/>
                          </a:solidFill>
                          <a:effectLst/>
                          <a:latin typeface="Arial" charset="0"/>
                          <a:sym typeface="Symbol" pitchFamily="18" charset="2"/>
                        </a:rPr>
                        <a:t> 4.54x10</a:t>
                      </a:r>
                      <a:r>
                        <a:rPr kumimoji="0" lang="en-GB" sz="1400" b="0" i="0" u="none" strike="noStrike" cap="none" normalizeH="0" baseline="30000" smtClean="0">
                          <a:ln>
                            <a:noFill/>
                          </a:ln>
                          <a:solidFill>
                            <a:srgbClr val="000000"/>
                          </a:solidFill>
                          <a:effectLst/>
                          <a:latin typeface="Arial" charset="0"/>
                          <a:sym typeface="Symbol" pitchFamily="18" charset="2"/>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7203" name="Text Box 45"/>
          <p:cNvSpPr txBox="1">
            <a:spLocks noChangeArrowheads="1"/>
          </p:cNvSpPr>
          <p:nvPr/>
        </p:nvSpPr>
        <p:spPr bwMode="auto">
          <a:xfrm>
            <a:off x="395536" y="1124744"/>
            <a:ext cx="3048000" cy="641350"/>
          </a:xfrm>
          <a:prstGeom prst="rect">
            <a:avLst/>
          </a:prstGeom>
          <a:noFill/>
          <a:ln w="9525">
            <a:noFill/>
            <a:miter lim="800000"/>
            <a:headEnd/>
            <a:tailEnd/>
          </a:ln>
        </p:spPr>
        <p:txBody>
          <a:bodyPr>
            <a:spAutoFit/>
          </a:bodyPr>
          <a:lstStyle/>
          <a:p>
            <a:pPr>
              <a:spcBef>
                <a:spcPct val="50000"/>
              </a:spcBef>
            </a:pPr>
            <a:r>
              <a:rPr lang="en-GB" dirty="0" err="1"/>
              <a:t>Radioligand</a:t>
            </a:r>
            <a:r>
              <a:rPr lang="en-GB" dirty="0"/>
              <a:t> Binding in human left ventricle </a:t>
            </a:r>
          </a:p>
        </p:txBody>
      </p:sp>
      <p:sp>
        <p:nvSpPr>
          <p:cNvPr id="7204" name="Text Box 46"/>
          <p:cNvSpPr txBox="1">
            <a:spLocks noChangeArrowheads="1"/>
          </p:cNvSpPr>
          <p:nvPr/>
        </p:nvSpPr>
        <p:spPr bwMode="auto">
          <a:xfrm>
            <a:off x="3962400" y="1524000"/>
            <a:ext cx="4343400" cy="366713"/>
          </a:xfrm>
          <a:prstGeom prst="rect">
            <a:avLst/>
          </a:prstGeom>
          <a:noFill/>
          <a:ln w="9525">
            <a:noFill/>
            <a:miter lim="800000"/>
            <a:headEnd/>
            <a:tailEnd/>
          </a:ln>
        </p:spPr>
        <p:txBody>
          <a:bodyPr>
            <a:spAutoFit/>
          </a:bodyPr>
          <a:lstStyle/>
          <a:p>
            <a:pPr>
              <a:spcBef>
                <a:spcPct val="50000"/>
              </a:spcBef>
            </a:pPr>
            <a:r>
              <a:rPr lang="en-GB"/>
              <a:t>cAMP assays in CHO-K1-APJ cells</a:t>
            </a:r>
          </a:p>
        </p:txBody>
      </p:sp>
      <p:sp>
        <p:nvSpPr>
          <p:cNvPr id="17" name="TextBox 16"/>
          <p:cNvSpPr txBox="1"/>
          <p:nvPr/>
        </p:nvSpPr>
        <p:spPr>
          <a:xfrm>
            <a:off x="251520" y="6237312"/>
            <a:ext cx="8316416" cy="523220"/>
          </a:xfrm>
          <a:prstGeom prst="rect">
            <a:avLst/>
          </a:prstGeom>
          <a:noFill/>
        </p:spPr>
        <p:txBody>
          <a:bodyPr wrap="square" rtlCol="0">
            <a:spAutoFit/>
          </a:bodyPr>
          <a:lstStyle/>
          <a:p>
            <a:r>
              <a:rPr lang="en-GB" sz="1400" dirty="0" smtClean="0"/>
              <a:t>N. J. Maximilian Macaluso, Sarah L. Pitkin, Janet J. Maguire, Anthony P. Davenport, and Robert C. Glen. Discovery of a Competitive </a:t>
            </a:r>
            <a:r>
              <a:rPr lang="en-GB" sz="1400" dirty="0" err="1" smtClean="0"/>
              <a:t>Apelin</a:t>
            </a:r>
            <a:r>
              <a:rPr lang="en-GB" sz="1400" dirty="0" smtClean="0"/>
              <a:t> Receptor (APJ) Antagonist. ChemMedChem 2011, 6, 1017 – 1023</a:t>
            </a:r>
            <a:endParaRPr lang="en-GB" sz="1400" dirty="0"/>
          </a:p>
        </p:txBody>
      </p:sp>
      <p:pic>
        <p:nvPicPr>
          <p:cNvPr id="18" name="Picture 3"/>
          <p:cNvPicPr>
            <a:picLocks noChangeAspect="1" noChangeArrowheads="1"/>
          </p:cNvPicPr>
          <p:nvPr/>
        </p:nvPicPr>
        <p:blipFill>
          <a:blip r:embed="rId4" cstate="print"/>
          <a:srcRect/>
          <a:stretch>
            <a:fillRect/>
          </a:stretch>
        </p:blipFill>
        <p:spPr bwMode="auto">
          <a:xfrm>
            <a:off x="7164288" y="1268760"/>
            <a:ext cx="1810900" cy="819919"/>
          </a:xfrm>
          <a:prstGeom prst="rect">
            <a:avLst/>
          </a:prstGeom>
          <a:noFill/>
          <a:ln w="9525">
            <a:noFill/>
            <a:miter lim="800000"/>
            <a:headEnd/>
            <a:tailEnd/>
          </a:ln>
          <a:effectLst/>
        </p:spPr>
      </p:pic>
      <p:sp>
        <p:nvSpPr>
          <p:cNvPr id="19" name="Rectangle 18"/>
          <p:cNvSpPr/>
          <p:nvPr/>
        </p:nvSpPr>
        <p:spPr>
          <a:xfrm>
            <a:off x="4716016" y="5877272"/>
            <a:ext cx="2986715" cy="369332"/>
          </a:xfrm>
          <a:prstGeom prst="rect">
            <a:avLst/>
          </a:prstGeom>
        </p:spPr>
        <p:txBody>
          <a:bodyPr wrap="none">
            <a:spAutoFit/>
          </a:bodyPr>
          <a:lstStyle/>
          <a:p>
            <a:r>
              <a:rPr lang="en-US" dirty="0" err="1" smtClean="0">
                <a:latin typeface="Times New Roman"/>
                <a:ea typeface="Calibri"/>
                <a:cs typeface="Times New Roman"/>
              </a:rPr>
              <a:t>K</a:t>
            </a:r>
            <a:r>
              <a:rPr lang="en-US" baseline="-25000" dirty="0" err="1" smtClean="0">
                <a:latin typeface="Times New Roman"/>
                <a:ea typeface="Calibri"/>
                <a:cs typeface="Times New Roman"/>
              </a:rPr>
              <a:t>i</a:t>
            </a:r>
            <a:r>
              <a:rPr lang="en-US" dirty="0" smtClean="0">
                <a:latin typeface="Times New Roman"/>
                <a:ea typeface="Calibri"/>
                <a:cs typeface="Times New Roman"/>
              </a:rPr>
              <a:t> = 82nM (</a:t>
            </a:r>
            <a:r>
              <a:rPr lang="en-US" dirty="0" err="1" smtClean="0">
                <a:latin typeface="Times New Roman"/>
                <a:ea typeface="Calibri"/>
                <a:cs typeface="Times New Roman"/>
              </a:rPr>
              <a:t>APJh</a:t>
            </a:r>
            <a:r>
              <a:rPr lang="en-US" dirty="0" smtClean="0">
                <a:latin typeface="Times New Roman"/>
                <a:ea typeface="Calibri"/>
                <a:cs typeface="Times New Roman"/>
              </a:rPr>
              <a:t> CHO cells)</a:t>
            </a:r>
            <a:endParaRPr lang="en-GB"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normAutofit fontScale="90000"/>
          </a:bodyPr>
          <a:lstStyle/>
          <a:p>
            <a:r>
              <a:rPr lang="en-GB" sz="3600" dirty="0" smtClean="0"/>
              <a:t>Additional ‘antagonists’ in testing (still doing the functional assays)</a:t>
            </a:r>
            <a:endParaRPr lang="en-GB" sz="3600" dirty="0"/>
          </a:p>
        </p:txBody>
      </p:sp>
      <p:graphicFrame>
        <p:nvGraphicFramePr>
          <p:cNvPr id="5" name="Table 4"/>
          <p:cNvGraphicFramePr>
            <a:graphicFrameLocks noGrp="1"/>
          </p:cNvGraphicFramePr>
          <p:nvPr/>
        </p:nvGraphicFramePr>
        <p:xfrm>
          <a:off x="395536" y="1052736"/>
          <a:ext cx="8280920" cy="5507320"/>
        </p:xfrm>
        <a:graphic>
          <a:graphicData uri="http://schemas.openxmlformats.org/drawingml/2006/table">
            <a:tbl>
              <a:tblPr firstRow="1" bandRow="1">
                <a:tableStyleId>{5C22544A-7EE6-4342-B048-85BDC9FD1C3A}</a:tableStyleId>
              </a:tblPr>
              <a:tblGrid>
                <a:gridCol w="3918407"/>
                <a:gridCol w="834121"/>
                <a:gridCol w="2304256"/>
                <a:gridCol w="1224136"/>
              </a:tblGrid>
              <a:tr h="370840">
                <a:tc>
                  <a:txBody>
                    <a:bodyPr/>
                    <a:lstStyle/>
                    <a:p>
                      <a:pPr algn="ctr"/>
                      <a:r>
                        <a:rPr lang="en-GB" dirty="0" smtClean="0"/>
                        <a:t>Compound sequence</a:t>
                      </a:r>
                      <a:endParaRPr lang="en-GB" dirty="0"/>
                    </a:p>
                  </a:txBody>
                  <a:tcPr/>
                </a:tc>
                <a:tc>
                  <a:txBody>
                    <a:bodyPr/>
                    <a:lstStyle/>
                    <a:p>
                      <a:pPr algn="ctr"/>
                      <a:r>
                        <a:rPr lang="en-GB" dirty="0" smtClean="0"/>
                        <a:t>%</a:t>
                      </a:r>
                      <a:r>
                        <a:rPr lang="en-GB" dirty="0" err="1" smtClean="0"/>
                        <a:t>inhib</a:t>
                      </a:r>
                      <a:endParaRPr lang="en-GB" dirty="0"/>
                    </a:p>
                  </a:txBody>
                  <a:tcPr/>
                </a:tc>
                <a:tc>
                  <a:txBody>
                    <a:bodyPr/>
                    <a:lstStyle/>
                    <a:p>
                      <a:pPr algn="ctr"/>
                      <a:r>
                        <a:rPr lang="en-GB" dirty="0" smtClean="0"/>
                        <a:t>Description</a:t>
                      </a:r>
                      <a:endParaRPr lang="en-GB" dirty="0"/>
                    </a:p>
                  </a:txBody>
                  <a:tcPr/>
                </a:tc>
                <a:tc>
                  <a:txBody>
                    <a:bodyPr/>
                    <a:lstStyle/>
                    <a:p>
                      <a:pPr algn="ctr"/>
                      <a:r>
                        <a:rPr lang="en-GB" dirty="0" smtClean="0"/>
                        <a:t>B-</a:t>
                      </a:r>
                      <a:r>
                        <a:rPr lang="en-GB" dirty="0" err="1" smtClean="0"/>
                        <a:t>arrestin</a:t>
                      </a:r>
                      <a:endParaRPr lang="en-GB" dirty="0"/>
                    </a:p>
                  </a:txBody>
                  <a:tcPr/>
                </a:tc>
              </a:tr>
              <a:tr h="370840">
                <a:tc>
                  <a:txBody>
                    <a:bodyPr/>
                    <a:lstStyle/>
                    <a:p>
                      <a:pPr algn="ctr" fontAlgn="b"/>
                      <a:r>
                        <a:rPr lang="en-GB" sz="1400" b="0" i="0" u="none" strike="noStrike" dirty="0">
                          <a:solidFill>
                            <a:srgbClr val="000000"/>
                          </a:solidFill>
                          <a:latin typeface="Calibri"/>
                        </a:rPr>
                        <a:t>CRPRLCHKCRPRLC (no cycle)</a:t>
                      </a:r>
                    </a:p>
                  </a:txBody>
                  <a:tcPr marL="9525" marR="9525" marT="9525" marB="0" anchor="b"/>
                </a:tc>
                <a:tc>
                  <a:txBody>
                    <a:bodyPr/>
                    <a:lstStyle/>
                    <a:p>
                      <a:pPr algn="ctr"/>
                      <a:r>
                        <a:rPr lang="en-GB" dirty="0" smtClean="0"/>
                        <a:t>81</a:t>
                      </a:r>
                      <a:endParaRPr lang="en-GB" dirty="0"/>
                    </a:p>
                  </a:txBody>
                  <a:tcPr/>
                </a:tc>
                <a:tc>
                  <a:txBody>
                    <a:bodyPr/>
                    <a:lstStyle/>
                    <a:p>
                      <a:pPr algn="ctr"/>
                      <a:r>
                        <a:rPr lang="en-GB" sz="1400" dirty="0" smtClean="0"/>
                        <a:t>No cycle</a:t>
                      </a:r>
                      <a:endParaRPr lang="en-GB" sz="1400" dirty="0"/>
                    </a:p>
                  </a:txBody>
                  <a:tcPr/>
                </a:tc>
                <a:tc>
                  <a:txBody>
                    <a:bodyPr/>
                    <a:lstStyle/>
                    <a:p>
                      <a:pPr algn="ctr"/>
                      <a:r>
                        <a:rPr lang="en-GB" dirty="0" smtClean="0"/>
                        <a:t>Ant</a:t>
                      </a:r>
                      <a:endParaRPr lang="en-GB" dirty="0"/>
                    </a:p>
                  </a:txBody>
                  <a:tcPr/>
                </a:tc>
              </a:tr>
              <a:tr h="370840">
                <a:tc>
                  <a:txBody>
                    <a:bodyPr/>
                    <a:lstStyle/>
                    <a:p>
                      <a:pPr algn="ctr" fontAlgn="b"/>
                      <a:r>
                        <a:rPr lang="en-GB" sz="1400" b="0" i="0" u="none" strike="noStrike" dirty="0">
                          <a:solidFill>
                            <a:srgbClr val="000000"/>
                          </a:solidFill>
                          <a:latin typeface="Calibri"/>
                        </a:rPr>
                        <a:t>CRPRLCKHCRPRLC (no cycle)</a:t>
                      </a:r>
                    </a:p>
                  </a:txBody>
                  <a:tcPr marL="9525" marR="9525" marT="9525" marB="0" anchor="b"/>
                </a:tc>
                <a:tc>
                  <a:txBody>
                    <a:bodyPr/>
                    <a:lstStyle/>
                    <a:p>
                      <a:pPr algn="ctr"/>
                      <a:r>
                        <a:rPr lang="en-GB" dirty="0" smtClean="0"/>
                        <a:t>91</a:t>
                      </a:r>
                      <a:endParaRPr lang="en-GB" dirty="0"/>
                    </a:p>
                  </a:txBody>
                  <a:tcPr/>
                </a:tc>
                <a:tc>
                  <a:txBody>
                    <a:bodyPr/>
                    <a:lstStyle/>
                    <a:p>
                      <a:pPr algn="ctr"/>
                      <a:r>
                        <a:rPr lang="en-GB" sz="1400" dirty="0" smtClean="0"/>
                        <a:t>No cycle</a:t>
                      </a:r>
                      <a:endParaRPr lang="en-GB" sz="1400" dirty="0"/>
                    </a:p>
                  </a:txBody>
                  <a:tcPr/>
                </a:tc>
                <a:tc>
                  <a:txBody>
                    <a:bodyPr/>
                    <a:lstStyle/>
                    <a:p>
                      <a:pPr algn="ctr"/>
                      <a:r>
                        <a:rPr lang="en-GB" dirty="0" smtClean="0"/>
                        <a:t>Ant</a:t>
                      </a:r>
                      <a:endParaRPr lang="en-GB" dirty="0"/>
                    </a:p>
                  </a:txBody>
                  <a:tcPr/>
                </a:tc>
              </a:tr>
              <a:tr h="370840">
                <a:tc>
                  <a:txBody>
                    <a:bodyPr/>
                    <a:lstStyle/>
                    <a:p>
                      <a:pPr algn="ctr" fontAlgn="b"/>
                      <a:r>
                        <a:rPr lang="en-GB" sz="1400" b="0" i="0" u="none" strike="noStrike" dirty="0">
                          <a:solidFill>
                            <a:srgbClr val="000000"/>
                          </a:solidFill>
                          <a:latin typeface="Calibri"/>
                        </a:rPr>
                        <a:t>QRPRLSH-</a:t>
                      </a:r>
                      <a:r>
                        <a:rPr lang="en-GB" sz="1400" b="0" i="0" u="none" strike="noStrike" dirty="0" err="1">
                          <a:solidFill>
                            <a:srgbClr val="000000"/>
                          </a:solidFill>
                          <a:latin typeface="Calibri"/>
                        </a:rPr>
                        <a:t>cyclo</a:t>
                      </a:r>
                      <a:r>
                        <a:rPr lang="en-GB" sz="1400" b="0" i="0" u="none" strike="noStrike" dirty="0">
                          <a:solidFill>
                            <a:srgbClr val="000000"/>
                          </a:solidFill>
                          <a:latin typeface="Calibri"/>
                        </a:rPr>
                        <a:t>(8-13)CGPMPC</a:t>
                      </a:r>
                    </a:p>
                  </a:txBody>
                  <a:tcPr marL="9525" marR="9525" marT="9525" marB="0" anchor="b"/>
                </a:tc>
                <a:tc>
                  <a:txBody>
                    <a:bodyPr/>
                    <a:lstStyle/>
                    <a:p>
                      <a:pPr algn="ctr"/>
                      <a:r>
                        <a:rPr lang="en-GB" dirty="0" smtClean="0"/>
                        <a:t>42</a:t>
                      </a:r>
                      <a:endParaRPr lang="en-GB" dirty="0"/>
                    </a:p>
                  </a:txBody>
                  <a:tcPr/>
                </a:tc>
                <a:tc>
                  <a:txBody>
                    <a:bodyPr/>
                    <a:lstStyle/>
                    <a:p>
                      <a:pPr algn="ctr"/>
                      <a:r>
                        <a:rPr lang="en-GB" sz="1400" dirty="0" smtClean="0"/>
                        <a:t>C-terminal </a:t>
                      </a:r>
                      <a:r>
                        <a:rPr lang="en-GB" sz="1400" dirty="0" err="1" smtClean="0"/>
                        <a:t>cysteine</a:t>
                      </a:r>
                      <a:r>
                        <a:rPr lang="en-GB" sz="1400" dirty="0" smtClean="0"/>
                        <a:t> replacement and </a:t>
                      </a:r>
                      <a:r>
                        <a:rPr lang="en-GB" sz="1400" dirty="0" err="1" smtClean="0"/>
                        <a:t>cyclisation</a:t>
                      </a:r>
                      <a:r>
                        <a:rPr lang="en-GB" sz="1400" dirty="0" smtClean="0"/>
                        <a:t> (no-K)</a:t>
                      </a:r>
                      <a:endParaRPr lang="en-GB" sz="1400" dirty="0"/>
                    </a:p>
                  </a:txBody>
                  <a:tcPr/>
                </a:tc>
                <a:tc>
                  <a:txBody>
                    <a:bodyPr/>
                    <a:lstStyle/>
                    <a:p>
                      <a:pPr algn="ctr"/>
                      <a:endParaRPr lang="en-GB" dirty="0"/>
                    </a:p>
                  </a:txBody>
                  <a:tcPr/>
                </a:tc>
              </a:tr>
              <a:tr h="370840">
                <a:tc>
                  <a:txBody>
                    <a:bodyPr/>
                    <a:lstStyle/>
                    <a:p>
                      <a:pPr algn="ctr" fontAlgn="b"/>
                      <a:r>
                        <a:rPr lang="en-GB" sz="1400" b="0" i="0" u="none" strike="noStrike" dirty="0">
                          <a:solidFill>
                            <a:srgbClr val="000000"/>
                          </a:solidFill>
                          <a:latin typeface="Calibri"/>
                        </a:rPr>
                        <a:t>QRPRLS-</a:t>
                      </a:r>
                      <a:r>
                        <a:rPr lang="en-GB" sz="1400" b="0" i="0" u="none" strike="noStrike" dirty="0" err="1">
                          <a:solidFill>
                            <a:srgbClr val="000000"/>
                          </a:solidFill>
                          <a:latin typeface="Calibri"/>
                        </a:rPr>
                        <a:t>cyclo</a:t>
                      </a:r>
                      <a:r>
                        <a:rPr lang="en-GB" sz="1400" b="0" i="0" u="none" strike="noStrike" dirty="0">
                          <a:solidFill>
                            <a:srgbClr val="000000"/>
                          </a:solidFill>
                          <a:latin typeface="Calibri"/>
                        </a:rPr>
                        <a:t>(7-13)CKGPMPC</a:t>
                      </a:r>
                    </a:p>
                  </a:txBody>
                  <a:tcPr marL="9525" marR="9525" marT="9525" marB="0" anchor="b"/>
                </a:tc>
                <a:tc>
                  <a:txBody>
                    <a:bodyPr/>
                    <a:lstStyle/>
                    <a:p>
                      <a:pPr algn="ctr"/>
                      <a:r>
                        <a:rPr lang="en-GB" dirty="0" smtClean="0"/>
                        <a:t>89</a:t>
                      </a:r>
                      <a:endParaRPr lang="en-GB" dirty="0"/>
                    </a:p>
                  </a:txBody>
                  <a:tcPr/>
                </a:tc>
                <a:tc>
                  <a:txBody>
                    <a:bodyPr/>
                    <a:lstStyle/>
                    <a:p>
                      <a:pPr algn="ctr"/>
                      <a:r>
                        <a:rPr lang="en-GB" sz="1400" dirty="0" smtClean="0"/>
                        <a:t>C-terminal </a:t>
                      </a:r>
                      <a:r>
                        <a:rPr lang="en-GB" sz="1400" dirty="0" err="1" smtClean="0"/>
                        <a:t>cysteine</a:t>
                      </a:r>
                      <a:r>
                        <a:rPr lang="en-GB" sz="1400" dirty="0" smtClean="0"/>
                        <a:t> replacement</a:t>
                      </a:r>
                      <a:r>
                        <a:rPr lang="en-GB" sz="1400" baseline="0" dirty="0" smtClean="0"/>
                        <a:t> and </a:t>
                      </a:r>
                      <a:r>
                        <a:rPr lang="en-GB" sz="1400" baseline="0" dirty="0" err="1" smtClean="0"/>
                        <a:t>cyclisation</a:t>
                      </a:r>
                      <a:r>
                        <a:rPr lang="en-GB" sz="1400" baseline="0" dirty="0" smtClean="0"/>
                        <a:t> (no-H)</a:t>
                      </a:r>
                      <a:endParaRPr lang="en-GB" sz="1400" dirty="0"/>
                    </a:p>
                  </a:txBody>
                  <a:tcPr/>
                </a:tc>
                <a:tc>
                  <a:txBody>
                    <a:bodyPr/>
                    <a:lstStyle/>
                    <a:p>
                      <a:pPr algn="ctr"/>
                      <a:r>
                        <a:rPr lang="en-GB" dirty="0" smtClean="0"/>
                        <a:t>Pa</a:t>
                      </a:r>
                      <a:endParaRPr lang="en-GB" dirty="0"/>
                    </a:p>
                  </a:txBody>
                  <a:tcPr/>
                </a:tc>
              </a:tr>
              <a:tr h="370840">
                <a:tc>
                  <a:txBody>
                    <a:bodyPr/>
                    <a:lstStyle/>
                    <a:p>
                      <a:pPr algn="ctr" fontAlgn="b"/>
                      <a:r>
                        <a:rPr lang="en-GB" sz="1400" b="0" i="0" u="none" strike="noStrike" dirty="0" err="1">
                          <a:solidFill>
                            <a:srgbClr val="000000"/>
                          </a:solidFill>
                          <a:latin typeface="Calibri"/>
                        </a:rPr>
                        <a:t>cyclo</a:t>
                      </a:r>
                      <a:r>
                        <a:rPr lang="en-GB" sz="1400" b="0" i="0" u="none" strike="noStrike" dirty="0">
                          <a:solidFill>
                            <a:srgbClr val="000000"/>
                          </a:solidFill>
                          <a:latin typeface="Calibri"/>
                        </a:rPr>
                        <a:t>(1-6)CRPRLC-</a:t>
                      </a:r>
                      <a:r>
                        <a:rPr lang="en-GB" sz="1400" b="0" i="0" u="none" strike="noStrike" dirty="0" err="1">
                          <a:solidFill>
                            <a:srgbClr val="000000"/>
                          </a:solidFill>
                          <a:latin typeface="Calibri"/>
                        </a:rPr>
                        <a:t>cyclo</a:t>
                      </a:r>
                      <a:r>
                        <a:rPr lang="en-GB" sz="1400" b="0" i="0" u="none" strike="noStrike" dirty="0">
                          <a:solidFill>
                            <a:srgbClr val="000000"/>
                          </a:solidFill>
                          <a:latin typeface="Calibri"/>
                        </a:rPr>
                        <a:t>(7-13)KHGPMPF</a:t>
                      </a:r>
                    </a:p>
                  </a:txBody>
                  <a:tcPr marL="9525" marR="9525" marT="9525" marB="0" anchor="b"/>
                </a:tc>
                <a:tc>
                  <a:txBody>
                    <a:bodyPr/>
                    <a:lstStyle/>
                    <a:p>
                      <a:pPr algn="ctr"/>
                      <a:r>
                        <a:rPr lang="en-GB" dirty="0" smtClean="0"/>
                        <a:t>97</a:t>
                      </a:r>
                      <a:endParaRPr lang="en-GB" dirty="0"/>
                    </a:p>
                  </a:txBody>
                  <a:tcPr/>
                </a:tc>
                <a:tc>
                  <a:txBody>
                    <a:bodyPr/>
                    <a:lstStyle/>
                    <a:p>
                      <a:pPr algn="ctr"/>
                      <a:r>
                        <a:rPr lang="en-GB" sz="1400" dirty="0" smtClean="0"/>
                        <a:t>Retains C-terminal sequence cyclised side-chain K</a:t>
                      </a:r>
                      <a:r>
                        <a:rPr lang="en-GB" sz="1400" baseline="0" dirty="0" smtClean="0"/>
                        <a:t> </a:t>
                      </a:r>
                      <a:r>
                        <a:rPr lang="en-GB" sz="1400" dirty="0" smtClean="0"/>
                        <a:t>(KH) to C-terminus</a:t>
                      </a:r>
                      <a:endParaRPr lang="en-GB" sz="1400" dirty="0"/>
                    </a:p>
                  </a:txBody>
                  <a:tcPr/>
                </a:tc>
                <a:tc>
                  <a:txBody>
                    <a:bodyPr/>
                    <a:lstStyle/>
                    <a:p>
                      <a:pPr algn="ctr"/>
                      <a:r>
                        <a:rPr lang="en-GB" dirty="0" smtClean="0"/>
                        <a:t>Pa</a:t>
                      </a:r>
                      <a:endParaRPr lang="en-GB" dirty="0"/>
                    </a:p>
                  </a:txBody>
                  <a:tcPr/>
                </a:tc>
              </a:tr>
              <a:tr h="1468720">
                <a:tc>
                  <a:txBody>
                    <a:bodyPr/>
                    <a:lstStyle/>
                    <a:p>
                      <a:pPr algn="ctr" fontAlgn="b"/>
                      <a:r>
                        <a:rPr lang="en-GB" sz="1400" b="0" i="0" u="none" strike="noStrike" dirty="0">
                          <a:solidFill>
                            <a:srgbClr val="000000"/>
                          </a:solidFill>
                          <a:latin typeface="Calibri"/>
                        </a:rPr>
                        <a:t>QRPRL-</a:t>
                      </a:r>
                      <a:r>
                        <a:rPr lang="en-GB" sz="1400" b="0" i="0" u="none" strike="noStrike" dirty="0" err="1">
                          <a:solidFill>
                            <a:srgbClr val="000000"/>
                          </a:solidFill>
                          <a:latin typeface="Calibri"/>
                        </a:rPr>
                        <a:t>cyclo</a:t>
                      </a:r>
                      <a:r>
                        <a:rPr lang="en-GB" sz="1400" b="0" i="0" u="none" strike="noStrike" dirty="0">
                          <a:solidFill>
                            <a:srgbClr val="000000"/>
                          </a:solidFill>
                          <a:latin typeface="Calibri"/>
                        </a:rPr>
                        <a:t>(6-11)CHKGPCPF</a:t>
                      </a:r>
                    </a:p>
                  </a:txBody>
                  <a:tcPr marL="9525" marR="9525" marT="9525" marB="0" anchor="b"/>
                </a:tc>
                <a:tc>
                  <a:txBody>
                    <a:bodyPr/>
                    <a:lstStyle/>
                    <a:p>
                      <a:pPr algn="ctr"/>
                      <a:r>
                        <a:rPr lang="en-GB" dirty="0" smtClean="0"/>
                        <a:t>101</a:t>
                      </a:r>
                      <a:endParaRPr lang="en-GB" dirty="0"/>
                    </a:p>
                  </a:txBody>
                  <a:tcPr/>
                </a:tc>
                <a:tc>
                  <a:txBody>
                    <a:bodyPr/>
                    <a:lstStyle/>
                    <a:p>
                      <a:pPr algn="ctr"/>
                      <a:r>
                        <a:rPr lang="en-GB" sz="1400" dirty="0" smtClean="0"/>
                        <a:t>Retains C-terminal sequence cyclised</a:t>
                      </a:r>
                      <a:r>
                        <a:rPr lang="en-GB" sz="1400" baseline="0" dirty="0" smtClean="0"/>
                        <a:t> around HK</a:t>
                      </a:r>
                      <a:endParaRPr lang="en-GB" sz="1400" dirty="0" smtClean="0"/>
                    </a:p>
                    <a:p>
                      <a:pPr algn="ctr"/>
                      <a:endParaRPr lang="en-GB" sz="1400" dirty="0"/>
                    </a:p>
                  </a:txBody>
                  <a:tcPr/>
                </a:tc>
                <a:tc>
                  <a:txBody>
                    <a:bodyPr/>
                    <a:lstStyle/>
                    <a:p>
                      <a:pPr algn="ctr"/>
                      <a:r>
                        <a:rPr lang="en-GB" dirty="0" smtClean="0"/>
                        <a:t>Pa</a:t>
                      </a:r>
                      <a:endParaRPr lang="en-GB" dirty="0"/>
                    </a:p>
                  </a:txBody>
                  <a:tcPr/>
                </a:tc>
              </a:tr>
              <a:tr h="370840">
                <a:tc>
                  <a:txBody>
                    <a:bodyPr/>
                    <a:lstStyle/>
                    <a:p>
                      <a:pPr algn="ctr" fontAlgn="b"/>
                      <a:r>
                        <a:rPr lang="en-GB" sz="1400" b="0" i="0" u="none" strike="noStrike" dirty="0">
                          <a:solidFill>
                            <a:srgbClr val="000000"/>
                          </a:solidFill>
                          <a:latin typeface="Calibri"/>
                        </a:rPr>
                        <a:t>QRPRL-</a:t>
                      </a:r>
                      <a:r>
                        <a:rPr lang="en-GB" sz="1400" b="0" i="0" u="none" strike="noStrike" dirty="0" err="1">
                          <a:solidFill>
                            <a:srgbClr val="000000"/>
                          </a:solidFill>
                          <a:latin typeface="Calibri"/>
                        </a:rPr>
                        <a:t>cyclo</a:t>
                      </a:r>
                      <a:r>
                        <a:rPr lang="en-GB" sz="1400" b="0" i="0" u="none" strike="noStrike" dirty="0">
                          <a:solidFill>
                            <a:srgbClr val="000000"/>
                          </a:solidFill>
                          <a:latin typeface="Calibri"/>
                        </a:rPr>
                        <a:t>(6-11)CKHGPCPF</a:t>
                      </a:r>
                    </a:p>
                  </a:txBody>
                  <a:tcPr marL="9525" marR="9525" marT="9525" marB="0" anchor="b"/>
                </a:tc>
                <a:tc>
                  <a:txBody>
                    <a:bodyPr/>
                    <a:lstStyle/>
                    <a:p>
                      <a:pPr algn="ctr"/>
                      <a:r>
                        <a:rPr lang="en-GB" dirty="0" smtClean="0"/>
                        <a:t>95</a:t>
                      </a:r>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Retains C-terminal sequence cyclised</a:t>
                      </a:r>
                      <a:r>
                        <a:rPr lang="en-GB" sz="1400" baseline="0" dirty="0" smtClean="0"/>
                        <a:t> around KH</a:t>
                      </a:r>
                      <a:endParaRPr lang="en-GB" sz="1400" dirty="0" smtClean="0"/>
                    </a:p>
                    <a:p>
                      <a:pPr algn="ctr"/>
                      <a:endParaRPr lang="en-GB" sz="1400" dirty="0"/>
                    </a:p>
                  </a:txBody>
                  <a:tcPr/>
                </a:tc>
                <a:tc>
                  <a:txBody>
                    <a:bodyPr/>
                    <a:lstStyle/>
                    <a:p>
                      <a:pPr algn="ctr"/>
                      <a:r>
                        <a:rPr lang="en-GB" dirty="0" smtClean="0"/>
                        <a:t>Pa</a:t>
                      </a:r>
                      <a:endParaRPr lang="en-GB" dirty="0"/>
                    </a:p>
                  </a:txBody>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GB" sz="3600" dirty="0" smtClean="0"/>
              <a:t>How do they work? Binding and dynamics at the </a:t>
            </a:r>
            <a:r>
              <a:rPr lang="en-GB" sz="3600" dirty="0" err="1" smtClean="0"/>
              <a:t>apelin</a:t>
            </a:r>
            <a:r>
              <a:rPr lang="en-GB" sz="3600" dirty="0" smtClean="0"/>
              <a:t> receptor</a:t>
            </a:r>
            <a:endParaRPr lang="en-GB" sz="3600" dirty="0"/>
          </a:p>
        </p:txBody>
      </p:sp>
      <p:sp>
        <p:nvSpPr>
          <p:cNvPr id="3" name="Content Placeholder 2"/>
          <p:cNvSpPr>
            <a:spLocks noGrp="1"/>
          </p:cNvSpPr>
          <p:nvPr>
            <p:ph idx="1"/>
          </p:nvPr>
        </p:nvSpPr>
        <p:spPr/>
        <p:txBody>
          <a:bodyPr>
            <a:normAutofit fontScale="92500" lnSpcReduction="10000"/>
          </a:bodyPr>
          <a:lstStyle/>
          <a:p>
            <a:r>
              <a:rPr lang="en-GB" dirty="0" smtClean="0"/>
              <a:t>We have investigated a number of agonists, partial agonists and antagonists at the </a:t>
            </a:r>
            <a:r>
              <a:rPr lang="en-GB" dirty="0" err="1" smtClean="0"/>
              <a:t>apelin</a:t>
            </a:r>
            <a:r>
              <a:rPr lang="en-GB" dirty="0" smtClean="0"/>
              <a:t> receptor using molecular dynamics</a:t>
            </a:r>
          </a:p>
          <a:p>
            <a:r>
              <a:rPr lang="en-GB" dirty="0" smtClean="0"/>
              <a:t>Typically ca. 150nsec simulations, in membrane with a water bath.</a:t>
            </a:r>
          </a:p>
          <a:p>
            <a:r>
              <a:rPr lang="en-GB" dirty="0" err="1" smtClean="0"/>
              <a:t>Charmm</a:t>
            </a:r>
            <a:r>
              <a:rPr lang="en-GB" dirty="0" smtClean="0"/>
              <a:t> (ff)/Amber accelerated by GPU technology.</a:t>
            </a:r>
          </a:p>
          <a:p>
            <a:r>
              <a:rPr lang="en-GB" dirty="0" smtClean="0"/>
              <a:t>Questions: what are the binding modes, interactions, and dynamics : can we relate these to potency, </a:t>
            </a:r>
            <a:r>
              <a:rPr lang="en-GB" dirty="0" err="1" smtClean="0"/>
              <a:t>agonism</a:t>
            </a:r>
            <a:r>
              <a:rPr lang="en-GB" dirty="0" smtClean="0"/>
              <a:t> and antagonism?</a:t>
            </a:r>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579296" cy="1143000"/>
          </a:xfrm>
        </p:spPr>
        <p:style>
          <a:lnRef idx="0">
            <a:schemeClr val="accent2"/>
          </a:lnRef>
          <a:fillRef idx="3">
            <a:schemeClr val="accent2"/>
          </a:fillRef>
          <a:effectRef idx="3">
            <a:schemeClr val="accent2"/>
          </a:effectRef>
          <a:fontRef idx="minor">
            <a:schemeClr val="lt1"/>
          </a:fontRef>
        </p:style>
        <p:txBody>
          <a:bodyPr>
            <a:noAutofit/>
          </a:bodyPr>
          <a:lstStyle/>
          <a:p>
            <a:r>
              <a:rPr lang="en-GB" sz="2800" dirty="0" smtClean="0"/>
              <a:t>Interesting to compare with published mutagenesis data</a:t>
            </a:r>
            <a:endParaRPr lang="en-GB" sz="2800" dirty="0"/>
          </a:p>
        </p:txBody>
      </p:sp>
      <p:pic>
        <p:nvPicPr>
          <p:cNvPr id="178181" name="Picture 5"/>
          <p:cNvPicPr>
            <a:picLocks noChangeAspect="1" noChangeArrowheads="1"/>
          </p:cNvPicPr>
          <p:nvPr/>
        </p:nvPicPr>
        <p:blipFill>
          <a:blip r:embed="rId2" cstate="print"/>
          <a:srcRect/>
          <a:stretch>
            <a:fillRect/>
          </a:stretch>
        </p:blipFill>
        <p:spPr bwMode="auto">
          <a:xfrm>
            <a:off x="4427984" y="1628800"/>
            <a:ext cx="4512543" cy="3240360"/>
          </a:xfrm>
          <a:prstGeom prst="rect">
            <a:avLst/>
          </a:prstGeom>
          <a:ln>
            <a:headEnd/>
            <a:tailEnd/>
          </a:ln>
        </p:spPr>
        <p:style>
          <a:lnRef idx="1">
            <a:schemeClr val="accent2"/>
          </a:lnRef>
          <a:fillRef idx="2">
            <a:schemeClr val="accent2"/>
          </a:fillRef>
          <a:effectRef idx="1">
            <a:schemeClr val="accent2"/>
          </a:effectRef>
          <a:fontRef idx="minor">
            <a:schemeClr val="dk1"/>
          </a:fontRef>
        </p:style>
      </p:pic>
      <p:pic>
        <p:nvPicPr>
          <p:cNvPr id="178182" name="Picture 6"/>
          <p:cNvPicPr>
            <a:picLocks noChangeAspect="1" noChangeArrowheads="1"/>
          </p:cNvPicPr>
          <p:nvPr/>
        </p:nvPicPr>
        <p:blipFill>
          <a:blip r:embed="rId3" cstate="print"/>
          <a:srcRect/>
          <a:stretch>
            <a:fillRect/>
          </a:stretch>
        </p:blipFill>
        <p:spPr bwMode="auto">
          <a:xfrm>
            <a:off x="179670" y="1628800"/>
            <a:ext cx="4142249" cy="3240360"/>
          </a:xfrm>
          <a:prstGeom prst="rect">
            <a:avLst/>
          </a:prstGeom>
          <a:ln>
            <a:headEnd/>
            <a:tailEnd/>
          </a:ln>
        </p:spPr>
        <p:style>
          <a:lnRef idx="1">
            <a:schemeClr val="accent3"/>
          </a:lnRef>
          <a:fillRef idx="2">
            <a:schemeClr val="accent3"/>
          </a:fillRef>
          <a:effectRef idx="1">
            <a:schemeClr val="accent3"/>
          </a:effectRef>
          <a:fontRef idx="minor">
            <a:schemeClr val="dk1"/>
          </a:fontRef>
        </p:style>
      </p:pic>
      <p:sp>
        <p:nvSpPr>
          <p:cNvPr id="11" name="TextBox 10"/>
          <p:cNvSpPr txBox="1"/>
          <p:nvPr/>
        </p:nvSpPr>
        <p:spPr>
          <a:xfrm>
            <a:off x="395536" y="5011341"/>
            <a:ext cx="3816424" cy="1846659"/>
          </a:xfrm>
          <a:prstGeom prst="rect">
            <a:avLst/>
          </a:prstGeom>
          <a:noFill/>
        </p:spPr>
        <p:txBody>
          <a:bodyPr wrap="square" rtlCol="0">
            <a:spAutoFit/>
          </a:bodyPr>
          <a:lstStyle/>
          <a:p>
            <a:r>
              <a:rPr lang="en-GB" dirty="0" smtClean="0"/>
              <a:t>Changing the sequence of the </a:t>
            </a:r>
            <a:r>
              <a:rPr lang="en-GB" dirty="0" err="1" smtClean="0"/>
              <a:t>apelin</a:t>
            </a:r>
            <a:r>
              <a:rPr lang="en-GB" dirty="0" smtClean="0"/>
              <a:t> peptide. </a:t>
            </a:r>
          </a:p>
          <a:p>
            <a:r>
              <a:rPr lang="en-GB" sz="1200" dirty="0" smtClean="0">
                <a:solidFill>
                  <a:srgbClr val="FF0000"/>
                </a:solidFill>
              </a:rPr>
              <a:t>The N-terminal domain of APJ, a CNS-based co-receptor for HIV-1, is essential for its receptor function and </a:t>
            </a:r>
            <a:r>
              <a:rPr lang="en-GB" sz="1200" dirty="0" err="1" smtClean="0">
                <a:solidFill>
                  <a:srgbClr val="FF0000"/>
                </a:solidFill>
              </a:rPr>
              <a:t>coreceptor</a:t>
            </a:r>
            <a:r>
              <a:rPr lang="en-GB" sz="1200" dirty="0" smtClean="0">
                <a:solidFill>
                  <a:srgbClr val="FF0000"/>
                </a:solidFill>
              </a:rPr>
              <a:t> activity. Zhou N, Zhang X, Fan X, </a:t>
            </a:r>
            <a:r>
              <a:rPr lang="en-GB" sz="1200" dirty="0" err="1" smtClean="0">
                <a:solidFill>
                  <a:srgbClr val="FF0000"/>
                </a:solidFill>
              </a:rPr>
              <a:t>Argyris</a:t>
            </a:r>
            <a:r>
              <a:rPr lang="en-GB" sz="1200" dirty="0" smtClean="0">
                <a:solidFill>
                  <a:srgbClr val="FF0000"/>
                </a:solidFill>
              </a:rPr>
              <a:t> E, Fang J, </a:t>
            </a:r>
            <a:r>
              <a:rPr lang="en-GB" sz="1200" dirty="0" err="1" smtClean="0">
                <a:solidFill>
                  <a:srgbClr val="FF0000"/>
                </a:solidFill>
              </a:rPr>
              <a:t>Acheampong</a:t>
            </a:r>
            <a:r>
              <a:rPr lang="en-GB" sz="1200" dirty="0" smtClean="0">
                <a:solidFill>
                  <a:srgbClr val="FF0000"/>
                </a:solidFill>
              </a:rPr>
              <a:t> E, </a:t>
            </a:r>
            <a:r>
              <a:rPr lang="en-GB" sz="1200" dirty="0" err="1" smtClean="0">
                <a:solidFill>
                  <a:srgbClr val="FF0000"/>
                </a:solidFill>
              </a:rPr>
              <a:t>DuBois</a:t>
            </a:r>
            <a:r>
              <a:rPr lang="en-GB" sz="1200" dirty="0" smtClean="0">
                <a:solidFill>
                  <a:srgbClr val="FF0000"/>
                </a:solidFill>
              </a:rPr>
              <a:t> GC, </a:t>
            </a:r>
            <a:r>
              <a:rPr lang="en-GB" sz="1200" dirty="0" err="1" smtClean="0">
                <a:solidFill>
                  <a:srgbClr val="FF0000"/>
                </a:solidFill>
              </a:rPr>
              <a:t>Pomerantz</a:t>
            </a:r>
            <a:r>
              <a:rPr lang="en-GB" sz="1200" dirty="0" smtClean="0">
                <a:solidFill>
                  <a:srgbClr val="FF0000"/>
                </a:solidFill>
              </a:rPr>
              <a:t> RJ. </a:t>
            </a:r>
            <a:r>
              <a:rPr lang="en-GB" sz="1200" b="1" dirty="0" smtClean="0">
                <a:solidFill>
                  <a:srgbClr val="FF0000"/>
                </a:solidFill>
              </a:rPr>
              <a:t>Virology 2003 317(1), 84-94.</a:t>
            </a:r>
          </a:p>
          <a:p>
            <a:endParaRPr lang="en-GB" dirty="0"/>
          </a:p>
        </p:txBody>
      </p:sp>
      <p:sp>
        <p:nvSpPr>
          <p:cNvPr id="12" name="TextBox 11"/>
          <p:cNvSpPr txBox="1"/>
          <p:nvPr/>
        </p:nvSpPr>
        <p:spPr>
          <a:xfrm>
            <a:off x="4788024" y="5011341"/>
            <a:ext cx="3816424" cy="1846659"/>
          </a:xfrm>
          <a:prstGeom prst="rect">
            <a:avLst/>
          </a:prstGeom>
          <a:noFill/>
        </p:spPr>
        <p:txBody>
          <a:bodyPr wrap="square" rtlCol="0">
            <a:spAutoFit/>
          </a:bodyPr>
          <a:lstStyle/>
          <a:p>
            <a:r>
              <a:rPr lang="en-GB" dirty="0" smtClean="0"/>
              <a:t>Changing the sequence of the APJ receptor. </a:t>
            </a:r>
          </a:p>
          <a:p>
            <a:r>
              <a:rPr lang="en-GB" sz="1200" dirty="0" smtClean="0">
                <a:solidFill>
                  <a:srgbClr val="FF0000"/>
                </a:solidFill>
              </a:rPr>
              <a:t>Structural and functional study of the apelin-13 peptide, an endogenous </a:t>
            </a:r>
            <a:r>
              <a:rPr lang="en-GB" sz="1200" dirty="0" err="1" smtClean="0">
                <a:solidFill>
                  <a:srgbClr val="FF0000"/>
                </a:solidFill>
              </a:rPr>
              <a:t>ligand</a:t>
            </a:r>
            <a:r>
              <a:rPr lang="en-GB" sz="1200" dirty="0" smtClean="0">
                <a:solidFill>
                  <a:srgbClr val="FF0000"/>
                </a:solidFill>
              </a:rPr>
              <a:t> of the HIV-1 </a:t>
            </a:r>
            <a:r>
              <a:rPr lang="en-GB" sz="1200" dirty="0" err="1" smtClean="0">
                <a:solidFill>
                  <a:srgbClr val="FF0000"/>
                </a:solidFill>
              </a:rPr>
              <a:t>coreceptor</a:t>
            </a:r>
            <a:r>
              <a:rPr lang="en-GB" sz="1200" dirty="0" smtClean="0">
                <a:solidFill>
                  <a:srgbClr val="FF0000"/>
                </a:solidFill>
              </a:rPr>
              <a:t>, APJ. </a:t>
            </a:r>
            <a:r>
              <a:rPr lang="en-GB" sz="1200" dirty="0" err="1" smtClean="0">
                <a:solidFill>
                  <a:srgbClr val="FF0000"/>
                </a:solidFill>
              </a:rPr>
              <a:t>Xuejun</a:t>
            </a:r>
            <a:r>
              <a:rPr lang="en-GB" sz="1200" dirty="0" smtClean="0">
                <a:solidFill>
                  <a:srgbClr val="FF0000"/>
                </a:solidFill>
              </a:rPr>
              <a:t> Fan, </a:t>
            </a:r>
            <a:r>
              <a:rPr lang="en-GB" sz="1200" dirty="0" err="1" smtClean="0">
                <a:solidFill>
                  <a:srgbClr val="FF0000"/>
                </a:solidFill>
              </a:rPr>
              <a:t>Naiming</a:t>
            </a:r>
            <a:r>
              <a:rPr lang="en-GB" sz="1200" dirty="0" smtClean="0">
                <a:solidFill>
                  <a:srgbClr val="FF0000"/>
                </a:solidFill>
              </a:rPr>
              <a:t> Zhou, </a:t>
            </a:r>
            <a:r>
              <a:rPr lang="en-GB" sz="1200" dirty="0" err="1" smtClean="0">
                <a:solidFill>
                  <a:srgbClr val="FF0000"/>
                </a:solidFill>
              </a:rPr>
              <a:t>Xiaoling</a:t>
            </a:r>
            <a:r>
              <a:rPr lang="en-GB" sz="1200" dirty="0" smtClean="0">
                <a:solidFill>
                  <a:srgbClr val="FF0000"/>
                </a:solidFill>
              </a:rPr>
              <a:t> Zhang, Muhammad </a:t>
            </a:r>
            <a:r>
              <a:rPr lang="en-GB" sz="1200" dirty="0" err="1" smtClean="0">
                <a:solidFill>
                  <a:srgbClr val="FF0000"/>
                </a:solidFill>
              </a:rPr>
              <a:t>Mukhtar,Zhixian</a:t>
            </a:r>
            <a:r>
              <a:rPr lang="en-GB" sz="1200" dirty="0" smtClean="0">
                <a:solidFill>
                  <a:srgbClr val="FF0000"/>
                </a:solidFill>
              </a:rPr>
              <a:t> Lu, </a:t>
            </a:r>
            <a:r>
              <a:rPr lang="en-GB" sz="1200" dirty="0" err="1" smtClean="0">
                <a:solidFill>
                  <a:srgbClr val="FF0000"/>
                </a:solidFill>
              </a:rPr>
              <a:t>Jianhua</a:t>
            </a:r>
            <a:r>
              <a:rPr lang="en-GB" sz="1200" dirty="0" smtClean="0">
                <a:solidFill>
                  <a:srgbClr val="FF0000"/>
                </a:solidFill>
              </a:rPr>
              <a:t> Fang, Garrett C. </a:t>
            </a:r>
            <a:r>
              <a:rPr lang="en-GB" sz="1200" dirty="0" err="1" smtClean="0">
                <a:solidFill>
                  <a:srgbClr val="FF0000"/>
                </a:solidFill>
              </a:rPr>
              <a:t>DuBois</a:t>
            </a:r>
            <a:r>
              <a:rPr lang="en-GB" sz="1200" dirty="0" smtClean="0">
                <a:solidFill>
                  <a:srgbClr val="FF0000"/>
                </a:solidFill>
              </a:rPr>
              <a:t> and Roger J. </a:t>
            </a:r>
            <a:r>
              <a:rPr lang="en-GB" sz="1200" dirty="0" err="1" smtClean="0">
                <a:solidFill>
                  <a:srgbClr val="FF0000"/>
                </a:solidFill>
              </a:rPr>
              <a:t>Pomerantz</a:t>
            </a:r>
            <a:r>
              <a:rPr lang="en-GB" sz="1200" dirty="0" smtClean="0">
                <a:solidFill>
                  <a:srgbClr val="FF0000"/>
                </a:solidFill>
              </a:rPr>
              <a:t>. </a:t>
            </a:r>
            <a:r>
              <a:rPr lang="en-GB" sz="1200" b="1" dirty="0" smtClean="0">
                <a:solidFill>
                  <a:srgbClr val="FF0000"/>
                </a:solidFill>
              </a:rPr>
              <a:t>Biochemistry 2003, 42, 10163-10168.</a:t>
            </a:r>
          </a:p>
          <a:p>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bwMode="auto">
          <a:xfrm>
            <a:off x="3581400" y="-76200"/>
            <a:ext cx="5427261" cy="4343400"/>
            <a:chOff x="2544" y="0"/>
            <a:chExt cx="2790" cy="2392"/>
          </a:xfrm>
        </p:grpSpPr>
        <p:sp>
          <p:nvSpPr>
            <p:cNvPr id="60418" name="AutoShape 2"/>
            <p:cNvSpPr>
              <a:spLocks noChangeAspect="1" noChangeArrowheads="1" noTextEdit="1"/>
            </p:cNvSpPr>
            <p:nvPr/>
          </p:nvSpPr>
          <p:spPr bwMode="auto">
            <a:xfrm>
              <a:off x="2544" y="0"/>
              <a:ext cx="2790" cy="12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grpSp>
          <p:nvGrpSpPr>
            <p:cNvPr id="6" name="Group 7"/>
            <p:cNvGrpSpPr>
              <a:grpSpLocks/>
            </p:cNvGrpSpPr>
            <p:nvPr/>
          </p:nvGrpSpPr>
          <p:grpSpPr bwMode="auto">
            <a:xfrm>
              <a:off x="2754" y="90"/>
              <a:ext cx="2479" cy="874"/>
              <a:chOff x="2754" y="90"/>
              <a:chExt cx="2479" cy="874"/>
            </a:xfrm>
          </p:grpSpPr>
          <p:pic>
            <p:nvPicPr>
              <p:cNvPr id="60421" name="Picture 5"/>
              <p:cNvPicPr>
                <a:picLocks noChangeAspect="1" noChangeArrowheads="1"/>
              </p:cNvPicPr>
              <p:nvPr/>
            </p:nvPicPr>
            <p:blipFill>
              <a:blip r:embed="rId2" cstate="print"/>
              <a:srcRect/>
              <a:stretch>
                <a:fillRect/>
              </a:stretch>
            </p:blipFill>
            <p:spPr bwMode="auto">
              <a:xfrm>
                <a:off x="2754" y="90"/>
                <a:ext cx="2479" cy="874"/>
              </a:xfrm>
              <a:prstGeom prst="rect">
                <a:avLst/>
              </a:prstGeom>
              <a:noFill/>
              <a:ln w="9525">
                <a:noFill/>
                <a:miter lim="800000"/>
                <a:headEnd/>
                <a:tailEnd/>
              </a:ln>
            </p:spPr>
          </p:pic>
          <p:pic>
            <p:nvPicPr>
              <p:cNvPr id="60422" name="Picture 6"/>
              <p:cNvPicPr>
                <a:picLocks noChangeAspect="1" noChangeArrowheads="1"/>
              </p:cNvPicPr>
              <p:nvPr/>
            </p:nvPicPr>
            <p:blipFill>
              <a:blip r:embed="rId3" cstate="print"/>
              <a:srcRect/>
              <a:stretch>
                <a:fillRect/>
              </a:stretch>
            </p:blipFill>
            <p:spPr bwMode="auto">
              <a:xfrm>
                <a:off x="2754" y="90"/>
                <a:ext cx="2479" cy="874"/>
              </a:xfrm>
              <a:prstGeom prst="rect">
                <a:avLst/>
              </a:prstGeom>
              <a:noFill/>
              <a:ln w="9525">
                <a:noFill/>
                <a:miter lim="800000"/>
                <a:headEnd/>
                <a:tailEnd/>
              </a:ln>
            </p:spPr>
          </p:pic>
        </p:grpSp>
        <p:grpSp>
          <p:nvGrpSpPr>
            <p:cNvPr id="7" name="Group 10"/>
            <p:cNvGrpSpPr>
              <a:grpSpLocks/>
            </p:cNvGrpSpPr>
            <p:nvPr/>
          </p:nvGrpSpPr>
          <p:grpSpPr bwMode="auto">
            <a:xfrm>
              <a:off x="3203" y="1019"/>
              <a:ext cx="112" cy="112"/>
              <a:chOff x="3203" y="1019"/>
              <a:chExt cx="112" cy="112"/>
            </a:xfrm>
          </p:grpSpPr>
          <p:sp>
            <p:nvSpPr>
              <p:cNvPr id="60424" name="Oval 8"/>
              <p:cNvSpPr>
                <a:spLocks noChangeArrowheads="1"/>
              </p:cNvSpPr>
              <p:nvPr/>
            </p:nvSpPr>
            <p:spPr bwMode="auto">
              <a:xfrm>
                <a:off x="3203" y="1019"/>
                <a:ext cx="112" cy="112"/>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425" name="Oval 9"/>
              <p:cNvSpPr>
                <a:spLocks noChangeArrowheads="1"/>
              </p:cNvSpPr>
              <p:nvPr/>
            </p:nvSpPr>
            <p:spPr bwMode="auto">
              <a:xfrm>
                <a:off x="3203" y="1019"/>
                <a:ext cx="112" cy="112"/>
              </a:xfrm>
              <a:prstGeom prst="ellipse">
                <a:avLst/>
              </a:prstGeom>
              <a:solidFill>
                <a:schemeClr val="bg1"/>
              </a:solidFill>
              <a:ln w="1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60427" name="Rectangle 11"/>
            <p:cNvSpPr>
              <a:spLocks noChangeArrowheads="1"/>
            </p:cNvSpPr>
            <p:nvPr/>
          </p:nvSpPr>
          <p:spPr bwMode="auto">
            <a:xfrm>
              <a:off x="3229" y="1030"/>
              <a:ext cx="63" cy="97"/>
            </a:xfrm>
            <a:prstGeom prst="rect">
              <a:avLst/>
            </a:prstGeom>
            <a:solidFill>
              <a:schemeClr val="bg1"/>
            </a:solid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effectLst/>
                  <a:latin typeface="Arial" pitchFamily="34" charset="0"/>
                  <a:cs typeface="Arial" pitchFamily="34" charset="0"/>
                </a:rPr>
                <a:t>Q</a:t>
              </a:r>
              <a:endParaRPr kumimoji="0" lang="en-US" sz="1800" b="0" i="0" u="none" strike="noStrike" cap="none" normalizeH="0" baseline="0" dirty="0" smtClean="0">
                <a:ln>
                  <a:noFill/>
                </a:ln>
                <a:effectLst/>
                <a:latin typeface="Arial" pitchFamily="34" charset="0"/>
                <a:cs typeface="Arial" pitchFamily="34" charset="0"/>
              </a:endParaRPr>
            </a:p>
          </p:txBody>
        </p:sp>
        <p:sp>
          <p:nvSpPr>
            <p:cNvPr id="60428" name="Oval 12"/>
            <p:cNvSpPr>
              <a:spLocks noChangeArrowheads="1"/>
            </p:cNvSpPr>
            <p:nvPr/>
          </p:nvSpPr>
          <p:spPr bwMode="auto">
            <a:xfrm>
              <a:off x="3323" y="1019"/>
              <a:ext cx="112" cy="112"/>
            </a:xfrm>
            <a:prstGeom prst="ellipse">
              <a:avLst/>
            </a:prstGeom>
            <a:solidFill>
              <a:schemeClr val="bg1"/>
            </a:solidFill>
            <a:ln w="1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429" name="Rectangle 13"/>
            <p:cNvSpPr>
              <a:spLocks noChangeArrowheads="1"/>
            </p:cNvSpPr>
            <p:nvPr/>
          </p:nvSpPr>
          <p:spPr bwMode="auto">
            <a:xfrm>
              <a:off x="3352" y="1030"/>
              <a:ext cx="5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effectLst/>
                  <a:latin typeface="Arial" pitchFamily="34" charset="0"/>
                  <a:cs typeface="Arial" pitchFamily="34" charset="0"/>
                </a:rPr>
                <a:t>R</a:t>
              </a:r>
              <a:endParaRPr kumimoji="0" lang="en-US" sz="1800" b="0" i="0" u="none" strike="noStrike" cap="none" normalizeH="0" baseline="0" smtClean="0">
                <a:ln>
                  <a:noFill/>
                </a:ln>
                <a:effectLst/>
                <a:latin typeface="Arial" pitchFamily="34" charset="0"/>
                <a:cs typeface="Arial" pitchFamily="34" charset="0"/>
              </a:endParaRPr>
            </a:p>
          </p:txBody>
        </p:sp>
        <p:sp>
          <p:nvSpPr>
            <p:cNvPr id="60430" name="Oval 14"/>
            <p:cNvSpPr>
              <a:spLocks noChangeArrowheads="1"/>
            </p:cNvSpPr>
            <p:nvPr/>
          </p:nvSpPr>
          <p:spPr bwMode="auto">
            <a:xfrm>
              <a:off x="3443" y="1019"/>
              <a:ext cx="112" cy="112"/>
            </a:xfrm>
            <a:prstGeom prst="ellipse">
              <a:avLst/>
            </a:prstGeom>
            <a:noFill/>
            <a:ln w="1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431" name="Rectangle 15"/>
            <p:cNvSpPr>
              <a:spLocks noChangeArrowheads="1"/>
            </p:cNvSpPr>
            <p:nvPr/>
          </p:nvSpPr>
          <p:spPr bwMode="auto">
            <a:xfrm>
              <a:off x="3473" y="1030"/>
              <a:ext cx="54"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effectLst/>
                  <a:latin typeface="Arial" pitchFamily="34" charset="0"/>
                  <a:cs typeface="Arial" pitchFamily="34" charset="0"/>
                </a:rPr>
                <a:t>P</a:t>
              </a:r>
              <a:endParaRPr kumimoji="0" lang="en-US" sz="1800" b="0" i="0" u="none" strike="noStrike" cap="none" normalizeH="0" baseline="0" smtClean="0">
                <a:ln>
                  <a:noFill/>
                </a:ln>
                <a:effectLst/>
                <a:latin typeface="Arial" pitchFamily="34" charset="0"/>
                <a:cs typeface="Arial" pitchFamily="34" charset="0"/>
              </a:endParaRPr>
            </a:p>
          </p:txBody>
        </p:sp>
        <p:sp>
          <p:nvSpPr>
            <p:cNvPr id="60432" name="Oval 16"/>
            <p:cNvSpPr>
              <a:spLocks noChangeArrowheads="1"/>
            </p:cNvSpPr>
            <p:nvPr/>
          </p:nvSpPr>
          <p:spPr bwMode="auto">
            <a:xfrm>
              <a:off x="3563" y="1019"/>
              <a:ext cx="112" cy="112"/>
            </a:xfrm>
            <a:prstGeom prst="ellipse">
              <a:avLst/>
            </a:prstGeom>
            <a:noFill/>
            <a:ln w="1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433" name="Rectangle 17"/>
            <p:cNvSpPr>
              <a:spLocks noChangeArrowheads="1"/>
            </p:cNvSpPr>
            <p:nvPr/>
          </p:nvSpPr>
          <p:spPr bwMode="auto">
            <a:xfrm>
              <a:off x="3592" y="1030"/>
              <a:ext cx="5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effectLst/>
                  <a:latin typeface="Arial" pitchFamily="34" charset="0"/>
                  <a:cs typeface="Arial" pitchFamily="34" charset="0"/>
                </a:rPr>
                <a:t>R</a:t>
              </a:r>
              <a:endParaRPr kumimoji="0" lang="en-US" sz="1800" b="0" i="0" u="none" strike="noStrike" cap="none" normalizeH="0" baseline="0" smtClean="0">
                <a:ln>
                  <a:noFill/>
                </a:ln>
                <a:effectLst/>
                <a:latin typeface="Arial" pitchFamily="34" charset="0"/>
                <a:cs typeface="Arial" pitchFamily="34" charset="0"/>
              </a:endParaRPr>
            </a:p>
          </p:txBody>
        </p:sp>
        <p:sp>
          <p:nvSpPr>
            <p:cNvPr id="60434" name="Oval 18"/>
            <p:cNvSpPr>
              <a:spLocks noChangeArrowheads="1"/>
            </p:cNvSpPr>
            <p:nvPr/>
          </p:nvSpPr>
          <p:spPr bwMode="auto">
            <a:xfrm>
              <a:off x="3683" y="1019"/>
              <a:ext cx="112" cy="112"/>
            </a:xfrm>
            <a:prstGeom prst="ellipse">
              <a:avLst/>
            </a:prstGeom>
            <a:noFill/>
            <a:ln w="1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435" name="Rectangle 19"/>
            <p:cNvSpPr>
              <a:spLocks noChangeArrowheads="1"/>
            </p:cNvSpPr>
            <p:nvPr/>
          </p:nvSpPr>
          <p:spPr bwMode="auto">
            <a:xfrm>
              <a:off x="3716" y="1030"/>
              <a:ext cx="4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effectLst/>
                  <a:latin typeface="Arial" pitchFamily="34" charset="0"/>
                  <a:cs typeface="Arial" pitchFamily="34" charset="0"/>
                </a:rPr>
                <a:t>L</a:t>
              </a:r>
              <a:endParaRPr kumimoji="0" lang="en-US" sz="1800" b="0" i="0" u="none" strike="noStrike" cap="none" normalizeH="0" baseline="0" smtClean="0">
                <a:ln>
                  <a:noFill/>
                </a:ln>
                <a:effectLst/>
                <a:latin typeface="Arial" pitchFamily="34" charset="0"/>
                <a:cs typeface="Arial" pitchFamily="34" charset="0"/>
              </a:endParaRPr>
            </a:p>
          </p:txBody>
        </p:sp>
        <p:sp>
          <p:nvSpPr>
            <p:cNvPr id="60436" name="Oval 20"/>
            <p:cNvSpPr>
              <a:spLocks noChangeArrowheads="1"/>
            </p:cNvSpPr>
            <p:nvPr/>
          </p:nvSpPr>
          <p:spPr bwMode="auto">
            <a:xfrm>
              <a:off x="3803" y="1019"/>
              <a:ext cx="112" cy="112"/>
            </a:xfrm>
            <a:prstGeom prst="ellipse">
              <a:avLst/>
            </a:prstGeom>
            <a:noFill/>
            <a:ln w="1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437" name="Rectangle 21"/>
            <p:cNvSpPr>
              <a:spLocks noChangeArrowheads="1"/>
            </p:cNvSpPr>
            <p:nvPr/>
          </p:nvSpPr>
          <p:spPr bwMode="auto">
            <a:xfrm>
              <a:off x="3833" y="1030"/>
              <a:ext cx="54"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effectLst/>
                  <a:latin typeface="Arial" pitchFamily="34" charset="0"/>
                  <a:cs typeface="Arial" pitchFamily="34" charset="0"/>
                </a:rPr>
                <a:t>S</a:t>
              </a:r>
              <a:endParaRPr kumimoji="0" lang="en-US" sz="1800" b="0" i="0" u="none" strike="noStrike" cap="none" normalizeH="0" baseline="0" smtClean="0">
                <a:ln>
                  <a:noFill/>
                </a:ln>
                <a:effectLst/>
                <a:latin typeface="Arial" pitchFamily="34" charset="0"/>
                <a:cs typeface="Arial" pitchFamily="34" charset="0"/>
              </a:endParaRPr>
            </a:p>
          </p:txBody>
        </p:sp>
        <p:grpSp>
          <p:nvGrpSpPr>
            <p:cNvPr id="8" name="Group 24"/>
            <p:cNvGrpSpPr>
              <a:grpSpLocks/>
            </p:cNvGrpSpPr>
            <p:nvPr/>
          </p:nvGrpSpPr>
          <p:grpSpPr bwMode="auto">
            <a:xfrm>
              <a:off x="3923" y="1019"/>
              <a:ext cx="112" cy="112"/>
              <a:chOff x="3923" y="1019"/>
              <a:chExt cx="112" cy="112"/>
            </a:xfrm>
          </p:grpSpPr>
          <p:sp>
            <p:nvSpPr>
              <p:cNvPr id="60438" name="Oval 22"/>
              <p:cNvSpPr>
                <a:spLocks noChangeArrowheads="1"/>
              </p:cNvSpPr>
              <p:nvPr/>
            </p:nvSpPr>
            <p:spPr bwMode="auto">
              <a:xfrm>
                <a:off x="3923" y="1019"/>
                <a:ext cx="112" cy="112"/>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439" name="Oval 23"/>
              <p:cNvSpPr>
                <a:spLocks noChangeArrowheads="1"/>
              </p:cNvSpPr>
              <p:nvPr/>
            </p:nvSpPr>
            <p:spPr bwMode="auto">
              <a:xfrm>
                <a:off x="3923" y="1019"/>
                <a:ext cx="112" cy="112"/>
              </a:xfrm>
              <a:prstGeom prst="ellipse">
                <a:avLst/>
              </a:prstGeom>
              <a:solidFill>
                <a:schemeClr val="bg1"/>
              </a:solidFill>
              <a:ln w="1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60441" name="Rectangle 25"/>
            <p:cNvSpPr>
              <a:spLocks noChangeArrowheads="1"/>
            </p:cNvSpPr>
            <p:nvPr/>
          </p:nvSpPr>
          <p:spPr bwMode="auto">
            <a:xfrm>
              <a:off x="3952" y="1030"/>
              <a:ext cx="59" cy="97"/>
            </a:xfrm>
            <a:prstGeom prst="rect">
              <a:avLst/>
            </a:prstGeom>
            <a:solidFill>
              <a:schemeClr val="bg1"/>
            </a:solid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effectLst/>
                  <a:latin typeface="Arial" pitchFamily="34" charset="0"/>
                  <a:cs typeface="Arial" pitchFamily="34" charset="0"/>
                </a:rPr>
                <a:t>H</a:t>
              </a:r>
              <a:endParaRPr kumimoji="0" lang="en-US" sz="1800" b="0" i="0" u="none" strike="noStrike" cap="none" normalizeH="0" baseline="0" smtClean="0">
                <a:ln>
                  <a:noFill/>
                </a:ln>
                <a:effectLst/>
                <a:latin typeface="Arial" pitchFamily="34" charset="0"/>
                <a:cs typeface="Arial" pitchFamily="34" charset="0"/>
              </a:endParaRPr>
            </a:p>
          </p:txBody>
        </p:sp>
        <p:sp>
          <p:nvSpPr>
            <p:cNvPr id="60442" name="Oval 26"/>
            <p:cNvSpPr>
              <a:spLocks noChangeArrowheads="1"/>
            </p:cNvSpPr>
            <p:nvPr/>
          </p:nvSpPr>
          <p:spPr bwMode="auto">
            <a:xfrm>
              <a:off x="4043" y="1019"/>
              <a:ext cx="112" cy="112"/>
            </a:xfrm>
            <a:prstGeom prst="ellipse">
              <a:avLst/>
            </a:prstGeom>
            <a:noFill/>
            <a:ln w="1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443" name="Rectangle 27"/>
            <p:cNvSpPr>
              <a:spLocks noChangeArrowheads="1"/>
            </p:cNvSpPr>
            <p:nvPr/>
          </p:nvSpPr>
          <p:spPr bwMode="auto">
            <a:xfrm>
              <a:off x="4072" y="1030"/>
              <a:ext cx="5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effectLst/>
                  <a:latin typeface="Arial" pitchFamily="34" charset="0"/>
                  <a:cs typeface="Arial" pitchFamily="34" charset="0"/>
                </a:rPr>
                <a:t>K</a:t>
              </a:r>
              <a:endParaRPr kumimoji="0" lang="en-US" sz="1800" b="0" i="0" u="none" strike="noStrike" cap="none" normalizeH="0" baseline="0" smtClean="0">
                <a:ln>
                  <a:noFill/>
                </a:ln>
                <a:effectLst/>
                <a:latin typeface="Arial" pitchFamily="34" charset="0"/>
                <a:cs typeface="Arial" pitchFamily="34" charset="0"/>
              </a:endParaRPr>
            </a:p>
          </p:txBody>
        </p:sp>
        <p:sp>
          <p:nvSpPr>
            <p:cNvPr id="60444" name="Oval 28"/>
            <p:cNvSpPr>
              <a:spLocks noChangeArrowheads="1"/>
            </p:cNvSpPr>
            <p:nvPr/>
          </p:nvSpPr>
          <p:spPr bwMode="auto">
            <a:xfrm>
              <a:off x="4163" y="1019"/>
              <a:ext cx="112" cy="112"/>
            </a:xfrm>
            <a:prstGeom prst="ellipse">
              <a:avLst/>
            </a:prstGeom>
            <a:noFill/>
            <a:ln w="1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445" name="Rectangle 29"/>
            <p:cNvSpPr>
              <a:spLocks noChangeArrowheads="1"/>
            </p:cNvSpPr>
            <p:nvPr/>
          </p:nvSpPr>
          <p:spPr bwMode="auto">
            <a:xfrm>
              <a:off x="4189" y="1030"/>
              <a:ext cx="63"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effectLst/>
                  <a:latin typeface="Arial" pitchFamily="34" charset="0"/>
                  <a:cs typeface="Arial" pitchFamily="34" charset="0"/>
                </a:rPr>
                <a:t>G</a:t>
              </a:r>
              <a:endParaRPr kumimoji="0" lang="en-US" sz="1800" b="0" i="0" u="none" strike="noStrike" cap="none" normalizeH="0" baseline="0" smtClean="0">
                <a:ln>
                  <a:noFill/>
                </a:ln>
                <a:effectLst/>
                <a:latin typeface="Arial" pitchFamily="34" charset="0"/>
                <a:cs typeface="Arial" pitchFamily="34" charset="0"/>
              </a:endParaRPr>
            </a:p>
          </p:txBody>
        </p:sp>
        <p:sp>
          <p:nvSpPr>
            <p:cNvPr id="60446" name="Oval 30"/>
            <p:cNvSpPr>
              <a:spLocks noChangeArrowheads="1"/>
            </p:cNvSpPr>
            <p:nvPr/>
          </p:nvSpPr>
          <p:spPr bwMode="auto">
            <a:xfrm>
              <a:off x="4283" y="1019"/>
              <a:ext cx="112" cy="112"/>
            </a:xfrm>
            <a:prstGeom prst="ellipse">
              <a:avLst/>
            </a:prstGeom>
            <a:noFill/>
            <a:ln w="1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447" name="Rectangle 31"/>
            <p:cNvSpPr>
              <a:spLocks noChangeArrowheads="1"/>
            </p:cNvSpPr>
            <p:nvPr/>
          </p:nvSpPr>
          <p:spPr bwMode="auto">
            <a:xfrm>
              <a:off x="4313" y="1030"/>
              <a:ext cx="54"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effectLst/>
                  <a:latin typeface="Arial" pitchFamily="34" charset="0"/>
                  <a:cs typeface="Arial" pitchFamily="34" charset="0"/>
                </a:rPr>
                <a:t>P</a:t>
              </a:r>
              <a:endParaRPr kumimoji="0" lang="en-US" sz="1800" b="0" i="0" u="none" strike="noStrike" cap="none" normalizeH="0" baseline="0" smtClean="0">
                <a:ln>
                  <a:noFill/>
                </a:ln>
                <a:effectLst/>
                <a:latin typeface="Arial" pitchFamily="34" charset="0"/>
                <a:cs typeface="Arial" pitchFamily="34" charset="0"/>
              </a:endParaRPr>
            </a:p>
          </p:txBody>
        </p:sp>
        <p:sp>
          <p:nvSpPr>
            <p:cNvPr id="60448" name="Oval 32"/>
            <p:cNvSpPr>
              <a:spLocks noChangeArrowheads="1"/>
            </p:cNvSpPr>
            <p:nvPr/>
          </p:nvSpPr>
          <p:spPr bwMode="auto">
            <a:xfrm>
              <a:off x="4403" y="1019"/>
              <a:ext cx="112" cy="112"/>
            </a:xfrm>
            <a:prstGeom prst="ellipse">
              <a:avLst/>
            </a:prstGeom>
            <a:noFill/>
            <a:ln w="1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449" name="Rectangle 33"/>
            <p:cNvSpPr>
              <a:spLocks noChangeArrowheads="1"/>
            </p:cNvSpPr>
            <p:nvPr/>
          </p:nvSpPr>
          <p:spPr bwMode="auto">
            <a:xfrm>
              <a:off x="4427" y="1030"/>
              <a:ext cx="68"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effectLst/>
                  <a:latin typeface="Arial" pitchFamily="34" charset="0"/>
                  <a:cs typeface="Arial" pitchFamily="34" charset="0"/>
                </a:rPr>
                <a:t>M</a:t>
              </a:r>
              <a:endParaRPr kumimoji="0" lang="en-US" sz="1800" b="0" i="0" u="none" strike="noStrike" cap="none" normalizeH="0" baseline="0" smtClean="0">
                <a:ln>
                  <a:noFill/>
                </a:ln>
                <a:effectLst/>
                <a:latin typeface="Arial" pitchFamily="34" charset="0"/>
                <a:cs typeface="Arial" pitchFamily="34" charset="0"/>
              </a:endParaRPr>
            </a:p>
          </p:txBody>
        </p:sp>
        <p:grpSp>
          <p:nvGrpSpPr>
            <p:cNvPr id="9" name="Group 36"/>
            <p:cNvGrpSpPr>
              <a:grpSpLocks/>
            </p:cNvGrpSpPr>
            <p:nvPr/>
          </p:nvGrpSpPr>
          <p:grpSpPr bwMode="auto">
            <a:xfrm>
              <a:off x="4523" y="1019"/>
              <a:ext cx="112" cy="112"/>
              <a:chOff x="4523" y="1019"/>
              <a:chExt cx="112" cy="112"/>
            </a:xfrm>
          </p:grpSpPr>
          <p:sp>
            <p:nvSpPr>
              <p:cNvPr id="60450" name="Oval 34"/>
              <p:cNvSpPr>
                <a:spLocks noChangeArrowheads="1"/>
              </p:cNvSpPr>
              <p:nvPr/>
            </p:nvSpPr>
            <p:spPr bwMode="auto">
              <a:xfrm>
                <a:off x="4523" y="1019"/>
                <a:ext cx="112" cy="112"/>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451" name="Oval 35"/>
              <p:cNvSpPr>
                <a:spLocks noChangeArrowheads="1"/>
              </p:cNvSpPr>
              <p:nvPr/>
            </p:nvSpPr>
            <p:spPr bwMode="auto">
              <a:xfrm>
                <a:off x="4523" y="1019"/>
                <a:ext cx="112" cy="112"/>
              </a:xfrm>
              <a:prstGeom prst="ellipse">
                <a:avLst/>
              </a:prstGeom>
              <a:solidFill>
                <a:schemeClr val="bg1"/>
              </a:solidFill>
              <a:ln w="1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60453" name="Rectangle 37"/>
            <p:cNvSpPr>
              <a:spLocks noChangeArrowheads="1"/>
            </p:cNvSpPr>
            <p:nvPr/>
          </p:nvSpPr>
          <p:spPr bwMode="auto">
            <a:xfrm>
              <a:off x="4553" y="1030"/>
              <a:ext cx="54" cy="97"/>
            </a:xfrm>
            <a:prstGeom prst="rect">
              <a:avLst/>
            </a:prstGeom>
            <a:solidFill>
              <a:schemeClr val="bg1"/>
            </a:solid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effectLst/>
                  <a:latin typeface="Arial" pitchFamily="34" charset="0"/>
                  <a:cs typeface="Arial" pitchFamily="34" charset="0"/>
                </a:rPr>
                <a:t>P</a:t>
              </a:r>
              <a:endParaRPr kumimoji="0" lang="en-US" sz="1800" b="0" i="0" u="none" strike="noStrike" cap="none" normalizeH="0" baseline="0" dirty="0" smtClean="0">
                <a:ln>
                  <a:noFill/>
                </a:ln>
                <a:effectLst/>
                <a:latin typeface="Arial" pitchFamily="34" charset="0"/>
                <a:cs typeface="Arial" pitchFamily="34" charset="0"/>
              </a:endParaRPr>
            </a:p>
          </p:txBody>
        </p:sp>
        <p:grpSp>
          <p:nvGrpSpPr>
            <p:cNvPr id="10" name="Group 40"/>
            <p:cNvGrpSpPr>
              <a:grpSpLocks/>
            </p:cNvGrpSpPr>
            <p:nvPr/>
          </p:nvGrpSpPr>
          <p:grpSpPr bwMode="auto">
            <a:xfrm>
              <a:off x="4643" y="1019"/>
              <a:ext cx="112" cy="112"/>
              <a:chOff x="4643" y="1019"/>
              <a:chExt cx="112" cy="112"/>
            </a:xfrm>
          </p:grpSpPr>
          <p:sp>
            <p:nvSpPr>
              <p:cNvPr id="60454" name="Oval 38"/>
              <p:cNvSpPr>
                <a:spLocks noChangeArrowheads="1"/>
              </p:cNvSpPr>
              <p:nvPr/>
            </p:nvSpPr>
            <p:spPr bwMode="auto">
              <a:xfrm>
                <a:off x="4643" y="1019"/>
                <a:ext cx="112" cy="112"/>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455" name="Oval 39"/>
              <p:cNvSpPr>
                <a:spLocks noChangeArrowheads="1"/>
              </p:cNvSpPr>
              <p:nvPr/>
            </p:nvSpPr>
            <p:spPr bwMode="auto">
              <a:xfrm>
                <a:off x="4643" y="1019"/>
                <a:ext cx="112" cy="112"/>
              </a:xfrm>
              <a:prstGeom prst="ellipse">
                <a:avLst/>
              </a:prstGeom>
              <a:solidFill>
                <a:schemeClr val="bg1"/>
              </a:solidFill>
              <a:ln w="1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60457" name="Rectangle 41"/>
            <p:cNvSpPr>
              <a:spLocks noChangeArrowheads="1"/>
            </p:cNvSpPr>
            <p:nvPr/>
          </p:nvSpPr>
          <p:spPr bwMode="auto">
            <a:xfrm>
              <a:off x="4676" y="1030"/>
              <a:ext cx="4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effectLst/>
                  <a:latin typeface="Arial" pitchFamily="34" charset="0"/>
                  <a:cs typeface="Arial" pitchFamily="34" charset="0"/>
                </a:rPr>
                <a:t>F</a:t>
              </a:r>
              <a:endParaRPr kumimoji="0" lang="en-US" sz="1800" b="0" i="0" u="none" strike="noStrike" cap="none" normalizeH="0" baseline="0" smtClean="0">
                <a:ln>
                  <a:noFill/>
                </a:ln>
                <a:effectLst/>
                <a:latin typeface="Arial" pitchFamily="34" charset="0"/>
                <a:cs typeface="Arial" pitchFamily="34" charset="0"/>
              </a:endParaRPr>
            </a:p>
          </p:txBody>
        </p:sp>
        <p:sp>
          <p:nvSpPr>
            <p:cNvPr id="60463" name="Rectangle 47"/>
            <p:cNvSpPr>
              <a:spLocks noChangeArrowheads="1"/>
            </p:cNvSpPr>
            <p:nvPr/>
          </p:nvSpPr>
          <p:spPr bwMode="auto">
            <a:xfrm>
              <a:off x="3352" y="1308"/>
              <a:ext cx="0" cy="1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effectLst/>
                <a:latin typeface="Arial" pitchFamily="34" charset="0"/>
                <a:cs typeface="Arial" pitchFamily="34" charset="0"/>
              </a:endParaRPr>
            </a:p>
          </p:txBody>
        </p:sp>
        <p:sp>
          <p:nvSpPr>
            <p:cNvPr id="60503" name="Rectangle 87"/>
            <p:cNvSpPr>
              <a:spLocks noChangeArrowheads="1"/>
            </p:cNvSpPr>
            <p:nvPr/>
          </p:nvSpPr>
          <p:spPr bwMode="auto">
            <a:xfrm>
              <a:off x="3833" y="1908"/>
              <a:ext cx="0" cy="1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effectLst/>
                <a:latin typeface="Arial" pitchFamily="34" charset="0"/>
                <a:cs typeface="Arial" pitchFamily="34" charset="0"/>
              </a:endParaRPr>
            </a:p>
          </p:txBody>
        </p:sp>
        <p:sp>
          <p:nvSpPr>
            <p:cNvPr id="60509" name="Rectangle 93"/>
            <p:cNvSpPr>
              <a:spLocks noChangeArrowheads="1"/>
            </p:cNvSpPr>
            <p:nvPr/>
          </p:nvSpPr>
          <p:spPr bwMode="auto">
            <a:xfrm>
              <a:off x="4072" y="1908"/>
              <a:ext cx="0" cy="1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effectLst/>
                <a:latin typeface="Arial" pitchFamily="34" charset="0"/>
                <a:cs typeface="Arial" pitchFamily="34" charset="0"/>
              </a:endParaRPr>
            </a:p>
          </p:txBody>
        </p:sp>
        <p:sp>
          <p:nvSpPr>
            <p:cNvPr id="60531" name="Rectangle 115"/>
            <p:cNvSpPr>
              <a:spLocks noChangeArrowheads="1"/>
            </p:cNvSpPr>
            <p:nvPr/>
          </p:nvSpPr>
          <p:spPr bwMode="auto">
            <a:xfrm>
              <a:off x="4189" y="2208"/>
              <a:ext cx="0" cy="1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effectLst/>
                <a:latin typeface="Arial" pitchFamily="34" charset="0"/>
                <a:cs typeface="Arial" pitchFamily="34" charset="0"/>
              </a:endParaRPr>
            </a:p>
          </p:txBody>
        </p:sp>
        <p:sp>
          <p:nvSpPr>
            <p:cNvPr id="60544" name="Rectangle 128"/>
            <p:cNvSpPr>
              <a:spLocks noChangeArrowheads="1"/>
            </p:cNvSpPr>
            <p:nvPr/>
          </p:nvSpPr>
          <p:spPr bwMode="auto">
            <a:xfrm>
              <a:off x="2724" y="1018"/>
              <a:ext cx="256"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effectLst/>
                  <a:latin typeface="Arial" pitchFamily="34" charset="0"/>
                  <a:cs typeface="Arial" pitchFamily="34" charset="0"/>
                </a:rPr>
                <a:t>apelin</a:t>
              </a:r>
              <a:endParaRPr kumimoji="0" lang="en-US" sz="1800" b="0" i="0" u="none" strike="noStrike" cap="none" normalizeH="0" baseline="0" dirty="0" smtClean="0">
                <a:ln>
                  <a:noFill/>
                </a:ln>
                <a:effectLst/>
                <a:latin typeface="Arial" pitchFamily="34" charset="0"/>
                <a:cs typeface="Arial" pitchFamily="34" charset="0"/>
              </a:endParaRPr>
            </a:p>
          </p:txBody>
        </p:sp>
        <p:sp>
          <p:nvSpPr>
            <p:cNvPr id="60545" name="Rectangle 129"/>
            <p:cNvSpPr>
              <a:spLocks noChangeArrowheads="1"/>
            </p:cNvSpPr>
            <p:nvPr/>
          </p:nvSpPr>
          <p:spPr bwMode="auto">
            <a:xfrm>
              <a:off x="2986" y="1018"/>
              <a:ext cx="29"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effectLst/>
                  <a:latin typeface="Arial" pitchFamily="34" charset="0"/>
                  <a:cs typeface="Arial" pitchFamily="34" charset="0"/>
                </a:rPr>
                <a:t>-</a:t>
              </a:r>
              <a:endParaRPr kumimoji="0" lang="en-US" sz="1800" b="0" i="0" u="none" strike="noStrike" cap="none" normalizeH="0" baseline="0" smtClean="0">
                <a:ln>
                  <a:noFill/>
                </a:ln>
                <a:effectLst/>
                <a:latin typeface="Arial" pitchFamily="34" charset="0"/>
                <a:cs typeface="Arial" pitchFamily="34" charset="0"/>
              </a:endParaRPr>
            </a:p>
          </p:txBody>
        </p:sp>
        <p:sp>
          <p:nvSpPr>
            <p:cNvPr id="60546" name="Rectangle 130"/>
            <p:cNvSpPr>
              <a:spLocks noChangeArrowheads="1"/>
            </p:cNvSpPr>
            <p:nvPr/>
          </p:nvSpPr>
          <p:spPr bwMode="auto">
            <a:xfrm>
              <a:off x="3014" y="1018"/>
              <a:ext cx="99" cy="107"/>
            </a:xfrm>
            <a:prstGeom prst="rect">
              <a:avLst/>
            </a:prstGeom>
            <a:solidFill>
              <a:schemeClr val="bg1"/>
            </a:solid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effectLst/>
                  <a:latin typeface="Arial" pitchFamily="34" charset="0"/>
                  <a:cs typeface="Arial" pitchFamily="34" charset="0"/>
                </a:rPr>
                <a:t>13</a:t>
              </a:r>
              <a:endParaRPr kumimoji="0" lang="en-US" sz="1800" b="0" i="0" u="none" strike="noStrike" cap="none" normalizeH="0" baseline="0" smtClean="0">
                <a:ln>
                  <a:noFill/>
                </a:ln>
                <a:effectLst/>
                <a:latin typeface="Arial" pitchFamily="34" charset="0"/>
                <a:cs typeface="Arial" pitchFamily="34" charset="0"/>
              </a:endParaRPr>
            </a:p>
          </p:txBody>
        </p:sp>
      </p:grpSp>
      <p:sp>
        <p:nvSpPr>
          <p:cNvPr id="2" name="Title 1"/>
          <p:cNvSpPr>
            <a:spLocks noGrp="1"/>
          </p:cNvSpPr>
          <p:nvPr>
            <p:ph type="title"/>
          </p:nvPr>
        </p:nvSpPr>
        <p:spPr>
          <a:xfrm>
            <a:off x="609600" y="381000"/>
            <a:ext cx="2971800" cy="1143000"/>
          </a:xfrm>
        </p:spPr>
        <p:style>
          <a:lnRef idx="0">
            <a:schemeClr val="accent2"/>
          </a:lnRef>
          <a:fillRef idx="3">
            <a:schemeClr val="accent2"/>
          </a:fillRef>
          <a:effectRef idx="3">
            <a:schemeClr val="accent2"/>
          </a:effectRef>
          <a:fontRef idx="minor">
            <a:schemeClr val="lt1"/>
          </a:fontRef>
        </p:style>
        <p:txBody>
          <a:bodyPr/>
          <a:lstStyle/>
          <a:p>
            <a:r>
              <a:rPr lang="en-US" dirty="0" err="1" smtClean="0"/>
              <a:t>apelin</a:t>
            </a:r>
            <a:endParaRPr lang="en-US" dirty="0"/>
          </a:p>
        </p:txBody>
      </p:sp>
      <p:sp>
        <p:nvSpPr>
          <p:cNvPr id="3" name="Content Placeholder 2"/>
          <p:cNvSpPr>
            <a:spLocks noGrp="1"/>
          </p:cNvSpPr>
          <p:nvPr>
            <p:ph idx="1"/>
          </p:nvPr>
        </p:nvSpPr>
        <p:spPr>
          <a:xfrm>
            <a:off x="533400" y="2057401"/>
            <a:ext cx="8229600" cy="3962400"/>
          </a:xfrm>
        </p:spPr>
        <p:style>
          <a:lnRef idx="2">
            <a:schemeClr val="accent1">
              <a:shade val="50000"/>
            </a:schemeClr>
          </a:lnRef>
          <a:fillRef idx="1">
            <a:schemeClr val="accent1"/>
          </a:fillRef>
          <a:effectRef idx="0">
            <a:schemeClr val="accent1"/>
          </a:effectRef>
          <a:fontRef idx="minor">
            <a:schemeClr val="lt1"/>
          </a:fontRef>
        </p:style>
        <p:txBody>
          <a:bodyPr>
            <a:normAutofit fontScale="85000" lnSpcReduction="10000"/>
          </a:bodyPr>
          <a:lstStyle/>
          <a:p>
            <a:r>
              <a:rPr lang="en-GB" sz="2000" dirty="0" err="1" smtClean="0"/>
              <a:t>Apelin</a:t>
            </a:r>
            <a:r>
              <a:rPr lang="en-GB" sz="2000" dirty="0" smtClean="0"/>
              <a:t> is the endogenous </a:t>
            </a:r>
            <a:r>
              <a:rPr lang="en-GB" sz="2000" dirty="0" err="1" smtClean="0"/>
              <a:t>ligand</a:t>
            </a:r>
            <a:r>
              <a:rPr lang="en-GB" sz="2000" dirty="0" smtClean="0"/>
              <a:t> for the G-protein-coupled APJ receptor. It is widely expressed in various organs such as the heart, lung, kidney, liver, adipose tissue, gastrointestinal tract, brain, adrenal glands, endothelium, and blood.</a:t>
            </a:r>
          </a:p>
          <a:p>
            <a:endParaRPr lang="en-GB" sz="2000" dirty="0" smtClean="0"/>
          </a:p>
          <a:p>
            <a:r>
              <a:rPr lang="en-GB" sz="2000" dirty="0" smtClean="0"/>
              <a:t>The </a:t>
            </a:r>
            <a:r>
              <a:rPr lang="en-GB" sz="2000" dirty="0" err="1" smtClean="0"/>
              <a:t>apelin</a:t>
            </a:r>
            <a:r>
              <a:rPr lang="en-GB" sz="2000" dirty="0" smtClean="0"/>
              <a:t> (APLN) gene encodes a 77 amino acids peptide with a signal peptide in the N-terminal region. After translocation into the endoplasmic reticulum and cleavage of the signal peptide, a 55 amino acids fragment can generate several active fragments:</a:t>
            </a:r>
          </a:p>
          <a:p>
            <a:pPr lvl="1"/>
            <a:r>
              <a:rPr lang="en-GB" sz="1600" dirty="0" smtClean="0"/>
              <a:t> a 36 amino acid peptide corresponding to the sequence 42-77 (apelin-36)</a:t>
            </a:r>
          </a:p>
          <a:p>
            <a:pPr lvl="1"/>
            <a:r>
              <a:rPr lang="en-GB" sz="1600" dirty="0" smtClean="0"/>
              <a:t>a 17 amino acid peptide corresponding to the sequence 61-77 (apelin-17)</a:t>
            </a:r>
          </a:p>
          <a:p>
            <a:pPr lvl="1"/>
            <a:r>
              <a:rPr lang="en-GB" sz="1600" dirty="0" smtClean="0"/>
              <a:t>a 13 amino acid peptide corresponding to the sequence 65-77 (apelin-13)</a:t>
            </a:r>
          </a:p>
          <a:p>
            <a:pPr lvl="1"/>
            <a:endParaRPr lang="en-GB" sz="1600" dirty="0" smtClean="0"/>
          </a:p>
          <a:p>
            <a:r>
              <a:rPr lang="en-GB" sz="2000" dirty="0" smtClean="0"/>
              <a:t> Apelin-13 may also undergo a </a:t>
            </a:r>
            <a:r>
              <a:rPr lang="en-GB" sz="2000" dirty="0" err="1" smtClean="0"/>
              <a:t>pyroglutamination</a:t>
            </a:r>
            <a:r>
              <a:rPr lang="en-GB" sz="2000" dirty="0" smtClean="0"/>
              <a:t> at the N-terminal glutamine residue.</a:t>
            </a:r>
          </a:p>
          <a:p>
            <a:endParaRPr lang="en-GB" sz="2000" dirty="0" smtClean="0"/>
          </a:p>
          <a:p>
            <a:r>
              <a:rPr lang="en-GB" sz="2000" dirty="0" smtClean="0"/>
              <a:t>Apelin-13 is a potent agonist at the APJ receptor</a:t>
            </a:r>
          </a:p>
          <a:p>
            <a:pPr lvl="1"/>
            <a:r>
              <a:rPr lang="en-GB" sz="1600" dirty="0" smtClean="0"/>
              <a:t>[</a:t>
            </a:r>
            <a:r>
              <a:rPr lang="en-GB" sz="1600" baseline="30000" dirty="0" smtClean="0"/>
              <a:t>125</a:t>
            </a:r>
            <a:r>
              <a:rPr lang="en-GB" sz="1600" dirty="0" smtClean="0"/>
              <a:t>I]-(Pyr1)apelin-13 (human lung), K</a:t>
            </a:r>
            <a:r>
              <a:rPr lang="en-GB" sz="1600" baseline="-25000" dirty="0" smtClean="0"/>
              <a:t>D</a:t>
            </a:r>
            <a:r>
              <a:rPr lang="en-GB" sz="1600" dirty="0" smtClean="0"/>
              <a:t>=0.4 </a:t>
            </a:r>
            <a:r>
              <a:rPr lang="en-GB" sz="1600" dirty="0" err="1" smtClean="0"/>
              <a:t>nM</a:t>
            </a:r>
            <a:endParaRPr lang="en-GB" sz="1600" dirty="0" smtClean="0"/>
          </a:p>
          <a:p>
            <a:endParaRPr lang="en-GB" sz="2000" dirty="0" smtClean="0"/>
          </a:p>
          <a:p>
            <a:endParaRPr lang="en-GB" sz="2000" dirty="0" smtClean="0"/>
          </a:p>
          <a:p>
            <a:endParaRPr lang="en-US" dirty="0"/>
          </a:p>
        </p:txBody>
      </p:sp>
      <p:sp>
        <p:nvSpPr>
          <p:cNvPr id="5" name="Rectangle 4"/>
          <p:cNvSpPr/>
          <p:nvPr/>
        </p:nvSpPr>
        <p:spPr>
          <a:xfrm>
            <a:off x="0" y="6019800"/>
            <a:ext cx="8839200" cy="738664"/>
          </a:xfrm>
          <a:prstGeom prst="rect">
            <a:avLst/>
          </a:prstGeom>
        </p:spPr>
        <p:txBody>
          <a:bodyPr wrap="square">
            <a:spAutoFit/>
          </a:bodyPr>
          <a:lstStyle/>
          <a:p>
            <a:r>
              <a:rPr lang="en-GB" sz="1050" dirty="0" smtClean="0"/>
              <a:t>O'Dowd BF, </a:t>
            </a:r>
            <a:r>
              <a:rPr lang="en-GB" sz="1050" dirty="0" err="1" smtClean="0"/>
              <a:t>Heiber</a:t>
            </a:r>
            <a:r>
              <a:rPr lang="en-GB" sz="1050" dirty="0" smtClean="0"/>
              <a:t> M, Chan A, </a:t>
            </a:r>
            <a:r>
              <a:rPr lang="en-GB" sz="1050" dirty="0" err="1" smtClean="0"/>
              <a:t>Heng</a:t>
            </a:r>
            <a:r>
              <a:rPr lang="en-GB" sz="1050" dirty="0" smtClean="0"/>
              <a:t> HH, </a:t>
            </a:r>
            <a:r>
              <a:rPr lang="en-GB" sz="1050" dirty="0" err="1" smtClean="0"/>
              <a:t>Tsui</a:t>
            </a:r>
            <a:r>
              <a:rPr lang="en-GB" sz="1050" dirty="0" smtClean="0"/>
              <a:t> LC, Kennedy JL, Shi X, </a:t>
            </a:r>
            <a:r>
              <a:rPr lang="en-GB" sz="1050" dirty="0" err="1" smtClean="0"/>
              <a:t>Petronis</a:t>
            </a:r>
            <a:r>
              <a:rPr lang="en-GB" sz="1050" dirty="0" smtClean="0"/>
              <a:t> A, George SR, Nguyen T (December 1993). "A human gene that shows identity with the gene encoding the </a:t>
            </a:r>
            <a:r>
              <a:rPr lang="en-GB" sz="1050" dirty="0" err="1" smtClean="0"/>
              <a:t>angiotensin</a:t>
            </a:r>
            <a:r>
              <a:rPr lang="en-GB" sz="1050" dirty="0" smtClean="0"/>
              <a:t> receptor is located on chromosome 11". Gene 136 (1-2): 355–60.</a:t>
            </a:r>
          </a:p>
          <a:p>
            <a:r>
              <a:rPr lang="en-GB" sz="1050" dirty="0" smtClean="0"/>
              <a:t> </a:t>
            </a:r>
            <a:r>
              <a:rPr lang="en-GB" sz="1050" dirty="0" err="1" smtClean="0"/>
              <a:t>Tatemoto</a:t>
            </a:r>
            <a:r>
              <a:rPr lang="en-GB" sz="1050" dirty="0" smtClean="0"/>
              <a:t> K, </a:t>
            </a:r>
            <a:r>
              <a:rPr lang="en-GB" sz="1050" dirty="0" err="1" smtClean="0"/>
              <a:t>Hosoya</a:t>
            </a:r>
            <a:r>
              <a:rPr lang="en-GB" sz="1050" dirty="0" smtClean="0"/>
              <a:t> M, </a:t>
            </a:r>
            <a:r>
              <a:rPr lang="en-GB" sz="1050" dirty="0" err="1" smtClean="0"/>
              <a:t>Habata</a:t>
            </a:r>
            <a:r>
              <a:rPr lang="en-GB" sz="1050" dirty="0" smtClean="0"/>
              <a:t> Y, </a:t>
            </a:r>
            <a:r>
              <a:rPr lang="en-GB" sz="1050" dirty="0" err="1" smtClean="0"/>
              <a:t>Fujii</a:t>
            </a:r>
            <a:r>
              <a:rPr lang="en-GB" sz="1050" dirty="0" smtClean="0"/>
              <a:t> R, </a:t>
            </a:r>
            <a:r>
              <a:rPr lang="en-GB" sz="1050" dirty="0" err="1" smtClean="0"/>
              <a:t>Kakegawa</a:t>
            </a:r>
            <a:r>
              <a:rPr lang="en-GB" sz="1050" dirty="0" smtClean="0"/>
              <a:t> T, </a:t>
            </a:r>
            <a:r>
              <a:rPr lang="en-GB" sz="1050" dirty="0" err="1" smtClean="0"/>
              <a:t>Zou</a:t>
            </a:r>
            <a:r>
              <a:rPr lang="en-GB" sz="1050" dirty="0" smtClean="0"/>
              <a:t> MX, </a:t>
            </a:r>
            <a:r>
              <a:rPr lang="en-GB" sz="1050" dirty="0" err="1" smtClean="0"/>
              <a:t>Kawamata</a:t>
            </a:r>
            <a:r>
              <a:rPr lang="en-GB" sz="1050" dirty="0" smtClean="0"/>
              <a:t> Y, </a:t>
            </a:r>
            <a:r>
              <a:rPr lang="en-GB" sz="1050" dirty="0" err="1" smtClean="0"/>
              <a:t>Fukusumi</a:t>
            </a:r>
            <a:r>
              <a:rPr lang="en-GB" sz="1050" dirty="0" smtClean="0"/>
              <a:t> S, </a:t>
            </a:r>
            <a:r>
              <a:rPr lang="en-GB" sz="1050" dirty="0" err="1" smtClean="0"/>
              <a:t>Hinuma</a:t>
            </a:r>
            <a:r>
              <a:rPr lang="en-GB" sz="1050" dirty="0" smtClean="0"/>
              <a:t> S, </a:t>
            </a:r>
            <a:r>
              <a:rPr lang="en-GB" sz="1050" dirty="0" err="1" smtClean="0"/>
              <a:t>Kitada</a:t>
            </a:r>
            <a:r>
              <a:rPr lang="en-GB" sz="1050" dirty="0" smtClean="0"/>
              <a:t> C, </a:t>
            </a:r>
            <a:r>
              <a:rPr lang="en-GB" sz="1050" dirty="0" err="1" smtClean="0"/>
              <a:t>Kurokawa</a:t>
            </a:r>
            <a:r>
              <a:rPr lang="en-GB" sz="1050" dirty="0" smtClean="0"/>
              <a:t> T, </a:t>
            </a:r>
            <a:r>
              <a:rPr lang="en-GB" sz="1050" dirty="0" err="1" smtClean="0"/>
              <a:t>Onda</a:t>
            </a:r>
            <a:r>
              <a:rPr lang="en-GB" sz="1050" dirty="0" smtClean="0"/>
              <a:t> H, </a:t>
            </a:r>
            <a:r>
              <a:rPr lang="en-GB" sz="1050" dirty="0" err="1" smtClean="0"/>
              <a:t>Fujino</a:t>
            </a:r>
            <a:r>
              <a:rPr lang="en-GB" sz="1050" dirty="0" smtClean="0"/>
              <a:t> M (1998). "Isolation and characterization of a novel endogenous peptide </a:t>
            </a:r>
            <a:r>
              <a:rPr lang="en-GB" sz="1050" dirty="0" err="1" smtClean="0"/>
              <a:t>ligand</a:t>
            </a:r>
            <a:r>
              <a:rPr lang="en-GB" sz="1050" dirty="0" smtClean="0"/>
              <a:t> for the human APJ receptor". </a:t>
            </a:r>
            <a:r>
              <a:rPr lang="en-GB" sz="1050" dirty="0" err="1" smtClean="0"/>
              <a:t>Biochem</a:t>
            </a:r>
            <a:r>
              <a:rPr lang="en-GB" sz="1050" dirty="0" smtClean="0"/>
              <a:t>. </a:t>
            </a:r>
            <a:r>
              <a:rPr lang="en-GB" sz="1050" dirty="0" err="1" smtClean="0"/>
              <a:t>Biophys</a:t>
            </a:r>
            <a:r>
              <a:rPr lang="en-GB" sz="1050" dirty="0" smtClean="0"/>
              <a:t>. Res. </a:t>
            </a:r>
            <a:r>
              <a:rPr lang="en-GB" sz="1050" dirty="0" err="1" smtClean="0"/>
              <a:t>Commun</a:t>
            </a:r>
            <a:r>
              <a:rPr lang="en-GB" sz="1050" dirty="0" smtClean="0"/>
              <a:t>. 251 (2): 471–6.</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94920" cy="1143000"/>
          </a:xfrm>
        </p:spPr>
        <p:style>
          <a:lnRef idx="0">
            <a:schemeClr val="accent2"/>
          </a:lnRef>
          <a:fillRef idx="3">
            <a:schemeClr val="accent2"/>
          </a:fillRef>
          <a:effectRef idx="3">
            <a:schemeClr val="accent2"/>
          </a:effectRef>
          <a:fontRef idx="minor">
            <a:schemeClr val="lt1"/>
          </a:fontRef>
        </p:style>
        <p:txBody>
          <a:bodyPr/>
          <a:lstStyle/>
          <a:p>
            <a:r>
              <a:rPr lang="en-GB" dirty="0" smtClean="0"/>
              <a:t>pyrApelin-13</a:t>
            </a:r>
            <a:endParaRPr lang="en-GB" dirty="0"/>
          </a:p>
        </p:txBody>
      </p:sp>
      <p:sp>
        <p:nvSpPr>
          <p:cNvPr id="3" name="Content Placeholder 2"/>
          <p:cNvSpPr>
            <a:spLocks noGrp="1"/>
          </p:cNvSpPr>
          <p:nvPr>
            <p:ph idx="1"/>
          </p:nvPr>
        </p:nvSpPr>
        <p:spPr>
          <a:xfrm>
            <a:off x="457200" y="1600200"/>
            <a:ext cx="4546848" cy="4525963"/>
          </a:xfrm>
        </p:spPr>
        <p:txBody>
          <a:bodyPr>
            <a:normAutofit/>
          </a:bodyPr>
          <a:lstStyle/>
          <a:p>
            <a:r>
              <a:rPr lang="en-GB" sz="2800" dirty="0" smtClean="0"/>
              <a:t>Structure homology modelled from CXCR4.</a:t>
            </a:r>
          </a:p>
          <a:p>
            <a:r>
              <a:rPr lang="en-GB" sz="2800" dirty="0" smtClean="0"/>
              <a:t>Tip3P water, lipid POPC</a:t>
            </a:r>
          </a:p>
          <a:p>
            <a:r>
              <a:rPr lang="en-GB" sz="2800" dirty="0" smtClean="0"/>
              <a:t>101815 atoms, box 98x98x101</a:t>
            </a:r>
          </a:p>
          <a:p>
            <a:r>
              <a:rPr lang="en-GB" sz="2800" dirty="0" err="1" smtClean="0"/>
              <a:t>Apelin</a:t>
            </a:r>
            <a:r>
              <a:rPr lang="en-GB" sz="2800" dirty="0" smtClean="0"/>
              <a:t> inserted manually, energy minimised then equilibration for 20ns</a:t>
            </a:r>
          </a:p>
          <a:p>
            <a:r>
              <a:rPr lang="en-GB" sz="2800" dirty="0" smtClean="0"/>
              <a:t>Simulation for 150ns</a:t>
            </a:r>
          </a:p>
          <a:p>
            <a:endParaRPr lang="en-GB" sz="2800" dirty="0" smtClean="0"/>
          </a:p>
          <a:p>
            <a:endParaRPr lang="en-GB" sz="2800" dirty="0"/>
          </a:p>
        </p:txBody>
      </p:sp>
      <p:pic>
        <p:nvPicPr>
          <p:cNvPr id="4" name="system_simu.mpg">
            <a:hlinkClick r:id="" action="ppaction://media"/>
          </p:cNvPr>
          <p:cNvPicPr>
            <a:picLocks noRot="1" noChangeAspect="1"/>
          </p:cNvPicPr>
          <p:nvPr>
            <a:videoFile r:link="rId1"/>
          </p:nvPr>
        </p:nvPicPr>
        <p:blipFill>
          <a:blip r:embed="rId3" cstate="print"/>
          <a:stretch>
            <a:fillRect/>
          </a:stretch>
        </p:blipFill>
        <p:spPr>
          <a:xfrm>
            <a:off x="5076056" y="2060848"/>
            <a:ext cx="3412232" cy="43277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6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971600" y="2636912"/>
            <a:ext cx="2088232" cy="165618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7154" name="Picture 2" descr="Z:\Desktop\Denver ACS\pictures movies\pics_for_CAS\interactions_plot\qrprl.png"/>
          <p:cNvPicPr>
            <a:picLocks noChangeAspect="1" noChangeArrowheads="1"/>
          </p:cNvPicPr>
          <p:nvPr/>
        </p:nvPicPr>
        <p:blipFill>
          <a:blip r:embed="rId2" cstate="print"/>
          <a:srcRect/>
          <a:stretch>
            <a:fillRect/>
          </a:stretch>
        </p:blipFill>
        <p:spPr bwMode="auto">
          <a:xfrm>
            <a:off x="-324544" y="1700808"/>
            <a:ext cx="5526041" cy="4498505"/>
          </a:xfrm>
          <a:prstGeom prst="rect">
            <a:avLst/>
          </a:prstGeom>
          <a:noFill/>
        </p:spPr>
      </p:pic>
      <p:pic>
        <p:nvPicPr>
          <p:cNvPr id="5" name="Picture 4" descr="r2-E20.jpg"/>
          <p:cNvPicPr>
            <a:picLocks noChangeAspect="1"/>
          </p:cNvPicPr>
          <p:nvPr/>
        </p:nvPicPr>
        <p:blipFill>
          <a:blip r:embed="rId3" cstate="print"/>
          <a:stretch>
            <a:fillRect/>
          </a:stretch>
        </p:blipFill>
        <p:spPr>
          <a:xfrm>
            <a:off x="4139952" y="1196752"/>
            <a:ext cx="4820848" cy="5475201"/>
          </a:xfrm>
          <a:prstGeom prst="rect">
            <a:avLst/>
          </a:prstGeom>
        </p:spPr>
      </p:pic>
      <p:sp>
        <p:nvSpPr>
          <p:cNvPr id="2" name="Title 1"/>
          <p:cNvSpPr>
            <a:spLocks noGrp="1"/>
          </p:cNvSpPr>
          <p:nvPr>
            <p:ph type="title"/>
          </p:nvPr>
        </p:nvSpPr>
        <p:spPr>
          <a:xfrm>
            <a:off x="457200" y="274638"/>
            <a:ext cx="5266928" cy="1143000"/>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GB" dirty="0" err="1" smtClean="0"/>
              <a:t>Pyr</a:t>
            </a:r>
            <a:r>
              <a:rPr lang="en-GB" dirty="0" smtClean="0"/>
              <a:t> apelin-13 specific interactions QRPRL</a:t>
            </a:r>
            <a:endParaRPr lang="en-GB" dirty="0"/>
          </a:p>
        </p:txBody>
      </p:sp>
      <p:pic>
        <p:nvPicPr>
          <p:cNvPr id="6" name="Picture 6"/>
          <p:cNvPicPr>
            <a:picLocks noChangeAspect="1" noChangeArrowheads="1"/>
          </p:cNvPicPr>
          <p:nvPr/>
        </p:nvPicPr>
        <p:blipFill>
          <a:blip r:embed="rId4" cstate="print"/>
          <a:srcRect/>
          <a:stretch>
            <a:fillRect/>
          </a:stretch>
        </p:blipFill>
        <p:spPr bwMode="auto">
          <a:xfrm>
            <a:off x="6156176" y="116632"/>
            <a:ext cx="2853549" cy="2232248"/>
          </a:xfrm>
          <a:prstGeom prst="rect">
            <a:avLst/>
          </a:prstGeom>
          <a:ln>
            <a:headEnd/>
            <a:tailEnd/>
          </a:ln>
        </p:spPr>
        <p:style>
          <a:lnRef idx="1">
            <a:schemeClr val="accent3"/>
          </a:lnRef>
          <a:fillRef idx="2">
            <a:schemeClr val="accent3"/>
          </a:fillRef>
          <a:effectRef idx="1">
            <a:schemeClr val="accent3"/>
          </a:effectRef>
          <a:fontRef idx="minor">
            <a:schemeClr val="dk1"/>
          </a:fontRef>
        </p:style>
      </p:pic>
      <p:cxnSp>
        <p:nvCxnSpPr>
          <p:cNvPr id="13" name="Straight Arrow Connector 12"/>
          <p:cNvCxnSpPr/>
          <p:nvPr/>
        </p:nvCxnSpPr>
        <p:spPr>
          <a:xfrm rot="5400000" flipH="1" flipV="1">
            <a:off x="5796136" y="2420888"/>
            <a:ext cx="1440160" cy="72008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7" name="TextBox 16"/>
          <p:cNvSpPr txBox="1"/>
          <p:nvPr/>
        </p:nvSpPr>
        <p:spPr>
          <a:xfrm>
            <a:off x="6020003" y="2492896"/>
            <a:ext cx="3123997" cy="369332"/>
          </a:xfrm>
          <a:prstGeom prst="rect">
            <a:avLst/>
          </a:prstGeom>
          <a:noFill/>
        </p:spPr>
        <p:txBody>
          <a:bodyPr wrap="none" rtlCol="0">
            <a:spAutoFit/>
          </a:bodyPr>
          <a:lstStyle/>
          <a:p>
            <a:r>
              <a:rPr lang="en-GB" dirty="0" smtClean="0"/>
              <a:t>(</a:t>
            </a:r>
            <a:r>
              <a:rPr lang="en-GB" dirty="0" err="1" smtClean="0"/>
              <a:t>arginine</a:t>
            </a:r>
            <a:r>
              <a:rPr lang="en-GB" dirty="0" smtClean="0"/>
              <a:t>)R2A – key interaction</a:t>
            </a:r>
            <a:endParaRPr lang="en-GB" dirty="0"/>
          </a:p>
        </p:txBody>
      </p:sp>
      <p:pic>
        <p:nvPicPr>
          <p:cNvPr id="177155" name="Picture 3"/>
          <p:cNvPicPr>
            <a:picLocks noChangeAspect="1" noChangeArrowheads="1"/>
          </p:cNvPicPr>
          <p:nvPr/>
        </p:nvPicPr>
        <p:blipFill>
          <a:blip r:embed="rId5" cstate="print"/>
          <a:srcRect/>
          <a:stretch>
            <a:fillRect/>
          </a:stretch>
        </p:blipFill>
        <p:spPr bwMode="auto">
          <a:xfrm>
            <a:off x="1691680" y="5972044"/>
            <a:ext cx="3816424" cy="885956"/>
          </a:xfrm>
          <a:prstGeom prst="rect">
            <a:avLst/>
          </a:prstGeom>
          <a:noFill/>
          <a:ln w="9525">
            <a:noFill/>
            <a:miter lim="800000"/>
            <a:headEnd/>
            <a:tailEnd/>
          </a:ln>
        </p:spPr>
      </p:pic>
      <p:sp>
        <p:nvSpPr>
          <p:cNvPr id="10" name="TextBox 9"/>
          <p:cNvSpPr txBox="1"/>
          <p:nvPr/>
        </p:nvSpPr>
        <p:spPr>
          <a:xfrm>
            <a:off x="6025551" y="2735702"/>
            <a:ext cx="1609671" cy="369332"/>
          </a:xfrm>
          <a:prstGeom prst="rect">
            <a:avLst/>
          </a:prstGeom>
          <a:noFill/>
        </p:spPr>
        <p:txBody>
          <a:bodyPr wrap="none" rtlCol="0">
            <a:spAutoFit/>
          </a:bodyPr>
          <a:lstStyle/>
          <a:p>
            <a:r>
              <a:rPr lang="en-GB" dirty="0" smtClean="0"/>
              <a:t>(</a:t>
            </a:r>
            <a:r>
              <a:rPr lang="en-GB" dirty="0" err="1" smtClean="0"/>
              <a:t>glutamic</a:t>
            </a:r>
            <a:r>
              <a:rPr lang="en-GB" dirty="0" smtClean="0"/>
              <a:t>/</a:t>
            </a:r>
            <a:r>
              <a:rPr lang="en-GB" dirty="0" err="1" smtClean="0"/>
              <a:t>Asn</a:t>
            </a:r>
            <a:r>
              <a:rPr lang="en-GB" dirty="0" smtClean="0"/>
              <a:t>)</a:t>
            </a:r>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2627784" y="3789040"/>
            <a:ext cx="2088232" cy="165618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Z:\Desktop\Denver ACS\pictures movies\pics_for_CAS\interactions_plot\qrprl.png"/>
          <p:cNvPicPr>
            <a:picLocks noChangeAspect="1" noChangeArrowheads="1"/>
          </p:cNvPicPr>
          <p:nvPr/>
        </p:nvPicPr>
        <p:blipFill>
          <a:blip r:embed="rId2" cstate="print"/>
          <a:srcRect/>
          <a:stretch>
            <a:fillRect/>
          </a:stretch>
        </p:blipFill>
        <p:spPr bwMode="auto">
          <a:xfrm>
            <a:off x="-324544" y="1700808"/>
            <a:ext cx="5526041" cy="4498505"/>
          </a:xfrm>
          <a:prstGeom prst="rect">
            <a:avLst/>
          </a:prstGeom>
          <a:noFill/>
        </p:spPr>
      </p:pic>
      <p:sp>
        <p:nvSpPr>
          <p:cNvPr id="2" name="Title 1"/>
          <p:cNvSpPr>
            <a:spLocks noGrp="1"/>
          </p:cNvSpPr>
          <p:nvPr>
            <p:ph type="title"/>
          </p:nvPr>
        </p:nvSpPr>
        <p:spPr>
          <a:xfrm>
            <a:off x="457200" y="274638"/>
            <a:ext cx="5266928" cy="1143000"/>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GB" dirty="0" err="1" smtClean="0"/>
              <a:t>Pyr</a:t>
            </a:r>
            <a:r>
              <a:rPr lang="en-GB" dirty="0" smtClean="0"/>
              <a:t> apelin-13 specific interactions QRPRL</a:t>
            </a:r>
            <a:endParaRPr lang="en-GB" dirty="0"/>
          </a:p>
        </p:txBody>
      </p:sp>
      <p:pic>
        <p:nvPicPr>
          <p:cNvPr id="6" name="Picture 6"/>
          <p:cNvPicPr>
            <a:picLocks noChangeAspect="1" noChangeArrowheads="1"/>
          </p:cNvPicPr>
          <p:nvPr/>
        </p:nvPicPr>
        <p:blipFill>
          <a:blip r:embed="rId3" cstate="print"/>
          <a:srcRect/>
          <a:stretch>
            <a:fillRect/>
          </a:stretch>
        </p:blipFill>
        <p:spPr bwMode="auto">
          <a:xfrm>
            <a:off x="6156176" y="116632"/>
            <a:ext cx="2853549" cy="2232248"/>
          </a:xfrm>
          <a:prstGeom prst="rect">
            <a:avLst/>
          </a:prstGeom>
          <a:ln>
            <a:headEnd/>
            <a:tailEnd/>
          </a:ln>
        </p:spPr>
        <p:style>
          <a:lnRef idx="1">
            <a:schemeClr val="accent3"/>
          </a:lnRef>
          <a:fillRef idx="2">
            <a:schemeClr val="accent3"/>
          </a:fillRef>
          <a:effectRef idx="1">
            <a:schemeClr val="accent3"/>
          </a:effectRef>
          <a:fontRef idx="minor">
            <a:schemeClr val="dk1"/>
          </a:fontRef>
        </p:style>
      </p:pic>
      <p:pic>
        <p:nvPicPr>
          <p:cNvPr id="7" name="Picture 6" descr="r4-d184.jpg"/>
          <p:cNvPicPr>
            <a:picLocks noChangeAspect="1"/>
          </p:cNvPicPr>
          <p:nvPr/>
        </p:nvPicPr>
        <p:blipFill>
          <a:blip r:embed="rId4" cstate="print"/>
          <a:stretch>
            <a:fillRect/>
          </a:stretch>
        </p:blipFill>
        <p:spPr>
          <a:xfrm>
            <a:off x="5261627" y="2132856"/>
            <a:ext cx="3882373" cy="4320480"/>
          </a:xfrm>
          <a:prstGeom prst="rect">
            <a:avLst/>
          </a:prstGeom>
        </p:spPr>
      </p:pic>
      <p:cxnSp>
        <p:nvCxnSpPr>
          <p:cNvPr id="13" name="Straight Arrow Connector 12"/>
          <p:cNvCxnSpPr/>
          <p:nvPr/>
        </p:nvCxnSpPr>
        <p:spPr>
          <a:xfrm rot="5400000" flipH="1" flipV="1">
            <a:off x="6300192" y="2780928"/>
            <a:ext cx="1656184" cy="21602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4" name="TextBox 13"/>
          <p:cNvSpPr txBox="1"/>
          <p:nvPr/>
        </p:nvSpPr>
        <p:spPr>
          <a:xfrm>
            <a:off x="5741658" y="2420888"/>
            <a:ext cx="3402342" cy="369332"/>
          </a:xfrm>
          <a:prstGeom prst="rect">
            <a:avLst/>
          </a:prstGeom>
          <a:noFill/>
        </p:spPr>
        <p:txBody>
          <a:bodyPr wrap="none" rtlCol="0">
            <a:spAutoFit/>
          </a:bodyPr>
          <a:lstStyle/>
          <a:p>
            <a:r>
              <a:rPr lang="en-GB" dirty="0" smtClean="0"/>
              <a:t>(</a:t>
            </a:r>
            <a:r>
              <a:rPr lang="en-GB" dirty="0" err="1" smtClean="0"/>
              <a:t>arginine</a:t>
            </a:r>
            <a:r>
              <a:rPr lang="en-GB" dirty="0" smtClean="0"/>
              <a:t>)R4A – strong interaction</a:t>
            </a:r>
            <a:endParaRPr lang="en-GB" dirty="0"/>
          </a:p>
        </p:txBody>
      </p:sp>
      <p:sp>
        <p:nvSpPr>
          <p:cNvPr id="11" name="TextBox 10"/>
          <p:cNvSpPr txBox="1"/>
          <p:nvPr/>
        </p:nvSpPr>
        <p:spPr>
          <a:xfrm>
            <a:off x="5749394" y="2699319"/>
            <a:ext cx="1602298" cy="369332"/>
          </a:xfrm>
          <a:prstGeom prst="rect">
            <a:avLst/>
          </a:prstGeom>
          <a:noFill/>
        </p:spPr>
        <p:txBody>
          <a:bodyPr wrap="none" rtlCol="0">
            <a:spAutoFit/>
          </a:bodyPr>
          <a:lstStyle/>
          <a:p>
            <a:r>
              <a:rPr lang="en-GB" dirty="0" smtClean="0"/>
              <a:t>(</a:t>
            </a:r>
            <a:r>
              <a:rPr lang="en-GB" dirty="0" err="1" smtClean="0"/>
              <a:t>aspartate</a:t>
            </a:r>
            <a:r>
              <a:rPr lang="en-GB" dirty="0" smtClean="0"/>
              <a:t>/Ser)</a:t>
            </a:r>
            <a:endParaRPr lang="en-GB"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123728" y="3140968"/>
            <a:ext cx="1296144" cy="1152128"/>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274638"/>
            <a:ext cx="5266928" cy="1143000"/>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GB" dirty="0" err="1" smtClean="0"/>
              <a:t>Pyr</a:t>
            </a:r>
            <a:r>
              <a:rPr lang="en-GB" dirty="0" smtClean="0"/>
              <a:t> apelin-13 specific interactions QRPRL</a:t>
            </a:r>
            <a:endParaRPr lang="en-GB" dirty="0"/>
          </a:p>
        </p:txBody>
      </p:sp>
      <p:pic>
        <p:nvPicPr>
          <p:cNvPr id="6" name="Picture 6"/>
          <p:cNvPicPr>
            <a:picLocks noChangeAspect="1" noChangeArrowheads="1"/>
          </p:cNvPicPr>
          <p:nvPr/>
        </p:nvPicPr>
        <p:blipFill>
          <a:blip r:embed="rId2" cstate="print"/>
          <a:srcRect/>
          <a:stretch>
            <a:fillRect/>
          </a:stretch>
        </p:blipFill>
        <p:spPr bwMode="auto">
          <a:xfrm>
            <a:off x="6156176" y="116632"/>
            <a:ext cx="2853549" cy="2232248"/>
          </a:xfrm>
          <a:prstGeom prst="rect">
            <a:avLst/>
          </a:prstGeom>
          <a:ln>
            <a:headEnd/>
            <a:tailEnd/>
          </a:ln>
        </p:spPr>
        <p:style>
          <a:lnRef idx="1">
            <a:schemeClr val="accent3"/>
          </a:lnRef>
          <a:fillRef idx="2">
            <a:schemeClr val="accent3"/>
          </a:fillRef>
          <a:effectRef idx="1">
            <a:schemeClr val="accent3"/>
          </a:effectRef>
          <a:fontRef idx="minor">
            <a:schemeClr val="dk1"/>
          </a:fontRef>
        </p:style>
      </p:pic>
      <p:pic>
        <p:nvPicPr>
          <p:cNvPr id="8" name="Picture 7" descr="l5-hydrophobic.jpg"/>
          <p:cNvPicPr>
            <a:picLocks noChangeAspect="1"/>
          </p:cNvPicPr>
          <p:nvPr/>
        </p:nvPicPr>
        <p:blipFill>
          <a:blip r:embed="rId3" cstate="print"/>
          <a:stretch>
            <a:fillRect/>
          </a:stretch>
        </p:blipFill>
        <p:spPr>
          <a:xfrm>
            <a:off x="5220072" y="3140968"/>
            <a:ext cx="3081291" cy="3429000"/>
          </a:xfrm>
          <a:prstGeom prst="rect">
            <a:avLst/>
          </a:prstGeom>
        </p:spPr>
      </p:pic>
      <p:cxnSp>
        <p:nvCxnSpPr>
          <p:cNvPr id="13" name="Straight Arrow Connector 12"/>
          <p:cNvCxnSpPr/>
          <p:nvPr/>
        </p:nvCxnSpPr>
        <p:spPr>
          <a:xfrm rot="5400000" flipH="1" flipV="1">
            <a:off x="5904148" y="2960948"/>
            <a:ext cx="2448272" cy="64807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0" name="TextBox 9"/>
          <p:cNvSpPr txBox="1"/>
          <p:nvPr/>
        </p:nvSpPr>
        <p:spPr>
          <a:xfrm>
            <a:off x="5277426" y="2590928"/>
            <a:ext cx="3827458" cy="646331"/>
          </a:xfrm>
          <a:prstGeom prst="rect">
            <a:avLst/>
          </a:prstGeom>
          <a:noFill/>
        </p:spPr>
        <p:txBody>
          <a:bodyPr wrap="none" rtlCol="0">
            <a:spAutoFit/>
          </a:bodyPr>
          <a:lstStyle/>
          <a:p>
            <a:r>
              <a:rPr lang="en-GB" dirty="0" smtClean="0"/>
              <a:t>(</a:t>
            </a:r>
            <a:r>
              <a:rPr lang="en-GB" dirty="0" err="1" smtClean="0"/>
              <a:t>leucine</a:t>
            </a:r>
            <a:r>
              <a:rPr lang="en-GB" dirty="0" smtClean="0"/>
              <a:t>) L5A – interaction pocket – we</a:t>
            </a:r>
          </a:p>
          <a:p>
            <a:r>
              <a:rPr lang="en-GB" dirty="0" smtClean="0"/>
              <a:t>think it stabilises the </a:t>
            </a:r>
            <a:r>
              <a:rPr lang="el-GR" dirty="0" smtClean="0"/>
              <a:t>β</a:t>
            </a:r>
            <a:r>
              <a:rPr lang="en-GB" dirty="0" smtClean="0"/>
              <a:t>-turn of RPRL</a:t>
            </a:r>
            <a:endParaRPr lang="en-GB" dirty="0"/>
          </a:p>
        </p:txBody>
      </p:sp>
      <p:pic>
        <p:nvPicPr>
          <p:cNvPr id="9" name="Picture 2" descr="Z:\Desktop\Denver ACS\pictures movies\pics_for_CAS\interactions_plot\qrprl.png"/>
          <p:cNvPicPr>
            <a:picLocks noChangeAspect="1" noChangeArrowheads="1"/>
          </p:cNvPicPr>
          <p:nvPr/>
        </p:nvPicPr>
        <p:blipFill>
          <a:blip r:embed="rId4" cstate="print"/>
          <a:srcRect/>
          <a:stretch>
            <a:fillRect/>
          </a:stretch>
        </p:blipFill>
        <p:spPr bwMode="auto">
          <a:xfrm>
            <a:off x="-324544" y="1700808"/>
            <a:ext cx="5526041" cy="4498505"/>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2699792" y="4653136"/>
            <a:ext cx="2088232" cy="18002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8178" name="Picture 2" descr="Z:\Desktop\Denver ACS\pictures movies\pics_for_CAS\interactions_plot\shkg.png"/>
          <p:cNvPicPr>
            <a:picLocks noChangeAspect="1" noChangeArrowheads="1"/>
          </p:cNvPicPr>
          <p:nvPr/>
        </p:nvPicPr>
        <p:blipFill>
          <a:blip r:embed="rId2" cstate="print"/>
          <a:srcRect/>
          <a:stretch>
            <a:fillRect/>
          </a:stretch>
        </p:blipFill>
        <p:spPr bwMode="auto">
          <a:xfrm>
            <a:off x="55688" y="1700808"/>
            <a:ext cx="4620242" cy="4968552"/>
          </a:xfrm>
          <a:prstGeom prst="rect">
            <a:avLst/>
          </a:prstGeom>
          <a:noFill/>
        </p:spPr>
      </p:pic>
      <p:sp>
        <p:nvSpPr>
          <p:cNvPr id="2" name="Title 1"/>
          <p:cNvSpPr>
            <a:spLocks noGrp="1"/>
          </p:cNvSpPr>
          <p:nvPr>
            <p:ph type="title"/>
          </p:nvPr>
        </p:nvSpPr>
        <p:spPr>
          <a:xfrm>
            <a:off x="457200" y="274638"/>
            <a:ext cx="5266928" cy="1143000"/>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GB" dirty="0" err="1" smtClean="0"/>
              <a:t>Pyr</a:t>
            </a:r>
            <a:r>
              <a:rPr lang="en-GB" dirty="0" smtClean="0"/>
              <a:t> apelin-13 specific interactions SHKG</a:t>
            </a:r>
            <a:endParaRPr lang="en-GB" dirty="0"/>
          </a:p>
        </p:txBody>
      </p:sp>
      <p:pic>
        <p:nvPicPr>
          <p:cNvPr id="6" name="Picture 6"/>
          <p:cNvPicPr>
            <a:picLocks noChangeAspect="1" noChangeArrowheads="1"/>
          </p:cNvPicPr>
          <p:nvPr/>
        </p:nvPicPr>
        <p:blipFill>
          <a:blip r:embed="rId3" cstate="print"/>
          <a:srcRect/>
          <a:stretch>
            <a:fillRect/>
          </a:stretch>
        </p:blipFill>
        <p:spPr bwMode="auto">
          <a:xfrm>
            <a:off x="6156176" y="116632"/>
            <a:ext cx="2853549" cy="2232248"/>
          </a:xfrm>
          <a:prstGeom prst="rect">
            <a:avLst/>
          </a:prstGeom>
          <a:ln>
            <a:headEnd/>
            <a:tailEnd/>
          </a:ln>
        </p:spPr>
        <p:style>
          <a:lnRef idx="1">
            <a:schemeClr val="accent3"/>
          </a:lnRef>
          <a:fillRef idx="2">
            <a:schemeClr val="accent3"/>
          </a:fillRef>
          <a:effectRef idx="1">
            <a:schemeClr val="accent3"/>
          </a:effectRef>
          <a:fontRef idx="minor">
            <a:schemeClr val="dk1"/>
          </a:fontRef>
        </p:style>
      </p:pic>
      <p:pic>
        <p:nvPicPr>
          <p:cNvPr id="8" name="Picture 7" descr="k8-d284.jpg"/>
          <p:cNvPicPr>
            <a:picLocks noChangeAspect="1"/>
          </p:cNvPicPr>
          <p:nvPr/>
        </p:nvPicPr>
        <p:blipFill>
          <a:blip r:embed="rId4" cstate="print"/>
          <a:stretch>
            <a:fillRect/>
          </a:stretch>
        </p:blipFill>
        <p:spPr>
          <a:xfrm>
            <a:off x="5364088" y="2852935"/>
            <a:ext cx="3528392" cy="3926555"/>
          </a:xfrm>
          <a:prstGeom prst="rect">
            <a:avLst/>
          </a:prstGeom>
        </p:spPr>
      </p:pic>
      <p:cxnSp>
        <p:nvCxnSpPr>
          <p:cNvPr id="13" name="Straight Arrow Connector 12"/>
          <p:cNvCxnSpPr/>
          <p:nvPr/>
        </p:nvCxnSpPr>
        <p:spPr>
          <a:xfrm rot="5400000" flipH="1" flipV="1">
            <a:off x="6552220" y="2888940"/>
            <a:ext cx="2232248" cy="57606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1" name="TextBox 10"/>
          <p:cNvSpPr txBox="1"/>
          <p:nvPr/>
        </p:nvSpPr>
        <p:spPr>
          <a:xfrm>
            <a:off x="6012161" y="2483295"/>
            <a:ext cx="3131840" cy="923330"/>
          </a:xfrm>
          <a:prstGeom prst="rect">
            <a:avLst/>
          </a:prstGeom>
          <a:noFill/>
        </p:spPr>
        <p:txBody>
          <a:bodyPr wrap="square" rtlCol="0">
            <a:spAutoFit/>
          </a:bodyPr>
          <a:lstStyle/>
          <a:p>
            <a:r>
              <a:rPr lang="en-GB" dirty="0" smtClean="0"/>
              <a:t>(lysine) K8A – key interaction</a:t>
            </a:r>
          </a:p>
          <a:p>
            <a:r>
              <a:rPr lang="en-GB" dirty="0" smtClean="0"/>
              <a:t>(</a:t>
            </a:r>
            <a:r>
              <a:rPr lang="en-GB" dirty="0" err="1" smtClean="0"/>
              <a:t>Aspartate</a:t>
            </a:r>
            <a:r>
              <a:rPr lang="en-GB" dirty="0" smtClean="0"/>
              <a:t>)</a:t>
            </a:r>
          </a:p>
          <a:p>
            <a:r>
              <a:rPr lang="en-GB" dirty="0" smtClean="0"/>
              <a:t>(also, see later on antagonism)</a:t>
            </a:r>
            <a:endParaRPr lang="en-GB"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467544" y="3140968"/>
            <a:ext cx="1728192" cy="201622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6"/>
          <p:cNvPicPr>
            <a:picLocks noChangeAspect="1" noChangeArrowheads="1"/>
          </p:cNvPicPr>
          <p:nvPr/>
        </p:nvPicPr>
        <p:blipFill>
          <a:blip r:embed="rId2" cstate="print"/>
          <a:srcRect/>
          <a:stretch>
            <a:fillRect/>
          </a:stretch>
        </p:blipFill>
        <p:spPr bwMode="auto">
          <a:xfrm>
            <a:off x="6156176" y="116632"/>
            <a:ext cx="2853549" cy="2232248"/>
          </a:xfrm>
          <a:prstGeom prst="rect">
            <a:avLst/>
          </a:prstGeom>
          <a:ln>
            <a:headEnd/>
            <a:tailEnd/>
          </a:ln>
        </p:spPr>
        <p:style>
          <a:lnRef idx="1">
            <a:schemeClr val="accent3"/>
          </a:lnRef>
          <a:fillRef idx="2">
            <a:schemeClr val="accent3"/>
          </a:fillRef>
          <a:effectRef idx="1">
            <a:schemeClr val="accent3"/>
          </a:effectRef>
          <a:fontRef idx="minor">
            <a:schemeClr val="dk1"/>
          </a:fontRef>
        </p:style>
      </p:pic>
      <p:sp>
        <p:nvSpPr>
          <p:cNvPr id="18" name="Title 1"/>
          <p:cNvSpPr>
            <a:spLocks noGrp="1"/>
          </p:cNvSpPr>
          <p:nvPr>
            <p:ph type="title"/>
          </p:nvPr>
        </p:nvSpPr>
        <p:spPr>
          <a:xfrm>
            <a:off x="457200" y="274638"/>
            <a:ext cx="5266928" cy="1143000"/>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GB" dirty="0" err="1" smtClean="0"/>
              <a:t>Pyr</a:t>
            </a:r>
            <a:r>
              <a:rPr lang="en-GB" dirty="0" smtClean="0"/>
              <a:t> apelin-13 specific interactions PMPF</a:t>
            </a:r>
            <a:endParaRPr lang="en-GB" dirty="0"/>
          </a:p>
        </p:txBody>
      </p:sp>
      <p:pic>
        <p:nvPicPr>
          <p:cNvPr id="19" name="Picture 18" descr="p10_m11.jpg"/>
          <p:cNvPicPr>
            <a:picLocks noChangeAspect="1"/>
          </p:cNvPicPr>
          <p:nvPr/>
        </p:nvPicPr>
        <p:blipFill>
          <a:blip r:embed="rId3" cstate="print"/>
          <a:stretch>
            <a:fillRect/>
          </a:stretch>
        </p:blipFill>
        <p:spPr>
          <a:xfrm>
            <a:off x="5148064" y="2852936"/>
            <a:ext cx="3612772" cy="3726064"/>
          </a:xfrm>
          <a:prstGeom prst="rect">
            <a:avLst/>
          </a:prstGeom>
        </p:spPr>
      </p:pic>
      <p:cxnSp>
        <p:nvCxnSpPr>
          <p:cNvPr id="13" name="Straight Arrow Connector 12"/>
          <p:cNvCxnSpPr/>
          <p:nvPr/>
        </p:nvCxnSpPr>
        <p:spPr>
          <a:xfrm rot="5400000" flipH="1" flipV="1">
            <a:off x="6048164" y="2600908"/>
            <a:ext cx="2664296" cy="172819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p:nvPr/>
        </p:nvCxnSpPr>
        <p:spPr>
          <a:xfrm rot="5400000" flipH="1" flipV="1">
            <a:off x="6696236" y="3104964"/>
            <a:ext cx="2736304" cy="7920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2" name="TextBox 21"/>
          <p:cNvSpPr txBox="1"/>
          <p:nvPr/>
        </p:nvSpPr>
        <p:spPr>
          <a:xfrm>
            <a:off x="3236421" y="2420888"/>
            <a:ext cx="5907579" cy="369332"/>
          </a:xfrm>
          <a:prstGeom prst="rect">
            <a:avLst/>
          </a:prstGeom>
          <a:noFill/>
        </p:spPr>
        <p:txBody>
          <a:bodyPr wrap="none" rtlCol="0">
            <a:spAutoFit/>
          </a:bodyPr>
          <a:lstStyle/>
          <a:p>
            <a:r>
              <a:rPr lang="en-GB" dirty="0" smtClean="0"/>
              <a:t>Proline10A and Methionine11A occupy hydrophobic pockets</a:t>
            </a:r>
            <a:endParaRPr lang="en-GB" dirty="0"/>
          </a:p>
        </p:txBody>
      </p:sp>
      <p:pic>
        <p:nvPicPr>
          <p:cNvPr id="179202" name="Picture 2" descr="Z:\Desktop\Denver ACS\pictures movies\pics_for_CAS\interactions_plot\pmpf.png"/>
          <p:cNvPicPr>
            <a:picLocks noChangeAspect="1" noChangeArrowheads="1"/>
          </p:cNvPicPr>
          <p:nvPr/>
        </p:nvPicPr>
        <p:blipFill>
          <a:blip r:embed="rId4" cstate="print"/>
          <a:srcRect/>
          <a:stretch>
            <a:fillRect/>
          </a:stretch>
        </p:blipFill>
        <p:spPr bwMode="auto">
          <a:xfrm>
            <a:off x="0" y="2017315"/>
            <a:ext cx="4987056" cy="4840685"/>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2" cstate="print"/>
          <a:srcRect/>
          <a:stretch>
            <a:fillRect/>
          </a:stretch>
        </p:blipFill>
        <p:spPr bwMode="auto">
          <a:xfrm>
            <a:off x="5292080" y="0"/>
            <a:ext cx="3851920" cy="2765981"/>
          </a:xfrm>
          <a:prstGeom prst="rect">
            <a:avLst/>
          </a:prstGeom>
          <a:ln>
            <a:headEnd/>
            <a:tailEnd/>
          </a:ln>
        </p:spPr>
        <p:style>
          <a:lnRef idx="1">
            <a:schemeClr val="accent2"/>
          </a:lnRef>
          <a:fillRef idx="2">
            <a:schemeClr val="accent2"/>
          </a:fillRef>
          <a:effectRef idx="1">
            <a:schemeClr val="accent2"/>
          </a:effectRef>
          <a:fontRef idx="minor">
            <a:schemeClr val="dk1"/>
          </a:fontRef>
        </p:style>
      </p:pic>
      <p:pic>
        <p:nvPicPr>
          <p:cNvPr id="10" name="Picture 9" descr="r2-E20.jpg"/>
          <p:cNvPicPr>
            <a:picLocks noChangeAspect="1"/>
          </p:cNvPicPr>
          <p:nvPr/>
        </p:nvPicPr>
        <p:blipFill>
          <a:blip r:embed="rId3" cstate="print"/>
          <a:stretch>
            <a:fillRect/>
          </a:stretch>
        </p:blipFill>
        <p:spPr>
          <a:xfrm>
            <a:off x="5630661" y="2948197"/>
            <a:ext cx="3513339" cy="3909803"/>
          </a:xfrm>
          <a:prstGeom prst="rect">
            <a:avLst/>
          </a:prstGeom>
        </p:spPr>
      </p:pic>
      <p:cxnSp>
        <p:nvCxnSpPr>
          <p:cNvPr id="13" name="Straight Arrow Connector 12"/>
          <p:cNvCxnSpPr/>
          <p:nvPr/>
        </p:nvCxnSpPr>
        <p:spPr>
          <a:xfrm rot="5400000" flipH="1" flipV="1">
            <a:off x="6228184" y="3212976"/>
            <a:ext cx="2160240" cy="100811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2" name="TextBox 21"/>
          <p:cNvSpPr txBox="1"/>
          <p:nvPr/>
        </p:nvSpPr>
        <p:spPr>
          <a:xfrm>
            <a:off x="3471293" y="2924944"/>
            <a:ext cx="5672707" cy="369332"/>
          </a:xfrm>
          <a:prstGeom prst="rect">
            <a:avLst/>
          </a:prstGeom>
          <a:noFill/>
        </p:spPr>
        <p:txBody>
          <a:bodyPr wrap="none" rtlCol="0">
            <a:spAutoFit/>
          </a:bodyPr>
          <a:lstStyle/>
          <a:p>
            <a:r>
              <a:rPr lang="en-GB" dirty="0" err="1" smtClean="0"/>
              <a:t>Glutamic</a:t>
            </a:r>
            <a:r>
              <a:rPr lang="en-GB" dirty="0" smtClean="0"/>
              <a:t> acid20A – loss of key interaction – loss of affinity </a:t>
            </a:r>
            <a:endParaRPr lang="en-GB" dirty="0"/>
          </a:p>
        </p:txBody>
      </p:sp>
      <p:sp>
        <p:nvSpPr>
          <p:cNvPr id="7" name="Oval 6"/>
          <p:cNvSpPr/>
          <p:nvPr/>
        </p:nvSpPr>
        <p:spPr>
          <a:xfrm>
            <a:off x="971600" y="2636912"/>
            <a:ext cx="2088232" cy="165618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Z:\Desktop\Denver ACS\pictures movies\pics_for_CAS\interactions_plot\qrprl.png"/>
          <p:cNvPicPr>
            <a:picLocks noChangeAspect="1" noChangeArrowheads="1"/>
          </p:cNvPicPr>
          <p:nvPr/>
        </p:nvPicPr>
        <p:blipFill>
          <a:blip r:embed="rId4" cstate="print"/>
          <a:srcRect/>
          <a:stretch>
            <a:fillRect/>
          </a:stretch>
        </p:blipFill>
        <p:spPr bwMode="auto">
          <a:xfrm>
            <a:off x="-324544" y="1700808"/>
            <a:ext cx="5526041" cy="4498505"/>
          </a:xfrm>
          <a:prstGeom prst="rect">
            <a:avLst/>
          </a:prstGeom>
          <a:noFill/>
        </p:spPr>
      </p:pic>
      <p:cxnSp>
        <p:nvCxnSpPr>
          <p:cNvPr id="12" name="Straight Arrow Connector 11"/>
          <p:cNvCxnSpPr/>
          <p:nvPr/>
        </p:nvCxnSpPr>
        <p:spPr>
          <a:xfrm rot="10800000">
            <a:off x="1691680" y="3068960"/>
            <a:ext cx="5112568" cy="151216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79512" y="0"/>
            <a:ext cx="4860032" cy="908720"/>
          </a:xfrm>
        </p:spPr>
        <p:style>
          <a:lnRef idx="0">
            <a:schemeClr val="accent2"/>
          </a:lnRef>
          <a:fillRef idx="3">
            <a:schemeClr val="accent2"/>
          </a:fillRef>
          <a:effectRef idx="3">
            <a:schemeClr val="accent2"/>
          </a:effectRef>
          <a:fontRef idx="minor">
            <a:schemeClr val="lt1"/>
          </a:fontRef>
        </p:style>
        <p:txBody>
          <a:bodyPr>
            <a:normAutofit/>
          </a:bodyPr>
          <a:lstStyle/>
          <a:p>
            <a:r>
              <a:rPr lang="en-GB" dirty="0" smtClean="0"/>
              <a:t>Mutations of APJ</a:t>
            </a:r>
            <a:endParaRPr lang="en-GB"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pj_D23A.mpg">
            <a:hlinkClick r:id="" action="ppaction://media"/>
          </p:cNvPr>
          <p:cNvPicPr>
            <a:picLocks noRot="1" noChangeAspect="1"/>
          </p:cNvPicPr>
          <p:nvPr>
            <a:videoFile r:link="rId1"/>
          </p:nvPr>
        </p:nvPicPr>
        <p:blipFill>
          <a:blip r:embed="rId4" cstate="print"/>
          <a:stretch>
            <a:fillRect/>
          </a:stretch>
        </p:blipFill>
        <p:spPr>
          <a:xfrm>
            <a:off x="6300192" y="3090994"/>
            <a:ext cx="3312368" cy="3767006"/>
          </a:xfrm>
          <a:prstGeom prst="rect">
            <a:avLst/>
          </a:prstGeom>
        </p:spPr>
      </p:pic>
      <p:pic>
        <p:nvPicPr>
          <p:cNvPr id="9" name="Picture 5"/>
          <p:cNvPicPr>
            <a:picLocks noChangeAspect="1" noChangeArrowheads="1"/>
          </p:cNvPicPr>
          <p:nvPr/>
        </p:nvPicPr>
        <p:blipFill>
          <a:blip r:embed="rId5" cstate="print"/>
          <a:srcRect/>
          <a:stretch>
            <a:fillRect/>
          </a:stretch>
        </p:blipFill>
        <p:spPr bwMode="auto">
          <a:xfrm>
            <a:off x="5292080" y="0"/>
            <a:ext cx="3851920" cy="2765981"/>
          </a:xfrm>
          <a:prstGeom prst="rect">
            <a:avLst/>
          </a:prstGeom>
          <a:ln>
            <a:headEnd/>
            <a:tailEnd/>
          </a:ln>
        </p:spPr>
        <p:style>
          <a:lnRef idx="1">
            <a:schemeClr val="accent2"/>
          </a:lnRef>
          <a:fillRef idx="2">
            <a:schemeClr val="accent2"/>
          </a:fillRef>
          <a:effectRef idx="1">
            <a:schemeClr val="accent2"/>
          </a:effectRef>
          <a:fontRef idx="minor">
            <a:schemeClr val="dk1"/>
          </a:fontRef>
        </p:style>
      </p:pic>
      <p:sp>
        <p:nvSpPr>
          <p:cNvPr id="18" name="Title 1"/>
          <p:cNvSpPr>
            <a:spLocks noGrp="1"/>
          </p:cNvSpPr>
          <p:nvPr>
            <p:ph type="title"/>
          </p:nvPr>
        </p:nvSpPr>
        <p:spPr>
          <a:xfrm>
            <a:off x="179512" y="0"/>
            <a:ext cx="4860032" cy="908720"/>
          </a:xfrm>
        </p:spPr>
        <p:style>
          <a:lnRef idx="0">
            <a:schemeClr val="accent2"/>
          </a:lnRef>
          <a:fillRef idx="3">
            <a:schemeClr val="accent2"/>
          </a:fillRef>
          <a:effectRef idx="3">
            <a:schemeClr val="accent2"/>
          </a:effectRef>
          <a:fontRef idx="minor">
            <a:schemeClr val="lt1"/>
          </a:fontRef>
        </p:style>
        <p:txBody>
          <a:bodyPr>
            <a:normAutofit/>
          </a:bodyPr>
          <a:lstStyle/>
          <a:p>
            <a:r>
              <a:rPr lang="en-GB" dirty="0" smtClean="0"/>
              <a:t>Mutations of APJ</a:t>
            </a:r>
            <a:endParaRPr lang="en-GB" dirty="0"/>
          </a:p>
        </p:txBody>
      </p:sp>
      <p:pic>
        <p:nvPicPr>
          <p:cNvPr id="8" name="apj.mpg">
            <a:hlinkClick r:id="" action="ppaction://media"/>
          </p:cNvPr>
          <p:cNvPicPr>
            <a:picLocks noRot="1" noChangeAspect="1"/>
          </p:cNvPicPr>
          <p:nvPr>
            <a:videoFile r:link="rId2"/>
          </p:nvPr>
        </p:nvPicPr>
        <p:blipFill>
          <a:blip r:embed="rId6" cstate="print"/>
          <a:stretch>
            <a:fillRect/>
          </a:stretch>
        </p:blipFill>
        <p:spPr>
          <a:xfrm>
            <a:off x="4211960" y="3169582"/>
            <a:ext cx="2908176" cy="3688418"/>
          </a:xfrm>
          <a:prstGeom prst="rect">
            <a:avLst/>
          </a:prstGeom>
        </p:spPr>
      </p:pic>
      <p:sp>
        <p:nvSpPr>
          <p:cNvPr id="17" name="TextBox 16"/>
          <p:cNvSpPr txBox="1"/>
          <p:nvPr/>
        </p:nvSpPr>
        <p:spPr>
          <a:xfrm>
            <a:off x="251520" y="908720"/>
            <a:ext cx="4608512" cy="2616101"/>
          </a:xfrm>
          <a:prstGeom prst="rect">
            <a:avLst/>
          </a:prstGeom>
          <a:noFill/>
        </p:spPr>
        <p:txBody>
          <a:bodyPr wrap="square" rtlCol="0">
            <a:spAutoFit/>
          </a:bodyPr>
          <a:lstStyle/>
          <a:p>
            <a:r>
              <a:rPr lang="en-GB" sz="1600" dirty="0" smtClean="0"/>
              <a:t>D23A – part of the N-terminal sequence</a:t>
            </a:r>
          </a:p>
          <a:p>
            <a:r>
              <a:rPr lang="en-GB" sz="1600" dirty="0" smtClean="0">
                <a:solidFill>
                  <a:srgbClr val="FF0000"/>
                </a:solidFill>
              </a:rPr>
              <a:t>which is unstructured in the wild type – but</a:t>
            </a:r>
          </a:p>
          <a:p>
            <a:r>
              <a:rPr lang="en-GB" sz="1600" dirty="0" smtClean="0">
                <a:solidFill>
                  <a:srgbClr val="FF0000"/>
                </a:solidFill>
              </a:rPr>
              <a:t>becomes helix in the mutation.</a:t>
            </a:r>
          </a:p>
          <a:p>
            <a:r>
              <a:rPr lang="en-GB" sz="1600" dirty="0" smtClean="0"/>
              <a:t>We hypothesised that this region templates the RRL region to a </a:t>
            </a:r>
            <a:r>
              <a:rPr lang="el-GR" sz="1600" dirty="0" smtClean="0">
                <a:latin typeface="Candara"/>
              </a:rPr>
              <a:t>β</a:t>
            </a:r>
            <a:r>
              <a:rPr lang="en-GB" sz="1600" dirty="0" smtClean="0"/>
              <a:t>-turn to enable recognition at the first stage of binding. See also reference:</a:t>
            </a:r>
          </a:p>
          <a:p>
            <a:endParaRPr lang="en-GB" sz="1600" dirty="0" smtClean="0"/>
          </a:p>
          <a:p>
            <a:r>
              <a:rPr lang="en-GB" sz="1200" dirty="0" err="1" smtClean="0"/>
              <a:t>Headgroup</a:t>
            </a:r>
            <a:r>
              <a:rPr lang="en-GB" sz="1200" dirty="0" smtClean="0"/>
              <a:t>-Dependent Membrane Catalysis of </a:t>
            </a:r>
            <a:r>
              <a:rPr lang="en-GB" sz="1200" dirty="0" err="1" smtClean="0"/>
              <a:t>Apelin</a:t>
            </a:r>
            <a:r>
              <a:rPr lang="en-GB" sz="1200" dirty="0" smtClean="0"/>
              <a:t>−Receptor Interactions Is Likely. David N. </a:t>
            </a:r>
            <a:r>
              <a:rPr lang="en-GB" sz="1200" dirty="0" err="1" smtClean="0"/>
              <a:t>Langelaan</a:t>
            </a:r>
            <a:r>
              <a:rPr lang="en-GB" sz="1200" dirty="0" smtClean="0"/>
              <a:t> and Jan K. Rainey. Phys </a:t>
            </a:r>
            <a:r>
              <a:rPr lang="en-GB" sz="1200" dirty="0" err="1" smtClean="0"/>
              <a:t>Chem</a:t>
            </a:r>
            <a:r>
              <a:rPr lang="en-GB" sz="1200" dirty="0" smtClean="0"/>
              <a:t> B. 2009 July 30; 113(30): 10465–10471</a:t>
            </a:r>
          </a:p>
          <a:p>
            <a:endParaRPr lang="en-GB" sz="1600" dirty="0"/>
          </a:p>
        </p:txBody>
      </p:sp>
      <p:pic>
        <p:nvPicPr>
          <p:cNvPr id="180226" name="Picture 2"/>
          <p:cNvPicPr>
            <a:picLocks noChangeAspect="1" noChangeArrowheads="1"/>
          </p:cNvPicPr>
          <p:nvPr/>
        </p:nvPicPr>
        <p:blipFill>
          <a:blip r:embed="rId7" cstate="print"/>
          <a:srcRect/>
          <a:stretch>
            <a:fillRect/>
          </a:stretch>
        </p:blipFill>
        <p:spPr bwMode="auto">
          <a:xfrm>
            <a:off x="683568" y="3356992"/>
            <a:ext cx="2520878" cy="905644"/>
          </a:xfrm>
          <a:prstGeom prst="rect">
            <a:avLst/>
          </a:prstGeom>
          <a:noFill/>
          <a:ln w="9525">
            <a:noFill/>
            <a:miter lim="800000"/>
            <a:headEnd/>
            <a:tailEnd/>
          </a:ln>
        </p:spPr>
      </p:pic>
      <p:cxnSp>
        <p:nvCxnSpPr>
          <p:cNvPr id="13" name="Straight Arrow Connector 12"/>
          <p:cNvCxnSpPr/>
          <p:nvPr/>
        </p:nvCxnSpPr>
        <p:spPr>
          <a:xfrm rot="5400000" flipH="1" flipV="1">
            <a:off x="7668344" y="3356992"/>
            <a:ext cx="1584176"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0" name="TextBox 9"/>
          <p:cNvSpPr txBox="1"/>
          <p:nvPr/>
        </p:nvSpPr>
        <p:spPr>
          <a:xfrm>
            <a:off x="1" y="4509120"/>
            <a:ext cx="4644007" cy="2308324"/>
          </a:xfrm>
          <a:prstGeom prst="rect">
            <a:avLst/>
          </a:prstGeom>
          <a:noFill/>
        </p:spPr>
        <p:txBody>
          <a:bodyPr wrap="square" rtlCol="0">
            <a:spAutoFit/>
          </a:bodyPr>
          <a:lstStyle/>
          <a:p>
            <a:r>
              <a:rPr lang="en-GB" dirty="0" smtClean="0"/>
              <a:t>This fits in with a 2-step recognition</a:t>
            </a:r>
          </a:p>
          <a:p>
            <a:r>
              <a:rPr lang="en-GB" dirty="0" smtClean="0"/>
              <a:t>Process-</a:t>
            </a:r>
          </a:p>
          <a:p>
            <a:r>
              <a:rPr lang="en-GB" dirty="0" smtClean="0"/>
              <a:t>Step1 – recognise </a:t>
            </a:r>
            <a:r>
              <a:rPr lang="en-GB" dirty="0" err="1" smtClean="0"/>
              <a:t>templated</a:t>
            </a:r>
            <a:r>
              <a:rPr lang="en-GB" dirty="0" smtClean="0"/>
              <a:t> </a:t>
            </a:r>
            <a:r>
              <a:rPr lang="el-GR" dirty="0" smtClean="0"/>
              <a:t>β</a:t>
            </a:r>
            <a:r>
              <a:rPr lang="en-GB" dirty="0" smtClean="0"/>
              <a:t>-turn</a:t>
            </a:r>
          </a:p>
          <a:p>
            <a:r>
              <a:rPr lang="en-GB" dirty="0" smtClean="0"/>
              <a:t>Step2 – insertion of sequence into receptor pore</a:t>
            </a:r>
          </a:p>
          <a:p>
            <a:endParaRPr lang="en-GB" dirty="0" smtClean="0"/>
          </a:p>
          <a:p>
            <a:r>
              <a:rPr lang="en-GB" dirty="0" smtClean="0"/>
              <a:t>The stable </a:t>
            </a:r>
            <a:r>
              <a:rPr lang="el-GR" dirty="0" smtClean="0">
                <a:latin typeface="Candara"/>
              </a:rPr>
              <a:t>α</a:t>
            </a:r>
            <a:r>
              <a:rPr lang="en-GB" dirty="0" smtClean="0">
                <a:latin typeface="Candara"/>
              </a:rPr>
              <a:t>-helix prevents this, hence loss of binding</a:t>
            </a:r>
            <a:endParaRPr lang="en-GB" dirty="0"/>
          </a:p>
        </p:txBody>
      </p:sp>
      <p:sp>
        <p:nvSpPr>
          <p:cNvPr id="14" name="TextBox 13"/>
          <p:cNvSpPr txBox="1"/>
          <p:nvPr/>
        </p:nvSpPr>
        <p:spPr>
          <a:xfrm>
            <a:off x="7092280" y="3212976"/>
            <a:ext cx="1855573" cy="369332"/>
          </a:xfrm>
          <a:prstGeom prst="rect">
            <a:avLst/>
          </a:prstGeom>
          <a:noFill/>
        </p:spPr>
        <p:txBody>
          <a:bodyPr wrap="none" rtlCol="0">
            <a:spAutoFit/>
          </a:bodyPr>
          <a:lstStyle/>
          <a:p>
            <a:r>
              <a:rPr lang="en-GB" dirty="0" smtClean="0"/>
              <a:t>Mutated Asp&gt;ala)</a:t>
            </a:r>
            <a:endParaRPr lang="en-GB" dirty="0"/>
          </a:p>
        </p:txBody>
      </p:sp>
      <p:sp>
        <p:nvSpPr>
          <p:cNvPr id="12" name="TextBox 11"/>
          <p:cNvSpPr txBox="1"/>
          <p:nvPr/>
        </p:nvSpPr>
        <p:spPr>
          <a:xfrm>
            <a:off x="4788024" y="3212976"/>
            <a:ext cx="1088760" cy="369332"/>
          </a:xfrm>
          <a:prstGeom prst="rect">
            <a:avLst/>
          </a:prstGeom>
          <a:noFill/>
        </p:spPr>
        <p:txBody>
          <a:bodyPr wrap="none" rtlCol="0">
            <a:spAutoFit/>
          </a:bodyPr>
          <a:lstStyle/>
          <a:p>
            <a:r>
              <a:rPr lang="en-GB" dirty="0" smtClean="0"/>
              <a:t>Wild type</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600" fill="hold"/>
                                        <p:tgtEl>
                                          <p:spTgt spid="8"/>
                                        </p:tgtEl>
                                      </p:cBhvr>
                                    </p:cmd>
                                  </p:childTnLst>
                                </p:cTn>
                              </p:par>
                            </p:childTnLst>
                          </p:cTn>
                        </p:par>
                        <p:par>
                          <p:cTn id="7" fill="hold">
                            <p:stCondLst>
                              <p:cond delay="6600"/>
                            </p:stCondLst>
                            <p:childTnLst>
                              <p:par>
                                <p:cTn id="8" presetID="1" presetClass="mediacall" presetSubtype="0" fill="hold" nodeType="afterEffect">
                                  <p:stCondLst>
                                    <p:cond delay="0"/>
                                  </p:stCondLst>
                                  <p:childTnLst>
                                    <p:cmd type="call" cmd="playFrom(0.0)">
                                      <p:cBhvr>
                                        <p:cTn id="9" dur="6567"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fill="hold" display="0">
                  <p:stCondLst>
                    <p:cond delay="indefinite"/>
                  </p:stCondLst>
                  <p:endCondLst>
                    <p:cond evt="onNext" delay="0">
                      <p:tgtEl>
                        <p:sldTgt/>
                      </p:tgtEl>
                    </p:cond>
                    <p:cond evt="onPrev" delay="0">
                      <p:tgtEl>
                        <p:sldTgt/>
                      </p:tgtEl>
                    </p:cond>
                  </p:endCondLst>
                </p:cTn>
                <p:tgtEl>
                  <p:spTgt spid="8"/>
                </p:tgtEl>
              </p:cMediaNode>
            </p:video>
            <p:seq concurrent="1" nextAc="seek">
              <p:cTn id="11" restart="whenNotActive" fill="hold" evtFilter="cancelBubble" nodeType="interactiveSeq">
                <p:stCondLst>
                  <p:cond evt="onClick" delay="0">
                    <p:tgtEl>
                      <p:spTgt spid="8"/>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8"/>
                                        </p:tgtEl>
                                      </p:cBhvr>
                                    </p:cmd>
                                  </p:childTnLst>
                                </p:cTn>
                              </p:par>
                            </p:childTnLst>
                          </p:cTn>
                        </p:par>
                      </p:childTnLst>
                    </p:cTn>
                  </p:par>
                </p:childTnLst>
              </p:cTn>
              <p:nextCondLst>
                <p:cond evt="onClick" delay="0">
                  <p:tgtEl>
                    <p:spTgt spid="8"/>
                  </p:tgtEl>
                </p:cond>
              </p:nextCondLst>
            </p:seq>
            <p:video>
              <p:cMediaNode>
                <p:cTn id="16" fill="hold" display="0">
                  <p:stCondLst>
                    <p:cond delay="indefinite"/>
                  </p:stCondLst>
                  <p:endCondLst>
                    <p:cond evt="onNext" delay="0">
                      <p:tgtEl>
                        <p:sldTgt/>
                      </p:tgtEl>
                    </p:cond>
                    <p:cond evt="onPrev" delay="0">
                      <p:tgtEl>
                        <p:sldTgt/>
                      </p:tgtEl>
                    </p:cond>
                  </p:endCondLst>
                </p:cTn>
                <p:tgtEl>
                  <p:spTgt spid="11"/>
                </p:tgtEl>
              </p:cMediaNode>
            </p:video>
            <p:seq concurrent="1" nextAc="seek">
              <p:cTn id="17" restart="whenNotActive" fill="hold" evtFilter="cancelBubble" nodeType="interactiveSeq">
                <p:stCondLst>
                  <p:cond evt="onClick" delay="0">
                    <p:tgtEl>
                      <p:spTgt spid="11"/>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GB" dirty="0" smtClean="0"/>
              <a:t>Mechanism of antagonism?</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Pyr-apelin13 (</a:t>
            </a:r>
            <a:r>
              <a:rPr lang="en-GB" dirty="0" err="1" smtClean="0"/>
              <a:t>pyr</a:t>
            </a:r>
            <a:r>
              <a:rPr lang="en-GB" dirty="0" smtClean="0"/>
              <a:t>-QRPRLSHKGPMPF) is an agonist</a:t>
            </a:r>
          </a:p>
          <a:p>
            <a:r>
              <a:rPr lang="en-GB" dirty="0" smtClean="0"/>
              <a:t>[CRPRLC]</a:t>
            </a:r>
            <a:r>
              <a:rPr lang="en-GB" dirty="0" smtClean="0">
                <a:solidFill>
                  <a:srgbClr val="FF0000"/>
                </a:solidFill>
              </a:rPr>
              <a:t>HK</a:t>
            </a:r>
            <a:r>
              <a:rPr lang="en-GB" dirty="0" smtClean="0"/>
              <a:t>[CRPRLC] is an agonist</a:t>
            </a:r>
          </a:p>
          <a:p>
            <a:r>
              <a:rPr lang="en-GB" dirty="0" smtClean="0"/>
              <a:t>[CRPRLC]</a:t>
            </a:r>
            <a:r>
              <a:rPr lang="en-GB" dirty="0" smtClean="0">
                <a:solidFill>
                  <a:srgbClr val="FF0000"/>
                </a:solidFill>
              </a:rPr>
              <a:t>KH[</a:t>
            </a:r>
            <a:r>
              <a:rPr lang="en-GB" dirty="0" smtClean="0"/>
              <a:t>CRPRLC] is an antagonist</a:t>
            </a:r>
          </a:p>
          <a:p>
            <a:endParaRPr lang="en-GB" dirty="0" smtClean="0"/>
          </a:p>
          <a:p>
            <a:r>
              <a:rPr lang="en-GB" dirty="0" smtClean="0"/>
              <a:t>We identified a significant alteration in the Interaction with Lysine8 (</a:t>
            </a:r>
            <a:r>
              <a:rPr lang="en-GB" dirty="0" err="1" smtClean="0"/>
              <a:t>apelin</a:t>
            </a:r>
            <a:r>
              <a:rPr lang="en-GB" dirty="0" smtClean="0"/>
              <a:t>) with asparate284 (APJ)</a:t>
            </a:r>
          </a:p>
          <a:p>
            <a:r>
              <a:rPr lang="en-GB" dirty="0" smtClean="0"/>
              <a:t>The antagonist ‘locks’ the </a:t>
            </a:r>
            <a:r>
              <a:rPr lang="en-GB" dirty="0" err="1" smtClean="0"/>
              <a:t>aspartate</a:t>
            </a:r>
            <a:r>
              <a:rPr lang="en-GB" dirty="0" smtClean="0"/>
              <a:t> in the </a:t>
            </a:r>
            <a:r>
              <a:rPr lang="en-GB" dirty="0" err="1" smtClean="0"/>
              <a:t>apo</a:t>
            </a:r>
            <a:r>
              <a:rPr lang="en-GB" dirty="0" smtClean="0"/>
              <a:t> conformation (inactive) while the agonist moves the helix-7 downwards significantly (possibly the active conformation), so transmitting a signal internally (just as it was ‘supposed’ to do).</a:t>
            </a:r>
            <a:endParaRPr lang="en-GB" dirty="0"/>
          </a:p>
        </p:txBody>
      </p:sp>
      <p:cxnSp>
        <p:nvCxnSpPr>
          <p:cNvPr id="6" name="Straight Connector 5"/>
          <p:cNvCxnSpPr/>
          <p:nvPr/>
        </p:nvCxnSpPr>
        <p:spPr>
          <a:xfrm rot="16200000" flipH="1">
            <a:off x="3131840" y="5157192"/>
            <a:ext cx="216024" cy="7200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850106"/>
          </a:xfrm>
        </p:spPr>
        <p:txBody>
          <a:bodyPr/>
          <a:lstStyle/>
          <a:p>
            <a:r>
              <a:rPr lang="en-GB" dirty="0" smtClean="0"/>
              <a:t>Mechanism of antagonism?</a:t>
            </a:r>
            <a:endParaRPr lang="en-GB" dirty="0"/>
          </a:p>
        </p:txBody>
      </p:sp>
      <p:sp>
        <p:nvSpPr>
          <p:cNvPr id="3" name="Content Placeholder 2"/>
          <p:cNvSpPr>
            <a:spLocks noGrp="1"/>
          </p:cNvSpPr>
          <p:nvPr>
            <p:ph idx="1"/>
          </p:nvPr>
        </p:nvSpPr>
        <p:spPr>
          <a:xfrm>
            <a:off x="179512" y="1124744"/>
            <a:ext cx="3888432" cy="5472608"/>
          </a:xfrm>
        </p:spPr>
        <p:style>
          <a:lnRef idx="1">
            <a:schemeClr val="accent1"/>
          </a:lnRef>
          <a:fillRef idx="3">
            <a:schemeClr val="accent1"/>
          </a:fillRef>
          <a:effectRef idx="2">
            <a:schemeClr val="accent1"/>
          </a:effectRef>
          <a:fontRef idx="minor">
            <a:schemeClr val="lt1"/>
          </a:fontRef>
        </p:style>
        <p:txBody>
          <a:bodyPr>
            <a:noAutofit/>
          </a:bodyPr>
          <a:lstStyle/>
          <a:p>
            <a:r>
              <a:rPr lang="en-GB" sz="1800" dirty="0" smtClean="0">
                <a:solidFill>
                  <a:srgbClr val="FF0000"/>
                </a:solidFill>
              </a:rPr>
              <a:t>Apo structure of APJ (red)</a:t>
            </a:r>
          </a:p>
          <a:p>
            <a:r>
              <a:rPr lang="en-GB" sz="1800" dirty="0" smtClean="0">
                <a:solidFill>
                  <a:srgbClr val="FFC000"/>
                </a:solidFill>
              </a:rPr>
              <a:t>Pyr-apelin13 (</a:t>
            </a:r>
            <a:r>
              <a:rPr lang="en-GB" sz="1800" dirty="0" err="1" smtClean="0">
                <a:solidFill>
                  <a:srgbClr val="FFC000"/>
                </a:solidFill>
              </a:rPr>
              <a:t>pyr</a:t>
            </a:r>
            <a:r>
              <a:rPr lang="en-GB" sz="1800" dirty="0" smtClean="0">
                <a:solidFill>
                  <a:srgbClr val="FFC000"/>
                </a:solidFill>
              </a:rPr>
              <a:t>-QRPRLSHKGPMPF) is an agonist (Orange)</a:t>
            </a:r>
          </a:p>
          <a:p>
            <a:r>
              <a:rPr lang="en-GB" sz="1800" dirty="0" smtClean="0">
                <a:solidFill>
                  <a:schemeClr val="accent3">
                    <a:lumMod val="60000"/>
                    <a:lumOff val="40000"/>
                  </a:schemeClr>
                </a:solidFill>
              </a:rPr>
              <a:t>[CRPRLC]HK[CRPRLC] is an agonist (Green)</a:t>
            </a:r>
          </a:p>
          <a:p>
            <a:r>
              <a:rPr lang="en-GB" sz="1800" dirty="0" smtClean="0">
                <a:solidFill>
                  <a:srgbClr val="FFFF00"/>
                </a:solidFill>
              </a:rPr>
              <a:t>[CRPRLC]KH[CRPRLC] is an antagonist (Yellow)</a:t>
            </a:r>
          </a:p>
          <a:p>
            <a:endParaRPr lang="en-GB" sz="1800" dirty="0" smtClean="0"/>
          </a:p>
          <a:p>
            <a:r>
              <a:rPr lang="en-GB" sz="1800" dirty="0" smtClean="0"/>
              <a:t>We identified a significant alteration in the Interaction with Lys8 (</a:t>
            </a:r>
            <a:r>
              <a:rPr lang="en-GB" sz="1800" dirty="0" err="1" smtClean="0"/>
              <a:t>apelin</a:t>
            </a:r>
            <a:r>
              <a:rPr lang="en-GB" sz="1800" dirty="0" smtClean="0"/>
              <a:t>) with Asp284 (APJ)</a:t>
            </a:r>
          </a:p>
          <a:p>
            <a:r>
              <a:rPr lang="en-GB" sz="1800" dirty="0" smtClean="0"/>
              <a:t>The antagonist ‘locks’ the </a:t>
            </a:r>
            <a:r>
              <a:rPr lang="en-GB" sz="1800" dirty="0" err="1" smtClean="0"/>
              <a:t>aspartate</a:t>
            </a:r>
            <a:r>
              <a:rPr lang="en-GB" sz="1800" dirty="0" smtClean="0"/>
              <a:t> in the </a:t>
            </a:r>
            <a:r>
              <a:rPr lang="en-GB" sz="1800" dirty="0" err="1" smtClean="0"/>
              <a:t>apo</a:t>
            </a:r>
            <a:r>
              <a:rPr lang="en-GB" sz="1800" dirty="0" smtClean="0"/>
              <a:t> conformation (inactive) while the agonist moves the helix-7 downwards significantly (possibly the active conformation), so transmitting a signal internally.</a:t>
            </a:r>
            <a:endParaRPr lang="en-GB" sz="1800" dirty="0"/>
          </a:p>
        </p:txBody>
      </p:sp>
      <p:pic>
        <p:nvPicPr>
          <p:cNvPr id="180226" name="Picture 2" descr="Z:\Desktop\Denver ACS\pictures movies\pics_for_CAS\agonist_antagonist\agonist_antagonist.jpg"/>
          <p:cNvPicPr>
            <a:picLocks noChangeAspect="1" noChangeArrowheads="1"/>
          </p:cNvPicPr>
          <p:nvPr/>
        </p:nvPicPr>
        <p:blipFill>
          <a:blip r:embed="rId2" cstate="print"/>
          <a:srcRect/>
          <a:stretch>
            <a:fillRect/>
          </a:stretch>
        </p:blipFill>
        <p:spPr bwMode="auto">
          <a:xfrm>
            <a:off x="4493366" y="980728"/>
            <a:ext cx="4650634" cy="5219626"/>
          </a:xfrm>
          <a:prstGeom prst="rect">
            <a:avLst/>
          </a:prstGeom>
          <a:noFill/>
        </p:spPr>
      </p:pic>
      <p:cxnSp>
        <p:nvCxnSpPr>
          <p:cNvPr id="6" name="Straight Arrow Connector 5"/>
          <p:cNvCxnSpPr/>
          <p:nvPr/>
        </p:nvCxnSpPr>
        <p:spPr>
          <a:xfrm flipV="1">
            <a:off x="3779912" y="3573016"/>
            <a:ext cx="3384376" cy="1656184"/>
          </a:xfrm>
          <a:prstGeom prst="straightConnector1">
            <a:avLst/>
          </a:prstGeom>
          <a:ln w="57150">
            <a:solidFill>
              <a:srgbClr val="D5D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563888" y="4221088"/>
            <a:ext cx="3816424" cy="1800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1888"/>
            <a:ext cx="8229600" cy="634416"/>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GB" dirty="0" smtClean="0"/>
              <a:t>What does </a:t>
            </a:r>
            <a:r>
              <a:rPr lang="en-GB" dirty="0" err="1" smtClean="0"/>
              <a:t>apelin</a:t>
            </a:r>
            <a:r>
              <a:rPr lang="en-GB" dirty="0" smtClean="0"/>
              <a:t> do?</a:t>
            </a:r>
            <a:endParaRPr lang="en-GB" dirty="0"/>
          </a:p>
        </p:txBody>
      </p:sp>
      <p:sp>
        <p:nvSpPr>
          <p:cNvPr id="3" name="Content Placeholder 2"/>
          <p:cNvSpPr>
            <a:spLocks noGrp="1"/>
          </p:cNvSpPr>
          <p:nvPr>
            <p:ph idx="1"/>
          </p:nvPr>
        </p:nvSpPr>
        <p:spPr>
          <a:xfrm>
            <a:off x="457200" y="838200"/>
            <a:ext cx="8229600" cy="5257800"/>
          </a:xfrm>
          <a:ln/>
        </p:spPr>
        <p:style>
          <a:lnRef idx="1">
            <a:schemeClr val="accent2"/>
          </a:lnRef>
          <a:fillRef idx="2">
            <a:schemeClr val="accent2"/>
          </a:fillRef>
          <a:effectRef idx="1">
            <a:schemeClr val="accent2"/>
          </a:effectRef>
          <a:fontRef idx="minor">
            <a:schemeClr val="dk1"/>
          </a:fontRef>
        </p:style>
        <p:txBody>
          <a:bodyPr>
            <a:noAutofit/>
          </a:bodyPr>
          <a:lstStyle/>
          <a:p>
            <a:r>
              <a:rPr lang="en-GB" sz="1600" b="1" dirty="0" smtClean="0"/>
              <a:t>Vascular</a:t>
            </a:r>
          </a:p>
          <a:p>
            <a:pPr lvl="1"/>
            <a:r>
              <a:rPr lang="en-GB" sz="1400" dirty="0" smtClean="0"/>
              <a:t>participates in the control of blood pressure</a:t>
            </a:r>
          </a:p>
          <a:p>
            <a:pPr lvl="1"/>
            <a:r>
              <a:rPr lang="en-GB" sz="1400" dirty="0" smtClean="0"/>
              <a:t>promotes the formation of new blood vessels (angiogenesis)</a:t>
            </a:r>
            <a:endParaRPr lang="en-GB" sz="1600" dirty="0" smtClean="0"/>
          </a:p>
          <a:p>
            <a:r>
              <a:rPr lang="en-GB" sz="1600" b="1" dirty="0" smtClean="0"/>
              <a:t>Cardiac</a:t>
            </a:r>
          </a:p>
          <a:p>
            <a:pPr lvl="1"/>
            <a:r>
              <a:rPr lang="en-GB" sz="1400" dirty="0" smtClean="0"/>
              <a:t>In </a:t>
            </a:r>
            <a:r>
              <a:rPr lang="en-GB" sz="1400" dirty="0" err="1" smtClean="0"/>
              <a:t>cardiomyocytes</a:t>
            </a:r>
            <a:r>
              <a:rPr lang="en-GB" sz="1400" dirty="0" smtClean="0"/>
              <a:t> </a:t>
            </a:r>
            <a:r>
              <a:rPr lang="en-GB" sz="1400" dirty="0" err="1" smtClean="0"/>
              <a:t>apelin</a:t>
            </a:r>
            <a:r>
              <a:rPr lang="en-GB" sz="1400" dirty="0" smtClean="0"/>
              <a:t> behaves as one of the most potent stimulators of cardiac contractility</a:t>
            </a:r>
          </a:p>
          <a:p>
            <a:pPr lvl="1"/>
            <a:r>
              <a:rPr lang="en-GB" sz="1400" dirty="0" smtClean="0"/>
              <a:t>Involved in the embryonic formation of the heart</a:t>
            </a:r>
          </a:p>
          <a:p>
            <a:pPr lvl="1"/>
            <a:r>
              <a:rPr lang="en-GB" sz="1400" dirty="0" smtClean="0"/>
              <a:t>plays a role in cardiac tissue </a:t>
            </a:r>
            <a:r>
              <a:rPr lang="en-GB" sz="1400" dirty="0" err="1" smtClean="0"/>
              <a:t>remodeling</a:t>
            </a:r>
            <a:endParaRPr lang="en-GB" sz="1400" dirty="0" smtClean="0"/>
          </a:p>
          <a:p>
            <a:pPr lvl="1"/>
            <a:r>
              <a:rPr lang="en-GB" sz="1400" dirty="0" smtClean="0"/>
              <a:t> circulating levels of </a:t>
            </a:r>
            <a:r>
              <a:rPr lang="en-GB" sz="1400" dirty="0" err="1" smtClean="0"/>
              <a:t>apelin</a:t>
            </a:r>
            <a:r>
              <a:rPr lang="en-GB" sz="1400" dirty="0" smtClean="0"/>
              <a:t> are higher in obesity</a:t>
            </a:r>
          </a:p>
          <a:p>
            <a:r>
              <a:rPr lang="en-GB" sz="1800" dirty="0" smtClean="0"/>
              <a:t> </a:t>
            </a:r>
            <a:r>
              <a:rPr lang="en-GB" sz="1600" b="1" dirty="0" smtClean="0"/>
              <a:t>Brain</a:t>
            </a:r>
          </a:p>
          <a:p>
            <a:pPr lvl="1"/>
            <a:r>
              <a:rPr lang="en-GB" sz="1400" dirty="0" err="1" smtClean="0"/>
              <a:t>apelin</a:t>
            </a:r>
            <a:r>
              <a:rPr lang="en-GB" sz="1400" dirty="0" smtClean="0"/>
              <a:t> regulates fluid homeostasis </a:t>
            </a:r>
            <a:r>
              <a:rPr lang="en-GB" sz="1400" i="1" dirty="0" smtClean="0"/>
              <a:t>via</a:t>
            </a:r>
            <a:r>
              <a:rPr lang="en-GB" sz="1400" dirty="0" smtClean="0"/>
              <a:t> hypothalamic regulation of food and water intake</a:t>
            </a:r>
            <a:endParaRPr lang="en-GB" sz="1600" dirty="0" smtClean="0"/>
          </a:p>
          <a:p>
            <a:r>
              <a:rPr lang="en-GB" sz="1600" b="1" dirty="0" smtClean="0"/>
              <a:t>Digestive/Metabolic</a:t>
            </a:r>
          </a:p>
          <a:p>
            <a:pPr lvl="1"/>
            <a:r>
              <a:rPr lang="en-GB" sz="1400" dirty="0" smtClean="0"/>
              <a:t>Involvement in acid secretion</a:t>
            </a:r>
          </a:p>
          <a:p>
            <a:pPr lvl="1"/>
            <a:r>
              <a:rPr lang="en-GB" sz="1400" dirty="0" smtClean="0"/>
              <a:t>Inhibits glucose secretion</a:t>
            </a:r>
          </a:p>
          <a:p>
            <a:pPr lvl="1"/>
            <a:r>
              <a:rPr lang="en-GB" sz="1400" dirty="0" smtClean="0"/>
              <a:t>Involved in glucose uptake and control of </a:t>
            </a:r>
            <a:r>
              <a:rPr lang="en-GB" sz="1400" dirty="0" err="1" smtClean="0"/>
              <a:t>glycemia</a:t>
            </a:r>
            <a:endParaRPr lang="en-GB" sz="1600" dirty="0" smtClean="0"/>
          </a:p>
          <a:p>
            <a:r>
              <a:rPr lang="en-GB" sz="1600" b="1" dirty="0" smtClean="0"/>
              <a:t>Bone</a:t>
            </a:r>
          </a:p>
          <a:p>
            <a:pPr lvl="1"/>
            <a:r>
              <a:rPr lang="en-GB" sz="1400" dirty="0" smtClean="0"/>
              <a:t>Involved in bone formation </a:t>
            </a:r>
            <a:r>
              <a:rPr lang="en-GB" sz="1400" i="1" dirty="0" smtClean="0"/>
              <a:t>via</a:t>
            </a:r>
            <a:r>
              <a:rPr lang="en-GB" sz="1400" dirty="0" smtClean="0"/>
              <a:t>  </a:t>
            </a:r>
            <a:r>
              <a:rPr lang="en-GB" sz="1400" dirty="0" err="1" smtClean="0"/>
              <a:t>osteoblasts</a:t>
            </a:r>
            <a:r>
              <a:rPr lang="en-GB" sz="1400" dirty="0" smtClean="0"/>
              <a:t>, the cell progenitors involved in bone formation</a:t>
            </a:r>
          </a:p>
          <a:p>
            <a:r>
              <a:rPr lang="en-GB" sz="1600" b="1" dirty="0" smtClean="0"/>
              <a:t>Immune system</a:t>
            </a:r>
          </a:p>
          <a:p>
            <a:pPr lvl="1"/>
            <a:r>
              <a:rPr lang="en-GB" sz="1400" dirty="0" smtClean="0"/>
              <a:t>APJ is a co-receptor for HIV</a:t>
            </a:r>
          </a:p>
          <a:p>
            <a:pPr>
              <a:buNone/>
            </a:pPr>
            <a:endParaRPr lang="en-GB" sz="1600" dirty="0" smtClean="0"/>
          </a:p>
        </p:txBody>
      </p:sp>
      <p:sp>
        <p:nvSpPr>
          <p:cNvPr id="4" name="Rectangle 3"/>
          <p:cNvSpPr/>
          <p:nvPr/>
        </p:nvSpPr>
        <p:spPr>
          <a:xfrm>
            <a:off x="381000" y="6172200"/>
            <a:ext cx="8382000" cy="523220"/>
          </a:xfrm>
          <a:prstGeom prst="rect">
            <a:avLst/>
          </a:prstGeom>
        </p:spPr>
        <p:txBody>
          <a:bodyPr wrap="square">
            <a:spAutoFit/>
          </a:bodyPr>
          <a:lstStyle/>
          <a:p>
            <a:r>
              <a:rPr lang="en-GB" sz="1400" dirty="0" err="1" smtClean="0"/>
              <a:t>Kleinz</a:t>
            </a:r>
            <a:r>
              <a:rPr lang="en-GB" sz="1400" dirty="0" smtClean="0"/>
              <a:t> MJ, Davenport AP (2005). "Emerging roles of </a:t>
            </a:r>
            <a:r>
              <a:rPr lang="en-GB" sz="1400" dirty="0" err="1" smtClean="0"/>
              <a:t>apelin</a:t>
            </a:r>
            <a:r>
              <a:rPr lang="en-GB" sz="1400" dirty="0" smtClean="0"/>
              <a:t> in biology and medicine". </a:t>
            </a:r>
            <a:r>
              <a:rPr lang="en-GB" sz="1400" dirty="0" err="1" smtClean="0"/>
              <a:t>Pharmacol</a:t>
            </a:r>
            <a:r>
              <a:rPr lang="en-GB" sz="1400" dirty="0" smtClean="0"/>
              <a:t>. </a:t>
            </a:r>
            <a:r>
              <a:rPr lang="en-GB" sz="1400" dirty="0" err="1" smtClean="0"/>
              <a:t>Ther</a:t>
            </a:r>
            <a:r>
              <a:rPr lang="en-GB" sz="1400" dirty="0" smtClean="0"/>
              <a:t>. 107 (2): 198–211.</a:t>
            </a:r>
            <a:endParaRPr lang="en-GB" sz="1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568952" cy="648072"/>
          </a:xfrm>
        </p:spPr>
        <p:style>
          <a:lnRef idx="0">
            <a:schemeClr val="accent2"/>
          </a:lnRef>
          <a:fillRef idx="3">
            <a:schemeClr val="accent2"/>
          </a:fillRef>
          <a:effectRef idx="3">
            <a:schemeClr val="accent2"/>
          </a:effectRef>
          <a:fontRef idx="minor">
            <a:schemeClr val="lt1"/>
          </a:fontRef>
        </p:style>
        <p:txBody>
          <a:bodyPr>
            <a:noAutofit/>
          </a:bodyPr>
          <a:lstStyle/>
          <a:p>
            <a:r>
              <a:rPr lang="en-GB" sz="2400" dirty="0" smtClean="0"/>
              <a:t>Biased </a:t>
            </a:r>
            <a:r>
              <a:rPr lang="en-GB" sz="2400" dirty="0" err="1" smtClean="0"/>
              <a:t>agonism</a:t>
            </a:r>
            <a:r>
              <a:rPr lang="en-GB" sz="2400" dirty="0" smtClean="0"/>
              <a:t> – a new emerging concept in GPCR pharmacology</a:t>
            </a:r>
            <a:endParaRPr lang="en-GB" sz="2400" dirty="0"/>
          </a:p>
        </p:txBody>
      </p:sp>
      <p:grpSp>
        <p:nvGrpSpPr>
          <p:cNvPr id="3" name="Group 43"/>
          <p:cNvGrpSpPr/>
          <p:nvPr/>
        </p:nvGrpSpPr>
        <p:grpSpPr>
          <a:xfrm>
            <a:off x="323528" y="1556792"/>
            <a:ext cx="5407220" cy="3913650"/>
            <a:chOff x="892972" y="1556792"/>
            <a:chExt cx="6775372" cy="5067734"/>
          </a:xfrm>
        </p:grpSpPr>
        <p:sp>
          <p:nvSpPr>
            <p:cNvPr id="4" name="Rectangle 3"/>
            <p:cNvSpPr/>
            <p:nvPr/>
          </p:nvSpPr>
          <p:spPr>
            <a:xfrm>
              <a:off x="899592" y="1628800"/>
              <a:ext cx="676875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5" name="Rectangle 4"/>
            <p:cNvSpPr/>
            <p:nvPr/>
          </p:nvSpPr>
          <p:spPr>
            <a:xfrm>
              <a:off x="899592" y="1740563"/>
              <a:ext cx="6768752" cy="72008"/>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6" name="Rectangle 5"/>
            <p:cNvSpPr/>
            <p:nvPr/>
          </p:nvSpPr>
          <p:spPr>
            <a:xfrm>
              <a:off x="892972" y="1861159"/>
              <a:ext cx="6768752" cy="72008"/>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2" descr="apj_apelin_system"/>
            <p:cNvPicPr>
              <a:picLocks noChangeAspect="1" noChangeArrowheads="1"/>
            </p:cNvPicPr>
            <p:nvPr/>
          </p:nvPicPr>
          <p:blipFill>
            <a:blip r:embed="rId3" cstate="print"/>
            <a:srcRect t="9944" r="41152" b="1451"/>
            <a:stretch>
              <a:fillRect/>
            </a:stretch>
          </p:blipFill>
          <p:spPr bwMode="auto">
            <a:xfrm>
              <a:off x="3995936" y="1556792"/>
              <a:ext cx="542827" cy="720080"/>
            </a:xfrm>
            <a:prstGeom prst="rect">
              <a:avLst/>
            </a:prstGeom>
            <a:noFill/>
          </p:spPr>
        </p:pic>
        <p:sp>
          <p:nvSpPr>
            <p:cNvPr id="16" name="Left Arrow 15"/>
            <p:cNvSpPr/>
            <p:nvPr/>
          </p:nvSpPr>
          <p:spPr>
            <a:xfrm rot="19408317">
              <a:off x="3203848" y="2276872"/>
              <a:ext cx="792088"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7154" name="Picture 2"/>
            <p:cNvPicPr>
              <a:picLocks noChangeAspect="1" noChangeArrowheads="1"/>
            </p:cNvPicPr>
            <p:nvPr/>
          </p:nvPicPr>
          <p:blipFill>
            <a:blip r:embed="rId4" cstate="print"/>
            <a:srcRect/>
            <a:stretch>
              <a:fillRect/>
            </a:stretch>
          </p:blipFill>
          <p:spPr bwMode="auto">
            <a:xfrm>
              <a:off x="2411760" y="2852936"/>
              <a:ext cx="842987" cy="835720"/>
            </a:xfrm>
            <a:prstGeom prst="rect">
              <a:avLst/>
            </a:prstGeom>
            <a:noFill/>
            <a:ln w="9525">
              <a:noFill/>
              <a:miter lim="800000"/>
              <a:headEnd/>
              <a:tailEnd/>
            </a:ln>
          </p:spPr>
        </p:pic>
        <p:cxnSp>
          <p:nvCxnSpPr>
            <p:cNvPr id="19" name="Straight Arrow Connector 18"/>
            <p:cNvCxnSpPr/>
            <p:nvPr/>
          </p:nvCxnSpPr>
          <p:spPr>
            <a:xfrm rot="5400000">
              <a:off x="1943708" y="3825044"/>
              <a:ext cx="576064" cy="50405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p:nvPr/>
          </p:nvCxnSpPr>
          <p:spPr>
            <a:xfrm rot="5400000">
              <a:off x="2375756" y="4113076"/>
              <a:ext cx="648072"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1" name="Straight Arrow Connector 20"/>
            <p:cNvCxnSpPr/>
            <p:nvPr/>
          </p:nvCxnSpPr>
          <p:spPr>
            <a:xfrm rot="16200000" flipH="1">
              <a:off x="2807804" y="3825044"/>
              <a:ext cx="648072" cy="4320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7" name="Rounded Rectangle 26"/>
            <p:cNvSpPr/>
            <p:nvPr/>
          </p:nvSpPr>
          <p:spPr>
            <a:xfrm>
              <a:off x="1475656" y="4653136"/>
              <a:ext cx="64807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AC</a:t>
              </a:r>
              <a:endParaRPr lang="en-GB" sz="1200" dirty="0"/>
            </a:p>
          </p:txBody>
        </p:sp>
        <p:sp>
          <p:nvSpPr>
            <p:cNvPr id="28" name="Rounded Rectangle 27"/>
            <p:cNvSpPr/>
            <p:nvPr/>
          </p:nvSpPr>
          <p:spPr>
            <a:xfrm>
              <a:off x="2339752" y="4653136"/>
              <a:ext cx="64807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PLC</a:t>
              </a:r>
              <a:r>
                <a:rPr lang="el-GR" sz="1100" dirty="0" smtClean="0">
                  <a:latin typeface="Candara"/>
                </a:rPr>
                <a:t>β</a:t>
              </a:r>
              <a:endParaRPr lang="en-GB" sz="1100" dirty="0"/>
            </a:p>
          </p:txBody>
        </p:sp>
        <p:sp>
          <p:nvSpPr>
            <p:cNvPr id="29" name="Rounded Rectangle 28"/>
            <p:cNvSpPr/>
            <p:nvPr/>
          </p:nvSpPr>
          <p:spPr>
            <a:xfrm>
              <a:off x="3131840" y="4653136"/>
              <a:ext cx="64807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smtClean="0"/>
                <a:t>Ion channel</a:t>
              </a:r>
              <a:endParaRPr lang="en-GB" sz="700" dirty="0"/>
            </a:p>
          </p:txBody>
        </p:sp>
        <p:cxnSp>
          <p:nvCxnSpPr>
            <p:cNvPr id="30" name="Straight Arrow Connector 29"/>
            <p:cNvCxnSpPr/>
            <p:nvPr/>
          </p:nvCxnSpPr>
          <p:spPr>
            <a:xfrm rot="5400000">
              <a:off x="2376550" y="5480434"/>
              <a:ext cx="648072"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1" name="TextBox 30"/>
            <p:cNvSpPr txBox="1"/>
            <p:nvPr/>
          </p:nvSpPr>
          <p:spPr>
            <a:xfrm>
              <a:off x="2195736" y="5877271"/>
              <a:ext cx="1080120" cy="747255"/>
            </a:xfrm>
            <a:prstGeom prst="rect">
              <a:avLst/>
            </a:prstGeom>
            <a:noFill/>
          </p:spPr>
          <p:txBody>
            <a:bodyPr wrap="square" rtlCol="0">
              <a:spAutoFit/>
            </a:bodyPr>
            <a:lstStyle/>
            <a:p>
              <a:r>
                <a:rPr lang="en-GB" sz="1050" dirty="0" smtClean="0"/>
                <a:t>G protein dependent</a:t>
              </a:r>
            </a:p>
            <a:p>
              <a:r>
                <a:rPr lang="en-GB" sz="1050" dirty="0" smtClean="0"/>
                <a:t>signalling</a:t>
              </a:r>
              <a:endParaRPr lang="en-GB" sz="1050" dirty="0"/>
            </a:p>
          </p:txBody>
        </p:sp>
        <p:sp>
          <p:nvSpPr>
            <p:cNvPr id="32" name="Left Arrow 31"/>
            <p:cNvSpPr/>
            <p:nvPr/>
          </p:nvSpPr>
          <p:spPr>
            <a:xfrm rot="13621037">
              <a:off x="4387980" y="2353843"/>
              <a:ext cx="792088"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3" name="Freeform 32"/>
            <p:cNvSpPr/>
            <p:nvPr/>
          </p:nvSpPr>
          <p:spPr>
            <a:xfrm>
              <a:off x="4932040" y="2780928"/>
              <a:ext cx="834607" cy="672803"/>
            </a:xfrm>
            <a:custGeom>
              <a:avLst/>
              <a:gdLst>
                <a:gd name="connsiteX0" fmla="*/ 5301 w 834607"/>
                <a:gd name="connsiteY0" fmla="*/ 466069 h 672803"/>
                <a:gd name="connsiteX1" fmla="*/ 60960 w 834607"/>
                <a:gd name="connsiteY1" fmla="*/ 481972 h 672803"/>
                <a:gd name="connsiteX2" fmla="*/ 172278 w 834607"/>
                <a:gd name="connsiteY2" fmla="*/ 474020 h 672803"/>
                <a:gd name="connsiteX3" fmla="*/ 196132 w 834607"/>
                <a:gd name="connsiteY3" fmla="*/ 466069 h 672803"/>
                <a:gd name="connsiteX4" fmla="*/ 227937 w 834607"/>
                <a:gd name="connsiteY4" fmla="*/ 458118 h 672803"/>
                <a:gd name="connsiteX5" fmla="*/ 275645 w 834607"/>
                <a:gd name="connsiteY5" fmla="*/ 442215 h 672803"/>
                <a:gd name="connsiteX6" fmla="*/ 315401 w 834607"/>
                <a:gd name="connsiteY6" fmla="*/ 394507 h 672803"/>
                <a:gd name="connsiteX7" fmla="*/ 339255 w 834607"/>
                <a:gd name="connsiteY7" fmla="*/ 378605 h 672803"/>
                <a:gd name="connsiteX8" fmla="*/ 363109 w 834607"/>
                <a:gd name="connsiteY8" fmla="*/ 330897 h 672803"/>
                <a:gd name="connsiteX9" fmla="*/ 355158 w 834607"/>
                <a:gd name="connsiteY9" fmla="*/ 283189 h 672803"/>
                <a:gd name="connsiteX10" fmla="*/ 410817 w 834607"/>
                <a:gd name="connsiteY10" fmla="*/ 275238 h 672803"/>
                <a:gd name="connsiteX11" fmla="*/ 530087 w 834607"/>
                <a:gd name="connsiteY11" fmla="*/ 259335 h 672803"/>
                <a:gd name="connsiteX12" fmla="*/ 577794 w 834607"/>
                <a:gd name="connsiteY12" fmla="*/ 251384 h 672803"/>
                <a:gd name="connsiteX13" fmla="*/ 601648 w 834607"/>
                <a:gd name="connsiteY13" fmla="*/ 235481 h 672803"/>
                <a:gd name="connsiteX14" fmla="*/ 609600 w 834607"/>
                <a:gd name="connsiteY14" fmla="*/ 211627 h 672803"/>
                <a:gd name="connsiteX15" fmla="*/ 633454 w 834607"/>
                <a:gd name="connsiteY15" fmla="*/ 187773 h 672803"/>
                <a:gd name="connsiteX16" fmla="*/ 625502 w 834607"/>
                <a:gd name="connsiteY16" fmla="*/ 76455 h 672803"/>
                <a:gd name="connsiteX17" fmla="*/ 633454 w 834607"/>
                <a:gd name="connsiteY17" fmla="*/ 20796 h 672803"/>
                <a:gd name="connsiteX18" fmla="*/ 665259 w 834607"/>
                <a:gd name="connsiteY18" fmla="*/ 36699 h 672803"/>
                <a:gd name="connsiteX19" fmla="*/ 705015 w 834607"/>
                <a:gd name="connsiteY19" fmla="*/ 108260 h 672803"/>
                <a:gd name="connsiteX20" fmla="*/ 728869 w 834607"/>
                <a:gd name="connsiteY20" fmla="*/ 132114 h 672803"/>
                <a:gd name="connsiteX21" fmla="*/ 760674 w 834607"/>
                <a:gd name="connsiteY21" fmla="*/ 187773 h 672803"/>
                <a:gd name="connsiteX22" fmla="*/ 784528 w 834607"/>
                <a:gd name="connsiteY22" fmla="*/ 211627 h 672803"/>
                <a:gd name="connsiteX23" fmla="*/ 816334 w 834607"/>
                <a:gd name="connsiteY23" fmla="*/ 259335 h 672803"/>
                <a:gd name="connsiteX24" fmla="*/ 832236 w 834607"/>
                <a:gd name="connsiteY24" fmla="*/ 307043 h 672803"/>
                <a:gd name="connsiteX25" fmla="*/ 816334 w 834607"/>
                <a:gd name="connsiteY25" fmla="*/ 410410 h 672803"/>
                <a:gd name="connsiteX26" fmla="*/ 800431 w 834607"/>
                <a:gd name="connsiteY26" fmla="*/ 458118 h 672803"/>
                <a:gd name="connsiteX27" fmla="*/ 784528 w 834607"/>
                <a:gd name="connsiteY27" fmla="*/ 481972 h 672803"/>
                <a:gd name="connsiteX28" fmla="*/ 776577 w 834607"/>
                <a:gd name="connsiteY28" fmla="*/ 505826 h 672803"/>
                <a:gd name="connsiteX29" fmla="*/ 728869 w 834607"/>
                <a:gd name="connsiteY29" fmla="*/ 537631 h 672803"/>
                <a:gd name="connsiteX30" fmla="*/ 665259 w 834607"/>
                <a:gd name="connsiteY30" fmla="*/ 585339 h 672803"/>
                <a:gd name="connsiteX31" fmla="*/ 617551 w 834607"/>
                <a:gd name="connsiteY31" fmla="*/ 601241 h 672803"/>
                <a:gd name="connsiteX32" fmla="*/ 569843 w 834607"/>
                <a:gd name="connsiteY32" fmla="*/ 633046 h 672803"/>
                <a:gd name="connsiteX33" fmla="*/ 522135 w 834607"/>
                <a:gd name="connsiteY33" fmla="*/ 648949 h 672803"/>
                <a:gd name="connsiteX34" fmla="*/ 474428 w 834607"/>
                <a:gd name="connsiteY34" fmla="*/ 656900 h 672803"/>
                <a:gd name="connsiteX35" fmla="*/ 418768 w 834607"/>
                <a:gd name="connsiteY35" fmla="*/ 672803 h 672803"/>
                <a:gd name="connsiteX36" fmla="*/ 196132 w 834607"/>
                <a:gd name="connsiteY36" fmla="*/ 664852 h 672803"/>
                <a:gd name="connsiteX37" fmla="*/ 92765 w 834607"/>
                <a:gd name="connsiteY37" fmla="*/ 625095 h 672803"/>
                <a:gd name="connsiteX38" fmla="*/ 68911 w 834607"/>
                <a:gd name="connsiteY38" fmla="*/ 609193 h 672803"/>
                <a:gd name="connsiteX39" fmla="*/ 29154 w 834607"/>
                <a:gd name="connsiteY39" fmla="*/ 497874 h 672803"/>
                <a:gd name="connsiteX40" fmla="*/ 5301 w 834607"/>
                <a:gd name="connsiteY40" fmla="*/ 466069 h 67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4607" h="672803">
                  <a:moveTo>
                    <a:pt x="5301" y="466069"/>
                  </a:moveTo>
                  <a:cubicBezTo>
                    <a:pt x="10602" y="463419"/>
                    <a:pt x="50978" y="481972"/>
                    <a:pt x="60960" y="481972"/>
                  </a:cubicBezTo>
                  <a:cubicBezTo>
                    <a:pt x="98161" y="481972"/>
                    <a:pt x="135172" y="476671"/>
                    <a:pt x="172278" y="474020"/>
                  </a:cubicBezTo>
                  <a:cubicBezTo>
                    <a:pt x="180229" y="471370"/>
                    <a:pt x="188073" y="468371"/>
                    <a:pt x="196132" y="466069"/>
                  </a:cubicBezTo>
                  <a:cubicBezTo>
                    <a:pt x="206639" y="463067"/>
                    <a:pt x="217470" y="461258"/>
                    <a:pt x="227937" y="458118"/>
                  </a:cubicBezTo>
                  <a:cubicBezTo>
                    <a:pt x="243993" y="453301"/>
                    <a:pt x="275645" y="442215"/>
                    <a:pt x="275645" y="442215"/>
                  </a:cubicBezTo>
                  <a:cubicBezTo>
                    <a:pt x="291280" y="418763"/>
                    <a:pt x="292445" y="413637"/>
                    <a:pt x="315401" y="394507"/>
                  </a:cubicBezTo>
                  <a:cubicBezTo>
                    <a:pt x="322742" y="388389"/>
                    <a:pt x="331304" y="383906"/>
                    <a:pt x="339255" y="378605"/>
                  </a:cubicBezTo>
                  <a:cubicBezTo>
                    <a:pt x="347296" y="366544"/>
                    <a:pt x="363109" y="347358"/>
                    <a:pt x="363109" y="330897"/>
                  </a:cubicBezTo>
                  <a:cubicBezTo>
                    <a:pt x="363109" y="314775"/>
                    <a:pt x="357808" y="299092"/>
                    <a:pt x="355158" y="283189"/>
                  </a:cubicBezTo>
                  <a:cubicBezTo>
                    <a:pt x="427552" y="246991"/>
                    <a:pt x="352318" y="275238"/>
                    <a:pt x="410817" y="275238"/>
                  </a:cubicBezTo>
                  <a:cubicBezTo>
                    <a:pt x="465624" y="275238"/>
                    <a:pt x="483569" y="267793"/>
                    <a:pt x="530087" y="259335"/>
                  </a:cubicBezTo>
                  <a:cubicBezTo>
                    <a:pt x="545949" y="256451"/>
                    <a:pt x="561892" y="254034"/>
                    <a:pt x="577794" y="251384"/>
                  </a:cubicBezTo>
                  <a:cubicBezTo>
                    <a:pt x="585745" y="246083"/>
                    <a:pt x="595678" y="242943"/>
                    <a:pt x="601648" y="235481"/>
                  </a:cubicBezTo>
                  <a:cubicBezTo>
                    <a:pt x="606884" y="228936"/>
                    <a:pt x="604951" y="218601"/>
                    <a:pt x="609600" y="211627"/>
                  </a:cubicBezTo>
                  <a:cubicBezTo>
                    <a:pt x="615838" y="202271"/>
                    <a:pt x="625503" y="195724"/>
                    <a:pt x="633454" y="187773"/>
                  </a:cubicBezTo>
                  <a:cubicBezTo>
                    <a:pt x="630803" y="150667"/>
                    <a:pt x="630528" y="113314"/>
                    <a:pt x="625502" y="76455"/>
                  </a:cubicBezTo>
                  <a:cubicBezTo>
                    <a:pt x="617829" y="20187"/>
                    <a:pt x="584930" y="0"/>
                    <a:pt x="633454" y="20796"/>
                  </a:cubicBezTo>
                  <a:cubicBezTo>
                    <a:pt x="644349" y="25465"/>
                    <a:pt x="654657" y="31398"/>
                    <a:pt x="665259" y="36699"/>
                  </a:cubicBezTo>
                  <a:cubicBezTo>
                    <a:pt x="679254" y="78685"/>
                    <a:pt x="668561" y="53579"/>
                    <a:pt x="705015" y="108260"/>
                  </a:cubicBezTo>
                  <a:cubicBezTo>
                    <a:pt x="711253" y="117616"/>
                    <a:pt x="721670" y="123475"/>
                    <a:pt x="728869" y="132114"/>
                  </a:cubicBezTo>
                  <a:cubicBezTo>
                    <a:pt x="766434" y="177192"/>
                    <a:pt x="721786" y="133329"/>
                    <a:pt x="760674" y="187773"/>
                  </a:cubicBezTo>
                  <a:cubicBezTo>
                    <a:pt x="767210" y="196923"/>
                    <a:pt x="777624" y="202751"/>
                    <a:pt x="784528" y="211627"/>
                  </a:cubicBezTo>
                  <a:cubicBezTo>
                    <a:pt x="796262" y="226714"/>
                    <a:pt x="816334" y="259335"/>
                    <a:pt x="816334" y="259335"/>
                  </a:cubicBezTo>
                  <a:cubicBezTo>
                    <a:pt x="821635" y="275238"/>
                    <a:pt x="834607" y="290449"/>
                    <a:pt x="832236" y="307043"/>
                  </a:cubicBezTo>
                  <a:cubicBezTo>
                    <a:pt x="830555" y="318811"/>
                    <a:pt x="820011" y="395702"/>
                    <a:pt x="816334" y="410410"/>
                  </a:cubicBezTo>
                  <a:cubicBezTo>
                    <a:pt x="812268" y="426672"/>
                    <a:pt x="809730" y="444170"/>
                    <a:pt x="800431" y="458118"/>
                  </a:cubicBezTo>
                  <a:lnTo>
                    <a:pt x="784528" y="481972"/>
                  </a:lnTo>
                  <a:cubicBezTo>
                    <a:pt x="781878" y="489923"/>
                    <a:pt x="781226" y="498852"/>
                    <a:pt x="776577" y="505826"/>
                  </a:cubicBezTo>
                  <a:cubicBezTo>
                    <a:pt x="759561" y="531350"/>
                    <a:pt x="753876" y="529295"/>
                    <a:pt x="728869" y="537631"/>
                  </a:cubicBezTo>
                  <a:lnTo>
                    <a:pt x="665259" y="585339"/>
                  </a:lnTo>
                  <a:cubicBezTo>
                    <a:pt x="651849" y="595397"/>
                    <a:pt x="617551" y="601241"/>
                    <a:pt x="617551" y="601241"/>
                  </a:cubicBezTo>
                  <a:cubicBezTo>
                    <a:pt x="601648" y="611843"/>
                    <a:pt x="587975" y="627002"/>
                    <a:pt x="569843" y="633046"/>
                  </a:cubicBezTo>
                  <a:cubicBezTo>
                    <a:pt x="553940" y="638347"/>
                    <a:pt x="538670" y="646193"/>
                    <a:pt x="522135" y="648949"/>
                  </a:cubicBezTo>
                  <a:cubicBezTo>
                    <a:pt x="506233" y="651599"/>
                    <a:pt x="490237" y="653738"/>
                    <a:pt x="474428" y="656900"/>
                  </a:cubicBezTo>
                  <a:cubicBezTo>
                    <a:pt x="449473" y="661891"/>
                    <a:pt x="441499" y="665226"/>
                    <a:pt x="418768" y="672803"/>
                  </a:cubicBezTo>
                  <a:cubicBezTo>
                    <a:pt x="344556" y="670153"/>
                    <a:pt x="270270" y="669089"/>
                    <a:pt x="196132" y="664852"/>
                  </a:cubicBezTo>
                  <a:cubicBezTo>
                    <a:pt x="132041" y="661190"/>
                    <a:pt x="145370" y="660165"/>
                    <a:pt x="92765" y="625095"/>
                  </a:cubicBezTo>
                  <a:lnTo>
                    <a:pt x="68911" y="609193"/>
                  </a:lnTo>
                  <a:cubicBezTo>
                    <a:pt x="6790" y="516010"/>
                    <a:pt x="60119" y="611414"/>
                    <a:pt x="29154" y="497874"/>
                  </a:cubicBezTo>
                  <a:cubicBezTo>
                    <a:pt x="26640" y="488655"/>
                    <a:pt x="0" y="468719"/>
                    <a:pt x="5301" y="466069"/>
                  </a:cubicBezTo>
                  <a:close/>
                </a:path>
              </a:pathLst>
            </a:cu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200" dirty="0" err="1" smtClean="0">
                  <a:solidFill>
                    <a:schemeClr val="tx1"/>
                  </a:solidFill>
                </a:rPr>
                <a:t>Arr</a:t>
              </a:r>
              <a:endParaRPr lang="en-GB" sz="1200" dirty="0">
                <a:solidFill>
                  <a:schemeClr val="tx1"/>
                </a:solidFill>
              </a:endParaRPr>
            </a:p>
          </p:txBody>
        </p:sp>
        <p:sp>
          <p:nvSpPr>
            <p:cNvPr id="34" name="Rounded Rectangle 33"/>
            <p:cNvSpPr/>
            <p:nvPr/>
          </p:nvSpPr>
          <p:spPr>
            <a:xfrm>
              <a:off x="4355976" y="4653136"/>
              <a:ext cx="64807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t>TK</a:t>
              </a:r>
              <a:endParaRPr lang="en-GB" sz="900" dirty="0"/>
            </a:p>
          </p:txBody>
        </p:sp>
        <p:sp>
          <p:nvSpPr>
            <p:cNvPr id="35" name="Rounded Rectangle 34"/>
            <p:cNvSpPr/>
            <p:nvPr/>
          </p:nvSpPr>
          <p:spPr>
            <a:xfrm>
              <a:off x="5148064" y="4653136"/>
              <a:ext cx="64807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t>MAPK</a:t>
              </a:r>
              <a:endParaRPr lang="en-GB" sz="900" dirty="0"/>
            </a:p>
          </p:txBody>
        </p:sp>
        <p:sp>
          <p:nvSpPr>
            <p:cNvPr id="36" name="Rounded Rectangle 35"/>
            <p:cNvSpPr/>
            <p:nvPr/>
          </p:nvSpPr>
          <p:spPr>
            <a:xfrm>
              <a:off x="5940152" y="4653136"/>
              <a:ext cx="64807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t>E3 </a:t>
              </a:r>
              <a:r>
                <a:rPr lang="en-GB" sz="900" dirty="0" err="1" smtClean="0"/>
                <a:t>Ligase</a:t>
              </a:r>
              <a:endParaRPr lang="en-GB" sz="900" dirty="0"/>
            </a:p>
          </p:txBody>
        </p:sp>
        <p:cxnSp>
          <p:nvCxnSpPr>
            <p:cNvPr id="37" name="Straight Arrow Connector 36"/>
            <p:cNvCxnSpPr/>
            <p:nvPr/>
          </p:nvCxnSpPr>
          <p:spPr>
            <a:xfrm rot="5400000">
              <a:off x="5112854" y="4040274"/>
              <a:ext cx="648072"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8" name="Straight Arrow Connector 37"/>
            <p:cNvCxnSpPr/>
            <p:nvPr/>
          </p:nvCxnSpPr>
          <p:spPr>
            <a:xfrm rot="5400000">
              <a:off x="4572794" y="3860254"/>
              <a:ext cx="648072" cy="36162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0" name="Straight Arrow Connector 39"/>
            <p:cNvCxnSpPr/>
            <p:nvPr/>
          </p:nvCxnSpPr>
          <p:spPr>
            <a:xfrm rot="16200000" flipH="1">
              <a:off x="5652914" y="3861842"/>
              <a:ext cx="648072" cy="35845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2" name="TextBox 41"/>
            <p:cNvSpPr txBox="1"/>
            <p:nvPr/>
          </p:nvSpPr>
          <p:spPr>
            <a:xfrm>
              <a:off x="4788023" y="5877271"/>
              <a:ext cx="1080120" cy="747255"/>
            </a:xfrm>
            <a:prstGeom prst="rect">
              <a:avLst/>
            </a:prstGeom>
            <a:noFill/>
          </p:spPr>
          <p:txBody>
            <a:bodyPr wrap="square" rtlCol="0">
              <a:spAutoFit/>
            </a:bodyPr>
            <a:lstStyle/>
            <a:p>
              <a:r>
                <a:rPr lang="en-GB" sz="1050" dirty="0" err="1" smtClean="0"/>
                <a:t>Arrestin</a:t>
              </a:r>
              <a:r>
                <a:rPr lang="en-GB" sz="1050" dirty="0" smtClean="0"/>
                <a:t>-Dependent signalling</a:t>
              </a:r>
              <a:endParaRPr lang="en-GB" sz="1050" dirty="0"/>
            </a:p>
          </p:txBody>
        </p:sp>
        <p:cxnSp>
          <p:nvCxnSpPr>
            <p:cNvPr id="43" name="Straight Arrow Connector 42"/>
            <p:cNvCxnSpPr/>
            <p:nvPr/>
          </p:nvCxnSpPr>
          <p:spPr>
            <a:xfrm rot="5400000">
              <a:off x="4896830" y="5552442"/>
              <a:ext cx="648072"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cxnSp>
        <p:nvCxnSpPr>
          <p:cNvPr id="46" name="Straight Connector 45"/>
          <p:cNvCxnSpPr/>
          <p:nvPr/>
        </p:nvCxnSpPr>
        <p:spPr>
          <a:xfrm rot="5400000">
            <a:off x="5472100" y="3897052"/>
            <a:ext cx="20882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516216" y="4941168"/>
            <a:ext cx="2304256" cy="0"/>
          </a:xfrm>
          <a:prstGeom prst="line">
            <a:avLst/>
          </a:prstGeom>
        </p:spPr>
        <p:style>
          <a:lnRef idx="1">
            <a:schemeClr val="accent1"/>
          </a:lnRef>
          <a:fillRef idx="0">
            <a:schemeClr val="accent1"/>
          </a:fillRef>
          <a:effectRef idx="0">
            <a:schemeClr val="accent1"/>
          </a:effectRef>
          <a:fontRef idx="minor">
            <a:schemeClr val="tx1"/>
          </a:fontRef>
        </p:style>
      </p:cxnSp>
      <p:sp>
        <p:nvSpPr>
          <p:cNvPr id="50" name="Freeform 49"/>
          <p:cNvSpPr/>
          <p:nvPr/>
        </p:nvSpPr>
        <p:spPr>
          <a:xfrm>
            <a:off x="6528021" y="3238832"/>
            <a:ext cx="1940118" cy="1713505"/>
          </a:xfrm>
          <a:custGeom>
            <a:avLst/>
            <a:gdLst>
              <a:gd name="connsiteX0" fmla="*/ 0 w 1940118"/>
              <a:gd name="connsiteY0" fmla="*/ 1706879 h 1713505"/>
              <a:gd name="connsiteX1" fmla="*/ 302149 w 1940118"/>
              <a:gd name="connsiteY1" fmla="*/ 45057 h 1713505"/>
              <a:gd name="connsiteX2" fmla="*/ 1081377 w 1940118"/>
              <a:gd name="connsiteY2" fmla="*/ 1436535 h 1713505"/>
              <a:gd name="connsiteX3" fmla="*/ 1924216 w 1940118"/>
              <a:gd name="connsiteY3" fmla="*/ 1706879 h 1713505"/>
              <a:gd name="connsiteX4" fmla="*/ 1924216 w 1940118"/>
              <a:gd name="connsiteY4" fmla="*/ 1706879 h 1713505"/>
              <a:gd name="connsiteX5" fmla="*/ 1932167 w 1940118"/>
              <a:gd name="connsiteY5" fmla="*/ 1698928 h 1713505"/>
              <a:gd name="connsiteX6" fmla="*/ 1932167 w 1940118"/>
              <a:gd name="connsiteY6" fmla="*/ 1690977 h 1713505"/>
              <a:gd name="connsiteX7" fmla="*/ 1940118 w 1940118"/>
              <a:gd name="connsiteY7" fmla="*/ 1706879 h 171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0118" h="1713505">
                <a:moveTo>
                  <a:pt x="0" y="1706879"/>
                </a:moveTo>
                <a:cubicBezTo>
                  <a:pt x="60960" y="898496"/>
                  <a:pt x="121920" y="90114"/>
                  <a:pt x="302149" y="45057"/>
                </a:cubicBezTo>
                <a:cubicBezTo>
                  <a:pt x="482378" y="0"/>
                  <a:pt x="811033" y="1159565"/>
                  <a:pt x="1081377" y="1436535"/>
                </a:cubicBezTo>
                <a:cubicBezTo>
                  <a:pt x="1351721" y="1713505"/>
                  <a:pt x="1924216" y="1706879"/>
                  <a:pt x="1924216" y="1706879"/>
                </a:cubicBezTo>
                <a:lnTo>
                  <a:pt x="1924216" y="1706879"/>
                </a:lnTo>
                <a:cubicBezTo>
                  <a:pt x="1925541" y="1705554"/>
                  <a:pt x="1930842" y="1701578"/>
                  <a:pt x="1932167" y="1698928"/>
                </a:cubicBezTo>
                <a:cubicBezTo>
                  <a:pt x="1933492" y="1696278"/>
                  <a:pt x="1930842" y="1689652"/>
                  <a:pt x="1932167" y="1690977"/>
                </a:cubicBezTo>
                <a:cubicBezTo>
                  <a:pt x="1933492" y="1692302"/>
                  <a:pt x="1936805" y="1699590"/>
                  <a:pt x="1940118" y="1706879"/>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GB"/>
          </a:p>
        </p:txBody>
      </p:sp>
      <p:sp>
        <p:nvSpPr>
          <p:cNvPr id="51" name="Freeform 50"/>
          <p:cNvSpPr/>
          <p:nvPr/>
        </p:nvSpPr>
        <p:spPr>
          <a:xfrm>
            <a:off x="6528021" y="4452730"/>
            <a:ext cx="2282024" cy="485030"/>
          </a:xfrm>
          <a:custGeom>
            <a:avLst/>
            <a:gdLst>
              <a:gd name="connsiteX0" fmla="*/ 0 w 2282024"/>
              <a:gd name="connsiteY0" fmla="*/ 485030 h 485030"/>
              <a:gd name="connsiteX1" fmla="*/ 127221 w 2282024"/>
              <a:gd name="connsiteY1" fmla="*/ 294199 h 485030"/>
              <a:gd name="connsiteX2" fmla="*/ 572494 w 2282024"/>
              <a:gd name="connsiteY2" fmla="*/ 143124 h 485030"/>
              <a:gd name="connsiteX3" fmla="*/ 2282024 w 2282024"/>
              <a:gd name="connsiteY3" fmla="*/ 0 h 485030"/>
            </a:gdLst>
            <a:ahLst/>
            <a:cxnLst>
              <a:cxn ang="0">
                <a:pos x="connsiteX0" y="connsiteY0"/>
              </a:cxn>
              <a:cxn ang="0">
                <a:pos x="connsiteX1" y="connsiteY1"/>
              </a:cxn>
              <a:cxn ang="0">
                <a:pos x="connsiteX2" y="connsiteY2"/>
              </a:cxn>
              <a:cxn ang="0">
                <a:pos x="connsiteX3" y="connsiteY3"/>
              </a:cxn>
            </a:cxnLst>
            <a:rect l="l" t="t" r="r" b="b"/>
            <a:pathLst>
              <a:path w="2282024" h="485030">
                <a:moveTo>
                  <a:pt x="0" y="485030"/>
                </a:moveTo>
                <a:cubicBezTo>
                  <a:pt x="15902" y="418106"/>
                  <a:pt x="31805" y="351183"/>
                  <a:pt x="127221" y="294199"/>
                </a:cubicBezTo>
                <a:cubicBezTo>
                  <a:pt x="222637" y="237215"/>
                  <a:pt x="213360" y="192157"/>
                  <a:pt x="572494" y="143124"/>
                </a:cubicBezTo>
                <a:cubicBezTo>
                  <a:pt x="931628" y="94091"/>
                  <a:pt x="1606826" y="47045"/>
                  <a:pt x="2282024" y="0"/>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GB"/>
          </a:p>
        </p:txBody>
      </p:sp>
      <p:sp>
        <p:nvSpPr>
          <p:cNvPr id="52" name="TextBox 51"/>
          <p:cNvSpPr txBox="1"/>
          <p:nvPr/>
        </p:nvSpPr>
        <p:spPr>
          <a:xfrm rot="16200000">
            <a:off x="5656069" y="3425051"/>
            <a:ext cx="1081515" cy="369332"/>
          </a:xfrm>
          <a:prstGeom prst="rect">
            <a:avLst/>
          </a:prstGeom>
          <a:noFill/>
        </p:spPr>
        <p:txBody>
          <a:bodyPr wrap="none" rtlCol="0">
            <a:spAutoFit/>
          </a:bodyPr>
          <a:lstStyle/>
          <a:p>
            <a:r>
              <a:rPr lang="en-GB" dirty="0" smtClean="0"/>
              <a:t>Response</a:t>
            </a:r>
            <a:endParaRPr lang="en-GB" dirty="0"/>
          </a:p>
        </p:txBody>
      </p:sp>
      <p:sp>
        <p:nvSpPr>
          <p:cNvPr id="54" name="TextBox 53"/>
          <p:cNvSpPr txBox="1"/>
          <p:nvPr/>
        </p:nvSpPr>
        <p:spPr>
          <a:xfrm>
            <a:off x="6516216" y="5013176"/>
            <a:ext cx="1252522" cy="276999"/>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GB" sz="1200" dirty="0" smtClean="0"/>
              <a:t>Seconds-minutes</a:t>
            </a:r>
            <a:endParaRPr lang="en-GB" sz="1200" dirty="0"/>
          </a:p>
        </p:txBody>
      </p:sp>
      <p:sp>
        <p:nvSpPr>
          <p:cNvPr id="56" name="TextBox 55"/>
          <p:cNvSpPr txBox="1"/>
          <p:nvPr/>
        </p:nvSpPr>
        <p:spPr>
          <a:xfrm>
            <a:off x="7812360" y="5013176"/>
            <a:ext cx="1098891" cy="276999"/>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GB" sz="1200" dirty="0" smtClean="0"/>
              <a:t>Minutes-hours</a:t>
            </a:r>
            <a:endParaRPr lang="en-GB" sz="1200" dirty="0"/>
          </a:p>
        </p:txBody>
      </p:sp>
      <p:sp>
        <p:nvSpPr>
          <p:cNvPr id="57" name="TextBox 56"/>
          <p:cNvSpPr txBox="1"/>
          <p:nvPr/>
        </p:nvSpPr>
        <p:spPr>
          <a:xfrm>
            <a:off x="6588224" y="2276872"/>
            <a:ext cx="1287532" cy="769441"/>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GB" sz="1100" u="sng" dirty="0" smtClean="0">
                <a:solidFill>
                  <a:schemeClr val="bg1"/>
                </a:solidFill>
              </a:rPr>
              <a:t>G protein signalling</a:t>
            </a:r>
          </a:p>
          <a:p>
            <a:r>
              <a:rPr lang="en-GB" sz="1100" dirty="0" smtClean="0">
                <a:solidFill>
                  <a:schemeClr val="bg1"/>
                </a:solidFill>
              </a:rPr>
              <a:t>Rapid onset</a:t>
            </a:r>
          </a:p>
          <a:p>
            <a:r>
              <a:rPr lang="en-GB" sz="1100" dirty="0" smtClean="0">
                <a:solidFill>
                  <a:schemeClr val="bg1"/>
                </a:solidFill>
              </a:rPr>
              <a:t>Desensitisation</a:t>
            </a:r>
          </a:p>
          <a:p>
            <a:r>
              <a:rPr lang="en-GB" sz="1100" dirty="0" smtClean="0">
                <a:solidFill>
                  <a:schemeClr val="bg1"/>
                </a:solidFill>
              </a:rPr>
              <a:t>2</a:t>
            </a:r>
            <a:r>
              <a:rPr lang="en-GB" sz="1100" baseline="30000" dirty="0" smtClean="0">
                <a:solidFill>
                  <a:schemeClr val="bg1"/>
                </a:solidFill>
              </a:rPr>
              <a:t>nd</a:t>
            </a:r>
            <a:r>
              <a:rPr lang="en-GB" sz="1100" dirty="0" smtClean="0">
                <a:solidFill>
                  <a:schemeClr val="bg1"/>
                </a:solidFill>
              </a:rPr>
              <a:t> messenger</a:t>
            </a:r>
          </a:p>
        </p:txBody>
      </p:sp>
      <p:sp>
        <p:nvSpPr>
          <p:cNvPr id="58" name="TextBox 57"/>
          <p:cNvSpPr txBox="1"/>
          <p:nvPr/>
        </p:nvSpPr>
        <p:spPr>
          <a:xfrm>
            <a:off x="7452320" y="3212976"/>
            <a:ext cx="1500732" cy="769441"/>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GB" sz="1100" u="sng" dirty="0" err="1" smtClean="0">
                <a:solidFill>
                  <a:schemeClr val="bg1"/>
                </a:solidFill>
              </a:rPr>
              <a:t>Arrestin</a:t>
            </a:r>
            <a:r>
              <a:rPr lang="en-GB" sz="1100" u="sng" dirty="0" smtClean="0">
                <a:solidFill>
                  <a:schemeClr val="bg1"/>
                </a:solidFill>
              </a:rPr>
              <a:t> signalling</a:t>
            </a:r>
          </a:p>
          <a:p>
            <a:r>
              <a:rPr lang="en-GB" sz="1100" dirty="0" smtClean="0">
                <a:solidFill>
                  <a:schemeClr val="bg1"/>
                </a:solidFill>
              </a:rPr>
              <a:t>Slower onset</a:t>
            </a:r>
          </a:p>
          <a:p>
            <a:r>
              <a:rPr lang="en-GB" sz="1100" dirty="0" smtClean="0">
                <a:solidFill>
                  <a:schemeClr val="bg1"/>
                </a:solidFill>
              </a:rPr>
              <a:t>Sustained duration</a:t>
            </a:r>
          </a:p>
          <a:p>
            <a:r>
              <a:rPr lang="en-GB" sz="1100" dirty="0" err="1" smtClean="0">
                <a:solidFill>
                  <a:schemeClr val="bg1"/>
                </a:solidFill>
              </a:rPr>
              <a:t>Signalsome</a:t>
            </a:r>
            <a:r>
              <a:rPr lang="en-GB" sz="1100" dirty="0" smtClean="0">
                <a:solidFill>
                  <a:schemeClr val="bg1"/>
                </a:solidFill>
              </a:rPr>
              <a:t>-dependent</a:t>
            </a:r>
            <a:endParaRPr lang="en-GB" sz="1100" dirty="0">
              <a:solidFill>
                <a:schemeClr val="bg1"/>
              </a:solidFill>
            </a:endParaRPr>
          </a:p>
        </p:txBody>
      </p:sp>
      <p:sp>
        <p:nvSpPr>
          <p:cNvPr id="59" name="TextBox 58"/>
          <p:cNvSpPr txBox="1"/>
          <p:nvPr/>
        </p:nvSpPr>
        <p:spPr>
          <a:xfrm>
            <a:off x="827584" y="6093296"/>
            <a:ext cx="7560840" cy="523220"/>
          </a:xfrm>
          <a:prstGeom prst="rect">
            <a:avLst/>
          </a:prstGeom>
          <a:noFill/>
        </p:spPr>
        <p:txBody>
          <a:bodyPr wrap="square" rtlCol="0">
            <a:spAutoFit/>
          </a:bodyPr>
          <a:lstStyle/>
          <a:p>
            <a:r>
              <a:rPr lang="en-GB" sz="1400" dirty="0" smtClean="0"/>
              <a:t>Beyond </a:t>
            </a:r>
            <a:r>
              <a:rPr lang="en-GB" sz="1400" dirty="0" err="1" smtClean="0"/>
              <a:t>Desentization</a:t>
            </a:r>
            <a:r>
              <a:rPr lang="en-GB" sz="1400" dirty="0" smtClean="0"/>
              <a:t>: Physiological Relevance of </a:t>
            </a:r>
            <a:r>
              <a:rPr lang="en-GB" sz="1400" dirty="0" err="1" smtClean="0"/>
              <a:t>Arrestin</a:t>
            </a:r>
            <a:r>
              <a:rPr lang="en-GB" sz="1400" dirty="0" smtClean="0"/>
              <a:t>-Dependent Signalling. Louis M. Luttrell and Diane </a:t>
            </a:r>
            <a:r>
              <a:rPr lang="en-GB" sz="1400" dirty="0" err="1" smtClean="0"/>
              <a:t>Gesty</a:t>
            </a:r>
            <a:r>
              <a:rPr lang="en-GB" sz="1400" dirty="0" smtClean="0"/>
              <a:t>-Palmer. </a:t>
            </a:r>
            <a:r>
              <a:rPr lang="en-GB" sz="1400" dirty="0" err="1" smtClean="0"/>
              <a:t>Pharmacologicl</a:t>
            </a:r>
            <a:r>
              <a:rPr lang="en-GB" sz="1400" dirty="0" smtClean="0"/>
              <a:t> Reviews, 62:305-330, 2010.</a:t>
            </a:r>
            <a:endParaRPr lang="en-GB" sz="1400" dirty="0"/>
          </a:p>
        </p:txBody>
      </p:sp>
      <p:sp>
        <p:nvSpPr>
          <p:cNvPr id="61" name="TextBox 60"/>
          <p:cNvSpPr txBox="1"/>
          <p:nvPr/>
        </p:nvSpPr>
        <p:spPr>
          <a:xfrm>
            <a:off x="3131840" y="5589240"/>
            <a:ext cx="1728192" cy="30777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GB" sz="1400" dirty="0" smtClean="0">
                <a:solidFill>
                  <a:schemeClr val="bg1"/>
                </a:solidFill>
              </a:rPr>
              <a:t>New class of drugs?</a:t>
            </a:r>
            <a:endParaRPr lang="en-GB" sz="1400" dirty="0">
              <a:solidFill>
                <a:schemeClr val="bg1"/>
              </a:solidFill>
            </a:endParaRPr>
          </a:p>
        </p:txBody>
      </p:sp>
      <p:sp>
        <p:nvSpPr>
          <p:cNvPr id="39" name="TextBox 38"/>
          <p:cNvSpPr txBox="1"/>
          <p:nvPr/>
        </p:nvSpPr>
        <p:spPr>
          <a:xfrm>
            <a:off x="179512" y="2204864"/>
            <a:ext cx="1534074" cy="646331"/>
          </a:xfrm>
          <a:prstGeom prst="rect">
            <a:avLst/>
          </a:prstGeom>
          <a:noFill/>
        </p:spPr>
        <p:txBody>
          <a:bodyPr wrap="none" rtlCol="0">
            <a:spAutoFit/>
          </a:bodyPr>
          <a:lstStyle/>
          <a:p>
            <a:r>
              <a:rPr lang="en-GB" dirty="0" smtClean="0"/>
              <a:t>2</a:t>
            </a:r>
            <a:r>
              <a:rPr lang="en-GB" baseline="30000" dirty="0" smtClean="0"/>
              <a:t>nd</a:t>
            </a:r>
            <a:r>
              <a:rPr lang="en-GB" dirty="0" smtClean="0"/>
              <a:t> messenger</a:t>
            </a:r>
          </a:p>
          <a:p>
            <a:r>
              <a:rPr lang="en-GB" dirty="0" smtClean="0"/>
              <a:t>pathway</a:t>
            </a:r>
            <a:endParaRPr lang="en-GB" dirty="0"/>
          </a:p>
        </p:txBody>
      </p:sp>
      <p:sp>
        <p:nvSpPr>
          <p:cNvPr id="41" name="TextBox 40"/>
          <p:cNvSpPr txBox="1"/>
          <p:nvPr/>
        </p:nvSpPr>
        <p:spPr>
          <a:xfrm>
            <a:off x="4427984" y="2204864"/>
            <a:ext cx="1224136" cy="646331"/>
          </a:xfrm>
          <a:prstGeom prst="rect">
            <a:avLst/>
          </a:prstGeom>
          <a:noFill/>
        </p:spPr>
        <p:txBody>
          <a:bodyPr wrap="square" rtlCol="0">
            <a:spAutoFit/>
          </a:bodyPr>
          <a:lstStyle/>
          <a:p>
            <a:r>
              <a:rPr lang="el-GR" dirty="0" smtClean="0">
                <a:latin typeface="Candara"/>
              </a:rPr>
              <a:t>Β</a:t>
            </a:r>
            <a:r>
              <a:rPr lang="en-GB" dirty="0" smtClean="0">
                <a:latin typeface="Candara"/>
              </a:rPr>
              <a:t>-</a:t>
            </a:r>
            <a:r>
              <a:rPr lang="en-GB" dirty="0" err="1" smtClean="0">
                <a:latin typeface="Candara"/>
              </a:rPr>
              <a:t>arrestin</a:t>
            </a:r>
            <a:r>
              <a:rPr lang="en-GB" dirty="0" smtClean="0">
                <a:latin typeface="Candara"/>
              </a:rPr>
              <a:t> pathway</a:t>
            </a:r>
            <a:endParaRPr lang="en-GB"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635896" y="1341217"/>
            <a:ext cx="2592288" cy="38884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17" name="Rectangle 16"/>
          <p:cNvSpPr/>
          <p:nvPr/>
        </p:nvSpPr>
        <p:spPr>
          <a:xfrm>
            <a:off x="827584" y="1340768"/>
            <a:ext cx="2592288" cy="38884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5122" name="Rectangle 2"/>
          <p:cNvSpPr>
            <a:spLocks noChangeArrowheads="1"/>
          </p:cNvSpPr>
          <p:nvPr/>
        </p:nvSpPr>
        <p:spPr bwMode="auto">
          <a:xfrm>
            <a:off x="323528" y="332656"/>
            <a:ext cx="8677275" cy="73866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r>
              <a:rPr lang="en-GB" sz="1400" dirty="0">
                <a:solidFill>
                  <a:schemeClr val="bg1"/>
                </a:solidFill>
                <a:latin typeface="+mj-lt"/>
              </a:rPr>
              <a:t>The cyclic analogue MM07 </a:t>
            </a:r>
            <a:r>
              <a:rPr lang="en-GB" sz="1400" dirty="0" smtClean="0">
                <a:solidFill>
                  <a:schemeClr val="bg1"/>
                </a:solidFill>
                <a:latin typeface="+mj-lt"/>
              </a:rPr>
              <a:t>inhibits </a:t>
            </a:r>
            <a:r>
              <a:rPr lang="en-GB" sz="1400" dirty="0" err="1">
                <a:solidFill>
                  <a:schemeClr val="bg1"/>
                </a:solidFill>
                <a:latin typeface="+mj-lt"/>
              </a:rPr>
              <a:t>apelin</a:t>
            </a:r>
            <a:r>
              <a:rPr lang="en-GB" sz="1400" dirty="0">
                <a:solidFill>
                  <a:schemeClr val="bg1"/>
                </a:solidFill>
                <a:latin typeface="+mj-lt"/>
              </a:rPr>
              <a:t> binding with similar affinity  &amp; potently constricts endothelium denuded </a:t>
            </a:r>
            <a:r>
              <a:rPr lang="en-GB" sz="1400" dirty="0" smtClean="0">
                <a:solidFill>
                  <a:schemeClr val="bg1"/>
                </a:solidFill>
                <a:latin typeface="+mj-lt"/>
              </a:rPr>
              <a:t>human </a:t>
            </a:r>
            <a:r>
              <a:rPr lang="en-GB" sz="1400" dirty="0" err="1">
                <a:solidFill>
                  <a:schemeClr val="bg1"/>
                </a:solidFill>
                <a:latin typeface="+mj-lt"/>
              </a:rPr>
              <a:t>saphenous</a:t>
            </a:r>
            <a:r>
              <a:rPr lang="en-GB" sz="1400" dirty="0">
                <a:solidFill>
                  <a:schemeClr val="bg1"/>
                </a:solidFill>
                <a:latin typeface="+mj-lt"/>
              </a:rPr>
              <a:t> vein with a comparable potency (pD2) and efficacy (</a:t>
            </a:r>
            <a:r>
              <a:rPr lang="en-GB" sz="1400" dirty="0" err="1">
                <a:solidFill>
                  <a:schemeClr val="bg1"/>
                </a:solidFill>
                <a:latin typeface="+mj-lt"/>
              </a:rPr>
              <a:t>Emax</a:t>
            </a:r>
            <a:r>
              <a:rPr lang="en-GB" sz="1400" dirty="0">
                <a:solidFill>
                  <a:schemeClr val="bg1"/>
                </a:solidFill>
                <a:latin typeface="+mj-lt"/>
              </a:rPr>
              <a:t>) to (Pyr1)apelin-13 but is 500 </a:t>
            </a:r>
            <a:r>
              <a:rPr lang="en-GB" sz="1400" dirty="0" smtClean="0">
                <a:solidFill>
                  <a:schemeClr val="bg1"/>
                </a:solidFill>
                <a:latin typeface="+mj-lt"/>
              </a:rPr>
              <a:t>fold </a:t>
            </a:r>
            <a:r>
              <a:rPr lang="en-GB" sz="1400" dirty="0">
                <a:solidFill>
                  <a:schemeClr val="bg1"/>
                </a:solidFill>
                <a:latin typeface="+mj-lt"/>
              </a:rPr>
              <a:t>less effective in recruiting </a:t>
            </a:r>
            <a:r>
              <a:rPr lang="el-GR" sz="1400" dirty="0" smtClean="0">
                <a:solidFill>
                  <a:schemeClr val="bg1"/>
                </a:solidFill>
                <a:latin typeface="+mj-lt"/>
              </a:rPr>
              <a:t>β</a:t>
            </a:r>
            <a:r>
              <a:rPr lang="en-GB" sz="1400" dirty="0" smtClean="0">
                <a:solidFill>
                  <a:schemeClr val="bg1"/>
                </a:solidFill>
                <a:latin typeface="+mj-lt"/>
              </a:rPr>
              <a:t>-</a:t>
            </a:r>
            <a:r>
              <a:rPr lang="en-GB" sz="1400" dirty="0" err="1" smtClean="0">
                <a:solidFill>
                  <a:schemeClr val="bg1"/>
                </a:solidFill>
                <a:latin typeface="+mj-lt"/>
              </a:rPr>
              <a:t>arrestin</a:t>
            </a:r>
            <a:r>
              <a:rPr lang="en-GB" sz="1400" dirty="0" smtClean="0">
                <a:solidFill>
                  <a:schemeClr val="bg1"/>
                </a:solidFill>
                <a:latin typeface="+mj-lt"/>
              </a:rPr>
              <a:t> – a biased agonist?</a:t>
            </a:r>
            <a:endParaRPr lang="en-GB" sz="1400" dirty="0">
              <a:solidFill>
                <a:schemeClr val="bg1"/>
              </a:solidFill>
              <a:latin typeface="+mj-lt"/>
            </a:endParaRPr>
          </a:p>
        </p:txBody>
      </p:sp>
      <p:sp>
        <p:nvSpPr>
          <p:cNvPr id="5123" name="Text Box 3"/>
          <p:cNvSpPr txBox="1">
            <a:spLocks noChangeArrowheads="1"/>
          </p:cNvSpPr>
          <p:nvPr/>
        </p:nvSpPr>
        <p:spPr bwMode="auto">
          <a:xfrm>
            <a:off x="611560" y="6381328"/>
            <a:ext cx="8280920" cy="307777"/>
          </a:xfrm>
          <a:prstGeom prst="rect">
            <a:avLst/>
          </a:prstGeom>
          <a:noFill/>
          <a:ln w="9525">
            <a:noFill/>
            <a:miter lim="800000"/>
            <a:headEnd/>
            <a:tailEnd/>
          </a:ln>
        </p:spPr>
        <p:txBody>
          <a:bodyPr wrap="square">
            <a:spAutoFit/>
          </a:bodyPr>
          <a:lstStyle/>
          <a:p>
            <a:pPr>
              <a:spcBef>
                <a:spcPct val="50000"/>
              </a:spcBef>
            </a:pPr>
            <a:r>
              <a:rPr lang="en-GB" sz="1400" dirty="0">
                <a:solidFill>
                  <a:schemeClr val="accent3">
                    <a:lumMod val="50000"/>
                  </a:schemeClr>
                </a:solidFill>
                <a:latin typeface="+mj-lt"/>
              </a:rPr>
              <a:t>pD</a:t>
            </a:r>
            <a:r>
              <a:rPr lang="en-GB" sz="1400" baseline="-20000" dirty="0">
                <a:solidFill>
                  <a:schemeClr val="accent3">
                    <a:lumMod val="50000"/>
                  </a:schemeClr>
                </a:solidFill>
                <a:latin typeface="+mj-lt"/>
              </a:rPr>
              <a:t>2</a:t>
            </a:r>
            <a:r>
              <a:rPr lang="en-GB" sz="1400" dirty="0">
                <a:solidFill>
                  <a:schemeClr val="accent3">
                    <a:lumMod val="50000"/>
                  </a:schemeClr>
                </a:solidFill>
                <a:latin typeface="+mj-lt"/>
              </a:rPr>
              <a:t>: negative logarithm to the base 10 of the EC</a:t>
            </a:r>
            <a:r>
              <a:rPr lang="en-GB" sz="1400" baseline="-20000" dirty="0">
                <a:solidFill>
                  <a:schemeClr val="accent3">
                    <a:lumMod val="50000"/>
                  </a:schemeClr>
                </a:solidFill>
                <a:latin typeface="+mj-lt"/>
              </a:rPr>
              <a:t>50</a:t>
            </a:r>
            <a:r>
              <a:rPr lang="en-GB" sz="1400" dirty="0">
                <a:solidFill>
                  <a:schemeClr val="accent3">
                    <a:lumMod val="50000"/>
                  </a:schemeClr>
                </a:solidFill>
                <a:latin typeface="+mj-lt"/>
              </a:rPr>
              <a:t>, </a:t>
            </a:r>
            <a:r>
              <a:rPr lang="en-GB" sz="1400" baseline="-20000" dirty="0">
                <a:solidFill>
                  <a:schemeClr val="accent3">
                    <a:lumMod val="50000"/>
                  </a:schemeClr>
                </a:solidFill>
                <a:latin typeface="+mj-lt"/>
              </a:rPr>
              <a:t> </a:t>
            </a:r>
            <a:r>
              <a:rPr lang="en-GB" sz="1400" dirty="0" err="1">
                <a:solidFill>
                  <a:schemeClr val="accent3">
                    <a:lumMod val="50000"/>
                  </a:schemeClr>
                </a:solidFill>
                <a:latin typeface="+mj-lt"/>
              </a:rPr>
              <a:t>E</a:t>
            </a:r>
            <a:r>
              <a:rPr lang="en-GB" sz="1400" baseline="-20000" dirty="0" err="1">
                <a:solidFill>
                  <a:schemeClr val="accent3">
                    <a:lumMod val="50000"/>
                  </a:schemeClr>
                </a:solidFill>
                <a:latin typeface="+mj-lt"/>
              </a:rPr>
              <a:t>max</a:t>
            </a:r>
            <a:r>
              <a:rPr lang="en-GB" sz="1400" dirty="0">
                <a:solidFill>
                  <a:schemeClr val="accent3">
                    <a:lumMod val="50000"/>
                  </a:schemeClr>
                </a:solidFill>
                <a:latin typeface="+mj-lt"/>
              </a:rPr>
              <a:t>: maximum response obtained</a:t>
            </a:r>
          </a:p>
        </p:txBody>
      </p:sp>
      <p:sp>
        <p:nvSpPr>
          <p:cNvPr id="5124" name="Rectangle 4"/>
          <p:cNvSpPr>
            <a:spLocks noChangeArrowheads="1"/>
          </p:cNvSpPr>
          <p:nvPr/>
        </p:nvSpPr>
        <p:spPr bwMode="auto">
          <a:xfrm>
            <a:off x="767527" y="5355788"/>
            <a:ext cx="6756801" cy="101874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spcBef>
                <a:spcPct val="50000"/>
              </a:spcBef>
              <a:spcAft>
                <a:spcPct val="20000"/>
              </a:spcAft>
            </a:pPr>
            <a:r>
              <a:rPr lang="de-DE" sz="1400" dirty="0">
                <a:solidFill>
                  <a:schemeClr val="bg1"/>
                </a:solidFill>
                <a:latin typeface="+mj-lt"/>
                <a:cs typeface="Arial" charset="0"/>
              </a:rPr>
              <a:t>Apelin Peptide		pD</a:t>
            </a:r>
            <a:r>
              <a:rPr lang="de-DE" sz="1400" baseline="-25000" dirty="0">
                <a:solidFill>
                  <a:schemeClr val="bg1"/>
                </a:solidFill>
                <a:latin typeface="+mj-lt"/>
                <a:cs typeface="Arial" charset="0"/>
              </a:rPr>
              <a:t>2</a:t>
            </a:r>
            <a:r>
              <a:rPr lang="de-DE" sz="1400" dirty="0">
                <a:solidFill>
                  <a:schemeClr val="bg1"/>
                </a:solidFill>
                <a:latin typeface="+mj-lt"/>
                <a:cs typeface="Arial" charset="0"/>
              </a:rPr>
              <a:t>		E</a:t>
            </a:r>
            <a:r>
              <a:rPr lang="de-DE" sz="1400" baseline="-25000" dirty="0">
                <a:solidFill>
                  <a:schemeClr val="bg1"/>
                </a:solidFill>
                <a:latin typeface="+mj-lt"/>
                <a:cs typeface="Arial" charset="0"/>
              </a:rPr>
              <a:t>max</a:t>
            </a:r>
            <a:r>
              <a:rPr lang="de-DE" sz="1400" dirty="0">
                <a:solidFill>
                  <a:schemeClr val="bg1"/>
                </a:solidFill>
                <a:latin typeface="+mj-lt"/>
                <a:cs typeface="Arial" charset="0"/>
              </a:rPr>
              <a:t>(%KCl)	n</a:t>
            </a:r>
          </a:p>
          <a:p>
            <a:pPr>
              <a:lnSpc>
                <a:spcPct val="110000"/>
              </a:lnSpc>
              <a:spcBef>
                <a:spcPct val="50000"/>
              </a:spcBef>
            </a:pPr>
            <a:r>
              <a:rPr lang="de-DE" sz="1400" dirty="0">
                <a:solidFill>
                  <a:schemeClr val="bg1"/>
                </a:solidFill>
                <a:latin typeface="+mj-lt"/>
                <a:cs typeface="Arial" charset="0"/>
              </a:rPr>
              <a:t>[Pyr</a:t>
            </a:r>
            <a:r>
              <a:rPr lang="de-DE" sz="1400" baseline="30000" dirty="0">
                <a:solidFill>
                  <a:schemeClr val="bg1"/>
                </a:solidFill>
                <a:latin typeface="+mj-lt"/>
                <a:cs typeface="Arial" charset="0"/>
              </a:rPr>
              <a:t>1</a:t>
            </a:r>
            <a:r>
              <a:rPr lang="de-DE" sz="1400" dirty="0">
                <a:solidFill>
                  <a:schemeClr val="bg1"/>
                </a:solidFill>
                <a:latin typeface="+mj-lt"/>
                <a:cs typeface="Arial" charset="0"/>
              </a:rPr>
              <a:t>]apelin-13		9.82±0.77		20.01±1.13	5</a:t>
            </a:r>
          </a:p>
          <a:p>
            <a:pPr>
              <a:spcBef>
                <a:spcPct val="50000"/>
              </a:spcBef>
            </a:pPr>
            <a:r>
              <a:rPr lang="de-DE" sz="1400" dirty="0">
                <a:solidFill>
                  <a:schemeClr val="bg1"/>
                </a:solidFill>
                <a:latin typeface="+mj-lt"/>
                <a:cs typeface="Arial" charset="0"/>
              </a:rPr>
              <a:t>MM07	 		10.53±0.24	</a:t>
            </a:r>
            <a:r>
              <a:rPr lang="de-DE" sz="1400" dirty="0" smtClean="0">
                <a:solidFill>
                  <a:schemeClr val="bg1"/>
                </a:solidFill>
                <a:latin typeface="+mj-lt"/>
                <a:cs typeface="Arial" charset="0"/>
              </a:rPr>
              <a:t>	21.80±5.72</a:t>
            </a:r>
            <a:r>
              <a:rPr lang="de-DE" sz="1400" dirty="0">
                <a:solidFill>
                  <a:schemeClr val="bg1"/>
                </a:solidFill>
                <a:latin typeface="+mj-lt"/>
                <a:cs typeface="Arial" charset="0"/>
              </a:rPr>
              <a:t>	3</a:t>
            </a:r>
            <a:endParaRPr lang="en-US" sz="1400" dirty="0">
              <a:solidFill>
                <a:schemeClr val="bg1"/>
              </a:solidFill>
              <a:latin typeface="+mj-lt"/>
              <a:cs typeface="Times New Roman" pitchFamily="18" charset="0"/>
            </a:endParaRPr>
          </a:p>
        </p:txBody>
      </p:sp>
      <p:sp>
        <p:nvSpPr>
          <p:cNvPr id="5125" name="Line 5"/>
          <p:cNvSpPr>
            <a:spLocks noChangeShapeType="1"/>
          </p:cNvSpPr>
          <p:nvPr/>
        </p:nvSpPr>
        <p:spPr bwMode="auto">
          <a:xfrm>
            <a:off x="723900" y="5672302"/>
            <a:ext cx="5693905" cy="1342"/>
          </a:xfrm>
          <a:prstGeom prst="line">
            <a:avLst/>
          </a:prstGeom>
          <a:noFill/>
          <a:ln w="9525">
            <a:solidFill>
              <a:schemeClr val="bg1"/>
            </a:solidFill>
            <a:round/>
            <a:headEnd/>
            <a:tailEnd/>
          </a:ln>
        </p:spPr>
        <p:txBody>
          <a:bodyPr/>
          <a:lstStyle/>
          <a:p>
            <a:endParaRPr lang="en-GB" sz="1400">
              <a:solidFill>
                <a:schemeClr val="accent3">
                  <a:lumMod val="50000"/>
                </a:schemeClr>
              </a:solidFill>
              <a:latin typeface="+mj-lt"/>
            </a:endParaRPr>
          </a:p>
        </p:txBody>
      </p:sp>
      <p:pic>
        <p:nvPicPr>
          <p:cNvPr id="5126" name="Picture 6"/>
          <p:cNvPicPr>
            <a:picLocks noChangeAspect="1" noChangeArrowheads="1"/>
          </p:cNvPicPr>
          <p:nvPr/>
        </p:nvPicPr>
        <p:blipFill>
          <a:blip r:embed="rId2" cstate="print"/>
          <a:srcRect t="28564"/>
          <a:stretch>
            <a:fillRect/>
          </a:stretch>
        </p:blipFill>
        <p:spPr bwMode="auto">
          <a:xfrm>
            <a:off x="4165690" y="3429000"/>
            <a:ext cx="1918478" cy="1746341"/>
          </a:xfrm>
          <a:prstGeom prst="rect">
            <a:avLst/>
          </a:prstGeom>
          <a:noFill/>
          <a:ln w="9525">
            <a:noFill/>
            <a:miter lim="800000"/>
            <a:headEnd/>
            <a:tailEnd/>
          </a:ln>
        </p:spPr>
      </p:pic>
      <p:pic>
        <p:nvPicPr>
          <p:cNvPr id="5127" name="Picture 7"/>
          <p:cNvPicPr>
            <a:picLocks noChangeAspect="1" noChangeArrowheads="1"/>
          </p:cNvPicPr>
          <p:nvPr/>
        </p:nvPicPr>
        <p:blipFill>
          <a:blip r:embed="rId3" cstate="print"/>
          <a:srcRect t="28564"/>
          <a:stretch>
            <a:fillRect/>
          </a:stretch>
        </p:blipFill>
        <p:spPr bwMode="auto">
          <a:xfrm>
            <a:off x="1291042" y="3491574"/>
            <a:ext cx="1768789" cy="1673769"/>
          </a:xfrm>
          <a:prstGeom prst="rect">
            <a:avLst/>
          </a:prstGeom>
          <a:noFill/>
          <a:ln w="9525">
            <a:noFill/>
            <a:miter lim="800000"/>
            <a:headEnd/>
            <a:tailEnd/>
          </a:ln>
        </p:spPr>
      </p:pic>
      <p:sp>
        <p:nvSpPr>
          <p:cNvPr id="5128" name="Text Box 8"/>
          <p:cNvSpPr txBox="1">
            <a:spLocks noChangeArrowheads="1"/>
          </p:cNvSpPr>
          <p:nvPr/>
        </p:nvSpPr>
        <p:spPr bwMode="auto">
          <a:xfrm>
            <a:off x="1115616" y="1412776"/>
            <a:ext cx="1586414" cy="307777"/>
          </a:xfrm>
          <a:prstGeom prst="rect">
            <a:avLst/>
          </a:prstGeom>
          <a:noFill/>
          <a:ln w="9525">
            <a:noFill/>
            <a:miter lim="800000"/>
            <a:headEnd/>
            <a:tailEnd/>
          </a:ln>
        </p:spPr>
        <p:txBody>
          <a:bodyPr>
            <a:spAutoFit/>
          </a:bodyPr>
          <a:lstStyle/>
          <a:p>
            <a:pPr>
              <a:spcBef>
                <a:spcPct val="50000"/>
              </a:spcBef>
            </a:pPr>
            <a:r>
              <a:rPr lang="en-GB" sz="1400" b="1" dirty="0">
                <a:solidFill>
                  <a:schemeClr val="accent3">
                    <a:lumMod val="50000"/>
                  </a:schemeClr>
                </a:solidFill>
                <a:latin typeface="+mj-lt"/>
              </a:rPr>
              <a:t>(Pyr</a:t>
            </a:r>
            <a:r>
              <a:rPr lang="en-GB" sz="1400" b="1" baseline="30000" dirty="0">
                <a:solidFill>
                  <a:schemeClr val="accent3">
                    <a:lumMod val="50000"/>
                  </a:schemeClr>
                </a:solidFill>
                <a:latin typeface="+mj-lt"/>
              </a:rPr>
              <a:t>1</a:t>
            </a:r>
            <a:r>
              <a:rPr lang="en-GB" sz="1400" b="1" dirty="0">
                <a:solidFill>
                  <a:schemeClr val="accent3">
                    <a:lumMod val="50000"/>
                  </a:schemeClr>
                </a:solidFill>
                <a:latin typeface="+mj-lt"/>
              </a:rPr>
              <a:t>)Apelin-13</a:t>
            </a:r>
          </a:p>
        </p:txBody>
      </p:sp>
      <p:sp>
        <p:nvSpPr>
          <p:cNvPr id="5129" name="Text Box 9"/>
          <p:cNvSpPr txBox="1">
            <a:spLocks noChangeArrowheads="1"/>
          </p:cNvSpPr>
          <p:nvPr/>
        </p:nvSpPr>
        <p:spPr bwMode="auto">
          <a:xfrm>
            <a:off x="4465786" y="1424114"/>
            <a:ext cx="834190" cy="307777"/>
          </a:xfrm>
          <a:prstGeom prst="rect">
            <a:avLst/>
          </a:prstGeom>
          <a:noFill/>
          <a:ln w="9525">
            <a:noFill/>
            <a:miter lim="800000"/>
            <a:headEnd/>
            <a:tailEnd/>
          </a:ln>
        </p:spPr>
        <p:txBody>
          <a:bodyPr>
            <a:spAutoFit/>
          </a:bodyPr>
          <a:lstStyle/>
          <a:p>
            <a:pPr>
              <a:spcBef>
                <a:spcPct val="50000"/>
              </a:spcBef>
            </a:pPr>
            <a:r>
              <a:rPr lang="en-GB" sz="1400" b="1">
                <a:solidFill>
                  <a:schemeClr val="accent3">
                    <a:lumMod val="50000"/>
                  </a:schemeClr>
                </a:solidFill>
                <a:latin typeface="+mj-lt"/>
              </a:rPr>
              <a:t>MM07</a:t>
            </a:r>
          </a:p>
        </p:txBody>
      </p:sp>
      <p:sp>
        <p:nvSpPr>
          <p:cNvPr id="5130" name="Rectangle 10"/>
          <p:cNvSpPr>
            <a:spLocks noChangeArrowheads="1"/>
          </p:cNvSpPr>
          <p:nvPr/>
        </p:nvSpPr>
        <p:spPr bwMode="auto">
          <a:xfrm>
            <a:off x="4211960" y="1772816"/>
            <a:ext cx="1575838" cy="846386"/>
          </a:xfrm>
          <a:prstGeom prst="rect">
            <a:avLst/>
          </a:prstGeom>
          <a:noFill/>
          <a:ln w="15875">
            <a:solidFill>
              <a:schemeClr val="bg1"/>
            </a:solidFill>
            <a:miter lim="800000"/>
            <a:headEnd/>
            <a:tailEnd/>
          </a:ln>
        </p:spPr>
        <p:txBody>
          <a:bodyPr>
            <a:spAutoFit/>
          </a:bodyPr>
          <a:lstStyle/>
          <a:p>
            <a:pPr eaLnBrk="0" hangingPunct="0">
              <a:spcBef>
                <a:spcPct val="50000"/>
              </a:spcBef>
            </a:pPr>
            <a:r>
              <a:rPr lang="en-GB" sz="1400" dirty="0">
                <a:solidFill>
                  <a:schemeClr val="accent3">
                    <a:lumMod val="50000"/>
                  </a:schemeClr>
                </a:solidFill>
                <a:latin typeface="+mj-lt"/>
              </a:rPr>
              <a:t>Competition analysis in  heart:</a:t>
            </a:r>
          </a:p>
          <a:p>
            <a:pPr eaLnBrk="0" hangingPunct="0">
              <a:spcBef>
                <a:spcPct val="50000"/>
              </a:spcBef>
            </a:pPr>
            <a:r>
              <a:rPr lang="en-GB" sz="1400" dirty="0">
                <a:solidFill>
                  <a:schemeClr val="accent3">
                    <a:lumMod val="50000"/>
                  </a:schemeClr>
                </a:solidFill>
                <a:latin typeface="+mj-lt"/>
              </a:rPr>
              <a:t>K</a:t>
            </a:r>
            <a:r>
              <a:rPr lang="en-GB" sz="1400" baseline="-25000" dirty="0">
                <a:solidFill>
                  <a:schemeClr val="accent3">
                    <a:lumMod val="50000"/>
                  </a:schemeClr>
                </a:solidFill>
                <a:latin typeface="+mj-lt"/>
              </a:rPr>
              <a:t>D</a:t>
            </a:r>
            <a:r>
              <a:rPr lang="en-GB" sz="1400" dirty="0">
                <a:solidFill>
                  <a:schemeClr val="accent3">
                    <a:lumMod val="50000"/>
                  </a:schemeClr>
                </a:solidFill>
                <a:latin typeface="+mj-lt"/>
              </a:rPr>
              <a:t>= </a:t>
            </a:r>
            <a:r>
              <a:rPr lang="en-GB" sz="1400" dirty="0" smtClean="0">
                <a:solidFill>
                  <a:schemeClr val="accent3">
                    <a:lumMod val="50000"/>
                  </a:schemeClr>
                </a:solidFill>
                <a:latin typeface="+mj-lt"/>
              </a:rPr>
              <a:t>23.9</a:t>
            </a:r>
            <a:r>
              <a:rPr lang="de-DE" sz="1400" dirty="0" smtClean="0">
                <a:solidFill>
                  <a:schemeClr val="accent3">
                    <a:lumMod val="50000"/>
                  </a:schemeClr>
                </a:solidFill>
                <a:latin typeface="+mj-lt"/>
              </a:rPr>
              <a:t> </a:t>
            </a:r>
            <a:r>
              <a:rPr lang="de-DE" sz="1400" dirty="0">
                <a:solidFill>
                  <a:schemeClr val="accent3">
                    <a:lumMod val="50000"/>
                  </a:schemeClr>
                </a:solidFill>
                <a:latin typeface="+mj-lt"/>
              </a:rPr>
              <a:t>nM</a:t>
            </a:r>
            <a:endParaRPr lang="en-GB" sz="1400" dirty="0">
              <a:solidFill>
                <a:schemeClr val="accent3">
                  <a:lumMod val="50000"/>
                </a:schemeClr>
              </a:solidFill>
              <a:latin typeface="+mj-lt"/>
            </a:endParaRPr>
          </a:p>
        </p:txBody>
      </p:sp>
      <p:sp>
        <p:nvSpPr>
          <p:cNvPr id="5131" name="Rectangle 43"/>
          <p:cNvSpPr>
            <a:spLocks noChangeArrowheads="1"/>
          </p:cNvSpPr>
          <p:nvPr/>
        </p:nvSpPr>
        <p:spPr bwMode="auto">
          <a:xfrm>
            <a:off x="1115616" y="1772816"/>
            <a:ext cx="1575838" cy="846386"/>
          </a:xfrm>
          <a:prstGeom prst="rect">
            <a:avLst/>
          </a:prstGeom>
          <a:noFill/>
          <a:ln w="15875">
            <a:solidFill>
              <a:schemeClr val="bg1"/>
            </a:solidFill>
            <a:miter lim="800000"/>
            <a:headEnd/>
            <a:tailEnd/>
          </a:ln>
        </p:spPr>
        <p:txBody>
          <a:bodyPr>
            <a:spAutoFit/>
          </a:bodyPr>
          <a:lstStyle/>
          <a:p>
            <a:pPr eaLnBrk="0" hangingPunct="0">
              <a:spcBef>
                <a:spcPct val="50000"/>
              </a:spcBef>
            </a:pPr>
            <a:r>
              <a:rPr lang="en-GB" sz="1400" dirty="0">
                <a:solidFill>
                  <a:schemeClr val="accent3">
                    <a:lumMod val="50000"/>
                  </a:schemeClr>
                </a:solidFill>
                <a:latin typeface="+mj-lt"/>
              </a:rPr>
              <a:t>Competition analysis in  heart:</a:t>
            </a:r>
          </a:p>
          <a:p>
            <a:pPr eaLnBrk="0" hangingPunct="0">
              <a:spcBef>
                <a:spcPct val="50000"/>
              </a:spcBef>
            </a:pPr>
            <a:r>
              <a:rPr lang="en-GB" sz="1400" dirty="0">
                <a:solidFill>
                  <a:schemeClr val="accent3">
                    <a:lumMod val="50000"/>
                  </a:schemeClr>
                </a:solidFill>
                <a:latin typeface="+mj-lt"/>
              </a:rPr>
              <a:t>K</a:t>
            </a:r>
            <a:r>
              <a:rPr lang="en-GB" sz="1400" baseline="-25000" dirty="0">
                <a:solidFill>
                  <a:schemeClr val="accent3">
                    <a:lumMod val="50000"/>
                  </a:schemeClr>
                </a:solidFill>
                <a:latin typeface="+mj-lt"/>
              </a:rPr>
              <a:t>D</a:t>
            </a:r>
            <a:r>
              <a:rPr lang="en-GB" sz="1400" dirty="0">
                <a:solidFill>
                  <a:schemeClr val="accent3">
                    <a:lumMod val="50000"/>
                  </a:schemeClr>
                </a:solidFill>
                <a:latin typeface="+mj-lt"/>
              </a:rPr>
              <a:t>=0.85nM</a:t>
            </a:r>
          </a:p>
        </p:txBody>
      </p:sp>
      <p:sp>
        <p:nvSpPr>
          <p:cNvPr id="5132" name="Rectangle 44"/>
          <p:cNvSpPr>
            <a:spLocks noChangeArrowheads="1"/>
          </p:cNvSpPr>
          <p:nvPr/>
        </p:nvSpPr>
        <p:spPr bwMode="auto">
          <a:xfrm>
            <a:off x="1043608" y="2761764"/>
            <a:ext cx="2088232" cy="523220"/>
          </a:xfrm>
          <a:prstGeom prst="rect">
            <a:avLst/>
          </a:prstGeom>
          <a:noFill/>
          <a:ln w="15875">
            <a:solidFill>
              <a:schemeClr val="bg1"/>
            </a:solidFill>
            <a:miter lim="800000"/>
            <a:headEnd/>
            <a:tailEnd/>
          </a:ln>
        </p:spPr>
        <p:txBody>
          <a:bodyPr wrap="square">
            <a:spAutoFit/>
          </a:bodyPr>
          <a:lstStyle/>
          <a:p>
            <a:pPr eaLnBrk="0" hangingPunct="0">
              <a:spcBef>
                <a:spcPct val="50000"/>
              </a:spcBef>
            </a:pPr>
            <a:r>
              <a:rPr lang="en-GB" sz="1400" dirty="0">
                <a:solidFill>
                  <a:schemeClr val="accent3">
                    <a:lumMod val="50000"/>
                  </a:schemeClr>
                </a:solidFill>
                <a:latin typeface="+mj-lt"/>
              </a:rPr>
              <a:t>Potency in B-</a:t>
            </a:r>
            <a:r>
              <a:rPr lang="en-GB" sz="1400" dirty="0" err="1">
                <a:solidFill>
                  <a:schemeClr val="accent3">
                    <a:lumMod val="50000"/>
                  </a:schemeClr>
                </a:solidFill>
                <a:latin typeface="+mj-lt"/>
              </a:rPr>
              <a:t>arrestin</a:t>
            </a:r>
            <a:r>
              <a:rPr lang="en-GB" sz="1400" dirty="0">
                <a:solidFill>
                  <a:schemeClr val="accent3">
                    <a:lumMod val="50000"/>
                  </a:schemeClr>
                </a:solidFill>
                <a:latin typeface="+mj-lt"/>
              </a:rPr>
              <a:t> assay  </a:t>
            </a:r>
            <a:r>
              <a:rPr lang="en-GB" sz="1400" dirty="0" smtClean="0">
                <a:solidFill>
                  <a:schemeClr val="accent3">
                    <a:lumMod val="50000"/>
                  </a:schemeClr>
                </a:solidFill>
                <a:latin typeface="+mj-lt"/>
              </a:rPr>
              <a:t>7.4 </a:t>
            </a:r>
            <a:r>
              <a:rPr lang="en-GB" sz="1400" dirty="0" err="1">
                <a:solidFill>
                  <a:schemeClr val="accent3">
                    <a:lumMod val="50000"/>
                  </a:schemeClr>
                </a:solidFill>
                <a:latin typeface="+mj-lt"/>
              </a:rPr>
              <a:t>nM</a:t>
            </a:r>
            <a:r>
              <a:rPr lang="en-GB" sz="1400" dirty="0">
                <a:solidFill>
                  <a:schemeClr val="accent3">
                    <a:lumMod val="50000"/>
                  </a:schemeClr>
                </a:solidFill>
                <a:latin typeface="+mj-lt"/>
              </a:rPr>
              <a:t> </a:t>
            </a:r>
            <a:r>
              <a:rPr lang="en-GB" sz="1400" dirty="0" smtClean="0">
                <a:solidFill>
                  <a:schemeClr val="accent3">
                    <a:lumMod val="50000"/>
                  </a:schemeClr>
                </a:solidFill>
                <a:latin typeface="+mj-lt"/>
              </a:rPr>
              <a:t> (FAST)</a:t>
            </a:r>
            <a:endParaRPr lang="en-GB" sz="1400" dirty="0">
              <a:solidFill>
                <a:schemeClr val="accent3">
                  <a:lumMod val="50000"/>
                </a:schemeClr>
              </a:solidFill>
              <a:latin typeface="+mj-lt"/>
            </a:endParaRPr>
          </a:p>
        </p:txBody>
      </p:sp>
      <p:sp>
        <p:nvSpPr>
          <p:cNvPr id="5133" name="Rectangle 45"/>
          <p:cNvSpPr>
            <a:spLocks noChangeArrowheads="1"/>
          </p:cNvSpPr>
          <p:nvPr/>
        </p:nvSpPr>
        <p:spPr bwMode="auto">
          <a:xfrm>
            <a:off x="4180605" y="2779581"/>
            <a:ext cx="1738446" cy="461665"/>
          </a:xfrm>
          <a:prstGeom prst="rect">
            <a:avLst/>
          </a:prstGeom>
          <a:noFill/>
          <a:ln w="9525">
            <a:noFill/>
            <a:miter lim="800000"/>
            <a:headEnd/>
            <a:tailEnd/>
          </a:ln>
        </p:spPr>
        <p:txBody>
          <a:bodyPr>
            <a:spAutoFit/>
          </a:bodyPr>
          <a:lstStyle/>
          <a:p>
            <a:r>
              <a:rPr lang="en-GB" sz="1200" b="1" i="1" dirty="0">
                <a:solidFill>
                  <a:schemeClr val="accent3">
                    <a:lumMod val="50000"/>
                  </a:schemeClr>
                </a:solidFill>
                <a:latin typeface="+mj-lt"/>
              </a:rPr>
              <a:t>Potency in B-</a:t>
            </a:r>
            <a:r>
              <a:rPr lang="en-GB" sz="1200" b="1" i="1" dirty="0" err="1">
                <a:solidFill>
                  <a:schemeClr val="accent3">
                    <a:lumMod val="50000"/>
                  </a:schemeClr>
                </a:solidFill>
                <a:latin typeface="+mj-lt"/>
              </a:rPr>
              <a:t>arrestin</a:t>
            </a:r>
            <a:r>
              <a:rPr lang="en-GB" sz="1200" b="1" i="1" dirty="0">
                <a:solidFill>
                  <a:schemeClr val="accent3">
                    <a:lumMod val="50000"/>
                  </a:schemeClr>
                </a:solidFill>
                <a:latin typeface="+mj-lt"/>
              </a:rPr>
              <a:t> assay  </a:t>
            </a:r>
            <a:r>
              <a:rPr lang="en-GB" sz="1200" b="1" i="1" dirty="0" smtClean="0">
                <a:solidFill>
                  <a:schemeClr val="accent3">
                    <a:lumMod val="50000"/>
                  </a:schemeClr>
                </a:solidFill>
                <a:latin typeface="+mj-lt"/>
              </a:rPr>
              <a:t> 3900 </a:t>
            </a:r>
            <a:r>
              <a:rPr lang="en-GB" sz="1200" b="1" i="1" dirty="0" err="1">
                <a:solidFill>
                  <a:schemeClr val="accent3">
                    <a:lumMod val="50000"/>
                  </a:schemeClr>
                </a:solidFill>
                <a:latin typeface="+mj-lt"/>
              </a:rPr>
              <a:t>nM</a:t>
            </a:r>
            <a:r>
              <a:rPr lang="en-GB" sz="1200" b="1" i="1" dirty="0">
                <a:solidFill>
                  <a:schemeClr val="accent3">
                    <a:lumMod val="50000"/>
                  </a:schemeClr>
                </a:solidFill>
                <a:latin typeface="+mj-lt"/>
              </a:rPr>
              <a:t> </a:t>
            </a:r>
            <a:r>
              <a:rPr lang="en-GB" sz="1200" b="1" i="1" dirty="0" smtClean="0">
                <a:solidFill>
                  <a:schemeClr val="accent3">
                    <a:lumMod val="50000"/>
                  </a:schemeClr>
                </a:solidFill>
                <a:latin typeface="+mj-lt"/>
              </a:rPr>
              <a:t>(SLOW)</a:t>
            </a:r>
            <a:endParaRPr lang="en-GB" sz="1200" b="1" i="1" dirty="0">
              <a:solidFill>
                <a:schemeClr val="accent3">
                  <a:lumMod val="50000"/>
                </a:schemeClr>
              </a:solidFill>
              <a:latin typeface="+mj-lt"/>
            </a:endParaRPr>
          </a:p>
        </p:txBody>
      </p:sp>
      <p:pic>
        <p:nvPicPr>
          <p:cNvPr id="14" name="Picture 4"/>
          <p:cNvPicPr>
            <a:picLocks noChangeAspect="1" noChangeArrowheads="1"/>
          </p:cNvPicPr>
          <p:nvPr/>
        </p:nvPicPr>
        <p:blipFill>
          <a:blip r:embed="rId4" cstate="print"/>
          <a:srcRect/>
          <a:stretch>
            <a:fillRect/>
          </a:stretch>
        </p:blipFill>
        <p:spPr bwMode="auto">
          <a:xfrm>
            <a:off x="6319554" y="2192882"/>
            <a:ext cx="2824446" cy="2532262"/>
          </a:xfrm>
          <a:prstGeom prst="rect">
            <a:avLst/>
          </a:prstGeom>
          <a:noFill/>
          <a:ln w="9525">
            <a:noFill/>
            <a:miter lim="800000"/>
            <a:headEnd/>
            <a:tailEnd/>
          </a:ln>
        </p:spPr>
      </p:pic>
      <p:sp>
        <p:nvSpPr>
          <p:cNvPr id="19" name="TextBox 18"/>
          <p:cNvSpPr txBox="1"/>
          <p:nvPr/>
        </p:nvSpPr>
        <p:spPr>
          <a:xfrm>
            <a:off x="6316303" y="1340768"/>
            <a:ext cx="2881879" cy="646331"/>
          </a:xfrm>
          <a:prstGeom prst="rect">
            <a:avLst/>
          </a:prstGeom>
          <a:noFill/>
        </p:spPr>
        <p:txBody>
          <a:bodyPr wrap="none" rtlCol="0">
            <a:spAutoFit/>
          </a:bodyPr>
          <a:lstStyle/>
          <a:p>
            <a:r>
              <a:rPr lang="en-GB" b="1" dirty="0" smtClean="0"/>
              <a:t>MM07 – [CRPRLC]HKGPMPF</a:t>
            </a:r>
          </a:p>
          <a:p>
            <a:r>
              <a:rPr lang="en-GB" dirty="0" err="1" smtClean="0"/>
              <a:t>Ki</a:t>
            </a:r>
            <a:r>
              <a:rPr lang="en-GB" dirty="0" smtClean="0"/>
              <a:t>=270nM (CHO </a:t>
            </a:r>
            <a:r>
              <a:rPr lang="en-GB" dirty="0" err="1" smtClean="0"/>
              <a:t>hAPJ</a:t>
            </a:r>
            <a:r>
              <a:rPr lang="en-GB" dirty="0" smtClean="0"/>
              <a:t>)</a:t>
            </a:r>
            <a:endParaRPr lang="en-GB"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2" name="Picture 4" descr="Z:\Desktop\Denver ACS\pictures movies\pics_for_CAS\biased_agonist\receptor.jpg"/>
          <p:cNvPicPr>
            <a:picLocks noChangeAspect="1" noChangeArrowheads="1"/>
          </p:cNvPicPr>
          <p:nvPr/>
        </p:nvPicPr>
        <p:blipFill>
          <a:blip r:embed="rId2" cstate="print"/>
          <a:srcRect/>
          <a:stretch>
            <a:fillRect/>
          </a:stretch>
        </p:blipFill>
        <p:spPr bwMode="auto">
          <a:xfrm>
            <a:off x="4427984" y="548680"/>
            <a:ext cx="4417758" cy="4958258"/>
          </a:xfrm>
          <a:prstGeom prst="rect">
            <a:avLst/>
          </a:prstGeom>
          <a:noFill/>
        </p:spPr>
      </p:pic>
      <p:pic>
        <p:nvPicPr>
          <p:cNvPr id="181250" name="Picture 2" descr="Z:\Desktop\Denver ACS\pictures movies\pics_for_CAS\biased_agonist\peptides.jpg"/>
          <p:cNvPicPr>
            <a:picLocks noChangeAspect="1" noChangeArrowheads="1"/>
          </p:cNvPicPr>
          <p:nvPr/>
        </p:nvPicPr>
        <p:blipFill>
          <a:blip r:embed="rId3" cstate="print"/>
          <a:srcRect/>
          <a:stretch>
            <a:fillRect/>
          </a:stretch>
        </p:blipFill>
        <p:spPr bwMode="auto">
          <a:xfrm>
            <a:off x="0" y="692696"/>
            <a:ext cx="4419128" cy="4959796"/>
          </a:xfrm>
          <a:prstGeom prst="rect">
            <a:avLst/>
          </a:prstGeom>
          <a:noFill/>
        </p:spPr>
      </p:pic>
      <p:sp>
        <p:nvSpPr>
          <p:cNvPr id="2" name="TextBox 1"/>
          <p:cNvSpPr txBox="1"/>
          <p:nvPr/>
        </p:nvSpPr>
        <p:spPr>
          <a:xfrm>
            <a:off x="179512" y="116632"/>
            <a:ext cx="7740352"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GB" dirty="0" smtClean="0"/>
              <a:t>Differences between </a:t>
            </a:r>
            <a:r>
              <a:rPr lang="en-GB" dirty="0" err="1" smtClean="0"/>
              <a:t>Apelin</a:t>
            </a:r>
            <a:r>
              <a:rPr lang="en-GB" dirty="0" smtClean="0"/>
              <a:t> (full agonist) andMM07 (biased agonist), showing motion of the 7-helix and associated -C terminal loop. (50ns)</a:t>
            </a:r>
            <a:endParaRPr lang="en-GB" dirty="0"/>
          </a:p>
        </p:txBody>
      </p:sp>
      <p:sp>
        <p:nvSpPr>
          <p:cNvPr id="4" name="TextBox 3"/>
          <p:cNvSpPr txBox="1"/>
          <p:nvPr/>
        </p:nvSpPr>
        <p:spPr>
          <a:xfrm>
            <a:off x="0" y="4797152"/>
            <a:ext cx="4211961" cy="1477328"/>
          </a:xfrm>
          <a:prstGeom prst="rect">
            <a:avLst/>
          </a:prstGeom>
          <a:noFill/>
        </p:spPr>
        <p:txBody>
          <a:bodyPr wrap="square" rtlCol="0">
            <a:spAutoFit/>
          </a:bodyPr>
          <a:lstStyle/>
          <a:p>
            <a:r>
              <a:rPr lang="en-GB" dirty="0" smtClean="0"/>
              <a:t>Conformation of pyr-apelin13 (green) and MM07 (Yellow)</a:t>
            </a:r>
          </a:p>
          <a:p>
            <a:r>
              <a:rPr lang="en-GB" dirty="0" smtClean="0"/>
              <a:t>MM07 causes helix-7 to move upwards</a:t>
            </a:r>
          </a:p>
          <a:p>
            <a:r>
              <a:rPr lang="en-GB" dirty="0" smtClean="0"/>
              <a:t>relative to the membrane (seems to be the influence of the </a:t>
            </a:r>
            <a:r>
              <a:rPr lang="en-GB" dirty="0" err="1" smtClean="0"/>
              <a:t>methionine</a:t>
            </a:r>
            <a:r>
              <a:rPr lang="en-GB" dirty="0" smtClean="0"/>
              <a:t>)</a:t>
            </a:r>
            <a:endParaRPr lang="en-GB" dirty="0"/>
          </a:p>
        </p:txBody>
      </p:sp>
      <p:sp>
        <p:nvSpPr>
          <p:cNvPr id="7" name="TextBox 6"/>
          <p:cNvSpPr txBox="1"/>
          <p:nvPr/>
        </p:nvSpPr>
        <p:spPr>
          <a:xfrm>
            <a:off x="4139952" y="5157192"/>
            <a:ext cx="4788024" cy="1477328"/>
          </a:xfrm>
          <a:prstGeom prst="rect">
            <a:avLst/>
          </a:prstGeom>
          <a:noFill/>
        </p:spPr>
        <p:txBody>
          <a:bodyPr wrap="square" rtlCol="0">
            <a:spAutoFit/>
          </a:bodyPr>
          <a:lstStyle/>
          <a:p>
            <a:r>
              <a:rPr lang="en-GB" dirty="0" smtClean="0"/>
              <a:t>TM-7 (yellow) moves upwards by one turn, pulling the C-terminal loop into the membrane ??, loss of GRK binding pocket, </a:t>
            </a:r>
          </a:p>
          <a:p>
            <a:r>
              <a:rPr lang="en-GB" dirty="0" smtClean="0"/>
              <a:t>reduces </a:t>
            </a:r>
            <a:r>
              <a:rPr lang="en-GB" dirty="0" err="1" smtClean="0"/>
              <a:t>phosphorylation</a:t>
            </a:r>
            <a:r>
              <a:rPr lang="en-GB" dirty="0" smtClean="0"/>
              <a:t> by GRK and  loss of recruitment of </a:t>
            </a:r>
            <a:r>
              <a:rPr lang="el-GR" dirty="0" smtClean="0">
                <a:latin typeface="Candara"/>
              </a:rPr>
              <a:t>β</a:t>
            </a:r>
            <a:r>
              <a:rPr lang="en-GB" dirty="0" smtClean="0"/>
              <a:t>-</a:t>
            </a:r>
            <a:r>
              <a:rPr lang="en-GB" dirty="0" err="1" smtClean="0"/>
              <a:t>arrestin</a:t>
            </a:r>
            <a:r>
              <a:rPr lang="en-GB" dirty="0" smtClean="0"/>
              <a:t>? (50ns)</a:t>
            </a:r>
            <a:endParaRPr lang="en-GB" dirty="0"/>
          </a:p>
        </p:txBody>
      </p:sp>
      <p:sp>
        <p:nvSpPr>
          <p:cNvPr id="10" name="Down Arrow 9"/>
          <p:cNvSpPr/>
          <p:nvPr/>
        </p:nvSpPr>
        <p:spPr>
          <a:xfrm rot="10457293">
            <a:off x="6838396" y="4446316"/>
            <a:ext cx="219738" cy="69717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First human experiments. Forearm blood-flow study using agonist, antagonist and ‘biased’ agonist</a:t>
            </a:r>
            <a:endParaRPr lang="en-GB" dirty="0"/>
          </a:p>
        </p:txBody>
      </p:sp>
      <p:pic>
        <p:nvPicPr>
          <p:cNvPr id="227330" name="P 2" descr="needle"/>
          <p:cNvPicPr>
            <a:picLocks noChangeAspect="1" noChangeArrowheads="1"/>
          </p:cNvPicPr>
          <p:nvPr/>
        </p:nvPicPr>
        <p:blipFill>
          <a:blip r:embed="rId2" cstate="print"/>
          <a:srcRect/>
          <a:stretch>
            <a:fillRect/>
          </a:stretch>
        </p:blipFill>
        <p:spPr bwMode="auto">
          <a:xfrm>
            <a:off x="4860032" y="1844824"/>
            <a:ext cx="1828800" cy="1539875"/>
          </a:xfrm>
          <a:prstGeom prst="rect">
            <a:avLst/>
          </a:prstGeom>
          <a:noFill/>
          <a:ln w="9525">
            <a:noFill/>
            <a:miter lim="800000"/>
            <a:headEnd/>
            <a:tailEnd/>
          </a:ln>
        </p:spPr>
      </p:pic>
      <p:pic>
        <p:nvPicPr>
          <p:cNvPr id="227331" name="P 1" descr="FBF4 (2)"/>
          <p:cNvPicPr>
            <a:picLocks noChangeAspect="1" noChangeArrowheads="1"/>
          </p:cNvPicPr>
          <p:nvPr/>
        </p:nvPicPr>
        <p:blipFill>
          <a:blip r:embed="rId3" cstate="print"/>
          <a:srcRect/>
          <a:stretch>
            <a:fillRect/>
          </a:stretch>
        </p:blipFill>
        <p:spPr bwMode="auto">
          <a:xfrm>
            <a:off x="1259632" y="1772816"/>
            <a:ext cx="2454275" cy="1531938"/>
          </a:xfrm>
          <a:prstGeom prst="rect">
            <a:avLst/>
          </a:prstGeom>
          <a:noFill/>
          <a:ln w="9525">
            <a:noFill/>
            <a:miter lim="800000"/>
            <a:headEnd/>
            <a:tailEnd/>
          </a:ln>
        </p:spPr>
      </p:pic>
      <p:sp>
        <p:nvSpPr>
          <p:cNvPr id="8" name="TextBox 7"/>
          <p:cNvSpPr txBox="1"/>
          <p:nvPr/>
        </p:nvSpPr>
        <p:spPr>
          <a:xfrm>
            <a:off x="2771800" y="3501008"/>
            <a:ext cx="3528392" cy="3046988"/>
          </a:xfrm>
          <a:prstGeom prst="rect">
            <a:avLst/>
          </a:prstGeom>
          <a:noFill/>
        </p:spPr>
        <p:txBody>
          <a:bodyPr wrap="square" rtlCol="0">
            <a:spAutoFit/>
          </a:bodyPr>
          <a:lstStyle/>
          <a:p>
            <a:r>
              <a:rPr lang="en-GB" sz="1200" dirty="0" smtClean="0"/>
              <a:t>The FBF procedure works in the following manner. Firstly a needle is inserted into the brachial artery of volunteers and a low concentration of peptide or compound (typically 1000 fold or 100 fold less than the systemic dose) is infused, thereby minimizing any potential side-effects or toxicology issues. A blood pressure cuff is placed around the upper arm and intermittently inflated to 40mmHg in order to occlude venous outflow and another cuff is placed around the wrist to exclude hand effects. This results in an increase in volume of the forearm, which is proportional to blood flow and can be measured by a ‘mercury-in-</a:t>
            </a:r>
            <a:r>
              <a:rPr lang="en-GB" sz="1200" dirty="0" err="1" smtClean="0"/>
              <a:t>silastic</a:t>
            </a:r>
            <a:r>
              <a:rPr lang="en-GB" sz="1200" dirty="0" smtClean="0"/>
              <a:t> strain gauge’ (see picture). First compound (pyr-Apelin-13 was </a:t>
            </a:r>
            <a:r>
              <a:rPr lang="en-GB" sz="1200" dirty="0" smtClean="0"/>
              <a:t>tested – </a:t>
            </a:r>
            <a:r>
              <a:rPr lang="en-GB" sz="1200" dirty="0" smtClean="0"/>
              <a:t>obtained dose ranging parameters). Three more compounds to follow (MM54, MM07, Apelin-12).</a:t>
            </a:r>
            <a:endParaRPr lang="en-GB" sz="12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30023"/>
            <a:ext cx="6912768" cy="936104"/>
          </a:xfrm>
        </p:spPr>
        <p:style>
          <a:lnRef idx="0">
            <a:schemeClr val="accent2"/>
          </a:lnRef>
          <a:fillRef idx="3">
            <a:schemeClr val="accent2"/>
          </a:fillRef>
          <a:effectRef idx="3">
            <a:schemeClr val="accent2"/>
          </a:effectRef>
          <a:fontRef idx="minor">
            <a:schemeClr val="lt1"/>
          </a:fontRef>
        </p:style>
        <p:txBody>
          <a:bodyPr/>
          <a:lstStyle/>
          <a:p>
            <a:r>
              <a:rPr lang="en-GB" dirty="0" smtClean="0"/>
              <a:t>Acknowledgements</a:t>
            </a:r>
            <a:endParaRPr lang="en-GB" dirty="0"/>
          </a:p>
        </p:txBody>
      </p:sp>
      <p:sp>
        <p:nvSpPr>
          <p:cNvPr id="3" name="Content Placeholder 2"/>
          <p:cNvSpPr>
            <a:spLocks noGrp="1"/>
          </p:cNvSpPr>
          <p:nvPr>
            <p:ph idx="1"/>
          </p:nvPr>
        </p:nvSpPr>
        <p:spPr>
          <a:xfrm>
            <a:off x="251520" y="1090635"/>
            <a:ext cx="8229600" cy="4525963"/>
          </a:xfrm>
        </p:spPr>
        <p:txBody>
          <a:bodyPr>
            <a:normAutofit/>
          </a:bodyPr>
          <a:lstStyle/>
          <a:p>
            <a:r>
              <a:rPr lang="en-GB" sz="2400" dirty="0" err="1" smtClean="0">
                <a:solidFill>
                  <a:srgbClr val="FF0000"/>
                </a:solidFill>
              </a:rPr>
              <a:t>Apelin</a:t>
            </a:r>
            <a:endParaRPr lang="en-GB" sz="2400" dirty="0" smtClean="0">
              <a:solidFill>
                <a:srgbClr val="FF0000"/>
              </a:solidFill>
            </a:endParaRPr>
          </a:p>
          <a:p>
            <a:pPr lvl="1"/>
            <a:r>
              <a:rPr lang="en-GB" sz="1800" dirty="0" smtClean="0"/>
              <a:t>Max Macaluso (PhD Gates Cambridge Trust), Zhi Wang (Beijing University of Chemical  Technology, exchange student)</a:t>
            </a:r>
          </a:p>
          <a:p>
            <a:pPr lvl="1"/>
            <a:r>
              <a:rPr lang="en-GB" sz="1800" dirty="0" smtClean="0"/>
              <a:t>Anthony Davenport and Sarah Pitkin (PhD British Heart Foundation), Nick Morrell (Clinical Pharmacology), </a:t>
            </a:r>
            <a:r>
              <a:rPr lang="en-GB" sz="1800" dirty="0" err="1" smtClean="0"/>
              <a:t>Addenbrookes</a:t>
            </a:r>
            <a:r>
              <a:rPr lang="en-GB" sz="1800" dirty="0" smtClean="0"/>
              <a:t>, Cambridge</a:t>
            </a:r>
          </a:p>
          <a:p>
            <a:pPr lvl="1"/>
            <a:r>
              <a:rPr lang="en-GB" sz="1800" dirty="0" smtClean="0"/>
              <a:t>Paul Sanderson, Unilever </a:t>
            </a:r>
            <a:r>
              <a:rPr lang="en-GB" sz="1800" dirty="0" err="1" smtClean="0"/>
              <a:t>Colworth</a:t>
            </a:r>
            <a:r>
              <a:rPr lang="en-GB" sz="1800" dirty="0" smtClean="0"/>
              <a:t> (NMR studies)</a:t>
            </a:r>
          </a:p>
          <a:p>
            <a:pPr lvl="1"/>
            <a:r>
              <a:rPr lang="en-GB" sz="1800" dirty="0" smtClean="0"/>
              <a:t>CEREP for binding assays</a:t>
            </a:r>
          </a:p>
          <a:p>
            <a:pPr lvl="1"/>
            <a:r>
              <a:rPr lang="en-GB" sz="1800" dirty="0" smtClean="0"/>
              <a:t>Designer Bioscience and Cambridge Peptides for synthesis</a:t>
            </a:r>
          </a:p>
          <a:p>
            <a:r>
              <a:rPr lang="en-GB" sz="2400" dirty="0" smtClean="0">
                <a:solidFill>
                  <a:srgbClr val="FF0000"/>
                </a:solidFill>
              </a:rPr>
              <a:t>Unilever for support and funding</a:t>
            </a:r>
          </a:p>
          <a:p>
            <a:pPr>
              <a:buNone/>
            </a:pPr>
            <a:endParaRPr lang="en-GB" sz="2400" dirty="0" smtClean="0"/>
          </a:p>
          <a:p>
            <a:endParaRPr lang="en-GB" sz="2400" dirty="0" smtClean="0"/>
          </a:p>
          <a:p>
            <a:endParaRPr lang="en-GB" sz="2400" dirty="0"/>
          </a:p>
        </p:txBody>
      </p:sp>
      <p:pic>
        <p:nvPicPr>
          <p:cNvPr id="4" name="Picture 2" descr="[Unilever Centre for Molecular Science Informatics]"/>
          <p:cNvPicPr>
            <a:picLocks noChangeAspect="1" noChangeArrowheads="1"/>
          </p:cNvPicPr>
          <p:nvPr/>
        </p:nvPicPr>
        <p:blipFill>
          <a:blip r:embed="rId2" cstate="print"/>
          <a:srcRect/>
          <a:stretch>
            <a:fillRect/>
          </a:stretch>
        </p:blipFill>
        <p:spPr bwMode="auto">
          <a:xfrm>
            <a:off x="539552" y="5373216"/>
            <a:ext cx="1524000" cy="648139"/>
          </a:xfrm>
          <a:prstGeom prst="rect">
            <a:avLst/>
          </a:prstGeom>
          <a:noFill/>
        </p:spPr>
      </p:pic>
      <p:pic>
        <p:nvPicPr>
          <p:cNvPr id="5" name="Picture 2" descr="University of Cambridge"/>
          <p:cNvPicPr>
            <a:picLocks noChangeAspect="1" noChangeArrowheads="1"/>
          </p:cNvPicPr>
          <p:nvPr/>
        </p:nvPicPr>
        <p:blipFill>
          <a:blip r:embed="rId3" cstate="print"/>
          <a:srcRect/>
          <a:stretch>
            <a:fillRect/>
          </a:stretch>
        </p:blipFill>
        <p:spPr bwMode="auto">
          <a:xfrm>
            <a:off x="2267744" y="5373216"/>
            <a:ext cx="1828800" cy="438150"/>
          </a:xfrm>
          <a:prstGeom prst="rect">
            <a:avLst/>
          </a:prstGeom>
          <a:noFill/>
        </p:spPr>
      </p:pic>
      <p:grpSp>
        <p:nvGrpSpPr>
          <p:cNvPr id="9" name="Group 8"/>
          <p:cNvGrpSpPr/>
          <p:nvPr/>
        </p:nvGrpSpPr>
        <p:grpSpPr>
          <a:xfrm>
            <a:off x="5148064" y="3731181"/>
            <a:ext cx="3672408" cy="2408067"/>
            <a:chOff x="5220072" y="4077072"/>
            <a:chExt cx="3706425" cy="2480075"/>
          </a:xfrm>
        </p:grpSpPr>
        <p:pic>
          <p:nvPicPr>
            <p:cNvPr id="154626" name="Picture 2" descr="http://www.heystudents.com/images/cambridge_university.jpg"/>
            <p:cNvPicPr>
              <a:picLocks noChangeAspect="1" noChangeArrowheads="1"/>
            </p:cNvPicPr>
            <p:nvPr/>
          </p:nvPicPr>
          <p:blipFill>
            <a:blip r:embed="rId4" cstate="print"/>
            <a:srcRect/>
            <a:stretch>
              <a:fillRect/>
            </a:stretch>
          </p:blipFill>
          <p:spPr bwMode="auto">
            <a:xfrm>
              <a:off x="5220072" y="4077072"/>
              <a:ext cx="3706425" cy="2480075"/>
            </a:xfrm>
            <a:prstGeom prst="rect">
              <a:avLst/>
            </a:prstGeom>
            <a:noFill/>
          </p:spPr>
        </p:pic>
        <p:pic>
          <p:nvPicPr>
            <p:cNvPr id="151556" name="Picture 4"/>
            <p:cNvPicPr>
              <a:picLocks noChangeAspect="1" noChangeArrowheads="1"/>
            </p:cNvPicPr>
            <p:nvPr/>
          </p:nvPicPr>
          <p:blipFill>
            <a:blip r:embed="rId5" cstate="print"/>
            <a:srcRect/>
            <a:stretch>
              <a:fillRect/>
            </a:stretch>
          </p:blipFill>
          <p:spPr bwMode="auto">
            <a:xfrm>
              <a:off x="7547152" y="4566906"/>
              <a:ext cx="565887" cy="20854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669925" y="193675"/>
            <a:ext cx="6148388" cy="457200"/>
          </a:xfrm>
          <a:prstGeom prst="rect">
            <a:avLst/>
          </a:prstGeom>
          <a:noFill/>
          <a:ln w="9525">
            <a:noFill/>
            <a:miter lim="800000"/>
            <a:headEnd/>
            <a:tailEnd/>
          </a:ln>
        </p:spPr>
        <p:txBody>
          <a:bodyPr wrap="none">
            <a:spAutoFit/>
          </a:bodyPr>
          <a:lstStyle/>
          <a:p>
            <a:pPr eaLnBrk="0" hangingPunct="0"/>
            <a:r>
              <a:rPr lang="en-US" dirty="0">
                <a:solidFill>
                  <a:srgbClr val="FFFFFF"/>
                </a:solidFill>
              </a:rPr>
              <a:t>A GPCR is made up of 7-transmembrane helixes</a:t>
            </a:r>
          </a:p>
        </p:txBody>
      </p:sp>
      <p:pic>
        <p:nvPicPr>
          <p:cNvPr id="10243" name="Picture 14" descr="C:\WINNT\Profiles\rcg28\Desktop\baz7tms.gif"/>
          <p:cNvPicPr>
            <a:picLocks noChangeAspect="1" noChangeArrowheads="1"/>
          </p:cNvPicPr>
          <p:nvPr/>
        </p:nvPicPr>
        <p:blipFill>
          <a:blip r:embed="rId3" cstate="print"/>
          <a:srcRect/>
          <a:stretch>
            <a:fillRect/>
          </a:stretch>
        </p:blipFill>
        <p:spPr bwMode="auto">
          <a:xfrm>
            <a:off x="1691680" y="980728"/>
            <a:ext cx="5544616" cy="3788142"/>
          </a:xfrm>
          <a:prstGeom prst="rect">
            <a:avLst/>
          </a:prstGeom>
          <a:noFill/>
          <a:ln w="9525">
            <a:noFill/>
            <a:miter lim="800000"/>
            <a:headEnd/>
            <a:tailEnd/>
          </a:ln>
        </p:spPr>
      </p:pic>
      <p:sp>
        <p:nvSpPr>
          <p:cNvPr id="4" name="TextBox 3"/>
          <p:cNvSpPr txBox="1"/>
          <p:nvPr/>
        </p:nvSpPr>
        <p:spPr>
          <a:xfrm>
            <a:off x="95250" y="260648"/>
            <a:ext cx="8864734" cy="584775"/>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GB" sz="3200" b="1" dirty="0" err="1" smtClean="0"/>
              <a:t>Apelin</a:t>
            </a:r>
            <a:r>
              <a:rPr lang="en-GB" sz="3200" b="1" dirty="0" smtClean="0"/>
              <a:t> acts at the “APJ” G-protein coupled receptor</a:t>
            </a:r>
            <a:endParaRPr lang="en-GB" sz="3200" b="1" dirty="0"/>
          </a:p>
        </p:txBody>
      </p:sp>
      <p:sp>
        <p:nvSpPr>
          <p:cNvPr id="5" name="Rectangle 4"/>
          <p:cNvSpPr/>
          <p:nvPr/>
        </p:nvSpPr>
        <p:spPr>
          <a:xfrm>
            <a:off x="0" y="4797152"/>
            <a:ext cx="9144000" cy="224676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n-GB" sz="2000" dirty="0" smtClean="0">
                <a:solidFill>
                  <a:schemeClr val="bg1"/>
                </a:solidFill>
              </a:rPr>
              <a:t>When a </a:t>
            </a:r>
            <a:r>
              <a:rPr lang="en-GB" sz="2000" dirty="0" err="1" smtClean="0">
                <a:solidFill>
                  <a:schemeClr val="bg1"/>
                </a:solidFill>
              </a:rPr>
              <a:t>ligand</a:t>
            </a:r>
            <a:r>
              <a:rPr lang="en-GB" sz="2000" dirty="0" smtClean="0">
                <a:solidFill>
                  <a:schemeClr val="bg1"/>
                </a:solidFill>
              </a:rPr>
              <a:t> binds to the GPCR it causes a conformational change in the GPCR, which allows it to act as a guanine nucleotide exchange factor (GEF). The GPCR can then activate an associated G-protein by exchanging its bound GDP for a GTP. The G-protein's α subunit, together with the bound GTP, can then dissociate from the β and γ subunits to further affect intracellular </a:t>
            </a:r>
            <a:r>
              <a:rPr lang="en-GB" sz="2000" dirty="0" err="1" smtClean="0">
                <a:solidFill>
                  <a:schemeClr val="bg1"/>
                </a:solidFill>
              </a:rPr>
              <a:t>signaling</a:t>
            </a:r>
            <a:r>
              <a:rPr lang="en-GB" sz="2000" dirty="0" smtClean="0">
                <a:solidFill>
                  <a:schemeClr val="bg1"/>
                </a:solidFill>
              </a:rPr>
              <a:t> proteins or target functional proteins directly depending on the α subunit type . But there may be more........</a:t>
            </a:r>
          </a:p>
          <a:p>
            <a:endParaRPr lang="en-GB" sz="2000" dirty="0">
              <a:solidFill>
                <a:schemeClr val="bg1"/>
              </a:solidFill>
            </a:endParaRPr>
          </a:p>
        </p:txBody>
      </p:sp>
      <p:pic>
        <p:nvPicPr>
          <p:cNvPr id="6" name="system_simu.mpg">
            <a:hlinkClick r:id="" action="ppaction://media"/>
          </p:cNvPr>
          <p:cNvPicPr>
            <a:picLocks noRot="1" noChangeAspect="1"/>
          </p:cNvPicPr>
          <p:nvPr>
            <a:videoFile r:link="rId1"/>
          </p:nvPr>
        </p:nvPicPr>
        <p:blipFill>
          <a:blip r:embed="rId4" cstate="print"/>
          <a:stretch>
            <a:fillRect/>
          </a:stretch>
        </p:blipFill>
        <p:spPr>
          <a:xfrm>
            <a:off x="7308304" y="1700808"/>
            <a:ext cx="1648036" cy="20901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6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remove"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a:xfrm>
            <a:off x="179512" y="2060848"/>
            <a:ext cx="2664296" cy="3744416"/>
          </a:xfrm>
          <a:prstGeom prst="roundRect">
            <a:avLst/>
          </a:prstGeom>
          <a:gradFill>
            <a:gsLst>
              <a:gs pos="0">
                <a:srgbClr val="5E9EFF"/>
              </a:gs>
              <a:gs pos="39999">
                <a:srgbClr val="85C2FF"/>
              </a:gs>
              <a:gs pos="70000">
                <a:srgbClr val="C4D6EB"/>
              </a:gs>
              <a:gs pos="100000">
                <a:srgbClr val="FFEBFA"/>
              </a:gs>
            </a:gsLst>
            <a:lin ang="14400000" scaled="0"/>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23528" y="260648"/>
            <a:ext cx="8568952" cy="648072"/>
          </a:xfrm>
        </p:spPr>
        <p:style>
          <a:lnRef idx="0">
            <a:schemeClr val="accent2"/>
          </a:lnRef>
          <a:fillRef idx="3">
            <a:schemeClr val="accent2"/>
          </a:fillRef>
          <a:effectRef idx="3">
            <a:schemeClr val="accent2"/>
          </a:effectRef>
          <a:fontRef idx="minor">
            <a:schemeClr val="lt1"/>
          </a:fontRef>
        </p:style>
        <p:txBody>
          <a:bodyPr>
            <a:noAutofit/>
          </a:bodyPr>
          <a:lstStyle/>
          <a:p>
            <a:r>
              <a:rPr lang="en-GB" sz="2400" dirty="0" smtClean="0"/>
              <a:t>Biased </a:t>
            </a:r>
            <a:r>
              <a:rPr lang="en-GB" sz="2400" dirty="0" err="1" smtClean="0"/>
              <a:t>agonism</a:t>
            </a:r>
            <a:r>
              <a:rPr lang="en-GB" sz="2400" dirty="0" smtClean="0"/>
              <a:t> – a new emerging concept in GPCR pharmacology</a:t>
            </a:r>
            <a:endParaRPr lang="en-GB" sz="2400" dirty="0"/>
          </a:p>
        </p:txBody>
      </p:sp>
      <p:grpSp>
        <p:nvGrpSpPr>
          <p:cNvPr id="44" name="Group 43"/>
          <p:cNvGrpSpPr/>
          <p:nvPr/>
        </p:nvGrpSpPr>
        <p:grpSpPr>
          <a:xfrm>
            <a:off x="323528" y="1556792"/>
            <a:ext cx="5407220" cy="3913650"/>
            <a:chOff x="892972" y="1556792"/>
            <a:chExt cx="6775372" cy="5067734"/>
          </a:xfrm>
        </p:grpSpPr>
        <p:sp>
          <p:nvSpPr>
            <p:cNvPr id="4" name="Rectangle 3"/>
            <p:cNvSpPr/>
            <p:nvPr/>
          </p:nvSpPr>
          <p:spPr>
            <a:xfrm>
              <a:off x="899592" y="1628800"/>
              <a:ext cx="676875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5" name="Rectangle 4"/>
            <p:cNvSpPr/>
            <p:nvPr/>
          </p:nvSpPr>
          <p:spPr>
            <a:xfrm>
              <a:off x="899592" y="1740563"/>
              <a:ext cx="6768752" cy="72008"/>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6" name="Rectangle 5"/>
            <p:cNvSpPr/>
            <p:nvPr/>
          </p:nvSpPr>
          <p:spPr>
            <a:xfrm>
              <a:off x="892972" y="1861159"/>
              <a:ext cx="6768752" cy="72008"/>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2" descr="apj_apelin_system"/>
            <p:cNvPicPr>
              <a:picLocks noChangeAspect="1" noChangeArrowheads="1"/>
            </p:cNvPicPr>
            <p:nvPr/>
          </p:nvPicPr>
          <p:blipFill>
            <a:blip r:embed="rId3" cstate="print"/>
            <a:srcRect t="9944" r="41152" b="1451"/>
            <a:stretch>
              <a:fillRect/>
            </a:stretch>
          </p:blipFill>
          <p:spPr bwMode="auto">
            <a:xfrm>
              <a:off x="3995936" y="1556792"/>
              <a:ext cx="542827" cy="720080"/>
            </a:xfrm>
            <a:prstGeom prst="rect">
              <a:avLst/>
            </a:prstGeom>
            <a:noFill/>
          </p:spPr>
        </p:pic>
        <p:sp>
          <p:nvSpPr>
            <p:cNvPr id="16" name="Left Arrow 15"/>
            <p:cNvSpPr/>
            <p:nvPr/>
          </p:nvSpPr>
          <p:spPr>
            <a:xfrm rot="19408317">
              <a:off x="3203848" y="2276872"/>
              <a:ext cx="792088"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7154" name="Picture 2"/>
            <p:cNvPicPr>
              <a:picLocks noChangeAspect="1" noChangeArrowheads="1"/>
            </p:cNvPicPr>
            <p:nvPr/>
          </p:nvPicPr>
          <p:blipFill>
            <a:blip r:embed="rId4" cstate="print"/>
            <a:srcRect/>
            <a:stretch>
              <a:fillRect/>
            </a:stretch>
          </p:blipFill>
          <p:spPr bwMode="auto">
            <a:xfrm>
              <a:off x="2411760" y="2852936"/>
              <a:ext cx="842987" cy="835720"/>
            </a:xfrm>
            <a:prstGeom prst="rect">
              <a:avLst/>
            </a:prstGeom>
            <a:noFill/>
            <a:ln w="9525">
              <a:noFill/>
              <a:miter lim="800000"/>
              <a:headEnd/>
              <a:tailEnd/>
            </a:ln>
          </p:spPr>
        </p:pic>
        <p:cxnSp>
          <p:nvCxnSpPr>
            <p:cNvPr id="19" name="Straight Arrow Connector 18"/>
            <p:cNvCxnSpPr/>
            <p:nvPr/>
          </p:nvCxnSpPr>
          <p:spPr>
            <a:xfrm rot="5400000">
              <a:off x="1943708" y="3825044"/>
              <a:ext cx="576064" cy="50405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p:nvPr/>
          </p:nvCxnSpPr>
          <p:spPr>
            <a:xfrm rot="5400000">
              <a:off x="2375756" y="4113076"/>
              <a:ext cx="648072"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1" name="Straight Arrow Connector 20"/>
            <p:cNvCxnSpPr/>
            <p:nvPr/>
          </p:nvCxnSpPr>
          <p:spPr>
            <a:xfrm rot="16200000" flipH="1">
              <a:off x="2807804" y="3825044"/>
              <a:ext cx="648072" cy="4320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7" name="Rounded Rectangle 26"/>
            <p:cNvSpPr/>
            <p:nvPr/>
          </p:nvSpPr>
          <p:spPr>
            <a:xfrm>
              <a:off x="1475656" y="4653136"/>
              <a:ext cx="64807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AC</a:t>
              </a:r>
              <a:endParaRPr lang="en-GB" sz="1200" dirty="0"/>
            </a:p>
          </p:txBody>
        </p:sp>
        <p:sp>
          <p:nvSpPr>
            <p:cNvPr id="28" name="Rounded Rectangle 27"/>
            <p:cNvSpPr/>
            <p:nvPr/>
          </p:nvSpPr>
          <p:spPr>
            <a:xfrm>
              <a:off x="2339752" y="4653136"/>
              <a:ext cx="64807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PLC</a:t>
              </a:r>
              <a:r>
                <a:rPr lang="el-GR" sz="1100" dirty="0" smtClean="0">
                  <a:latin typeface="Candara"/>
                </a:rPr>
                <a:t>β</a:t>
              </a:r>
              <a:endParaRPr lang="en-GB" sz="1100" dirty="0"/>
            </a:p>
          </p:txBody>
        </p:sp>
        <p:sp>
          <p:nvSpPr>
            <p:cNvPr id="29" name="Rounded Rectangle 28"/>
            <p:cNvSpPr/>
            <p:nvPr/>
          </p:nvSpPr>
          <p:spPr>
            <a:xfrm>
              <a:off x="3131840" y="4653136"/>
              <a:ext cx="64807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smtClean="0"/>
                <a:t>Ion channel</a:t>
              </a:r>
              <a:endParaRPr lang="en-GB" sz="700" dirty="0"/>
            </a:p>
          </p:txBody>
        </p:sp>
        <p:cxnSp>
          <p:nvCxnSpPr>
            <p:cNvPr id="30" name="Straight Arrow Connector 29"/>
            <p:cNvCxnSpPr/>
            <p:nvPr/>
          </p:nvCxnSpPr>
          <p:spPr>
            <a:xfrm rot="5400000">
              <a:off x="2376550" y="5480434"/>
              <a:ext cx="648072"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1" name="TextBox 30"/>
            <p:cNvSpPr txBox="1"/>
            <p:nvPr/>
          </p:nvSpPr>
          <p:spPr>
            <a:xfrm>
              <a:off x="2195736" y="5877271"/>
              <a:ext cx="1080120" cy="747255"/>
            </a:xfrm>
            <a:prstGeom prst="rect">
              <a:avLst/>
            </a:prstGeom>
            <a:noFill/>
          </p:spPr>
          <p:txBody>
            <a:bodyPr wrap="square" rtlCol="0">
              <a:spAutoFit/>
            </a:bodyPr>
            <a:lstStyle/>
            <a:p>
              <a:r>
                <a:rPr lang="en-GB" sz="1050" dirty="0" smtClean="0"/>
                <a:t>G protein dependent</a:t>
              </a:r>
            </a:p>
            <a:p>
              <a:r>
                <a:rPr lang="en-GB" sz="1050" dirty="0" smtClean="0"/>
                <a:t>signalling</a:t>
              </a:r>
              <a:endParaRPr lang="en-GB" sz="1050" dirty="0"/>
            </a:p>
          </p:txBody>
        </p:sp>
        <p:sp>
          <p:nvSpPr>
            <p:cNvPr id="32" name="Left Arrow 31"/>
            <p:cNvSpPr/>
            <p:nvPr/>
          </p:nvSpPr>
          <p:spPr>
            <a:xfrm rot="13621037">
              <a:off x="4387980" y="2353843"/>
              <a:ext cx="792088"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3" name="Freeform 32"/>
            <p:cNvSpPr/>
            <p:nvPr/>
          </p:nvSpPr>
          <p:spPr>
            <a:xfrm>
              <a:off x="4932040" y="2780928"/>
              <a:ext cx="834607" cy="672803"/>
            </a:xfrm>
            <a:custGeom>
              <a:avLst/>
              <a:gdLst>
                <a:gd name="connsiteX0" fmla="*/ 5301 w 834607"/>
                <a:gd name="connsiteY0" fmla="*/ 466069 h 672803"/>
                <a:gd name="connsiteX1" fmla="*/ 60960 w 834607"/>
                <a:gd name="connsiteY1" fmla="*/ 481972 h 672803"/>
                <a:gd name="connsiteX2" fmla="*/ 172278 w 834607"/>
                <a:gd name="connsiteY2" fmla="*/ 474020 h 672803"/>
                <a:gd name="connsiteX3" fmla="*/ 196132 w 834607"/>
                <a:gd name="connsiteY3" fmla="*/ 466069 h 672803"/>
                <a:gd name="connsiteX4" fmla="*/ 227937 w 834607"/>
                <a:gd name="connsiteY4" fmla="*/ 458118 h 672803"/>
                <a:gd name="connsiteX5" fmla="*/ 275645 w 834607"/>
                <a:gd name="connsiteY5" fmla="*/ 442215 h 672803"/>
                <a:gd name="connsiteX6" fmla="*/ 315401 w 834607"/>
                <a:gd name="connsiteY6" fmla="*/ 394507 h 672803"/>
                <a:gd name="connsiteX7" fmla="*/ 339255 w 834607"/>
                <a:gd name="connsiteY7" fmla="*/ 378605 h 672803"/>
                <a:gd name="connsiteX8" fmla="*/ 363109 w 834607"/>
                <a:gd name="connsiteY8" fmla="*/ 330897 h 672803"/>
                <a:gd name="connsiteX9" fmla="*/ 355158 w 834607"/>
                <a:gd name="connsiteY9" fmla="*/ 283189 h 672803"/>
                <a:gd name="connsiteX10" fmla="*/ 410817 w 834607"/>
                <a:gd name="connsiteY10" fmla="*/ 275238 h 672803"/>
                <a:gd name="connsiteX11" fmla="*/ 530087 w 834607"/>
                <a:gd name="connsiteY11" fmla="*/ 259335 h 672803"/>
                <a:gd name="connsiteX12" fmla="*/ 577794 w 834607"/>
                <a:gd name="connsiteY12" fmla="*/ 251384 h 672803"/>
                <a:gd name="connsiteX13" fmla="*/ 601648 w 834607"/>
                <a:gd name="connsiteY13" fmla="*/ 235481 h 672803"/>
                <a:gd name="connsiteX14" fmla="*/ 609600 w 834607"/>
                <a:gd name="connsiteY14" fmla="*/ 211627 h 672803"/>
                <a:gd name="connsiteX15" fmla="*/ 633454 w 834607"/>
                <a:gd name="connsiteY15" fmla="*/ 187773 h 672803"/>
                <a:gd name="connsiteX16" fmla="*/ 625502 w 834607"/>
                <a:gd name="connsiteY16" fmla="*/ 76455 h 672803"/>
                <a:gd name="connsiteX17" fmla="*/ 633454 w 834607"/>
                <a:gd name="connsiteY17" fmla="*/ 20796 h 672803"/>
                <a:gd name="connsiteX18" fmla="*/ 665259 w 834607"/>
                <a:gd name="connsiteY18" fmla="*/ 36699 h 672803"/>
                <a:gd name="connsiteX19" fmla="*/ 705015 w 834607"/>
                <a:gd name="connsiteY19" fmla="*/ 108260 h 672803"/>
                <a:gd name="connsiteX20" fmla="*/ 728869 w 834607"/>
                <a:gd name="connsiteY20" fmla="*/ 132114 h 672803"/>
                <a:gd name="connsiteX21" fmla="*/ 760674 w 834607"/>
                <a:gd name="connsiteY21" fmla="*/ 187773 h 672803"/>
                <a:gd name="connsiteX22" fmla="*/ 784528 w 834607"/>
                <a:gd name="connsiteY22" fmla="*/ 211627 h 672803"/>
                <a:gd name="connsiteX23" fmla="*/ 816334 w 834607"/>
                <a:gd name="connsiteY23" fmla="*/ 259335 h 672803"/>
                <a:gd name="connsiteX24" fmla="*/ 832236 w 834607"/>
                <a:gd name="connsiteY24" fmla="*/ 307043 h 672803"/>
                <a:gd name="connsiteX25" fmla="*/ 816334 w 834607"/>
                <a:gd name="connsiteY25" fmla="*/ 410410 h 672803"/>
                <a:gd name="connsiteX26" fmla="*/ 800431 w 834607"/>
                <a:gd name="connsiteY26" fmla="*/ 458118 h 672803"/>
                <a:gd name="connsiteX27" fmla="*/ 784528 w 834607"/>
                <a:gd name="connsiteY27" fmla="*/ 481972 h 672803"/>
                <a:gd name="connsiteX28" fmla="*/ 776577 w 834607"/>
                <a:gd name="connsiteY28" fmla="*/ 505826 h 672803"/>
                <a:gd name="connsiteX29" fmla="*/ 728869 w 834607"/>
                <a:gd name="connsiteY29" fmla="*/ 537631 h 672803"/>
                <a:gd name="connsiteX30" fmla="*/ 665259 w 834607"/>
                <a:gd name="connsiteY30" fmla="*/ 585339 h 672803"/>
                <a:gd name="connsiteX31" fmla="*/ 617551 w 834607"/>
                <a:gd name="connsiteY31" fmla="*/ 601241 h 672803"/>
                <a:gd name="connsiteX32" fmla="*/ 569843 w 834607"/>
                <a:gd name="connsiteY32" fmla="*/ 633046 h 672803"/>
                <a:gd name="connsiteX33" fmla="*/ 522135 w 834607"/>
                <a:gd name="connsiteY33" fmla="*/ 648949 h 672803"/>
                <a:gd name="connsiteX34" fmla="*/ 474428 w 834607"/>
                <a:gd name="connsiteY34" fmla="*/ 656900 h 672803"/>
                <a:gd name="connsiteX35" fmla="*/ 418768 w 834607"/>
                <a:gd name="connsiteY35" fmla="*/ 672803 h 672803"/>
                <a:gd name="connsiteX36" fmla="*/ 196132 w 834607"/>
                <a:gd name="connsiteY36" fmla="*/ 664852 h 672803"/>
                <a:gd name="connsiteX37" fmla="*/ 92765 w 834607"/>
                <a:gd name="connsiteY37" fmla="*/ 625095 h 672803"/>
                <a:gd name="connsiteX38" fmla="*/ 68911 w 834607"/>
                <a:gd name="connsiteY38" fmla="*/ 609193 h 672803"/>
                <a:gd name="connsiteX39" fmla="*/ 29154 w 834607"/>
                <a:gd name="connsiteY39" fmla="*/ 497874 h 672803"/>
                <a:gd name="connsiteX40" fmla="*/ 5301 w 834607"/>
                <a:gd name="connsiteY40" fmla="*/ 466069 h 67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4607" h="672803">
                  <a:moveTo>
                    <a:pt x="5301" y="466069"/>
                  </a:moveTo>
                  <a:cubicBezTo>
                    <a:pt x="10602" y="463419"/>
                    <a:pt x="50978" y="481972"/>
                    <a:pt x="60960" y="481972"/>
                  </a:cubicBezTo>
                  <a:cubicBezTo>
                    <a:pt x="98161" y="481972"/>
                    <a:pt x="135172" y="476671"/>
                    <a:pt x="172278" y="474020"/>
                  </a:cubicBezTo>
                  <a:cubicBezTo>
                    <a:pt x="180229" y="471370"/>
                    <a:pt x="188073" y="468371"/>
                    <a:pt x="196132" y="466069"/>
                  </a:cubicBezTo>
                  <a:cubicBezTo>
                    <a:pt x="206639" y="463067"/>
                    <a:pt x="217470" y="461258"/>
                    <a:pt x="227937" y="458118"/>
                  </a:cubicBezTo>
                  <a:cubicBezTo>
                    <a:pt x="243993" y="453301"/>
                    <a:pt x="275645" y="442215"/>
                    <a:pt x="275645" y="442215"/>
                  </a:cubicBezTo>
                  <a:cubicBezTo>
                    <a:pt x="291280" y="418763"/>
                    <a:pt x="292445" y="413637"/>
                    <a:pt x="315401" y="394507"/>
                  </a:cubicBezTo>
                  <a:cubicBezTo>
                    <a:pt x="322742" y="388389"/>
                    <a:pt x="331304" y="383906"/>
                    <a:pt x="339255" y="378605"/>
                  </a:cubicBezTo>
                  <a:cubicBezTo>
                    <a:pt x="347296" y="366544"/>
                    <a:pt x="363109" y="347358"/>
                    <a:pt x="363109" y="330897"/>
                  </a:cubicBezTo>
                  <a:cubicBezTo>
                    <a:pt x="363109" y="314775"/>
                    <a:pt x="357808" y="299092"/>
                    <a:pt x="355158" y="283189"/>
                  </a:cubicBezTo>
                  <a:cubicBezTo>
                    <a:pt x="427552" y="246991"/>
                    <a:pt x="352318" y="275238"/>
                    <a:pt x="410817" y="275238"/>
                  </a:cubicBezTo>
                  <a:cubicBezTo>
                    <a:pt x="465624" y="275238"/>
                    <a:pt x="483569" y="267793"/>
                    <a:pt x="530087" y="259335"/>
                  </a:cubicBezTo>
                  <a:cubicBezTo>
                    <a:pt x="545949" y="256451"/>
                    <a:pt x="561892" y="254034"/>
                    <a:pt x="577794" y="251384"/>
                  </a:cubicBezTo>
                  <a:cubicBezTo>
                    <a:pt x="585745" y="246083"/>
                    <a:pt x="595678" y="242943"/>
                    <a:pt x="601648" y="235481"/>
                  </a:cubicBezTo>
                  <a:cubicBezTo>
                    <a:pt x="606884" y="228936"/>
                    <a:pt x="604951" y="218601"/>
                    <a:pt x="609600" y="211627"/>
                  </a:cubicBezTo>
                  <a:cubicBezTo>
                    <a:pt x="615838" y="202271"/>
                    <a:pt x="625503" y="195724"/>
                    <a:pt x="633454" y="187773"/>
                  </a:cubicBezTo>
                  <a:cubicBezTo>
                    <a:pt x="630803" y="150667"/>
                    <a:pt x="630528" y="113314"/>
                    <a:pt x="625502" y="76455"/>
                  </a:cubicBezTo>
                  <a:cubicBezTo>
                    <a:pt x="617829" y="20187"/>
                    <a:pt x="584930" y="0"/>
                    <a:pt x="633454" y="20796"/>
                  </a:cubicBezTo>
                  <a:cubicBezTo>
                    <a:pt x="644349" y="25465"/>
                    <a:pt x="654657" y="31398"/>
                    <a:pt x="665259" y="36699"/>
                  </a:cubicBezTo>
                  <a:cubicBezTo>
                    <a:pt x="679254" y="78685"/>
                    <a:pt x="668561" y="53579"/>
                    <a:pt x="705015" y="108260"/>
                  </a:cubicBezTo>
                  <a:cubicBezTo>
                    <a:pt x="711253" y="117616"/>
                    <a:pt x="721670" y="123475"/>
                    <a:pt x="728869" y="132114"/>
                  </a:cubicBezTo>
                  <a:cubicBezTo>
                    <a:pt x="766434" y="177192"/>
                    <a:pt x="721786" y="133329"/>
                    <a:pt x="760674" y="187773"/>
                  </a:cubicBezTo>
                  <a:cubicBezTo>
                    <a:pt x="767210" y="196923"/>
                    <a:pt x="777624" y="202751"/>
                    <a:pt x="784528" y="211627"/>
                  </a:cubicBezTo>
                  <a:cubicBezTo>
                    <a:pt x="796262" y="226714"/>
                    <a:pt x="816334" y="259335"/>
                    <a:pt x="816334" y="259335"/>
                  </a:cubicBezTo>
                  <a:cubicBezTo>
                    <a:pt x="821635" y="275238"/>
                    <a:pt x="834607" y="290449"/>
                    <a:pt x="832236" y="307043"/>
                  </a:cubicBezTo>
                  <a:cubicBezTo>
                    <a:pt x="830555" y="318811"/>
                    <a:pt x="820011" y="395702"/>
                    <a:pt x="816334" y="410410"/>
                  </a:cubicBezTo>
                  <a:cubicBezTo>
                    <a:pt x="812268" y="426672"/>
                    <a:pt x="809730" y="444170"/>
                    <a:pt x="800431" y="458118"/>
                  </a:cubicBezTo>
                  <a:lnTo>
                    <a:pt x="784528" y="481972"/>
                  </a:lnTo>
                  <a:cubicBezTo>
                    <a:pt x="781878" y="489923"/>
                    <a:pt x="781226" y="498852"/>
                    <a:pt x="776577" y="505826"/>
                  </a:cubicBezTo>
                  <a:cubicBezTo>
                    <a:pt x="759561" y="531350"/>
                    <a:pt x="753876" y="529295"/>
                    <a:pt x="728869" y="537631"/>
                  </a:cubicBezTo>
                  <a:lnTo>
                    <a:pt x="665259" y="585339"/>
                  </a:lnTo>
                  <a:cubicBezTo>
                    <a:pt x="651849" y="595397"/>
                    <a:pt x="617551" y="601241"/>
                    <a:pt x="617551" y="601241"/>
                  </a:cubicBezTo>
                  <a:cubicBezTo>
                    <a:pt x="601648" y="611843"/>
                    <a:pt x="587975" y="627002"/>
                    <a:pt x="569843" y="633046"/>
                  </a:cubicBezTo>
                  <a:cubicBezTo>
                    <a:pt x="553940" y="638347"/>
                    <a:pt x="538670" y="646193"/>
                    <a:pt x="522135" y="648949"/>
                  </a:cubicBezTo>
                  <a:cubicBezTo>
                    <a:pt x="506233" y="651599"/>
                    <a:pt x="490237" y="653738"/>
                    <a:pt x="474428" y="656900"/>
                  </a:cubicBezTo>
                  <a:cubicBezTo>
                    <a:pt x="449473" y="661891"/>
                    <a:pt x="441499" y="665226"/>
                    <a:pt x="418768" y="672803"/>
                  </a:cubicBezTo>
                  <a:cubicBezTo>
                    <a:pt x="344556" y="670153"/>
                    <a:pt x="270270" y="669089"/>
                    <a:pt x="196132" y="664852"/>
                  </a:cubicBezTo>
                  <a:cubicBezTo>
                    <a:pt x="132041" y="661190"/>
                    <a:pt x="145370" y="660165"/>
                    <a:pt x="92765" y="625095"/>
                  </a:cubicBezTo>
                  <a:lnTo>
                    <a:pt x="68911" y="609193"/>
                  </a:lnTo>
                  <a:cubicBezTo>
                    <a:pt x="6790" y="516010"/>
                    <a:pt x="60119" y="611414"/>
                    <a:pt x="29154" y="497874"/>
                  </a:cubicBezTo>
                  <a:cubicBezTo>
                    <a:pt x="26640" y="488655"/>
                    <a:pt x="0" y="468719"/>
                    <a:pt x="5301" y="466069"/>
                  </a:cubicBezTo>
                  <a:close/>
                </a:path>
              </a:pathLst>
            </a:cu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200" dirty="0" err="1" smtClean="0">
                  <a:solidFill>
                    <a:schemeClr val="tx1"/>
                  </a:solidFill>
                </a:rPr>
                <a:t>Arr</a:t>
              </a:r>
              <a:endParaRPr lang="en-GB" sz="1200" dirty="0">
                <a:solidFill>
                  <a:schemeClr val="tx1"/>
                </a:solidFill>
              </a:endParaRPr>
            </a:p>
          </p:txBody>
        </p:sp>
        <p:sp>
          <p:nvSpPr>
            <p:cNvPr id="34" name="Rounded Rectangle 33"/>
            <p:cNvSpPr/>
            <p:nvPr/>
          </p:nvSpPr>
          <p:spPr>
            <a:xfrm>
              <a:off x="4355976" y="4653136"/>
              <a:ext cx="64807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t>TK</a:t>
              </a:r>
              <a:endParaRPr lang="en-GB" sz="900" dirty="0"/>
            </a:p>
          </p:txBody>
        </p:sp>
        <p:sp>
          <p:nvSpPr>
            <p:cNvPr id="35" name="Rounded Rectangle 34"/>
            <p:cNvSpPr/>
            <p:nvPr/>
          </p:nvSpPr>
          <p:spPr>
            <a:xfrm>
              <a:off x="5148064" y="4653136"/>
              <a:ext cx="64807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t>MAPK</a:t>
              </a:r>
              <a:endParaRPr lang="en-GB" sz="900" dirty="0"/>
            </a:p>
          </p:txBody>
        </p:sp>
        <p:sp>
          <p:nvSpPr>
            <p:cNvPr id="36" name="Rounded Rectangle 35"/>
            <p:cNvSpPr/>
            <p:nvPr/>
          </p:nvSpPr>
          <p:spPr>
            <a:xfrm>
              <a:off x="5940152" y="4653136"/>
              <a:ext cx="64807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t>E3 </a:t>
              </a:r>
              <a:r>
                <a:rPr lang="en-GB" sz="900" dirty="0" err="1" smtClean="0"/>
                <a:t>Ligase</a:t>
              </a:r>
              <a:endParaRPr lang="en-GB" sz="900" dirty="0"/>
            </a:p>
          </p:txBody>
        </p:sp>
        <p:cxnSp>
          <p:nvCxnSpPr>
            <p:cNvPr id="37" name="Straight Arrow Connector 36"/>
            <p:cNvCxnSpPr/>
            <p:nvPr/>
          </p:nvCxnSpPr>
          <p:spPr>
            <a:xfrm rot="5400000">
              <a:off x="5112854" y="4040274"/>
              <a:ext cx="648072"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8" name="Straight Arrow Connector 37"/>
            <p:cNvCxnSpPr/>
            <p:nvPr/>
          </p:nvCxnSpPr>
          <p:spPr>
            <a:xfrm rot="5400000">
              <a:off x="4572794" y="3860254"/>
              <a:ext cx="648072" cy="36162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0" name="Straight Arrow Connector 39"/>
            <p:cNvCxnSpPr/>
            <p:nvPr/>
          </p:nvCxnSpPr>
          <p:spPr>
            <a:xfrm rot="16200000" flipH="1">
              <a:off x="5652914" y="3861842"/>
              <a:ext cx="648072" cy="35845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2" name="TextBox 41"/>
            <p:cNvSpPr txBox="1"/>
            <p:nvPr/>
          </p:nvSpPr>
          <p:spPr>
            <a:xfrm>
              <a:off x="4788023" y="5877271"/>
              <a:ext cx="1080120" cy="747255"/>
            </a:xfrm>
            <a:prstGeom prst="rect">
              <a:avLst/>
            </a:prstGeom>
            <a:noFill/>
          </p:spPr>
          <p:txBody>
            <a:bodyPr wrap="square" rtlCol="0">
              <a:spAutoFit/>
            </a:bodyPr>
            <a:lstStyle/>
            <a:p>
              <a:r>
                <a:rPr lang="en-GB" sz="1050" dirty="0" err="1" smtClean="0"/>
                <a:t>Arrestin</a:t>
              </a:r>
              <a:r>
                <a:rPr lang="en-GB" sz="1050" dirty="0" smtClean="0"/>
                <a:t>-Dependent signalling</a:t>
              </a:r>
              <a:endParaRPr lang="en-GB" sz="1050" dirty="0"/>
            </a:p>
          </p:txBody>
        </p:sp>
        <p:cxnSp>
          <p:nvCxnSpPr>
            <p:cNvPr id="43" name="Straight Arrow Connector 42"/>
            <p:cNvCxnSpPr/>
            <p:nvPr/>
          </p:nvCxnSpPr>
          <p:spPr>
            <a:xfrm rot="5400000">
              <a:off x="4896830" y="5552442"/>
              <a:ext cx="648072"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cxnSp>
        <p:nvCxnSpPr>
          <p:cNvPr id="46" name="Straight Connector 45"/>
          <p:cNvCxnSpPr/>
          <p:nvPr/>
        </p:nvCxnSpPr>
        <p:spPr>
          <a:xfrm rot="5400000">
            <a:off x="5472100" y="3897052"/>
            <a:ext cx="20882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516216" y="4941168"/>
            <a:ext cx="2304256" cy="0"/>
          </a:xfrm>
          <a:prstGeom prst="line">
            <a:avLst/>
          </a:prstGeom>
        </p:spPr>
        <p:style>
          <a:lnRef idx="1">
            <a:schemeClr val="accent1"/>
          </a:lnRef>
          <a:fillRef idx="0">
            <a:schemeClr val="accent1"/>
          </a:fillRef>
          <a:effectRef idx="0">
            <a:schemeClr val="accent1"/>
          </a:effectRef>
          <a:fontRef idx="minor">
            <a:schemeClr val="tx1"/>
          </a:fontRef>
        </p:style>
      </p:cxnSp>
      <p:sp>
        <p:nvSpPr>
          <p:cNvPr id="50" name="Freeform 49"/>
          <p:cNvSpPr/>
          <p:nvPr/>
        </p:nvSpPr>
        <p:spPr>
          <a:xfrm>
            <a:off x="6528021" y="3238832"/>
            <a:ext cx="1940118" cy="1713505"/>
          </a:xfrm>
          <a:custGeom>
            <a:avLst/>
            <a:gdLst>
              <a:gd name="connsiteX0" fmla="*/ 0 w 1940118"/>
              <a:gd name="connsiteY0" fmla="*/ 1706879 h 1713505"/>
              <a:gd name="connsiteX1" fmla="*/ 302149 w 1940118"/>
              <a:gd name="connsiteY1" fmla="*/ 45057 h 1713505"/>
              <a:gd name="connsiteX2" fmla="*/ 1081377 w 1940118"/>
              <a:gd name="connsiteY2" fmla="*/ 1436535 h 1713505"/>
              <a:gd name="connsiteX3" fmla="*/ 1924216 w 1940118"/>
              <a:gd name="connsiteY3" fmla="*/ 1706879 h 1713505"/>
              <a:gd name="connsiteX4" fmla="*/ 1924216 w 1940118"/>
              <a:gd name="connsiteY4" fmla="*/ 1706879 h 1713505"/>
              <a:gd name="connsiteX5" fmla="*/ 1932167 w 1940118"/>
              <a:gd name="connsiteY5" fmla="*/ 1698928 h 1713505"/>
              <a:gd name="connsiteX6" fmla="*/ 1932167 w 1940118"/>
              <a:gd name="connsiteY6" fmla="*/ 1690977 h 1713505"/>
              <a:gd name="connsiteX7" fmla="*/ 1940118 w 1940118"/>
              <a:gd name="connsiteY7" fmla="*/ 1706879 h 171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0118" h="1713505">
                <a:moveTo>
                  <a:pt x="0" y="1706879"/>
                </a:moveTo>
                <a:cubicBezTo>
                  <a:pt x="60960" y="898496"/>
                  <a:pt x="121920" y="90114"/>
                  <a:pt x="302149" y="45057"/>
                </a:cubicBezTo>
                <a:cubicBezTo>
                  <a:pt x="482378" y="0"/>
                  <a:pt x="811033" y="1159565"/>
                  <a:pt x="1081377" y="1436535"/>
                </a:cubicBezTo>
                <a:cubicBezTo>
                  <a:pt x="1351721" y="1713505"/>
                  <a:pt x="1924216" y="1706879"/>
                  <a:pt x="1924216" y="1706879"/>
                </a:cubicBezTo>
                <a:lnTo>
                  <a:pt x="1924216" y="1706879"/>
                </a:lnTo>
                <a:cubicBezTo>
                  <a:pt x="1925541" y="1705554"/>
                  <a:pt x="1930842" y="1701578"/>
                  <a:pt x="1932167" y="1698928"/>
                </a:cubicBezTo>
                <a:cubicBezTo>
                  <a:pt x="1933492" y="1696278"/>
                  <a:pt x="1930842" y="1689652"/>
                  <a:pt x="1932167" y="1690977"/>
                </a:cubicBezTo>
                <a:cubicBezTo>
                  <a:pt x="1933492" y="1692302"/>
                  <a:pt x="1936805" y="1699590"/>
                  <a:pt x="1940118" y="1706879"/>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GB"/>
          </a:p>
        </p:txBody>
      </p:sp>
      <p:sp>
        <p:nvSpPr>
          <p:cNvPr id="51" name="Freeform 50"/>
          <p:cNvSpPr/>
          <p:nvPr/>
        </p:nvSpPr>
        <p:spPr>
          <a:xfrm>
            <a:off x="6528021" y="4452730"/>
            <a:ext cx="2282024" cy="485030"/>
          </a:xfrm>
          <a:custGeom>
            <a:avLst/>
            <a:gdLst>
              <a:gd name="connsiteX0" fmla="*/ 0 w 2282024"/>
              <a:gd name="connsiteY0" fmla="*/ 485030 h 485030"/>
              <a:gd name="connsiteX1" fmla="*/ 127221 w 2282024"/>
              <a:gd name="connsiteY1" fmla="*/ 294199 h 485030"/>
              <a:gd name="connsiteX2" fmla="*/ 572494 w 2282024"/>
              <a:gd name="connsiteY2" fmla="*/ 143124 h 485030"/>
              <a:gd name="connsiteX3" fmla="*/ 2282024 w 2282024"/>
              <a:gd name="connsiteY3" fmla="*/ 0 h 485030"/>
            </a:gdLst>
            <a:ahLst/>
            <a:cxnLst>
              <a:cxn ang="0">
                <a:pos x="connsiteX0" y="connsiteY0"/>
              </a:cxn>
              <a:cxn ang="0">
                <a:pos x="connsiteX1" y="connsiteY1"/>
              </a:cxn>
              <a:cxn ang="0">
                <a:pos x="connsiteX2" y="connsiteY2"/>
              </a:cxn>
              <a:cxn ang="0">
                <a:pos x="connsiteX3" y="connsiteY3"/>
              </a:cxn>
            </a:cxnLst>
            <a:rect l="l" t="t" r="r" b="b"/>
            <a:pathLst>
              <a:path w="2282024" h="485030">
                <a:moveTo>
                  <a:pt x="0" y="485030"/>
                </a:moveTo>
                <a:cubicBezTo>
                  <a:pt x="15902" y="418106"/>
                  <a:pt x="31805" y="351183"/>
                  <a:pt x="127221" y="294199"/>
                </a:cubicBezTo>
                <a:cubicBezTo>
                  <a:pt x="222637" y="237215"/>
                  <a:pt x="213360" y="192157"/>
                  <a:pt x="572494" y="143124"/>
                </a:cubicBezTo>
                <a:cubicBezTo>
                  <a:pt x="931628" y="94091"/>
                  <a:pt x="1606826" y="47045"/>
                  <a:pt x="2282024" y="0"/>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GB"/>
          </a:p>
        </p:txBody>
      </p:sp>
      <p:sp>
        <p:nvSpPr>
          <p:cNvPr id="52" name="TextBox 51"/>
          <p:cNvSpPr txBox="1"/>
          <p:nvPr/>
        </p:nvSpPr>
        <p:spPr>
          <a:xfrm rot="16200000">
            <a:off x="5656069" y="3425051"/>
            <a:ext cx="1081515" cy="369332"/>
          </a:xfrm>
          <a:prstGeom prst="rect">
            <a:avLst/>
          </a:prstGeom>
          <a:noFill/>
        </p:spPr>
        <p:txBody>
          <a:bodyPr wrap="none" rtlCol="0">
            <a:spAutoFit/>
          </a:bodyPr>
          <a:lstStyle/>
          <a:p>
            <a:r>
              <a:rPr lang="en-GB" dirty="0" smtClean="0"/>
              <a:t>Response</a:t>
            </a:r>
            <a:endParaRPr lang="en-GB" dirty="0"/>
          </a:p>
        </p:txBody>
      </p:sp>
      <p:sp>
        <p:nvSpPr>
          <p:cNvPr id="54" name="TextBox 53"/>
          <p:cNvSpPr txBox="1"/>
          <p:nvPr/>
        </p:nvSpPr>
        <p:spPr>
          <a:xfrm>
            <a:off x="6516216" y="5013176"/>
            <a:ext cx="1252522" cy="276999"/>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GB" sz="1200" dirty="0" smtClean="0"/>
              <a:t>Seconds-minutes</a:t>
            </a:r>
            <a:endParaRPr lang="en-GB" sz="1200" dirty="0"/>
          </a:p>
        </p:txBody>
      </p:sp>
      <p:sp>
        <p:nvSpPr>
          <p:cNvPr id="56" name="TextBox 55"/>
          <p:cNvSpPr txBox="1"/>
          <p:nvPr/>
        </p:nvSpPr>
        <p:spPr>
          <a:xfrm>
            <a:off x="7812360" y="5013176"/>
            <a:ext cx="1098891" cy="276999"/>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GB" sz="1200" dirty="0" smtClean="0"/>
              <a:t>Minutes-hours</a:t>
            </a:r>
            <a:endParaRPr lang="en-GB" sz="1200" dirty="0"/>
          </a:p>
        </p:txBody>
      </p:sp>
      <p:sp>
        <p:nvSpPr>
          <p:cNvPr id="57" name="TextBox 56"/>
          <p:cNvSpPr txBox="1"/>
          <p:nvPr/>
        </p:nvSpPr>
        <p:spPr>
          <a:xfrm>
            <a:off x="6588224" y="2276872"/>
            <a:ext cx="1287532" cy="769441"/>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GB" sz="1100" u="sng" dirty="0" smtClean="0">
                <a:solidFill>
                  <a:schemeClr val="bg1"/>
                </a:solidFill>
              </a:rPr>
              <a:t>G protein signalling</a:t>
            </a:r>
          </a:p>
          <a:p>
            <a:r>
              <a:rPr lang="en-GB" sz="1100" dirty="0" smtClean="0">
                <a:solidFill>
                  <a:schemeClr val="bg1"/>
                </a:solidFill>
              </a:rPr>
              <a:t>Rapid onset</a:t>
            </a:r>
          </a:p>
          <a:p>
            <a:r>
              <a:rPr lang="en-GB" sz="1100" dirty="0" smtClean="0">
                <a:solidFill>
                  <a:schemeClr val="bg1"/>
                </a:solidFill>
              </a:rPr>
              <a:t>Desensitisation</a:t>
            </a:r>
          </a:p>
          <a:p>
            <a:r>
              <a:rPr lang="en-GB" sz="1100" dirty="0" smtClean="0">
                <a:solidFill>
                  <a:schemeClr val="bg1"/>
                </a:solidFill>
              </a:rPr>
              <a:t>2</a:t>
            </a:r>
            <a:r>
              <a:rPr lang="en-GB" sz="1100" baseline="30000" dirty="0" smtClean="0">
                <a:solidFill>
                  <a:schemeClr val="bg1"/>
                </a:solidFill>
              </a:rPr>
              <a:t>nd</a:t>
            </a:r>
            <a:r>
              <a:rPr lang="en-GB" sz="1100" dirty="0" smtClean="0">
                <a:solidFill>
                  <a:schemeClr val="bg1"/>
                </a:solidFill>
              </a:rPr>
              <a:t> messenger</a:t>
            </a:r>
          </a:p>
        </p:txBody>
      </p:sp>
      <p:sp>
        <p:nvSpPr>
          <p:cNvPr id="58" name="TextBox 57"/>
          <p:cNvSpPr txBox="1"/>
          <p:nvPr/>
        </p:nvSpPr>
        <p:spPr>
          <a:xfrm>
            <a:off x="7452320" y="3212976"/>
            <a:ext cx="1500732" cy="769441"/>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GB" sz="1100" u="sng" dirty="0" err="1" smtClean="0">
                <a:solidFill>
                  <a:schemeClr val="bg1"/>
                </a:solidFill>
              </a:rPr>
              <a:t>Arrestin</a:t>
            </a:r>
            <a:r>
              <a:rPr lang="en-GB" sz="1100" u="sng" dirty="0" smtClean="0">
                <a:solidFill>
                  <a:schemeClr val="bg1"/>
                </a:solidFill>
              </a:rPr>
              <a:t> signalling</a:t>
            </a:r>
          </a:p>
          <a:p>
            <a:r>
              <a:rPr lang="en-GB" sz="1100" dirty="0" smtClean="0">
                <a:solidFill>
                  <a:schemeClr val="bg1"/>
                </a:solidFill>
              </a:rPr>
              <a:t>Slower onset</a:t>
            </a:r>
          </a:p>
          <a:p>
            <a:r>
              <a:rPr lang="en-GB" sz="1100" dirty="0" smtClean="0">
                <a:solidFill>
                  <a:schemeClr val="bg1"/>
                </a:solidFill>
              </a:rPr>
              <a:t>Sustained duration</a:t>
            </a:r>
          </a:p>
          <a:p>
            <a:r>
              <a:rPr lang="en-GB" sz="1100" dirty="0" err="1" smtClean="0">
                <a:solidFill>
                  <a:schemeClr val="bg1"/>
                </a:solidFill>
              </a:rPr>
              <a:t>Signalsome</a:t>
            </a:r>
            <a:r>
              <a:rPr lang="en-GB" sz="1100" dirty="0" smtClean="0">
                <a:solidFill>
                  <a:schemeClr val="bg1"/>
                </a:solidFill>
              </a:rPr>
              <a:t>-dependent</a:t>
            </a:r>
            <a:endParaRPr lang="en-GB" sz="1100" dirty="0">
              <a:solidFill>
                <a:schemeClr val="bg1"/>
              </a:solidFill>
            </a:endParaRPr>
          </a:p>
        </p:txBody>
      </p:sp>
      <p:sp>
        <p:nvSpPr>
          <p:cNvPr id="59" name="TextBox 58"/>
          <p:cNvSpPr txBox="1"/>
          <p:nvPr/>
        </p:nvSpPr>
        <p:spPr>
          <a:xfrm>
            <a:off x="827584" y="6093296"/>
            <a:ext cx="7560840" cy="523220"/>
          </a:xfrm>
          <a:prstGeom prst="rect">
            <a:avLst/>
          </a:prstGeom>
          <a:noFill/>
        </p:spPr>
        <p:txBody>
          <a:bodyPr wrap="square" rtlCol="0">
            <a:spAutoFit/>
          </a:bodyPr>
          <a:lstStyle/>
          <a:p>
            <a:r>
              <a:rPr lang="en-GB" sz="1400" dirty="0" smtClean="0"/>
              <a:t>Beyond </a:t>
            </a:r>
            <a:r>
              <a:rPr lang="en-GB" sz="1400" dirty="0" err="1" smtClean="0"/>
              <a:t>Desentization</a:t>
            </a:r>
            <a:r>
              <a:rPr lang="en-GB" sz="1400" dirty="0" smtClean="0"/>
              <a:t>: Physiological Relevance of </a:t>
            </a:r>
            <a:r>
              <a:rPr lang="en-GB" sz="1400" dirty="0" err="1" smtClean="0"/>
              <a:t>Arrestin</a:t>
            </a:r>
            <a:r>
              <a:rPr lang="en-GB" sz="1400" dirty="0" smtClean="0"/>
              <a:t>-Dependent Signalling. Louis M. Luttrell and Diane </a:t>
            </a:r>
            <a:r>
              <a:rPr lang="en-GB" sz="1400" dirty="0" err="1" smtClean="0"/>
              <a:t>Gesty</a:t>
            </a:r>
            <a:r>
              <a:rPr lang="en-GB" sz="1400" dirty="0" smtClean="0"/>
              <a:t>-Palmer. </a:t>
            </a:r>
            <a:r>
              <a:rPr lang="en-GB" sz="1400" dirty="0" err="1" smtClean="0"/>
              <a:t>Pharmacologicl</a:t>
            </a:r>
            <a:r>
              <a:rPr lang="en-GB" sz="1400" dirty="0" smtClean="0"/>
              <a:t> Reviews, 62:305-330, 2010.</a:t>
            </a:r>
            <a:endParaRPr lang="en-GB" sz="1400" dirty="0"/>
          </a:p>
        </p:txBody>
      </p:sp>
      <p:sp>
        <p:nvSpPr>
          <p:cNvPr id="39" name="TextBox 38"/>
          <p:cNvSpPr txBox="1"/>
          <p:nvPr/>
        </p:nvSpPr>
        <p:spPr>
          <a:xfrm>
            <a:off x="179512" y="2204864"/>
            <a:ext cx="1534074" cy="646331"/>
          </a:xfrm>
          <a:prstGeom prst="rect">
            <a:avLst/>
          </a:prstGeom>
          <a:noFill/>
        </p:spPr>
        <p:txBody>
          <a:bodyPr wrap="none" rtlCol="0">
            <a:spAutoFit/>
          </a:bodyPr>
          <a:lstStyle/>
          <a:p>
            <a:r>
              <a:rPr lang="en-GB" dirty="0" smtClean="0"/>
              <a:t>2</a:t>
            </a:r>
            <a:r>
              <a:rPr lang="en-GB" baseline="30000" dirty="0" smtClean="0"/>
              <a:t>nd</a:t>
            </a:r>
            <a:r>
              <a:rPr lang="en-GB" dirty="0" smtClean="0"/>
              <a:t> messenger</a:t>
            </a:r>
          </a:p>
          <a:p>
            <a:r>
              <a:rPr lang="en-GB" dirty="0" smtClean="0"/>
              <a:t>pathway</a:t>
            </a:r>
            <a:endParaRPr lang="en-GB" dirty="0"/>
          </a:p>
        </p:txBody>
      </p:sp>
      <p:sp>
        <p:nvSpPr>
          <p:cNvPr id="41" name="TextBox 40"/>
          <p:cNvSpPr txBox="1"/>
          <p:nvPr/>
        </p:nvSpPr>
        <p:spPr>
          <a:xfrm>
            <a:off x="4427984" y="2204864"/>
            <a:ext cx="1224136" cy="646331"/>
          </a:xfrm>
          <a:prstGeom prst="rect">
            <a:avLst/>
          </a:prstGeom>
          <a:noFill/>
        </p:spPr>
        <p:txBody>
          <a:bodyPr wrap="square" rtlCol="0">
            <a:spAutoFit/>
          </a:bodyPr>
          <a:lstStyle/>
          <a:p>
            <a:r>
              <a:rPr lang="el-GR" dirty="0" smtClean="0">
                <a:latin typeface="Candara"/>
              </a:rPr>
              <a:t>β</a:t>
            </a:r>
            <a:r>
              <a:rPr lang="en-GB" dirty="0" smtClean="0">
                <a:latin typeface="Candara"/>
              </a:rPr>
              <a:t>-</a:t>
            </a:r>
            <a:r>
              <a:rPr lang="en-GB" dirty="0" err="1" smtClean="0">
                <a:latin typeface="Candara"/>
              </a:rPr>
              <a:t>arrestin</a:t>
            </a:r>
            <a:r>
              <a:rPr lang="en-GB" dirty="0" smtClean="0">
                <a:latin typeface="Candara"/>
              </a:rPr>
              <a:t> pathway</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a:xfrm>
            <a:off x="2843808" y="1916832"/>
            <a:ext cx="2664296" cy="3744416"/>
          </a:xfrm>
          <a:prstGeom prst="roundRect">
            <a:avLst/>
          </a:prstGeom>
          <a:gradFill>
            <a:gsLst>
              <a:gs pos="0">
                <a:srgbClr val="5E9EFF"/>
              </a:gs>
              <a:gs pos="39999">
                <a:srgbClr val="85C2FF"/>
              </a:gs>
              <a:gs pos="70000">
                <a:srgbClr val="C4D6EB"/>
              </a:gs>
              <a:gs pos="100000">
                <a:srgbClr val="FFEBFA"/>
              </a:gs>
            </a:gsLst>
            <a:lin ang="14400000" scaled="0"/>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23528" y="260648"/>
            <a:ext cx="8568952" cy="648072"/>
          </a:xfrm>
        </p:spPr>
        <p:style>
          <a:lnRef idx="0">
            <a:schemeClr val="accent2"/>
          </a:lnRef>
          <a:fillRef idx="3">
            <a:schemeClr val="accent2"/>
          </a:fillRef>
          <a:effectRef idx="3">
            <a:schemeClr val="accent2"/>
          </a:effectRef>
          <a:fontRef idx="minor">
            <a:schemeClr val="lt1"/>
          </a:fontRef>
        </p:style>
        <p:txBody>
          <a:bodyPr>
            <a:noAutofit/>
          </a:bodyPr>
          <a:lstStyle/>
          <a:p>
            <a:r>
              <a:rPr lang="en-GB" sz="2400" dirty="0" smtClean="0"/>
              <a:t>Biased </a:t>
            </a:r>
            <a:r>
              <a:rPr lang="en-GB" sz="2400" dirty="0" err="1" smtClean="0"/>
              <a:t>agonism</a:t>
            </a:r>
            <a:r>
              <a:rPr lang="en-GB" sz="2400" dirty="0" smtClean="0"/>
              <a:t> – a new emerging concept in GPCR pharmacology</a:t>
            </a:r>
            <a:endParaRPr lang="en-GB" sz="2400" dirty="0"/>
          </a:p>
        </p:txBody>
      </p:sp>
      <p:grpSp>
        <p:nvGrpSpPr>
          <p:cNvPr id="3" name="Group 43"/>
          <p:cNvGrpSpPr/>
          <p:nvPr/>
        </p:nvGrpSpPr>
        <p:grpSpPr>
          <a:xfrm>
            <a:off x="323528" y="1556792"/>
            <a:ext cx="5407220" cy="3982900"/>
            <a:chOff x="892972" y="1556792"/>
            <a:chExt cx="6775372" cy="5157406"/>
          </a:xfrm>
        </p:grpSpPr>
        <p:sp>
          <p:nvSpPr>
            <p:cNvPr id="4" name="Rectangle 3"/>
            <p:cNvSpPr/>
            <p:nvPr/>
          </p:nvSpPr>
          <p:spPr>
            <a:xfrm>
              <a:off x="899592" y="1628800"/>
              <a:ext cx="676875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5" name="Rectangle 4"/>
            <p:cNvSpPr/>
            <p:nvPr/>
          </p:nvSpPr>
          <p:spPr>
            <a:xfrm>
              <a:off x="899592" y="1740563"/>
              <a:ext cx="6768752" cy="72008"/>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6" name="Rectangle 5"/>
            <p:cNvSpPr/>
            <p:nvPr/>
          </p:nvSpPr>
          <p:spPr>
            <a:xfrm>
              <a:off x="892972" y="1861159"/>
              <a:ext cx="6768752" cy="72008"/>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2" descr="apj_apelin_system"/>
            <p:cNvPicPr>
              <a:picLocks noChangeAspect="1" noChangeArrowheads="1"/>
            </p:cNvPicPr>
            <p:nvPr/>
          </p:nvPicPr>
          <p:blipFill>
            <a:blip r:embed="rId3" cstate="print"/>
            <a:srcRect t="9944" r="41152" b="1451"/>
            <a:stretch>
              <a:fillRect/>
            </a:stretch>
          </p:blipFill>
          <p:spPr bwMode="auto">
            <a:xfrm>
              <a:off x="3995936" y="1556792"/>
              <a:ext cx="542827" cy="720080"/>
            </a:xfrm>
            <a:prstGeom prst="rect">
              <a:avLst/>
            </a:prstGeom>
            <a:noFill/>
          </p:spPr>
        </p:pic>
        <p:sp>
          <p:nvSpPr>
            <p:cNvPr id="16" name="Left Arrow 15"/>
            <p:cNvSpPr/>
            <p:nvPr/>
          </p:nvSpPr>
          <p:spPr>
            <a:xfrm rot="19408317">
              <a:off x="3203848" y="2276872"/>
              <a:ext cx="792088"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7154" name="Picture 2"/>
            <p:cNvPicPr>
              <a:picLocks noChangeAspect="1" noChangeArrowheads="1"/>
            </p:cNvPicPr>
            <p:nvPr/>
          </p:nvPicPr>
          <p:blipFill>
            <a:blip r:embed="rId4" cstate="print"/>
            <a:srcRect/>
            <a:stretch>
              <a:fillRect/>
            </a:stretch>
          </p:blipFill>
          <p:spPr bwMode="auto">
            <a:xfrm>
              <a:off x="2411760" y="2852936"/>
              <a:ext cx="842987" cy="835720"/>
            </a:xfrm>
            <a:prstGeom prst="rect">
              <a:avLst/>
            </a:prstGeom>
            <a:noFill/>
            <a:ln w="9525">
              <a:noFill/>
              <a:miter lim="800000"/>
              <a:headEnd/>
              <a:tailEnd/>
            </a:ln>
          </p:spPr>
        </p:pic>
        <p:cxnSp>
          <p:nvCxnSpPr>
            <p:cNvPr id="19" name="Straight Arrow Connector 18"/>
            <p:cNvCxnSpPr/>
            <p:nvPr/>
          </p:nvCxnSpPr>
          <p:spPr>
            <a:xfrm rot="5400000">
              <a:off x="1943708" y="3825044"/>
              <a:ext cx="576064" cy="50405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p:nvPr/>
          </p:nvCxnSpPr>
          <p:spPr>
            <a:xfrm rot="5400000">
              <a:off x="2375756" y="4113076"/>
              <a:ext cx="648072"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1" name="Straight Arrow Connector 20"/>
            <p:cNvCxnSpPr/>
            <p:nvPr/>
          </p:nvCxnSpPr>
          <p:spPr>
            <a:xfrm rot="16200000" flipH="1">
              <a:off x="2807804" y="3825044"/>
              <a:ext cx="648072" cy="4320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7" name="Rounded Rectangle 26"/>
            <p:cNvSpPr/>
            <p:nvPr/>
          </p:nvSpPr>
          <p:spPr>
            <a:xfrm>
              <a:off x="1475656" y="4653136"/>
              <a:ext cx="64807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AC</a:t>
              </a:r>
              <a:endParaRPr lang="en-GB" sz="1200" dirty="0"/>
            </a:p>
          </p:txBody>
        </p:sp>
        <p:sp>
          <p:nvSpPr>
            <p:cNvPr id="28" name="Rounded Rectangle 27"/>
            <p:cNvSpPr/>
            <p:nvPr/>
          </p:nvSpPr>
          <p:spPr>
            <a:xfrm>
              <a:off x="2339752" y="4653136"/>
              <a:ext cx="64807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PLC</a:t>
              </a:r>
              <a:r>
                <a:rPr lang="el-GR" sz="1100" dirty="0" smtClean="0">
                  <a:latin typeface="Candara"/>
                </a:rPr>
                <a:t>β</a:t>
              </a:r>
              <a:endParaRPr lang="en-GB" sz="1100" dirty="0"/>
            </a:p>
          </p:txBody>
        </p:sp>
        <p:sp>
          <p:nvSpPr>
            <p:cNvPr id="29" name="Rounded Rectangle 28"/>
            <p:cNvSpPr/>
            <p:nvPr/>
          </p:nvSpPr>
          <p:spPr>
            <a:xfrm>
              <a:off x="3131840" y="4653136"/>
              <a:ext cx="64807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smtClean="0"/>
                <a:t>Ion channel</a:t>
              </a:r>
              <a:endParaRPr lang="en-GB" sz="700" dirty="0"/>
            </a:p>
          </p:txBody>
        </p:sp>
        <p:cxnSp>
          <p:nvCxnSpPr>
            <p:cNvPr id="30" name="Straight Arrow Connector 29"/>
            <p:cNvCxnSpPr/>
            <p:nvPr/>
          </p:nvCxnSpPr>
          <p:spPr>
            <a:xfrm rot="5400000">
              <a:off x="2376550" y="5480434"/>
              <a:ext cx="648072"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1" name="TextBox 30"/>
            <p:cNvSpPr txBox="1"/>
            <p:nvPr/>
          </p:nvSpPr>
          <p:spPr>
            <a:xfrm>
              <a:off x="1524566" y="5877272"/>
              <a:ext cx="1804553" cy="836926"/>
            </a:xfrm>
            <a:prstGeom prst="rect">
              <a:avLst/>
            </a:prstGeom>
            <a:noFill/>
          </p:spPr>
          <p:txBody>
            <a:bodyPr wrap="square" rtlCol="0">
              <a:spAutoFit/>
            </a:bodyPr>
            <a:lstStyle/>
            <a:p>
              <a:r>
                <a:rPr lang="en-GB" sz="1200" b="1" dirty="0" smtClean="0"/>
                <a:t>G protein dependent</a:t>
              </a:r>
            </a:p>
            <a:p>
              <a:r>
                <a:rPr lang="en-GB" sz="1200" b="1" dirty="0" smtClean="0"/>
                <a:t>signalling</a:t>
              </a:r>
              <a:endParaRPr lang="en-GB" sz="1200" b="1" dirty="0"/>
            </a:p>
          </p:txBody>
        </p:sp>
        <p:sp>
          <p:nvSpPr>
            <p:cNvPr id="32" name="Left Arrow 31"/>
            <p:cNvSpPr/>
            <p:nvPr/>
          </p:nvSpPr>
          <p:spPr>
            <a:xfrm rot="13621037">
              <a:off x="4387980" y="2353843"/>
              <a:ext cx="792088"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3" name="Freeform 32"/>
            <p:cNvSpPr/>
            <p:nvPr/>
          </p:nvSpPr>
          <p:spPr>
            <a:xfrm>
              <a:off x="4932040" y="2780928"/>
              <a:ext cx="834607" cy="672803"/>
            </a:xfrm>
            <a:custGeom>
              <a:avLst/>
              <a:gdLst>
                <a:gd name="connsiteX0" fmla="*/ 5301 w 834607"/>
                <a:gd name="connsiteY0" fmla="*/ 466069 h 672803"/>
                <a:gd name="connsiteX1" fmla="*/ 60960 w 834607"/>
                <a:gd name="connsiteY1" fmla="*/ 481972 h 672803"/>
                <a:gd name="connsiteX2" fmla="*/ 172278 w 834607"/>
                <a:gd name="connsiteY2" fmla="*/ 474020 h 672803"/>
                <a:gd name="connsiteX3" fmla="*/ 196132 w 834607"/>
                <a:gd name="connsiteY3" fmla="*/ 466069 h 672803"/>
                <a:gd name="connsiteX4" fmla="*/ 227937 w 834607"/>
                <a:gd name="connsiteY4" fmla="*/ 458118 h 672803"/>
                <a:gd name="connsiteX5" fmla="*/ 275645 w 834607"/>
                <a:gd name="connsiteY5" fmla="*/ 442215 h 672803"/>
                <a:gd name="connsiteX6" fmla="*/ 315401 w 834607"/>
                <a:gd name="connsiteY6" fmla="*/ 394507 h 672803"/>
                <a:gd name="connsiteX7" fmla="*/ 339255 w 834607"/>
                <a:gd name="connsiteY7" fmla="*/ 378605 h 672803"/>
                <a:gd name="connsiteX8" fmla="*/ 363109 w 834607"/>
                <a:gd name="connsiteY8" fmla="*/ 330897 h 672803"/>
                <a:gd name="connsiteX9" fmla="*/ 355158 w 834607"/>
                <a:gd name="connsiteY9" fmla="*/ 283189 h 672803"/>
                <a:gd name="connsiteX10" fmla="*/ 410817 w 834607"/>
                <a:gd name="connsiteY10" fmla="*/ 275238 h 672803"/>
                <a:gd name="connsiteX11" fmla="*/ 530087 w 834607"/>
                <a:gd name="connsiteY11" fmla="*/ 259335 h 672803"/>
                <a:gd name="connsiteX12" fmla="*/ 577794 w 834607"/>
                <a:gd name="connsiteY12" fmla="*/ 251384 h 672803"/>
                <a:gd name="connsiteX13" fmla="*/ 601648 w 834607"/>
                <a:gd name="connsiteY13" fmla="*/ 235481 h 672803"/>
                <a:gd name="connsiteX14" fmla="*/ 609600 w 834607"/>
                <a:gd name="connsiteY14" fmla="*/ 211627 h 672803"/>
                <a:gd name="connsiteX15" fmla="*/ 633454 w 834607"/>
                <a:gd name="connsiteY15" fmla="*/ 187773 h 672803"/>
                <a:gd name="connsiteX16" fmla="*/ 625502 w 834607"/>
                <a:gd name="connsiteY16" fmla="*/ 76455 h 672803"/>
                <a:gd name="connsiteX17" fmla="*/ 633454 w 834607"/>
                <a:gd name="connsiteY17" fmla="*/ 20796 h 672803"/>
                <a:gd name="connsiteX18" fmla="*/ 665259 w 834607"/>
                <a:gd name="connsiteY18" fmla="*/ 36699 h 672803"/>
                <a:gd name="connsiteX19" fmla="*/ 705015 w 834607"/>
                <a:gd name="connsiteY19" fmla="*/ 108260 h 672803"/>
                <a:gd name="connsiteX20" fmla="*/ 728869 w 834607"/>
                <a:gd name="connsiteY20" fmla="*/ 132114 h 672803"/>
                <a:gd name="connsiteX21" fmla="*/ 760674 w 834607"/>
                <a:gd name="connsiteY21" fmla="*/ 187773 h 672803"/>
                <a:gd name="connsiteX22" fmla="*/ 784528 w 834607"/>
                <a:gd name="connsiteY22" fmla="*/ 211627 h 672803"/>
                <a:gd name="connsiteX23" fmla="*/ 816334 w 834607"/>
                <a:gd name="connsiteY23" fmla="*/ 259335 h 672803"/>
                <a:gd name="connsiteX24" fmla="*/ 832236 w 834607"/>
                <a:gd name="connsiteY24" fmla="*/ 307043 h 672803"/>
                <a:gd name="connsiteX25" fmla="*/ 816334 w 834607"/>
                <a:gd name="connsiteY25" fmla="*/ 410410 h 672803"/>
                <a:gd name="connsiteX26" fmla="*/ 800431 w 834607"/>
                <a:gd name="connsiteY26" fmla="*/ 458118 h 672803"/>
                <a:gd name="connsiteX27" fmla="*/ 784528 w 834607"/>
                <a:gd name="connsiteY27" fmla="*/ 481972 h 672803"/>
                <a:gd name="connsiteX28" fmla="*/ 776577 w 834607"/>
                <a:gd name="connsiteY28" fmla="*/ 505826 h 672803"/>
                <a:gd name="connsiteX29" fmla="*/ 728869 w 834607"/>
                <a:gd name="connsiteY29" fmla="*/ 537631 h 672803"/>
                <a:gd name="connsiteX30" fmla="*/ 665259 w 834607"/>
                <a:gd name="connsiteY30" fmla="*/ 585339 h 672803"/>
                <a:gd name="connsiteX31" fmla="*/ 617551 w 834607"/>
                <a:gd name="connsiteY31" fmla="*/ 601241 h 672803"/>
                <a:gd name="connsiteX32" fmla="*/ 569843 w 834607"/>
                <a:gd name="connsiteY32" fmla="*/ 633046 h 672803"/>
                <a:gd name="connsiteX33" fmla="*/ 522135 w 834607"/>
                <a:gd name="connsiteY33" fmla="*/ 648949 h 672803"/>
                <a:gd name="connsiteX34" fmla="*/ 474428 w 834607"/>
                <a:gd name="connsiteY34" fmla="*/ 656900 h 672803"/>
                <a:gd name="connsiteX35" fmla="*/ 418768 w 834607"/>
                <a:gd name="connsiteY35" fmla="*/ 672803 h 672803"/>
                <a:gd name="connsiteX36" fmla="*/ 196132 w 834607"/>
                <a:gd name="connsiteY36" fmla="*/ 664852 h 672803"/>
                <a:gd name="connsiteX37" fmla="*/ 92765 w 834607"/>
                <a:gd name="connsiteY37" fmla="*/ 625095 h 672803"/>
                <a:gd name="connsiteX38" fmla="*/ 68911 w 834607"/>
                <a:gd name="connsiteY38" fmla="*/ 609193 h 672803"/>
                <a:gd name="connsiteX39" fmla="*/ 29154 w 834607"/>
                <a:gd name="connsiteY39" fmla="*/ 497874 h 672803"/>
                <a:gd name="connsiteX40" fmla="*/ 5301 w 834607"/>
                <a:gd name="connsiteY40" fmla="*/ 466069 h 67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4607" h="672803">
                  <a:moveTo>
                    <a:pt x="5301" y="466069"/>
                  </a:moveTo>
                  <a:cubicBezTo>
                    <a:pt x="10602" y="463419"/>
                    <a:pt x="50978" y="481972"/>
                    <a:pt x="60960" y="481972"/>
                  </a:cubicBezTo>
                  <a:cubicBezTo>
                    <a:pt x="98161" y="481972"/>
                    <a:pt x="135172" y="476671"/>
                    <a:pt x="172278" y="474020"/>
                  </a:cubicBezTo>
                  <a:cubicBezTo>
                    <a:pt x="180229" y="471370"/>
                    <a:pt x="188073" y="468371"/>
                    <a:pt x="196132" y="466069"/>
                  </a:cubicBezTo>
                  <a:cubicBezTo>
                    <a:pt x="206639" y="463067"/>
                    <a:pt x="217470" y="461258"/>
                    <a:pt x="227937" y="458118"/>
                  </a:cubicBezTo>
                  <a:cubicBezTo>
                    <a:pt x="243993" y="453301"/>
                    <a:pt x="275645" y="442215"/>
                    <a:pt x="275645" y="442215"/>
                  </a:cubicBezTo>
                  <a:cubicBezTo>
                    <a:pt x="291280" y="418763"/>
                    <a:pt x="292445" y="413637"/>
                    <a:pt x="315401" y="394507"/>
                  </a:cubicBezTo>
                  <a:cubicBezTo>
                    <a:pt x="322742" y="388389"/>
                    <a:pt x="331304" y="383906"/>
                    <a:pt x="339255" y="378605"/>
                  </a:cubicBezTo>
                  <a:cubicBezTo>
                    <a:pt x="347296" y="366544"/>
                    <a:pt x="363109" y="347358"/>
                    <a:pt x="363109" y="330897"/>
                  </a:cubicBezTo>
                  <a:cubicBezTo>
                    <a:pt x="363109" y="314775"/>
                    <a:pt x="357808" y="299092"/>
                    <a:pt x="355158" y="283189"/>
                  </a:cubicBezTo>
                  <a:cubicBezTo>
                    <a:pt x="427552" y="246991"/>
                    <a:pt x="352318" y="275238"/>
                    <a:pt x="410817" y="275238"/>
                  </a:cubicBezTo>
                  <a:cubicBezTo>
                    <a:pt x="465624" y="275238"/>
                    <a:pt x="483569" y="267793"/>
                    <a:pt x="530087" y="259335"/>
                  </a:cubicBezTo>
                  <a:cubicBezTo>
                    <a:pt x="545949" y="256451"/>
                    <a:pt x="561892" y="254034"/>
                    <a:pt x="577794" y="251384"/>
                  </a:cubicBezTo>
                  <a:cubicBezTo>
                    <a:pt x="585745" y="246083"/>
                    <a:pt x="595678" y="242943"/>
                    <a:pt x="601648" y="235481"/>
                  </a:cubicBezTo>
                  <a:cubicBezTo>
                    <a:pt x="606884" y="228936"/>
                    <a:pt x="604951" y="218601"/>
                    <a:pt x="609600" y="211627"/>
                  </a:cubicBezTo>
                  <a:cubicBezTo>
                    <a:pt x="615838" y="202271"/>
                    <a:pt x="625503" y="195724"/>
                    <a:pt x="633454" y="187773"/>
                  </a:cubicBezTo>
                  <a:cubicBezTo>
                    <a:pt x="630803" y="150667"/>
                    <a:pt x="630528" y="113314"/>
                    <a:pt x="625502" y="76455"/>
                  </a:cubicBezTo>
                  <a:cubicBezTo>
                    <a:pt x="617829" y="20187"/>
                    <a:pt x="584930" y="0"/>
                    <a:pt x="633454" y="20796"/>
                  </a:cubicBezTo>
                  <a:cubicBezTo>
                    <a:pt x="644349" y="25465"/>
                    <a:pt x="654657" y="31398"/>
                    <a:pt x="665259" y="36699"/>
                  </a:cubicBezTo>
                  <a:cubicBezTo>
                    <a:pt x="679254" y="78685"/>
                    <a:pt x="668561" y="53579"/>
                    <a:pt x="705015" y="108260"/>
                  </a:cubicBezTo>
                  <a:cubicBezTo>
                    <a:pt x="711253" y="117616"/>
                    <a:pt x="721670" y="123475"/>
                    <a:pt x="728869" y="132114"/>
                  </a:cubicBezTo>
                  <a:cubicBezTo>
                    <a:pt x="766434" y="177192"/>
                    <a:pt x="721786" y="133329"/>
                    <a:pt x="760674" y="187773"/>
                  </a:cubicBezTo>
                  <a:cubicBezTo>
                    <a:pt x="767210" y="196923"/>
                    <a:pt x="777624" y="202751"/>
                    <a:pt x="784528" y="211627"/>
                  </a:cubicBezTo>
                  <a:cubicBezTo>
                    <a:pt x="796262" y="226714"/>
                    <a:pt x="816334" y="259335"/>
                    <a:pt x="816334" y="259335"/>
                  </a:cubicBezTo>
                  <a:cubicBezTo>
                    <a:pt x="821635" y="275238"/>
                    <a:pt x="834607" y="290449"/>
                    <a:pt x="832236" y="307043"/>
                  </a:cubicBezTo>
                  <a:cubicBezTo>
                    <a:pt x="830555" y="318811"/>
                    <a:pt x="820011" y="395702"/>
                    <a:pt x="816334" y="410410"/>
                  </a:cubicBezTo>
                  <a:cubicBezTo>
                    <a:pt x="812268" y="426672"/>
                    <a:pt x="809730" y="444170"/>
                    <a:pt x="800431" y="458118"/>
                  </a:cubicBezTo>
                  <a:lnTo>
                    <a:pt x="784528" y="481972"/>
                  </a:lnTo>
                  <a:cubicBezTo>
                    <a:pt x="781878" y="489923"/>
                    <a:pt x="781226" y="498852"/>
                    <a:pt x="776577" y="505826"/>
                  </a:cubicBezTo>
                  <a:cubicBezTo>
                    <a:pt x="759561" y="531350"/>
                    <a:pt x="753876" y="529295"/>
                    <a:pt x="728869" y="537631"/>
                  </a:cubicBezTo>
                  <a:lnTo>
                    <a:pt x="665259" y="585339"/>
                  </a:lnTo>
                  <a:cubicBezTo>
                    <a:pt x="651849" y="595397"/>
                    <a:pt x="617551" y="601241"/>
                    <a:pt x="617551" y="601241"/>
                  </a:cubicBezTo>
                  <a:cubicBezTo>
                    <a:pt x="601648" y="611843"/>
                    <a:pt x="587975" y="627002"/>
                    <a:pt x="569843" y="633046"/>
                  </a:cubicBezTo>
                  <a:cubicBezTo>
                    <a:pt x="553940" y="638347"/>
                    <a:pt x="538670" y="646193"/>
                    <a:pt x="522135" y="648949"/>
                  </a:cubicBezTo>
                  <a:cubicBezTo>
                    <a:pt x="506233" y="651599"/>
                    <a:pt x="490237" y="653738"/>
                    <a:pt x="474428" y="656900"/>
                  </a:cubicBezTo>
                  <a:cubicBezTo>
                    <a:pt x="449473" y="661891"/>
                    <a:pt x="441499" y="665226"/>
                    <a:pt x="418768" y="672803"/>
                  </a:cubicBezTo>
                  <a:cubicBezTo>
                    <a:pt x="344556" y="670153"/>
                    <a:pt x="270270" y="669089"/>
                    <a:pt x="196132" y="664852"/>
                  </a:cubicBezTo>
                  <a:cubicBezTo>
                    <a:pt x="132041" y="661190"/>
                    <a:pt x="145370" y="660165"/>
                    <a:pt x="92765" y="625095"/>
                  </a:cubicBezTo>
                  <a:lnTo>
                    <a:pt x="68911" y="609193"/>
                  </a:lnTo>
                  <a:cubicBezTo>
                    <a:pt x="6790" y="516010"/>
                    <a:pt x="60119" y="611414"/>
                    <a:pt x="29154" y="497874"/>
                  </a:cubicBezTo>
                  <a:cubicBezTo>
                    <a:pt x="26640" y="488655"/>
                    <a:pt x="0" y="468719"/>
                    <a:pt x="5301" y="466069"/>
                  </a:cubicBezTo>
                  <a:close/>
                </a:path>
              </a:pathLst>
            </a:cu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200" dirty="0" err="1" smtClean="0">
                  <a:solidFill>
                    <a:schemeClr val="tx1"/>
                  </a:solidFill>
                </a:rPr>
                <a:t>Arr</a:t>
              </a:r>
              <a:endParaRPr lang="en-GB" sz="1200" dirty="0">
                <a:solidFill>
                  <a:schemeClr val="tx1"/>
                </a:solidFill>
              </a:endParaRPr>
            </a:p>
          </p:txBody>
        </p:sp>
        <p:sp>
          <p:nvSpPr>
            <p:cNvPr id="34" name="Rounded Rectangle 33"/>
            <p:cNvSpPr/>
            <p:nvPr/>
          </p:nvSpPr>
          <p:spPr>
            <a:xfrm>
              <a:off x="4355976" y="4653136"/>
              <a:ext cx="64807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t>TK</a:t>
              </a:r>
              <a:endParaRPr lang="en-GB" sz="900" dirty="0"/>
            </a:p>
          </p:txBody>
        </p:sp>
        <p:sp>
          <p:nvSpPr>
            <p:cNvPr id="35" name="Rounded Rectangle 34"/>
            <p:cNvSpPr/>
            <p:nvPr/>
          </p:nvSpPr>
          <p:spPr>
            <a:xfrm>
              <a:off x="5148064" y="4653136"/>
              <a:ext cx="64807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t>MAPK</a:t>
              </a:r>
              <a:endParaRPr lang="en-GB" sz="900" dirty="0"/>
            </a:p>
          </p:txBody>
        </p:sp>
        <p:sp>
          <p:nvSpPr>
            <p:cNvPr id="36" name="Rounded Rectangle 35"/>
            <p:cNvSpPr/>
            <p:nvPr/>
          </p:nvSpPr>
          <p:spPr>
            <a:xfrm>
              <a:off x="5940152" y="4653136"/>
              <a:ext cx="64807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t>E3 </a:t>
              </a:r>
              <a:r>
                <a:rPr lang="en-GB" sz="900" dirty="0" err="1" smtClean="0"/>
                <a:t>Ligase</a:t>
              </a:r>
              <a:endParaRPr lang="en-GB" sz="900" dirty="0"/>
            </a:p>
          </p:txBody>
        </p:sp>
        <p:cxnSp>
          <p:nvCxnSpPr>
            <p:cNvPr id="37" name="Straight Arrow Connector 36"/>
            <p:cNvCxnSpPr/>
            <p:nvPr/>
          </p:nvCxnSpPr>
          <p:spPr>
            <a:xfrm rot="5400000">
              <a:off x="5112854" y="4040274"/>
              <a:ext cx="648072"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8" name="Straight Arrow Connector 37"/>
            <p:cNvCxnSpPr/>
            <p:nvPr/>
          </p:nvCxnSpPr>
          <p:spPr>
            <a:xfrm rot="5400000">
              <a:off x="4572794" y="3860254"/>
              <a:ext cx="648072" cy="36162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0" name="Straight Arrow Connector 39"/>
            <p:cNvCxnSpPr/>
            <p:nvPr/>
          </p:nvCxnSpPr>
          <p:spPr>
            <a:xfrm rot="16200000" flipH="1">
              <a:off x="5652914" y="3861842"/>
              <a:ext cx="648072" cy="35845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2" name="TextBox 41"/>
            <p:cNvSpPr txBox="1"/>
            <p:nvPr/>
          </p:nvSpPr>
          <p:spPr>
            <a:xfrm>
              <a:off x="4788023" y="5877272"/>
              <a:ext cx="1789293" cy="836926"/>
            </a:xfrm>
            <a:prstGeom prst="rect">
              <a:avLst/>
            </a:prstGeom>
            <a:noFill/>
          </p:spPr>
          <p:txBody>
            <a:bodyPr wrap="square" rtlCol="0">
              <a:spAutoFit/>
            </a:bodyPr>
            <a:lstStyle/>
            <a:p>
              <a:r>
                <a:rPr lang="en-GB" sz="1200" b="1" dirty="0" err="1" smtClean="0"/>
                <a:t>Arrestin</a:t>
              </a:r>
              <a:r>
                <a:rPr lang="en-GB" sz="1200" b="1" dirty="0" smtClean="0"/>
                <a:t>-Dependent signalling</a:t>
              </a:r>
              <a:endParaRPr lang="en-GB" sz="1200" b="1" dirty="0"/>
            </a:p>
          </p:txBody>
        </p:sp>
        <p:cxnSp>
          <p:nvCxnSpPr>
            <p:cNvPr id="43" name="Straight Arrow Connector 42"/>
            <p:cNvCxnSpPr/>
            <p:nvPr/>
          </p:nvCxnSpPr>
          <p:spPr>
            <a:xfrm rot="5400000">
              <a:off x="4896830" y="5552442"/>
              <a:ext cx="648072"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cxnSp>
        <p:nvCxnSpPr>
          <p:cNvPr id="46" name="Straight Connector 45"/>
          <p:cNvCxnSpPr/>
          <p:nvPr/>
        </p:nvCxnSpPr>
        <p:spPr>
          <a:xfrm rot="5400000">
            <a:off x="5472100" y="3897052"/>
            <a:ext cx="20882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516216" y="4941168"/>
            <a:ext cx="2304256" cy="0"/>
          </a:xfrm>
          <a:prstGeom prst="line">
            <a:avLst/>
          </a:prstGeom>
        </p:spPr>
        <p:style>
          <a:lnRef idx="1">
            <a:schemeClr val="accent1"/>
          </a:lnRef>
          <a:fillRef idx="0">
            <a:schemeClr val="accent1"/>
          </a:fillRef>
          <a:effectRef idx="0">
            <a:schemeClr val="accent1"/>
          </a:effectRef>
          <a:fontRef idx="minor">
            <a:schemeClr val="tx1"/>
          </a:fontRef>
        </p:style>
      </p:cxnSp>
      <p:sp>
        <p:nvSpPr>
          <p:cNvPr id="50" name="Freeform 49"/>
          <p:cNvSpPr/>
          <p:nvPr/>
        </p:nvSpPr>
        <p:spPr>
          <a:xfrm>
            <a:off x="6528021" y="3238832"/>
            <a:ext cx="1940118" cy="1713505"/>
          </a:xfrm>
          <a:custGeom>
            <a:avLst/>
            <a:gdLst>
              <a:gd name="connsiteX0" fmla="*/ 0 w 1940118"/>
              <a:gd name="connsiteY0" fmla="*/ 1706879 h 1713505"/>
              <a:gd name="connsiteX1" fmla="*/ 302149 w 1940118"/>
              <a:gd name="connsiteY1" fmla="*/ 45057 h 1713505"/>
              <a:gd name="connsiteX2" fmla="*/ 1081377 w 1940118"/>
              <a:gd name="connsiteY2" fmla="*/ 1436535 h 1713505"/>
              <a:gd name="connsiteX3" fmla="*/ 1924216 w 1940118"/>
              <a:gd name="connsiteY3" fmla="*/ 1706879 h 1713505"/>
              <a:gd name="connsiteX4" fmla="*/ 1924216 w 1940118"/>
              <a:gd name="connsiteY4" fmla="*/ 1706879 h 1713505"/>
              <a:gd name="connsiteX5" fmla="*/ 1932167 w 1940118"/>
              <a:gd name="connsiteY5" fmla="*/ 1698928 h 1713505"/>
              <a:gd name="connsiteX6" fmla="*/ 1932167 w 1940118"/>
              <a:gd name="connsiteY6" fmla="*/ 1690977 h 1713505"/>
              <a:gd name="connsiteX7" fmla="*/ 1940118 w 1940118"/>
              <a:gd name="connsiteY7" fmla="*/ 1706879 h 171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0118" h="1713505">
                <a:moveTo>
                  <a:pt x="0" y="1706879"/>
                </a:moveTo>
                <a:cubicBezTo>
                  <a:pt x="60960" y="898496"/>
                  <a:pt x="121920" y="90114"/>
                  <a:pt x="302149" y="45057"/>
                </a:cubicBezTo>
                <a:cubicBezTo>
                  <a:pt x="482378" y="0"/>
                  <a:pt x="811033" y="1159565"/>
                  <a:pt x="1081377" y="1436535"/>
                </a:cubicBezTo>
                <a:cubicBezTo>
                  <a:pt x="1351721" y="1713505"/>
                  <a:pt x="1924216" y="1706879"/>
                  <a:pt x="1924216" y="1706879"/>
                </a:cubicBezTo>
                <a:lnTo>
                  <a:pt x="1924216" y="1706879"/>
                </a:lnTo>
                <a:cubicBezTo>
                  <a:pt x="1925541" y="1705554"/>
                  <a:pt x="1930842" y="1701578"/>
                  <a:pt x="1932167" y="1698928"/>
                </a:cubicBezTo>
                <a:cubicBezTo>
                  <a:pt x="1933492" y="1696278"/>
                  <a:pt x="1930842" y="1689652"/>
                  <a:pt x="1932167" y="1690977"/>
                </a:cubicBezTo>
                <a:cubicBezTo>
                  <a:pt x="1933492" y="1692302"/>
                  <a:pt x="1936805" y="1699590"/>
                  <a:pt x="1940118" y="1706879"/>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GB"/>
          </a:p>
        </p:txBody>
      </p:sp>
      <p:sp>
        <p:nvSpPr>
          <p:cNvPr id="51" name="Freeform 50"/>
          <p:cNvSpPr/>
          <p:nvPr/>
        </p:nvSpPr>
        <p:spPr>
          <a:xfrm>
            <a:off x="6528021" y="4452730"/>
            <a:ext cx="2282024" cy="485030"/>
          </a:xfrm>
          <a:custGeom>
            <a:avLst/>
            <a:gdLst>
              <a:gd name="connsiteX0" fmla="*/ 0 w 2282024"/>
              <a:gd name="connsiteY0" fmla="*/ 485030 h 485030"/>
              <a:gd name="connsiteX1" fmla="*/ 127221 w 2282024"/>
              <a:gd name="connsiteY1" fmla="*/ 294199 h 485030"/>
              <a:gd name="connsiteX2" fmla="*/ 572494 w 2282024"/>
              <a:gd name="connsiteY2" fmla="*/ 143124 h 485030"/>
              <a:gd name="connsiteX3" fmla="*/ 2282024 w 2282024"/>
              <a:gd name="connsiteY3" fmla="*/ 0 h 485030"/>
            </a:gdLst>
            <a:ahLst/>
            <a:cxnLst>
              <a:cxn ang="0">
                <a:pos x="connsiteX0" y="connsiteY0"/>
              </a:cxn>
              <a:cxn ang="0">
                <a:pos x="connsiteX1" y="connsiteY1"/>
              </a:cxn>
              <a:cxn ang="0">
                <a:pos x="connsiteX2" y="connsiteY2"/>
              </a:cxn>
              <a:cxn ang="0">
                <a:pos x="connsiteX3" y="connsiteY3"/>
              </a:cxn>
            </a:cxnLst>
            <a:rect l="l" t="t" r="r" b="b"/>
            <a:pathLst>
              <a:path w="2282024" h="485030">
                <a:moveTo>
                  <a:pt x="0" y="485030"/>
                </a:moveTo>
                <a:cubicBezTo>
                  <a:pt x="15902" y="418106"/>
                  <a:pt x="31805" y="351183"/>
                  <a:pt x="127221" y="294199"/>
                </a:cubicBezTo>
                <a:cubicBezTo>
                  <a:pt x="222637" y="237215"/>
                  <a:pt x="213360" y="192157"/>
                  <a:pt x="572494" y="143124"/>
                </a:cubicBezTo>
                <a:cubicBezTo>
                  <a:pt x="931628" y="94091"/>
                  <a:pt x="1606826" y="47045"/>
                  <a:pt x="2282024" y="0"/>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GB"/>
          </a:p>
        </p:txBody>
      </p:sp>
      <p:sp>
        <p:nvSpPr>
          <p:cNvPr id="52" name="TextBox 51"/>
          <p:cNvSpPr txBox="1"/>
          <p:nvPr/>
        </p:nvSpPr>
        <p:spPr>
          <a:xfrm rot="16200000">
            <a:off x="5656069" y="3425051"/>
            <a:ext cx="1081515" cy="369332"/>
          </a:xfrm>
          <a:prstGeom prst="rect">
            <a:avLst/>
          </a:prstGeom>
          <a:noFill/>
        </p:spPr>
        <p:txBody>
          <a:bodyPr wrap="none" rtlCol="0">
            <a:spAutoFit/>
          </a:bodyPr>
          <a:lstStyle/>
          <a:p>
            <a:r>
              <a:rPr lang="en-GB" dirty="0" smtClean="0"/>
              <a:t>Response</a:t>
            </a:r>
            <a:endParaRPr lang="en-GB" dirty="0"/>
          </a:p>
        </p:txBody>
      </p:sp>
      <p:sp>
        <p:nvSpPr>
          <p:cNvPr id="54" name="TextBox 53"/>
          <p:cNvSpPr txBox="1"/>
          <p:nvPr/>
        </p:nvSpPr>
        <p:spPr>
          <a:xfrm>
            <a:off x="6516216" y="5013176"/>
            <a:ext cx="1252522" cy="276999"/>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GB" sz="1200" dirty="0" smtClean="0"/>
              <a:t>Seconds-minutes</a:t>
            </a:r>
            <a:endParaRPr lang="en-GB" sz="1200" dirty="0"/>
          </a:p>
        </p:txBody>
      </p:sp>
      <p:sp>
        <p:nvSpPr>
          <p:cNvPr id="56" name="TextBox 55"/>
          <p:cNvSpPr txBox="1"/>
          <p:nvPr/>
        </p:nvSpPr>
        <p:spPr>
          <a:xfrm>
            <a:off x="7812360" y="5013176"/>
            <a:ext cx="1098891" cy="276999"/>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GB" sz="1200" dirty="0" smtClean="0"/>
              <a:t>Minutes-hours</a:t>
            </a:r>
            <a:endParaRPr lang="en-GB" sz="1200" dirty="0"/>
          </a:p>
        </p:txBody>
      </p:sp>
      <p:sp>
        <p:nvSpPr>
          <p:cNvPr id="57" name="TextBox 56"/>
          <p:cNvSpPr txBox="1"/>
          <p:nvPr/>
        </p:nvSpPr>
        <p:spPr>
          <a:xfrm>
            <a:off x="6588224" y="2276872"/>
            <a:ext cx="1287532" cy="769441"/>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GB" sz="1100" u="sng" dirty="0" smtClean="0">
                <a:solidFill>
                  <a:schemeClr val="bg1"/>
                </a:solidFill>
              </a:rPr>
              <a:t>G protein signalling</a:t>
            </a:r>
          </a:p>
          <a:p>
            <a:r>
              <a:rPr lang="en-GB" sz="1100" dirty="0" smtClean="0">
                <a:solidFill>
                  <a:schemeClr val="bg1"/>
                </a:solidFill>
              </a:rPr>
              <a:t>Rapid onset</a:t>
            </a:r>
          </a:p>
          <a:p>
            <a:r>
              <a:rPr lang="en-GB" sz="1100" dirty="0" smtClean="0">
                <a:solidFill>
                  <a:schemeClr val="bg1"/>
                </a:solidFill>
              </a:rPr>
              <a:t>Desensitisation</a:t>
            </a:r>
          </a:p>
          <a:p>
            <a:r>
              <a:rPr lang="en-GB" sz="1100" dirty="0" smtClean="0">
                <a:solidFill>
                  <a:schemeClr val="bg1"/>
                </a:solidFill>
              </a:rPr>
              <a:t>2</a:t>
            </a:r>
            <a:r>
              <a:rPr lang="en-GB" sz="1100" baseline="30000" dirty="0" smtClean="0">
                <a:solidFill>
                  <a:schemeClr val="bg1"/>
                </a:solidFill>
              </a:rPr>
              <a:t>nd</a:t>
            </a:r>
            <a:r>
              <a:rPr lang="en-GB" sz="1100" dirty="0" smtClean="0">
                <a:solidFill>
                  <a:schemeClr val="bg1"/>
                </a:solidFill>
              </a:rPr>
              <a:t> messenger</a:t>
            </a:r>
          </a:p>
        </p:txBody>
      </p:sp>
      <p:sp>
        <p:nvSpPr>
          <p:cNvPr id="58" name="TextBox 57"/>
          <p:cNvSpPr txBox="1"/>
          <p:nvPr/>
        </p:nvSpPr>
        <p:spPr>
          <a:xfrm>
            <a:off x="7452320" y="3212976"/>
            <a:ext cx="1500732" cy="769441"/>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GB" sz="1100" u="sng" dirty="0" err="1" smtClean="0">
                <a:solidFill>
                  <a:schemeClr val="bg1"/>
                </a:solidFill>
              </a:rPr>
              <a:t>Arrestin</a:t>
            </a:r>
            <a:r>
              <a:rPr lang="en-GB" sz="1100" u="sng" dirty="0" smtClean="0">
                <a:solidFill>
                  <a:schemeClr val="bg1"/>
                </a:solidFill>
              </a:rPr>
              <a:t> signalling</a:t>
            </a:r>
          </a:p>
          <a:p>
            <a:r>
              <a:rPr lang="en-GB" sz="1100" dirty="0" smtClean="0">
                <a:solidFill>
                  <a:schemeClr val="bg1"/>
                </a:solidFill>
              </a:rPr>
              <a:t>Slower onset</a:t>
            </a:r>
          </a:p>
          <a:p>
            <a:r>
              <a:rPr lang="en-GB" sz="1100" dirty="0" smtClean="0">
                <a:solidFill>
                  <a:schemeClr val="bg1"/>
                </a:solidFill>
              </a:rPr>
              <a:t>Sustained duration</a:t>
            </a:r>
          </a:p>
          <a:p>
            <a:r>
              <a:rPr lang="en-GB" sz="1100" dirty="0" err="1" smtClean="0">
                <a:solidFill>
                  <a:schemeClr val="bg1"/>
                </a:solidFill>
              </a:rPr>
              <a:t>Signalsome</a:t>
            </a:r>
            <a:r>
              <a:rPr lang="en-GB" sz="1100" dirty="0" smtClean="0">
                <a:solidFill>
                  <a:schemeClr val="bg1"/>
                </a:solidFill>
              </a:rPr>
              <a:t>-dependent</a:t>
            </a:r>
            <a:endParaRPr lang="en-GB" sz="1100" dirty="0">
              <a:solidFill>
                <a:schemeClr val="bg1"/>
              </a:solidFill>
            </a:endParaRPr>
          </a:p>
        </p:txBody>
      </p:sp>
      <p:sp>
        <p:nvSpPr>
          <p:cNvPr id="59" name="TextBox 58"/>
          <p:cNvSpPr txBox="1"/>
          <p:nvPr/>
        </p:nvSpPr>
        <p:spPr>
          <a:xfrm>
            <a:off x="827584" y="6093296"/>
            <a:ext cx="7560840" cy="523220"/>
          </a:xfrm>
          <a:prstGeom prst="rect">
            <a:avLst/>
          </a:prstGeom>
          <a:noFill/>
        </p:spPr>
        <p:txBody>
          <a:bodyPr wrap="square" rtlCol="0">
            <a:spAutoFit/>
          </a:bodyPr>
          <a:lstStyle/>
          <a:p>
            <a:r>
              <a:rPr lang="en-GB" sz="1400" dirty="0" smtClean="0"/>
              <a:t>Beyond </a:t>
            </a:r>
            <a:r>
              <a:rPr lang="en-GB" sz="1400" dirty="0" err="1" smtClean="0"/>
              <a:t>Desentization</a:t>
            </a:r>
            <a:r>
              <a:rPr lang="en-GB" sz="1400" dirty="0" smtClean="0"/>
              <a:t>: Physiological Relevance of </a:t>
            </a:r>
            <a:r>
              <a:rPr lang="en-GB" sz="1400" dirty="0" err="1" smtClean="0"/>
              <a:t>Arrestin</a:t>
            </a:r>
            <a:r>
              <a:rPr lang="en-GB" sz="1400" dirty="0" smtClean="0"/>
              <a:t>-Dependent Signalling. Louis M. Luttrell and Diane </a:t>
            </a:r>
            <a:r>
              <a:rPr lang="en-GB" sz="1400" dirty="0" err="1" smtClean="0"/>
              <a:t>Gesty</a:t>
            </a:r>
            <a:r>
              <a:rPr lang="en-GB" sz="1400" dirty="0" smtClean="0"/>
              <a:t>-Palmer. </a:t>
            </a:r>
            <a:r>
              <a:rPr lang="en-GB" sz="1400" dirty="0" err="1" smtClean="0"/>
              <a:t>Pharmacologicl</a:t>
            </a:r>
            <a:r>
              <a:rPr lang="en-GB" sz="1400" dirty="0" smtClean="0"/>
              <a:t> Reviews, 62:305-330, 2010.</a:t>
            </a:r>
            <a:endParaRPr lang="en-GB" sz="1400" dirty="0"/>
          </a:p>
        </p:txBody>
      </p:sp>
      <p:sp>
        <p:nvSpPr>
          <p:cNvPr id="61" name="TextBox 60"/>
          <p:cNvSpPr txBox="1"/>
          <p:nvPr/>
        </p:nvSpPr>
        <p:spPr>
          <a:xfrm>
            <a:off x="3347864" y="5733256"/>
            <a:ext cx="1728192" cy="30777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GB" sz="1400" dirty="0" smtClean="0">
                <a:solidFill>
                  <a:schemeClr val="bg1"/>
                </a:solidFill>
              </a:rPr>
              <a:t>New class of drugs?</a:t>
            </a:r>
            <a:endParaRPr lang="en-GB" sz="1400" dirty="0">
              <a:solidFill>
                <a:schemeClr val="bg1"/>
              </a:solidFill>
            </a:endParaRPr>
          </a:p>
        </p:txBody>
      </p:sp>
      <p:sp>
        <p:nvSpPr>
          <p:cNvPr id="39" name="TextBox 38"/>
          <p:cNvSpPr txBox="1"/>
          <p:nvPr/>
        </p:nvSpPr>
        <p:spPr>
          <a:xfrm>
            <a:off x="179512" y="2204864"/>
            <a:ext cx="1534074" cy="646331"/>
          </a:xfrm>
          <a:prstGeom prst="rect">
            <a:avLst/>
          </a:prstGeom>
          <a:noFill/>
        </p:spPr>
        <p:txBody>
          <a:bodyPr wrap="none" rtlCol="0">
            <a:spAutoFit/>
          </a:bodyPr>
          <a:lstStyle/>
          <a:p>
            <a:r>
              <a:rPr lang="en-GB" dirty="0" smtClean="0"/>
              <a:t>2</a:t>
            </a:r>
            <a:r>
              <a:rPr lang="en-GB" baseline="30000" dirty="0" smtClean="0"/>
              <a:t>nd</a:t>
            </a:r>
            <a:r>
              <a:rPr lang="en-GB" dirty="0" smtClean="0"/>
              <a:t> messenger</a:t>
            </a:r>
          </a:p>
          <a:p>
            <a:r>
              <a:rPr lang="en-GB" dirty="0" smtClean="0"/>
              <a:t>pathway</a:t>
            </a:r>
            <a:endParaRPr lang="en-GB" dirty="0"/>
          </a:p>
        </p:txBody>
      </p:sp>
      <p:sp>
        <p:nvSpPr>
          <p:cNvPr id="41" name="TextBox 40"/>
          <p:cNvSpPr txBox="1"/>
          <p:nvPr/>
        </p:nvSpPr>
        <p:spPr>
          <a:xfrm>
            <a:off x="4427984" y="2204864"/>
            <a:ext cx="1224136" cy="646331"/>
          </a:xfrm>
          <a:prstGeom prst="rect">
            <a:avLst/>
          </a:prstGeom>
          <a:noFill/>
        </p:spPr>
        <p:txBody>
          <a:bodyPr wrap="square" rtlCol="0">
            <a:spAutoFit/>
          </a:bodyPr>
          <a:lstStyle/>
          <a:p>
            <a:r>
              <a:rPr lang="el-GR" dirty="0" smtClean="0">
                <a:latin typeface="Candara"/>
              </a:rPr>
              <a:t>β</a:t>
            </a:r>
            <a:r>
              <a:rPr lang="en-GB" dirty="0" smtClean="0">
                <a:latin typeface="Candara"/>
              </a:rPr>
              <a:t>-</a:t>
            </a:r>
            <a:r>
              <a:rPr lang="en-GB" dirty="0" err="1" smtClean="0">
                <a:latin typeface="Candara"/>
              </a:rPr>
              <a:t>arrestin</a:t>
            </a:r>
            <a:r>
              <a:rPr lang="en-GB" dirty="0" smtClean="0">
                <a:latin typeface="Candara"/>
              </a:rPr>
              <a:t> pathway</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pj_apelin_system"/>
          <p:cNvPicPr>
            <a:picLocks noChangeAspect="1" noChangeArrowheads="1"/>
          </p:cNvPicPr>
          <p:nvPr/>
        </p:nvPicPr>
        <p:blipFill>
          <a:blip r:embed="rId3" cstate="print"/>
          <a:srcRect/>
          <a:stretch>
            <a:fillRect/>
          </a:stretch>
        </p:blipFill>
        <p:spPr bwMode="auto">
          <a:xfrm>
            <a:off x="685800" y="1600200"/>
            <a:ext cx="5257800" cy="4632325"/>
          </a:xfrm>
          <a:prstGeom prst="rect">
            <a:avLst/>
          </a:prstGeom>
          <a:noFill/>
        </p:spPr>
      </p:pic>
      <p:sp>
        <p:nvSpPr>
          <p:cNvPr id="3075" name="Text Box 3"/>
          <p:cNvSpPr txBox="1">
            <a:spLocks noChangeArrowheads="1"/>
          </p:cNvSpPr>
          <p:nvPr/>
        </p:nvSpPr>
        <p:spPr bwMode="auto">
          <a:xfrm>
            <a:off x="5652120" y="2708920"/>
            <a:ext cx="3124200" cy="1846659"/>
          </a:xfrm>
          <a:prstGeom prst="rect">
            <a:avLst/>
          </a:prstGeom>
          <a:noFill/>
          <a:ln w="9525">
            <a:noFill/>
            <a:miter lim="800000"/>
            <a:headEnd/>
            <a:tailEnd/>
          </a:ln>
          <a:effectLst/>
        </p:spPr>
        <p:txBody>
          <a:bodyPr wrap="square">
            <a:spAutoFit/>
          </a:bodyPr>
          <a:lstStyle/>
          <a:p>
            <a:r>
              <a:rPr lang="en-US" sz="2400" b="1" dirty="0" smtClean="0"/>
              <a:t>Apelin-13</a:t>
            </a:r>
          </a:p>
          <a:p>
            <a:r>
              <a:rPr lang="en-US" dirty="0" smtClean="0"/>
              <a:t>A </a:t>
            </a:r>
            <a:r>
              <a:rPr lang="en-US" dirty="0" err="1" smtClean="0"/>
              <a:t>conformationally</a:t>
            </a:r>
            <a:r>
              <a:rPr lang="en-US" dirty="0" smtClean="0"/>
              <a:t>  complex peptide which binds and activates the receptor by </a:t>
            </a:r>
            <a:r>
              <a:rPr lang="en-US" dirty="0" err="1" smtClean="0"/>
              <a:t>stabilising</a:t>
            </a:r>
            <a:r>
              <a:rPr lang="en-US" dirty="0" smtClean="0"/>
              <a:t> an ‘agonist’ conformation</a:t>
            </a:r>
            <a:endParaRPr lang="en-US" sz="2400" dirty="0"/>
          </a:p>
        </p:txBody>
      </p:sp>
      <p:sp>
        <p:nvSpPr>
          <p:cNvPr id="3076" name="Text Box 4"/>
          <p:cNvSpPr txBox="1">
            <a:spLocks noChangeArrowheads="1"/>
          </p:cNvSpPr>
          <p:nvPr/>
        </p:nvSpPr>
        <p:spPr bwMode="auto">
          <a:xfrm>
            <a:off x="304800" y="2057400"/>
            <a:ext cx="2184400" cy="457200"/>
          </a:xfrm>
          <a:prstGeom prst="rect">
            <a:avLst/>
          </a:prstGeom>
          <a:noFill/>
          <a:ln w="9525">
            <a:noFill/>
            <a:miter lim="800000"/>
            <a:headEnd/>
            <a:tailEnd/>
          </a:ln>
          <a:effectLst/>
        </p:spPr>
        <p:txBody>
          <a:bodyPr wrap="none">
            <a:spAutoFit/>
          </a:bodyPr>
          <a:lstStyle/>
          <a:p>
            <a:r>
              <a:rPr lang="en-US" sz="2400" b="1"/>
              <a:t>APJ Receptor</a:t>
            </a:r>
          </a:p>
        </p:txBody>
      </p:sp>
      <p:sp>
        <p:nvSpPr>
          <p:cNvPr id="3077" name="Rectangle 5"/>
          <p:cNvSpPr>
            <a:spLocks noGrp="1" noChangeArrowheads="1"/>
          </p:cNvSpPr>
          <p:nvPr>
            <p:ph type="title"/>
          </p:nvPr>
        </p:nvSpPr>
        <p:spPr>
          <a:ln/>
        </p:spPr>
        <p:style>
          <a:lnRef idx="0">
            <a:schemeClr val="accent2"/>
          </a:lnRef>
          <a:fillRef idx="3">
            <a:schemeClr val="accent2"/>
          </a:fillRef>
          <a:effectRef idx="3">
            <a:schemeClr val="accent2"/>
          </a:effectRef>
          <a:fontRef idx="minor">
            <a:schemeClr val="lt1"/>
          </a:fontRef>
        </p:style>
        <p:txBody>
          <a:bodyPr/>
          <a:lstStyle/>
          <a:p>
            <a:r>
              <a:rPr lang="en-US" b="1" dirty="0" err="1">
                <a:solidFill>
                  <a:schemeClr val="bg1"/>
                </a:solidFill>
              </a:rPr>
              <a:t>Apelin</a:t>
            </a:r>
            <a:r>
              <a:rPr lang="en-US" b="1" dirty="0">
                <a:solidFill>
                  <a:schemeClr val="bg1"/>
                </a:solidFill>
              </a:rPr>
              <a:t>-APJ System</a:t>
            </a:r>
          </a:p>
        </p:txBody>
      </p:sp>
      <p:sp>
        <p:nvSpPr>
          <p:cNvPr id="3078" name="Freeform 6"/>
          <p:cNvSpPr>
            <a:spLocks/>
          </p:cNvSpPr>
          <p:nvPr/>
        </p:nvSpPr>
        <p:spPr bwMode="auto">
          <a:xfrm>
            <a:off x="3429000" y="1524000"/>
            <a:ext cx="1524000" cy="685800"/>
          </a:xfrm>
          <a:custGeom>
            <a:avLst/>
            <a:gdLst/>
            <a:ahLst/>
            <a:cxnLst>
              <a:cxn ang="0">
                <a:pos x="960" y="144"/>
              </a:cxn>
              <a:cxn ang="0">
                <a:pos x="480" y="48"/>
              </a:cxn>
              <a:cxn ang="0">
                <a:pos x="0" y="432"/>
              </a:cxn>
            </a:cxnLst>
            <a:rect l="0" t="0" r="r" b="b"/>
            <a:pathLst>
              <a:path w="960" h="432">
                <a:moveTo>
                  <a:pt x="960" y="144"/>
                </a:moveTo>
                <a:cubicBezTo>
                  <a:pt x="800" y="72"/>
                  <a:pt x="640" y="0"/>
                  <a:pt x="480" y="48"/>
                </a:cubicBezTo>
                <a:cubicBezTo>
                  <a:pt x="320" y="96"/>
                  <a:pt x="160" y="264"/>
                  <a:pt x="0" y="432"/>
                </a:cubicBezTo>
              </a:path>
            </a:pathLst>
          </a:custGeom>
          <a:noFill/>
          <a:ln w="76200">
            <a:solidFill>
              <a:schemeClr val="tx1"/>
            </a:solidFill>
            <a:round/>
            <a:headEnd/>
            <a:tailEnd type="triangle" w="med" len="med"/>
          </a:ln>
          <a:effectLst/>
        </p:spPr>
        <p:txBody>
          <a:bodyPr/>
          <a:lstStyle/>
          <a:p>
            <a:endParaRPr lang="en-US"/>
          </a:p>
        </p:txBody>
      </p:sp>
      <p:grpSp>
        <p:nvGrpSpPr>
          <p:cNvPr id="2" name="Group 8"/>
          <p:cNvGrpSpPr>
            <a:grpSpLocks/>
          </p:cNvGrpSpPr>
          <p:nvPr/>
        </p:nvGrpSpPr>
        <p:grpSpPr bwMode="auto">
          <a:xfrm>
            <a:off x="76200" y="3200400"/>
            <a:ext cx="152400" cy="762000"/>
            <a:chOff x="240" y="1872"/>
            <a:chExt cx="144" cy="480"/>
          </a:xfrm>
        </p:grpSpPr>
        <p:sp>
          <p:nvSpPr>
            <p:cNvPr id="3081" name="Oval 9"/>
            <p:cNvSpPr>
              <a:spLocks noChangeArrowheads="1"/>
            </p:cNvSpPr>
            <p:nvPr/>
          </p:nvSpPr>
          <p:spPr bwMode="auto">
            <a:xfrm>
              <a:off x="240" y="1872"/>
              <a:ext cx="144" cy="144"/>
            </a:xfrm>
            <a:prstGeom prst="ellipse">
              <a:avLst/>
            </a:prstGeom>
            <a:solidFill>
              <a:srgbClr val="003366"/>
            </a:solidFill>
            <a:ln w="28575">
              <a:solidFill>
                <a:schemeClr val="tx1"/>
              </a:solidFill>
              <a:round/>
              <a:headEnd/>
              <a:tailEnd/>
            </a:ln>
            <a:effectLst/>
          </p:spPr>
          <p:txBody>
            <a:bodyPr wrap="none" anchor="ctr"/>
            <a:lstStyle/>
            <a:p>
              <a:endParaRPr lang="en-US"/>
            </a:p>
          </p:txBody>
        </p:sp>
        <p:sp>
          <p:nvSpPr>
            <p:cNvPr id="3082" name="Freeform 10"/>
            <p:cNvSpPr>
              <a:spLocks/>
            </p:cNvSpPr>
            <p:nvPr/>
          </p:nvSpPr>
          <p:spPr bwMode="auto">
            <a:xfrm>
              <a:off x="240" y="2016"/>
              <a:ext cx="48" cy="336"/>
            </a:xfrm>
            <a:custGeom>
              <a:avLst/>
              <a:gdLst/>
              <a:ahLst/>
              <a:cxnLst>
                <a:cxn ang="0">
                  <a:pos x="48" y="0"/>
                </a:cxn>
                <a:cxn ang="0">
                  <a:pos x="0" y="192"/>
                </a:cxn>
                <a:cxn ang="0">
                  <a:pos x="48" y="336"/>
                </a:cxn>
              </a:cxnLst>
              <a:rect l="0" t="0" r="r" b="b"/>
              <a:pathLst>
                <a:path w="48" h="336">
                  <a:moveTo>
                    <a:pt x="48" y="0"/>
                  </a:moveTo>
                  <a:cubicBezTo>
                    <a:pt x="24" y="68"/>
                    <a:pt x="0" y="136"/>
                    <a:pt x="0" y="192"/>
                  </a:cubicBezTo>
                  <a:cubicBezTo>
                    <a:pt x="0" y="248"/>
                    <a:pt x="24" y="292"/>
                    <a:pt x="48" y="336"/>
                  </a:cubicBezTo>
                </a:path>
              </a:pathLst>
            </a:custGeom>
            <a:noFill/>
            <a:ln w="28575">
              <a:solidFill>
                <a:schemeClr val="tx1"/>
              </a:solidFill>
              <a:round/>
              <a:headEnd/>
              <a:tailEnd/>
            </a:ln>
            <a:effectLst/>
          </p:spPr>
          <p:txBody>
            <a:bodyPr/>
            <a:lstStyle/>
            <a:p>
              <a:endParaRPr lang="en-US"/>
            </a:p>
          </p:txBody>
        </p:sp>
        <p:sp>
          <p:nvSpPr>
            <p:cNvPr id="3083" name="Freeform 11"/>
            <p:cNvSpPr>
              <a:spLocks/>
            </p:cNvSpPr>
            <p:nvPr/>
          </p:nvSpPr>
          <p:spPr bwMode="auto">
            <a:xfrm>
              <a:off x="336" y="2016"/>
              <a:ext cx="1" cy="336"/>
            </a:xfrm>
            <a:custGeom>
              <a:avLst/>
              <a:gdLst/>
              <a:ahLst/>
              <a:cxnLst>
                <a:cxn ang="0">
                  <a:pos x="0" y="0"/>
                </a:cxn>
                <a:cxn ang="0">
                  <a:pos x="0" y="192"/>
                </a:cxn>
                <a:cxn ang="0">
                  <a:pos x="0" y="336"/>
                </a:cxn>
              </a:cxnLst>
              <a:rect l="0" t="0" r="r" b="b"/>
              <a:pathLst>
                <a:path w="1" h="336">
                  <a:moveTo>
                    <a:pt x="0" y="0"/>
                  </a:moveTo>
                  <a:cubicBezTo>
                    <a:pt x="0" y="68"/>
                    <a:pt x="0" y="136"/>
                    <a:pt x="0" y="192"/>
                  </a:cubicBezTo>
                  <a:cubicBezTo>
                    <a:pt x="0" y="248"/>
                    <a:pt x="0" y="292"/>
                    <a:pt x="0" y="336"/>
                  </a:cubicBezTo>
                </a:path>
              </a:pathLst>
            </a:custGeom>
            <a:noFill/>
            <a:ln w="28575">
              <a:solidFill>
                <a:schemeClr val="tx1"/>
              </a:solidFill>
              <a:round/>
              <a:headEnd/>
              <a:tailEnd/>
            </a:ln>
            <a:effectLst/>
          </p:spPr>
          <p:txBody>
            <a:bodyPr/>
            <a:lstStyle/>
            <a:p>
              <a:endParaRPr lang="en-US"/>
            </a:p>
          </p:txBody>
        </p:sp>
      </p:grpSp>
      <p:grpSp>
        <p:nvGrpSpPr>
          <p:cNvPr id="3" name="Group 12"/>
          <p:cNvGrpSpPr>
            <a:grpSpLocks/>
          </p:cNvGrpSpPr>
          <p:nvPr/>
        </p:nvGrpSpPr>
        <p:grpSpPr bwMode="auto">
          <a:xfrm>
            <a:off x="228600" y="3200400"/>
            <a:ext cx="152400" cy="762000"/>
            <a:chOff x="240" y="1872"/>
            <a:chExt cx="144" cy="480"/>
          </a:xfrm>
        </p:grpSpPr>
        <p:sp>
          <p:nvSpPr>
            <p:cNvPr id="3085" name="Oval 13"/>
            <p:cNvSpPr>
              <a:spLocks noChangeArrowheads="1"/>
            </p:cNvSpPr>
            <p:nvPr/>
          </p:nvSpPr>
          <p:spPr bwMode="auto">
            <a:xfrm>
              <a:off x="240" y="1872"/>
              <a:ext cx="144" cy="144"/>
            </a:xfrm>
            <a:prstGeom prst="ellipse">
              <a:avLst/>
            </a:prstGeom>
            <a:solidFill>
              <a:srgbClr val="003366"/>
            </a:solidFill>
            <a:ln w="28575">
              <a:solidFill>
                <a:schemeClr val="tx1"/>
              </a:solidFill>
              <a:round/>
              <a:headEnd/>
              <a:tailEnd/>
            </a:ln>
            <a:effectLst/>
          </p:spPr>
          <p:txBody>
            <a:bodyPr wrap="none" anchor="ctr"/>
            <a:lstStyle/>
            <a:p>
              <a:endParaRPr lang="en-US"/>
            </a:p>
          </p:txBody>
        </p:sp>
        <p:sp>
          <p:nvSpPr>
            <p:cNvPr id="3086" name="Freeform 14"/>
            <p:cNvSpPr>
              <a:spLocks/>
            </p:cNvSpPr>
            <p:nvPr/>
          </p:nvSpPr>
          <p:spPr bwMode="auto">
            <a:xfrm>
              <a:off x="240" y="2016"/>
              <a:ext cx="48" cy="336"/>
            </a:xfrm>
            <a:custGeom>
              <a:avLst/>
              <a:gdLst/>
              <a:ahLst/>
              <a:cxnLst>
                <a:cxn ang="0">
                  <a:pos x="48" y="0"/>
                </a:cxn>
                <a:cxn ang="0">
                  <a:pos x="0" y="192"/>
                </a:cxn>
                <a:cxn ang="0">
                  <a:pos x="48" y="336"/>
                </a:cxn>
              </a:cxnLst>
              <a:rect l="0" t="0" r="r" b="b"/>
              <a:pathLst>
                <a:path w="48" h="336">
                  <a:moveTo>
                    <a:pt x="48" y="0"/>
                  </a:moveTo>
                  <a:cubicBezTo>
                    <a:pt x="24" y="68"/>
                    <a:pt x="0" y="136"/>
                    <a:pt x="0" y="192"/>
                  </a:cubicBezTo>
                  <a:cubicBezTo>
                    <a:pt x="0" y="248"/>
                    <a:pt x="24" y="292"/>
                    <a:pt x="48" y="336"/>
                  </a:cubicBezTo>
                </a:path>
              </a:pathLst>
            </a:custGeom>
            <a:noFill/>
            <a:ln w="28575">
              <a:solidFill>
                <a:schemeClr val="tx1"/>
              </a:solidFill>
              <a:round/>
              <a:headEnd/>
              <a:tailEnd/>
            </a:ln>
            <a:effectLst/>
          </p:spPr>
          <p:txBody>
            <a:bodyPr/>
            <a:lstStyle/>
            <a:p>
              <a:endParaRPr lang="en-US"/>
            </a:p>
          </p:txBody>
        </p:sp>
        <p:sp>
          <p:nvSpPr>
            <p:cNvPr id="3087" name="Freeform 15"/>
            <p:cNvSpPr>
              <a:spLocks/>
            </p:cNvSpPr>
            <p:nvPr/>
          </p:nvSpPr>
          <p:spPr bwMode="auto">
            <a:xfrm>
              <a:off x="336" y="2016"/>
              <a:ext cx="1" cy="336"/>
            </a:xfrm>
            <a:custGeom>
              <a:avLst/>
              <a:gdLst/>
              <a:ahLst/>
              <a:cxnLst>
                <a:cxn ang="0">
                  <a:pos x="0" y="0"/>
                </a:cxn>
                <a:cxn ang="0">
                  <a:pos x="0" y="192"/>
                </a:cxn>
                <a:cxn ang="0">
                  <a:pos x="0" y="336"/>
                </a:cxn>
              </a:cxnLst>
              <a:rect l="0" t="0" r="r" b="b"/>
              <a:pathLst>
                <a:path w="1" h="336">
                  <a:moveTo>
                    <a:pt x="0" y="0"/>
                  </a:moveTo>
                  <a:cubicBezTo>
                    <a:pt x="0" y="68"/>
                    <a:pt x="0" y="136"/>
                    <a:pt x="0" y="192"/>
                  </a:cubicBezTo>
                  <a:cubicBezTo>
                    <a:pt x="0" y="248"/>
                    <a:pt x="0" y="292"/>
                    <a:pt x="0" y="336"/>
                  </a:cubicBezTo>
                </a:path>
              </a:pathLst>
            </a:custGeom>
            <a:noFill/>
            <a:ln w="28575">
              <a:solidFill>
                <a:schemeClr val="tx1"/>
              </a:solidFill>
              <a:round/>
              <a:headEnd/>
              <a:tailEnd/>
            </a:ln>
            <a:effectLst/>
          </p:spPr>
          <p:txBody>
            <a:bodyPr/>
            <a:lstStyle/>
            <a:p>
              <a:endParaRPr lang="en-US"/>
            </a:p>
          </p:txBody>
        </p:sp>
      </p:grpSp>
      <p:grpSp>
        <p:nvGrpSpPr>
          <p:cNvPr id="4" name="Group 16"/>
          <p:cNvGrpSpPr>
            <a:grpSpLocks/>
          </p:cNvGrpSpPr>
          <p:nvPr/>
        </p:nvGrpSpPr>
        <p:grpSpPr bwMode="auto">
          <a:xfrm>
            <a:off x="381000" y="3200400"/>
            <a:ext cx="152400" cy="762000"/>
            <a:chOff x="240" y="1872"/>
            <a:chExt cx="144" cy="480"/>
          </a:xfrm>
        </p:grpSpPr>
        <p:sp>
          <p:nvSpPr>
            <p:cNvPr id="3089" name="Oval 17"/>
            <p:cNvSpPr>
              <a:spLocks noChangeArrowheads="1"/>
            </p:cNvSpPr>
            <p:nvPr/>
          </p:nvSpPr>
          <p:spPr bwMode="auto">
            <a:xfrm>
              <a:off x="240" y="1872"/>
              <a:ext cx="144" cy="144"/>
            </a:xfrm>
            <a:prstGeom prst="ellipse">
              <a:avLst/>
            </a:prstGeom>
            <a:solidFill>
              <a:srgbClr val="003366"/>
            </a:solidFill>
            <a:ln w="28575">
              <a:solidFill>
                <a:schemeClr val="tx1"/>
              </a:solidFill>
              <a:round/>
              <a:headEnd/>
              <a:tailEnd/>
            </a:ln>
            <a:effectLst/>
          </p:spPr>
          <p:txBody>
            <a:bodyPr wrap="none" anchor="ctr"/>
            <a:lstStyle/>
            <a:p>
              <a:endParaRPr lang="en-US"/>
            </a:p>
          </p:txBody>
        </p:sp>
        <p:sp>
          <p:nvSpPr>
            <p:cNvPr id="3090" name="Freeform 18"/>
            <p:cNvSpPr>
              <a:spLocks/>
            </p:cNvSpPr>
            <p:nvPr/>
          </p:nvSpPr>
          <p:spPr bwMode="auto">
            <a:xfrm>
              <a:off x="240" y="2016"/>
              <a:ext cx="48" cy="336"/>
            </a:xfrm>
            <a:custGeom>
              <a:avLst/>
              <a:gdLst/>
              <a:ahLst/>
              <a:cxnLst>
                <a:cxn ang="0">
                  <a:pos x="48" y="0"/>
                </a:cxn>
                <a:cxn ang="0">
                  <a:pos x="0" y="192"/>
                </a:cxn>
                <a:cxn ang="0">
                  <a:pos x="48" y="336"/>
                </a:cxn>
              </a:cxnLst>
              <a:rect l="0" t="0" r="r" b="b"/>
              <a:pathLst>
                <a:path w="48" h="336">
                  <a:moveTo>
                    <a:pt x="48" y="0"/>
                  </a:moveTo>
                  <a:cubicBezTo>
                    <a:pt x="24" y="68"/>
                    <a:pt x="0" y="136"/>
                    <a:pt x="0" y="192"/>
                  </a:cubicBezTo>
                  <a:cubicBezTo>
                    <a:pt x="0" y="248"/>
                    <a:pt x="24" y="292"/>
                    <a:pt x="48" y="336"/>
                  </a:cubicBezTo>
                </a:path>
              </a:pathLst>
            </a:custGeom>
            <a:noFill/>
            <a:ln w="28575">
              <a:solidFill>
                <a:schemeClr val="tx1"/>
              </a:solidFill>
              <a:round/>
              <a:headEnd/>
              <a:tailEnd/>
            </a:ln>
            <a:effectLst/>
          </p:spPr>
          <p:txBody>
            <a:bodyPr/>
            <a:lstStyle/>
            <a:p>
              <a:endParaRPr lang="en-US"/>
            </a:p>
          </p:txBody>
        </p:sp>
        <p:sp>
          <p:nvSpPr>
            <p:cNvPr id="3091" name="Freeform 19"/>
            <p:cNvSpPr>
              <a:spLocks/>
            </p:cNvSpPr>
            <p:nvPr/>
          </p:nvSpPr>
          <p:spPr bwMode="auto">
            <a:xfrm>
              <a:off x="336" y="2016"/>
              <a:ext cx="1" cy="336"/>
            </a:xfrm>
            <a:custGeom>
              <a:avLst/>
              <a:gdLst/>
              <a:ahLst/>
              <a:cxnLst>
                <a:cxn ang="0">
                  <a:pos x="0" y="0"/>
                </a:cxn>
                <a:cxn ang="0">
                  <a:pos x="0" y="192"/>
                </a:cxn>
                <a:cxn ang="0">
                  <a:pos x="0" y="336"/>
                </a:cxn>
              </a:cxnLst>
              <a:rect l="0" t="0" r="r" b="b"/>
              <a:pathLst>
                <a:path w="1" h="336">
                  <a:moveTo>
                    <a:pt x="0" y="0"/>
                  </a:moveTo>
                  <a:cubicBezTo>
                    <a:pt x="0" y="68"/>
                    <a:pt x="0" y="136"/>
                    <a:pt x="0" y="192"/>
                  </a:cubicBezTo>
                  <a:cubicBezTo>
                    <a:pt x="0" y="248"/>
                    <a:pt x="0" y="292"/>
                    <a:pt x="0" y="336"/>
                  </a:cubicBezTo>
                </a:path>
              </a:pathLst>
            </a:custGeom>
            <a:noFill/>
            <a:ln w="28575">
              <a:solidFill>
                <a:schemeClr val="tx1"/>
              </a:solidFill>
              <a:round/>
              <a:headEnd/>
              <a:tailEnd/>
            </a:ln>
            <a:effectLst/>
          </p:spPr>
          <p:txBody>
            <a:bodyPr/>
            <a:lstStyle/>
            <a:p>
              <a:endParaRPr lang="en-US"/>
            </a:p>
          </p:txBody>
        </p:sp>
      </p:grpSp>
      <p:grpSp>
        <p:nvGrpSpPr>
          <p:cNvPr id="5" name="Group 20"/>
          <p:cNvGrpSpPr>
            <a:grpSpLocks/>
          </p:cNvGrpSpPr>
          <p:nvPr/>
        </p:nvGrpSpPr>
        <p:grpSpPr bwMode="auto">
          <a:xfrm>
            <a:off x="533400" y="3200400"/>
            <a:ext cx="152400" cy="762000"/>
            <a:chOff x="240" y="1872"/>
            <a:chExt cx="144" cy="480"/>
          </a:xfrm>
        </p:grpSpPr>
        <p:sp>
          <p:nvSpPr>
            <p:cNvPr id="3093" name="Oval 21"/>
            <p:cNvSpPr>
              <a:spLocks noChangeArrowheads="1"/>
            </p:cNvSpPr>
            <p:nvPr/>
          </p:nvSpPr>
          <p:spPr bwMode="auto">
            <a:xfrm>
              <a:off x="240" y="1872"/>
              <a:ext cx="144" cy="144"/>
            </a:xfrm>
            <a:prstGeom prst="ellipse">
              <a:avLst/>
            </a:prstGeom>
            <a:solidFill>
              <a:srgbClr val="003366"/>
            </a:solidFill>
            <a:ln w="28575">
              <a:solidFill>
                <a:schemeClr val="tx1"/>
              </a:solidFill>
              <a:round/>
              <a:headEnd/>
              <a:tailEnd/>
            </a:ln>
            <a:effectLst/>
          </p:spPr>
          <p:txBody>
            <a:bodyPr wrap="none" anchor="ctr"/>
            <a:lstStyle/>
            <a:p>
              <a:endParaRPr lang="en-US"/>
            </a:p>
          </p:txBody>
        </p:sp>
        <p:sp>
          <p:nvSpPr>
            <p:cNvPr id="3094" name="Freeform 22"/>
            <p:cNvSpPr>
              <a:spLocks/>
            </p:cNvSpPr>
            <p:nvPr/>
          </p:nvSpPr>
          <p:spPr bwMode="auto">
            <a:xfrm>
              <a:off x="240" y="2016"/>
              <a:ext cx="48" cy="336"/>
            </a:xfrm>
            <a:custGeom>
              <a:avLst/>
              <a:gdLst/>
              <a:ahLst/>
              <a:cxnLst>
                <a:cxn ang="0">
                  <a:pos x="48" y="0"/>
                </a:cxn>
                <a:cxn ang="0">
                  <a:pos x="0" y="192"/>
                </a:cxn>
                <a:cxn ang="0">
                  <a:pos x="48" y="336"/>
                </a:cxn>
              </a:cxnLst>
              <a:rect l="0" t="0" r="r" b="b"/>
              <a:pathLst>
                <a:path w="48" h="336">
                  <a:moveTo>
                    <a:pt x="48" y="0"/>
                  </a:moveTo>
                  <a:cubicBezTo>
                    <a:pt x="24" y="68"/>
                    <a:pt x="0" y="136"/>
                    <a:pt x="0" y="192"/>
                  </a:cubicBezTo>
                  <a:cubicBezTo>
                    <a:pt x="0" y="248"/>
                    <a:pt x="24" y="292"/>
                    <a:pt x="48" y="336"/>
                  </a:cubicBezTo>
                </a:path>
              </a:pathLst>
            </a:custGeom>
            <a:noFill/>
            <a:ln w="28575">
              <a:solidFill>
                <a:schemeClr val="tx1"/>
              </a:solidFill>
              <a:round/>
              <a:headEnd/>
              <a:tailEnd/>
            </a:ln>
            <a:effectLst/>
          </p:spPr>
          <p:txBody>
            <a:bodyPr/>
            <a:lstStyle/>
            <a:p>
              <a:endParaRPr lang="en-US"/>
            </a:p>
          </p:txBody>
        </p:sp>
        <p:sp>
          <p:nvSpPr>
            <p:cNvPr id="3095" name="Freeform 23"/>
            <p:cNvSpPr>
              <a:spLocks/>
            </p:cNvSpPr>
            <p:nvPr/>
          </p:nvSpPr>
          <p:spPr bwMode="auto">
            <a:xfrm>
              <a:off x="336" y="2016"/>
              <a:ext cx="1" cy="336"/>
            </a:xfrm>
            <a:custGeom>
              <a:avLst/>
              <a:gdLst/>
              <a:ahLst/>
              <a:cxnLst>
                <a:cxn ang="0">
                  <a:pos x="0" y="0"/>
                </a:cxn>
                <a:cxn ang="0">
                  <a:pos x="0" y="192"/>
                </a:cxn>
                <a:cxn ang="0">
                  <a:pos x="0" y="336"/>
                </a:cxn>
              </a:cxnLst>
              <a:rect l="0" t="0" r="r" b="b"/>
              <a:pathLst>
                <a:path w="1" h="336">
                  <a:moveTo>
                    <a:pt x="0" y="0"/>
                  </a:moveTo>
                  <a:cubicBezTo>
                    <a:pt x="0" y="68"/>
                    <a:pt x="0" y="136"/>
                    <a:pt x="0" y="192"/>
                  </a:cubicBezTo>
                  <a:cubicBezTo>
                    <a:pt x="0" y="248"/>
                    <a:pt x="0" y="292"/>
                    <a:pt x="0" y="336"/>
                  </a:cubicBezTo>
                </a:path>
              </a:pathLst>
            </a:custGeom>
            <a:noFill/>
            <a:ln w="28575">
              <a:solidFill>
                <a:schemeClr val="tx1"/>
              </a:solidFill>
              <a:round/>
              <a:headEnd/>
              <a:tailEnd/>
            </a:ln>
            <a:effectLst/>
          </p:spPr>
          <p:txBody>
            <a:bodyPr/>
            <a:lstStyle/>
            <a:p>
              <a:endParaRPr lang="en-US"/>
            </a:p>
          </p:txBody>
        </p:sp>
      </p:grpSp>
      <p:grpSp>
        <p:nvGrpSpPr>
          <p:cNvPr id="6" name="Group 24"/>
          <p:cNvGrpSpPr>
            <a:grpSpLocks/>
          </p:cNvGrpSpPr>
          <p:nvPr/>
        </p:nvGrpSpPr>
        <p:grpSpPr bwMode="auto">
          <a:xfrm>
            <a:off x="685800" y="3200400"/>
            <a:ext cx="152400" cy="762000"/>
            <a:chOff x="240" y="1872"/>
            <a:chExt cx="144" cy="480"/>
          </a:xfrm>
        </p:grpSpPr>
        <p:sp>
          <p:nvSpPr>
            <p:cNvPr id="3097" name="Oval 25"/>
            <p:cNvSpPr>
              <a:spLocks noChangeArrowheads="1"/>
            </p:cNvSpPr>
            <p:nvPr/>
          </p:nvSpPr>
          <p:spPr bwMode="auto">
            <a:xfrm>
              <a:off x="240" y="1872"/>
              <a:ext cx="144" cy="144"/>
            </a:xfrm>
            <a:prstGeom prst="ellipse">
              <a:avLst/>
            </a:prstGeom>
            <a:solidFill>
              <a:srgbClr val="003366"/>
            </a:solidFill>
            <a:ln w="28575">
              <a:solidFill>
                <a:schemeClr val="tx1"/>
              </a:solidFill>
              <a:round/>
              <a:headEnd/>
              <a:tailEnd/>
            </a:ln>
            <a:effectLst/>
          </p:spPr>
          <p:txBody>
            <a:bodyPr wrap="none" anchor="ctr"/>
            <a:lstStyle/>
            <a:p>
              <a:endParaRPr lang="en-US"/>
            </a:p>
          </p:txBody>
        </p:sp>
        <p:sp>
          <p:nvSpPr>
            <p:cNvPr id="3098" name="Freeform 26"/>
            <p:cNvSpPr>
              <a:spLocks/>
            </p:cNvSpPr>
            <p:nvPr/>
          </p:nvSpPr>
          <p:spPr bwMode="auto">
            <a:xfrm>
              <a:off x="240" y="2016"/>
              <a:ext cx="48" cy="336"/>
            </a:xfrm>
            <a:custGeom>
              <a:avLst/>
              <a:gdLst/>
              <a:ahLst/>
              <a:cxnLst>
                <a:cxn ang="0">
                  <a:pos x="48" y="0"/>
                </a:cxn>
                <a:cxn ang="0">
                  <a:pos x="0" y="192"/>
                </a:cxn>
                <a:cxn ang="0">
                  <a:pos x="48" y="336"/>
                </a:cxn>
              </a:cxnLst>
              <a:rect l="0" t="0" r="r" b="b"/>
              <a:pathLst>
                <a:path w="48" h="336">
                  <a:moveTo>
                    <a:pt x="48" y="0"/>
                  </a:moveTo>
                  <a:cubicBezTo>
                    <a:pt x="24" y="68"/>
                    <a:pt x="0" y="136"/>
                    <a:pt x="0" y="192"/>
                  </a:cubicBezTo>
                  <a:cubicBezTo>
                    <a:pt x="0" y="248"/>
                    <a:pt x="24" y="292"/>
                    <a:pt x="48" y="336"/>
                  </a:cubicBezTo>
                </a:path>
              </a:pathLst>
            </a:custGeom>
            <a:noFill/>
            <a:ln w="28575">
              <a:solidFill>
                <a:schemeClr val="tx1"/>
              </a:solidFill>
              <a:round/>
              <a:headEnd/>
              <a:tailEnd/>
            </a:ln>
            <a:effectLst/>
          </p:spPr>
          <p:txBody>
            <a:bodyPr/>
            <a:lstStyle/>
            <a:p>
              <a:endParaRPr lang="en-US"/>
            </a:p>
          </p:txBody>
        </p:sp>
        <p:sp>
          <p:nvSpPr>
            <p:cNvPr id="3099" name="Freeform 27"/>
            <p:cNvSpPr>
              <a:spLocks/>
            </p:cNvSpPr>
            <p:nvPr/>
          </p:nvSpPr>
          <p:spPr bwMode="auto">
            <a:xfrm>
              <a:off x="336" y="2016"/>
              <a:ext cx="1" cy="336"/>
            </a:xfrm>
            <a:custGeom>
              <a:avLst/>
              <a:gdLst/>
              <a:ahLst/>
              <a:cxnLst>
                <a:cxn ang="0">
                  <a:pos x="0" y="0"/>
                </a:cxn>
                <a:cxn ang="0">
                  <a:pos x="0" y="192"/>
                </a:cxn>
                <a:cxn ang="0">
                  <a:pos x="0" y="336"/>
                </a:cxn>
              </a:cxnLst>
              <a:rect l="0" t="0" r="r" b="b"/>
              <a:pathLst>
                <a:path w="1" h="336">
                  <a:moveTo>
                    <a:pt x="0" y="0"/>
                  </a:moveTo>
                  <a:cubicBezTo>
                    <a:pt x="0" y="68"/>
                    <a:pt x="0" y="136"/>
                    <a:pt x="0" y="192"/>
                  </a:cubicBezTo>
                  <a:cubicBezTo>
                    <a:pt x="0" y="248"/>
                    <a:pt x="0" y="292"/>
                    <a:pt x="0" y="336"/>
                  </a:cubicBezTo>
                </a:path>
              </a:pathLst>
            </a:custGeom>
            <a:noFill/>
            <a:ln w="28575">
              <a:solidFill>
                <a:schemeClr val="tx1"/>
              </a:solidFill>
              <a:round/>
              <a:headEnd/>
              <a:tailEnd/>
            </a:ln>
            <a:effectLst/>
          </p:spPr>
          <p:txBody>
            <a:bodyPr/>
            <a:lstStyle/>
            <a:p>
              <a:endParaRPr lang="en-US"/>
            </a:p>
          </p:txBody>
        </p:sp>
      </p:grpSp>
      <p:grpSp>
        <p:nvGrpSpPr>
          <p:cNvPr id="7" name="Group 28"/>
          <p:cNvGrpSpPr>
            <a:grpSpLocks/>
          </p:cNvGrpSpPr>
          <p:nvPr/>
        </p:nvGrpSpPr>
        <p:grpSpPr bwMode="auto">
          <a:xfrm>
            <a:off x="838200" y="3200400"/>
            <a:ext cx="152400" cy="762000"/>
            <a:chOff x="240" y="1872"/>
            <a:chExt cx="144" cy="480"/>
          </a:xfrm>
        </p:grpSpPr>
        <p:sp>
          <p:nvSpPr>
            <p:cNvPr id="3101" name="Oval 29"/>
            <p:cNvSpPr>
              <a:spLocks noChangeArrowheads="1"/>
            </p:cNvSpPr>
            <p:nvPr/>
          </p:nvSpPr>
          <p:spPr bwMode="auto">
            <a:xfrm>
              <a:off x="240" y="1872"/>
              <a:ext cx="144" cy="144"/>
            </a:xfrm>
            <a:prstGeom prst="ellipse">
              <a:avLst/>
            </a:prstGeom>
            <a:solidFill>
              <a:srgbClr val="003366"/>
            </a:solidFill>
            <a:ln w="28575">
              <a:solidFill>
                <a:schemeClr val="tx1"/>
              </a:solidFill>
              <a:round/>
              <a:headEnd/>
              <a:tailEnd/>
            </a:ln>
            <a:effectLst/>
          </p:spPr>
          <p:txBody>
            <a:bodyPr wrap="none" anchor="ctr"/>
            <a:lstStyle/>
            <a:p>
              <a:endParaRPr lang="en-US"/>
            </a:p>
          </p:txBody>
        </p:sp>
        <p:sp>
          <p:nvSpPr>
            <p:cNvPr id="3102" name="Freeform 30"/>
            <p:cNvSpPr>
              <a:spLocks/>
            </p:cNvSpPr>
            <p:nvPr/>
          </p:nvSpPr>
          <p:spPr bwMode="auto">
            <a:xfrm>
              <a:off x="240" y="2016"/>
              <a:ext cx="48" cy="336"/>
            </a:xfrm>
            <a:custGeom>
              <a:avLst/>
              <a:gdLst/>
              <a:ahLst/>
              <a:cxnLst>
                <a:cxn ang="0">
                  <a:pos x="48" y="0"/>
                </a:cxn>
                <a:cxn ang="0">
                  <a:pos x="0" y="192"/>
                </a:cxn>
                <a:cxn ang="0">
                  <a:pos x="48" y="336"/>
                </a:cxn>
              </a:cxnLst>
              <a:rect l="0" t="0" r="r" b="b"/>
              <a:pathLst>
                <a:path w="48" h="336">
                  <a:moveTo>
                    <a:pt x="48" y="0"/>
                  </a:moveTo>
                  <a:cubicBezTo>
                    <a:pt x="24" y="68"/>
                    <a:pt x="0" y="136"/>
                    <a:pt x="0" y="192"/>
                  </a:cubicBezTo>
                  <a:cubicBezTo>
                    <a:pt x="0" y="248"/>
                    <a:pt x="24" y="292"/>
                    <a:pt x="48" y="336"/>
                  </a:cubicBezTo>
                </a:path>
              </a:pathLst>
            </a:custGeom>
            <a:noFill/>
            <a:ln w="28575">
              <a:solidFill>
                <a:schemeClr val="tx1"/>
              </a:solidFill>
              <a:round/>
              <a:headEnd/>
              <a:tailEnd/>
            </a:ln>
            <a:effectLst/>
          </p:spPr>
          <p:txBody>
            <a:bodyPr/>
            <a:lstStyle/>
            <a:p>
              <a:endParaRPr lang="en-US"/>
            </a:p>
          </p:txBody>
        </p:sp>
        <p:sp>
          <p:nvSpPr>
            <p:cNvPr id="3103" name="Freeform 31"/>
            <p:cNvSpPr>
              <a:spLocks/>
            </p:cNvSpPr>
            <p:nvPr/>
          </p:nvSpPr>
          <p:spPr bwMode="auto">
            <a:xfrm>
              <a:off x="336" y="2016"/>
              <a:ext cx="1" cy="336"/>
            </a:xfrm>
            <a:custGeom>
              <a:avLst/>
              <a:gdLst/>
              <a:ahLst/>
              <a:cxnLst>
                <a:cxn ang="0">
                  <a:pos x="0" y="0"/>
                </a:cxn>
                <a:cxn ang="0">
                  <a:pos x="0" y="192"/>
                </a:cxn>
                <a:cxn ang="0">
                  <a:pos x="0" y="336"/>
                </a:cxn>
              </a:cxnLst>
              <a:rect l="0" t="0" r="r" b="b"/>
              <a:pathLst>
                <a:path w="1" h="336">
                  <a:moveTo>
                    <a:pt x="0" y="0"/>
                  </a:moveTo>
                  <a:cubicBezTo>
                    <a:pt x="0" y="68"/>
                    <a:pt x="0" y="136"/>
                    <a:pt x="0" y="192"/>
                  </a:cubicBezTo>
                  <a:cubicBezTo>
                    <a:pt x="0" y="248"/>
                    <a:pt x="0" y="292"/>
                    <a:pt x="0" y="336"/>
                  </a:cubicBezTo>
                </a:path>
              </a:pathLst>
            </a:custGeom>
            <a:noFill/>
            <a:ln w="28575">
              <a:solidFill>
                <a:schemeClr val="tx1"/>
              </a:solidFill>
              <a:round/>
              <a:headEnd/>
              <a:tailEnd/>
            </a:ln>
            <a:effectLst/>
          </p:spPr>
          <p:txBody>
            <a:bodyPr/>
            <a:lstStyle/>
            <a:p>
              <a:endParaRPr lang="en-US"/>
            </a:p>
          </p:txBody>
        </p:sp>
      </p:grpSp>
      <p:grpSp>
        <p:nvGrpSpPr>
          <p:cNvPr id="8" name="Group 32"/>
          <p:cNvGrpSpPr>
            <a:grpSpLocks/>
          </p:cNvGrpSpPr>
          <p:nvPr/>
        </p:nvGrpSpPr>
        <p:grpSpPr bwMode="auto">
          <a:xfrm>
            <a:off x="3657600" y="3200400"/>
            <a:ext cx="152400" cy="762000"/>
            <a:chOff x="240" y="1872"/>
            <a:chExt cx="144" cy="480"/>
          </a:xfrm>
        </p:grpSpPr>
        <p:sp>
          <p:nvSpPr>
            <p:cNvPr id="3105" name="Oval 33"/>
            <p:cNvSpPr>
              <a:spLocks noChangeArrowheads="1"/>
            </p:cNvSpPr>
            <p:nvPr/>
          </p:nvSpPr>
          <p:spPr bwMode="auto">
            <a:xfrm>
              <a:off x="240" y="1872"/>
              <a:ext cx="144" cy="144"/>
            </a:xfrm>
            <a:prstGeom prst="ellipse">
              <a:avLst/>
            </a:prstGeom>
            <a:solidFill>
              <a:srgbClr val="003366"/>
            </a:solidFill>
            <a:ln w="28575">
              <a:solidFill>
                <a:schemeClr val="tx1"/>
              </a:solidFill>
              <a:round/>
              <a:headEnd/>
              <a:tailEnd/>
            </a:ln>
            <a:effectLst/>
          </p:spPr>
          <p:txBody>
            <a:bodyPr wrap="none" anchor="ctr"/>
            <a:lstStyle/>
            <a:p>
              <a:endParaRPr lang="en-US"/>
            </a:p>
          </p:txBody>
        </p:sp>
        <p:sp>
          <p:nvSpPr>
            <p:cNvPr id="3106" name="Freeform 34"/>
            <p:cNvSpPr>
              <a:spLocks/>
            </p:cNvSpPr>
            <p:nvPr/>
          </p:nvSpPr>
          <p:spPr bwMode="auto">
            <a:xfrm>
              <a:off x="240" y="2016"/>
              <a:ext cx="48" cy="336"/>
            </a:xfrm>
            <a:custGeom>
              <a:avLst/>
              <a:gdLst/>
              <a:ahLst/>
              <a:cxnLst>
                <a:cxn ang="0">
                  <a:pos x="48" y="0"/>
                </a:cxn>
                <a:cxn ang="0">
                  <a:pos x="0" y="192"/>
                </a:cxn>
                <a:cxn ang="0">
                  <a:pos x="48" y="336"/>
                </a:cxn>
              </a:cxnLst>
              <a:rect l="0" t="0" r="r" b="b"/>
              <a:pathLst>
                <a:path w="48" h="336">
                  <a:moveTo>
                    <a:pt x="48" y="0"/>
                  </a:moveTo>
                  <a:cubicBezTo>
                    <a:pt x="24" y="68"/>
                    <a:pt x="0" y="136"/>
                    <a:pt x="0" y="192"/>
                  </a:cubicBezTo>
                  <a:cubicBezTo>
                    <a:pt x="0" y="248"/>
                    <a:pt x="24" y="292"/>
                    <a:pt x="48" y="336"/>
                  </a:cubicBezTo>
                </a:path>
              </a:pathLst>
            </a:custGeom>
            <a:noFill/>
            <a:ln w="28575">
              <a:solidFill>
                <a:schemeClr val="tx1"/>
              </a:solidFill>
              <a:round/>
              <a:headEnd/>
              <a:tailEnd/>
            </a:ln>
            <a:effectLst/>
          </p:spPr>
          <p:txBody>
            <a:bodyPr/>
            <a:lstStyle/>
            <a:p>
              <a:endParaRPr lang="en-US"/>
            </a:p>
          </p:txBody>
        </p:sp>
        <p:sp>
          <p:nvSpPr>
            <p:cNvPr id="3107" name="Freeform 35"/>
            <p:cNvSpPr>
              <a:spLocks/>
            </p:cNvSpPr>
            <p:nvPr/>
          </p:nvSpPr>
          <p:spPr bwMode="auto">
            <a:xfrm>
              <a:off x="336" y="2016"/>
              <a:ext cx="1" cy="336"/>
            </a:xfrm>
            <a:custGeom>
              <a:avLst/>
              <a:gdLst/>
              <a:ahLst/>
              <a:cxnLst>
                <a:cxn ang="0">
                  <a:pos x="0" y="0"/>
                </a:cxn>
                <a:cxn ang="0">
                  <a:pos x="0" y="192"/>
                </a:cxn>
                <a:cxn ang="0">
                  <a:pos x="0" y="336"/>
                </a:cxn>
              </a:cxnLst>
              <a:rect l="0" t="0" r="r" b="b"/>
              <a:pathLst>
                <a:path w="1" h="336">
                  <a:moveTo>
                    <a:pt x="0" y="0"/>
                  </a:moveTo>
                  <a:cubicBezTo>
                    <a:pt x="0" y="68"/>
                    <a:pt x="0" y="136"/>
                    <a:pt x="0" y="192"/>
                  </a:cubicBezTo>
                  <a:cubicBezTo>
                    <a:pt x="0" y="248"/>
                    <a:pt x="0" y="292"/>
                    <a:pt x="0" y="336"/>
                  </a:cubicBezTo>
                </a:path>
              </a:pathLst>
            </a:custGeom>
            <a:noFill/>
            <a:ln w="28575">
              <a:solidFill>
                <a:schemeClr val="tx1"/>
              </a:solidFill>
              <a:round/>
              <a:headEnd/>
              <a:tailEnd/>
            </a:ln>
            <a:effectLst/>
          </p:spPr>
          <p:txBody>
            <a:bodyPr/>
            <a:lstStyle/>
            <a:p>
              <a:endParaRPr lang="en-US"/>
            </a:p>
          </p:txBody>
        </p:sp>
      </p:grpSp>
      <p:grpSp>
        <p:nvGrpSpPr>
          <p:cNvPr id="9" name="Group 36"/>
          <p:cNvGrpSpPr>
            <a:grpSpLocks/>
          </p:cNvGrpSpPr>
          <p:nvPr/>
        </p:nvGrpSpPr>
        <p:grpSpPr bwMode="auto">
          <a:xfrm>
            <a:off x="3810000" y="3200400"/>
            <a:ext cx="152400" cy="762000"/>
            <a:chOff x="240" y="1872"/>
            <a:chExt cx="144" cy="480"/>
          </a:xfrm>
        </p:grpSpPr>
        <p:sp>
          <p:nvSpPr>
            <p:cNvPr id="3109" name="Oval 37"/>
            <p:cNvSpPr>
              <a:spLocks noChangeArrowheads="1"/>
            </p:cNvSpPr>
            <p:nvPr/>
          </p:nvSpPr>
          <p:spPr bwMode="auto">
            <a:xfrm>
              <a:off x="240" y="1872"/>
              <a:ext cx="144" cy="144"/>
            </a:xfrm>
            <a:prstGeom prst="ellipse">
              <a:avLst/>
            </a:prstGeom>
            <a:solidFill>
              <a:srgbClr val="003366"/>
            </a:solidFill>
            <a:ln w="28575">
              <a:solidFill>
                <a:schemeClr val="tx1"/>
              </a:solidFill>
              <a:round/>
              <a:headEnd/>
              <a:tailEnd/>
            </a:ln>
            <a:effectLst/>
          </p:spPr>
          <p:txBody>
            <a:bodyPr wrap="none" anchor="ctr"/>
            <a:lstStyle/>
            <a:p>
              <a:endParaRPr lang="en-US"/>
            </a:p>
          </p:txBody>
        </p:sp>
        <p:sp>
          <p:nvSpPr>
            <p:cNvPr id="3110" name="Freeform 38"/>
            <p:cNvSpPr>
              <a:spLocks/>
            </p:cNvSpPr>
            <p:nvPr/>
          </p:nvSpPr>
          <p:spPr bwMode="auto">
            <a:xfrm>
              <a:off x="240" y="2016"/>
              <a:ext cx="48" cy="336"/>
            </a:xfrm>
            <a:custGeom>
              <a:avLst/>
              <a:gdLst/>
              <a:ahLst/>
              <a:cxnLst>
                <a:cxn ang="0">
                  <a:pos x="48" y="0"/>
                </a:cxn>
                <a:cxn ang="0">
                  <a:pos x="0" y="192"/>
                </a:cxn>
                <a:cxn ang="0">
                  <a:pos x="48" y="336"/>
                </a:cxn>
              </a:cxnLst>
              <a:rect l="0" t="0" r="r" b="b"/>
              <a:pathLst>
                <a:path w="48" h="336">
                  <a:moveTo>
                    <a:pt x="48" y="0"/>
                  </a:moveTo>
                  <a:cubicBezTo>
                    <a:pt x="24" y="68"/>
                    <a:pt x="0" y="136"/>
                    <a:pt x="0" y="192"/>
                  </a:cubicBezTo>
                  <a:cubicBezTo>
                    <a:pt x="0" y="248"/>
                    <a:pt x="24" y="292"/>
                    <a:pt x="48" y="336"/>
                  </a:cubicBezTo>
                </a:path>
              </a:pathLst>
            </a:custGeom>
            <a:noFill/>
            <a:ln w="28575">
              <a:solidFill>
                <a:schemeClr val="tx1"/>
              </a:solidFill>
              <a:round/>
              <a:headEnd/>
              <a:tailEnd/>
            </a:ln>
            <a:effectLst/>
          </p:spPr>
          <p:txBody>
            <a:bodyPr/>
            <a:lstStyle/>
            <a:p>
              <a:endParaRPr lang="en-US"/>
            </a:p>
          </p:txBody>
        </p:sp>
        <p:sp>
          <p:nvSpPr>
            <p:cNvPr id="3111" name="Freeform 39"/>
            <p:cNvSpPr>
              <a:spLocks/>
            </p:cNvSpPr>
            <p:nvPr/>
          </p:nvSpPr>
          <p:spPr bwMode="auto">
            <a:xfrm>
              <a:off x="336" y="2016"/>
              <a:ext cx="1" cy="336"/>
            </a:xfrm>
            <a:custGeom>
              <a:avLst/>
              <a:gdLst/>
              <a:ahLst/>
              <a:cxnLst>
                <a:cxn ang="0">
                  <a:pos x="0" y="0"/>
                </a:cxn>
                <a:cxn ang="0">
                  <a:pos x="0" y="192"/>
                </a:cxn>
                <a:cxn ang="0">
                  <a:pos x="0" y="336"/>
                </a:cxn>
              </a:cxnLst>
              <a:rect l="0" t="0" r="r" b="b"/>
              <a:pathLst>
                <a:path w="1" h="336">
                  <a:moveTo>
                    <a:pt x="0" y="0"/>
                  </a:moveTo>
                  <a:cubicBezTo>
                    <a:pt x="0" y="68"/>
                    <a:pt x="0" y="136"/>
                    <a:pt x="0" y="192"/>
                  </a:cubicBezTo>
                  <a:cubicBezTo>
                    <a:pt x="0" y="248"/>
                    <a:pt x="0" y="292"/>
                    <a:pt x="0" y="336"/>
                  </a:cubicBezTo>
                </a:path>
              </a:pathLst>
            </a:custGeom>
            <a:noFill/>
            <a:ln w="28575">
              <a:solidFill>
                <a:schemeClr val="tx1"/>
              </a:solidFill>
              <a:round/>
              <a:headEnd/>
              <a:tailEnd/>
            </a:ln>
            <a:effectLst/>
          </p:spPr>
          <p:txBody>
            <a:bodyPr/>
            <a:lstStyle/>
            <a:p>
              <a:endParaRPr lang="en-US"/>
            </a:p>
          </p:txBody>
        </p:sp>
      </p:grpSp>
      <p:grpSp>
        <p:nvGrpSpPr>
          <p:cNvPr id="10" name="Group 40"/>
          <p:cNvGrpSpPr>
            <a:grpSpLocks/>
          </p:cNvGrpSpPr>
          <p:nvPr/>
        </p:nvGrpSpPr>
        <p:grpSpPr bwMode="auto">
          <a:xfrm>
            <a:off x="3962400" y="3200400"/>
            <a:ext cx="152400" cy="762000"/>
            <a:chOff x="240" y="1872"/>
            <a:chExt cx="144" cy="480"/>
          </a:xfrm>
        </p:grpSpPr>
        <p:sp>
          <p:nvSpPr>
            <p:cNvPr id="3113" name="Oval 41"/>
            <p:cNvSpPr>
              <a:spLocks noChangeArrowheads="1"/>
            </p:cNvSpPr>
            <p:nvPr/>
          </p:nvSpPr>
          <p:spPr bwMode="auto">
            <a:xfrm>
              <a:off x="240" y="1872"/>
              <a:ext cx="144" cy="144"/>
            </a:xfrm>
            <a:prstGeom prst="ellipse">
              <a:avLst/>
            </a:prstGeom>
            <a:solidFill>
              <a:srgbClr val="003366"/>
            </a:solidFill>
            <a:ln w="28575">
              <a:solidFill>
                <a:schemeClr val="tx1"/>
              </a:solidFill>
              <a:round/>
              <a:headEnd/>
              <a:tailEnd/>
            </a:ln>
            <a:effectLst/>
          </p:spPr>
          <p:txBody>
            <a:bodyPr wrap="none" anchor="ctr"/>
            <a:lstStyle/>
            <a:p>
              <a:endParaRPr lang="en-US"/>
            </a:p>
          </p:txBody>
        </p:sp>
        <p:sp>
          <p:nvSpPr>
            <p:cNvPr id="3114" name="Freeform 42"/>
            <p:cNvSpPr>
              <a:spLocks/>
            </p:cNvSpPr>
            <p:nvPr/>
          </p:nvSpPr>
          <p:spPr bwMode="auto">
            <a:xfrm>
              <a:off x="240" y="2016"/>
              <a:ext cx="48" cy="336"/>
            </a:xfrm>
            <a:custGeom>
              <a:avLst/>
              <a:gdLst/>
              <a:ahLst/>
              <a:cxnLst>
                <a:cxn ang="0">
                  <a:pos x="48" y="0"/>
                </a:cxn>
                <a:cxn ang="0">
                  <a:pos x="0" y="192"/>
                </a:cxn>
                <a:cxn ang="0">
                  <a:pos x="48" y="336"/>
                </a:cxn>
              </a:cxnLst>
              <a:rect l="0" t="0" r="r" b="b"/>
              <a:pathLst>
                <a:path w="48" h="336">
                  <a:moveTo>
                    <a:pt x="48" y="0"/>
                  </a:moveTo>
                  <a:cubicBezTo>
                    <a:pt x="24" y="68"/>
                    <a:pt x="0" y="136"/>
                    <a:pt x="0" y="192"/>
                  </a:cubicBezTo>
                  <a:cubicBezTo>
                    <a:pt x="0" y="248"/>
                    <a:pt x="24" y="292"/>
                    <a:pt x="48" y="336"/>
                  </a:cubicBezTo>
                </a:path>
              </a:pathLst>
            </a:custGeom>
            <a:noFill/>
            <a:ln w="28575">
              <a:solidFill>
                <a:schemeClr val="tx1"/>
              </a:solidFill>
              <a:round/>
              <a:headEnd/>
              <a:tailEnd/>
            </a:ln>
            <a:effectLst/>
          </p:spPr>
          <p:txBody>
            <a:bodyPr/>
            <a:lstStyle/>
            <a:p>
              <a:endParaRPr lang="en-US"/>
            </a:p>
          </p:txBody>
        </p:sp>
        <p:sp>
          <p:nvSpPr>
            <p:cNvPr id="3115" name="Freeform 43"/>
            <p:cNvSpPr>
              <a:spLocks/>
            </p:cNvSpPr>
            <p:nvPr/>
          </p:nvSpPr>
          <p:spPr bwMode="auto">
            <a:xfrm>
              <a:off x="336" y="2016"/>
              <a:ext cx="1" cy="336"/>
            </a:xfrm>
            <a:custGeom>
              <a:avLst/>
              <a:gdLst/>
              <a:ahLst/>
              <a:cxnLst>
                <a:cxn ang="0">
                  <a:pos x="0" y="0"/>
                </a:cxn>
                <a:cxn ang="0">
                  <a:pos x="0" y="192"/>
                </a:cxn>
                <a:cxn ang="0">
                  <a:pos x="0" y="336"/>
                </a:cxn>
              </a:cxnLst>
              <a:rect l="0" t="0" r="r" b="b"/>
              <a:pathLst>
                <a:path w="1" h="336">
                  <a:moveTo>
                    <a:pt x="0" y="0"/>
                  </a:moveTo>
                  <a:cubicBezTo>
                    <a:pt x="0" y="68"/>
                    <a:pt x="0" y="136"/>
                    <a:pt x="0" y="192"/>
                  </a:cubicBezTo>
                  <a:cubicBezTo>
                    <a:pt x="0" y="248"/>
                    <a:pt x="0" y="292"/>
                    <a:pt x="0" y="336"/>
                  </a:cubicBezTo>
                </a:path>
              </a:pathLst>
            </a:custGeom>
            <a:noFill/>
            <a:ln w="28575">
              <a:solidFill>
                <a:schemeClr val="tx1"/>
              </a:solidFill>
              <a:round/>
              <a:headEnd/>
              <a:tailEnd/>
            </a:ln>
            <a:effectLst/>
          </p:spPr>
          <p:txBody>
            <a:bodyPr/>
            <a:lstStyle/>
            <a:p>
              <a:endParaRPr lang="en-US"/>
            </a:p>
          </p:txBody>
        </p:sp>
      </p:grpSp>
      <p:grpSp>
        <p:nvGrpSpPr>
          <p:cNvPr id="11" name="Group 44"/>
          <p:cNvGrpSpPr>
            <a:grpSpLocks/>
          </p:cNvGrpSpPr>
          <p:nvPr/>
        </p:nvGrpSpPr>
        <p:grpSpPr bwMode="auto">
          <a:xfrm>
            <a:off x="4114800" y="3200400"/>
            <a:ext cx="152400" cy="762000"/>
            <a:chOff x="240" y="1872"/>
            <a:chExt cx="144" cy="480"/>
          </a:xfrm>
        </p:grpSpPr>
        <p:sp>
          <p:nvSpPr>
            <p:cNvPr id="3117" name="Oval 45"/>
            <p:cNvSpPr>
              <a:spLocks noChangeArrowheads="1"/>
            </p:cNvSpPr>
            <p:nvPr/>
          </p:nvSpPr>
          <p:spPr bwMode="auto">
            <a:xfrm>
              <a:off x="240" y="1872"/>
              <a:ext cx="144" cy="144"/>
            </a:xfrm>
            <a:prstGeom prst="ellipse">
              <a:avLst/>
            </a:prstGeom>
            <a:solidFill>
              <a:srgbClr val="003366"/>
            </a:solidFill>
            <a:ln w="28575">
              <a:solidFill>
                <a:schemeClr val="tx1"/>
              </a:solidFill>
              <a:round/>
              <a:headEnd/>
              <a:tailEnd/>
            </a:ln>
            <a:effectLst/>
          </p:spPr>
          <p:txBody>
            <a:bodyPr wrap="none" anchor="ctr"/>
            <a:lstStyle/>
            <a:p>
              <a:endParaRPr lang="en-US"/>
            </a:p>
          </p:txBody>
        </p:sp>
        <p:sp>
          <p:nvSpPr>
            <p:cNvPr id="3118" name="Freeform 46"/>
            <p:cNvSpPr>
              <a:spLocks/>
            </p:cNvSpPr>
            <p:nvPr/>
          </p:nvSpPr>
          <p:spPr bwMode="auto">
            <a:xfrm>
              <a:off x="240" y="2016"/>
              <a:ext cx="48" cy="336"/>
            </a:xfrm>
            <a:custGeom>
              <a:avLst/>
              <a:gdLst/>
              <a:ahLst/>
              <a:cxnLst>
                <a:cxn ang="0">
                  <a:pos x="48" y="0"/>
                </a:cxn>
                <a:cxn ang="0">
                  <a:pos x="0" y="192"/>
                </a:cxn>
                <a:cxn ang="0">
                  <a:pos x="48" y="336"/>
                </a:cxn>
              </a:cxnLst>
              <a:rect l="0" t="0" r="r" b="b"/>
              <a:pathLst>
                <a:path w="48" h="336">
                  <a:moveTo>
                    <a:pt x="48" y="0"/>
                  </a:moveTo>
                  <a:cubicBezTo>
                    <a:pt x="24" y="68"/>
                    <a:pt x="0" y="136"/>
                    <a:pt x="0" y="192"/>
                  </a:cubicBezTo>
                  <a:cubicBezTo>
                    <a:pt x="0" y="248"/>
                    <a:pt x="24" y="292"/>
                    <a:pt x="48" y="336"/>
                  </a:cubicBezTo>
                </a:path>
              </a:pathLst>
            </a:custGeom>
            <a:noFill/>
            <a:ln w="28575">
              <a:solidFill>
                <a:schemeClr val="tx1"/>
              </a:solidFill>
              <a:round/>
              <a:headEnd/>
              <a:tailEnd/>
            </a:ln>
            <a:effectLst/>
          </p:spPr>
          <p:txBody>
            <a:bodyPr/>
            <a:lstStyle/>
            <a:p>
              <a:endParaRPr lang="en-US"/>
            </a:p>
          </p:txBody>
        </p:sp>
        <p:sp>
          <p:nvSpPr>
            <p:cNvPr id="3119" name="Freeform 47"/>
            <p:cNvSpPr>
              <a:spLocks/>
            </p:cNvSpPr>
            <p:nvPr/>
          </p:nvSpPr>
          <p:spPr bwMode="auto">
            <a:xfrm>
              <a:off x="336" y="2016"/>
              <a:ext cx="1" cy="336"/>
            </a:xfrm>
            <a:custGeom>
              <a:avLst/>
              <a:gdLst/>
              <a:ahLst/>
              <a:cxnLst>
                <a:cxn ang="0">
                  <a:pos x="0" y="0"/>
                </a:cxn>
                <a:cxn ang="0">
                  <a:pos x="0" y="192"/>
                </a:cxn>
                <a:cxn ang="0">
                  <a:pos x="0" y="336"/>
                </a:cxn>
              </a:cxnLst>
              <a:rect l="0" t="0" r="r" b="b"/>
              <a:pathLst>
                <a:path w="1" h="336">
                  <a:moveTo>
                    <a:pt x="0" y="0"/>
                  </a:moveTo>
                  <a:cubicBezTo>
                    <a:pt x="0" y="68"/>
                    <a:pt x="0" y="136"/>
                    <a:pt x="0" y="192"/>
                  </a:cubicBezTo>
                  <a:cubicBezTo>
                    <a:pt x="0" y="248"/>
                    <a:pt x="0" y="292"/>
                    <a:pt x="0" y="336"/>
                  </a:cubicBezTo>
                </a:path>
              </a:pathLst>
            </a:custGeom>
            <a:noFill/>
            <a:ln w="28575">
              <a:solidFill>
                <a:schemeClr val="tx1"/>
              </a:solidFill>
              <a:round/>
              <a:headEnd/>
              <a:tailEnd/>
            </a:ln>
            <a:effectLst/>
          </p:spPr>
          <p:txBody>
            <a:bodyPr/>
            <a:lstStyle/>
            <a:p>
              <a:endParaRPr lang="en-US"/>
            </a:p>
          </p:txBody>
        </p:sp>
      </p:grpSp>
      <p:grpSp>
        <p:nvGrpSpPr>
          <p:cNvPr id="12" name="Group 48"/>
          <p:cNvGrpSpPr>
            <a:grpSpLocks/>
          </p:cNvGrpSpPr>
          <p:nvPr/>
        </p:nvGrpSpPr>
        <p:grpSpPr bwMode="auto">
          <a:xfrm>
            <a:off x="4267200" y="3200400"/>
            <a:ext cx="152400" cy="762000"/>
            <a:chOff x="240" y="1872"/>
            <a:chExt cx="144" cy="480"/>
          </a:xfrm>
        </p:grpSpPr>
        <p:sp>
          <p:nvSpPr>
            <p:cNvPr id="3121" name="Oval 49"/>
            <p:cNvSpPr>
              <a:spLocks noChangeArrowheads="1"/>
            </p:cNvSpPr>
            <p:nvPr/>
          </p:nvSpPr>
          <p:spPr bwMode="auto">
            <a:xfrm>
              <a:off x="240" y="1872"/>
              <a:ext cx="144" cy="144"/>
            </a:xfrm>
            <a:prstGeom prst="ellipse">
              <a:avLst/>
            </a:prstGeom>
            <a:solidFill>
              <a:srgbClr val="003366"/>
            </a:solidFill>
            <a:ln w="28575">
              <a:solidFill>
                <a:schemeClr val="tx1"/>
              </a:solidFill>
              <a:round/>
              <a:headEnd/>
              <a:tailEnd/>
            </a:ln>
            <a:effectLst/>
          </p:spPr>
          <p:txBody>
            <a:bodyPr wrap="none" anchor="ctr"/>
            <a:lstStyle/>
            <a:p>
              <a:endParaRPr lang="en-US"/>
            </a:p>
          </p:txBody>
        </p:sp>
        <p:sp>
          <p:nvSpPr>
            <p:cNvPr id="3122" name="Freeform 50"/>
            <p:cNvSpPr>
              <a:spLocks/>
            </p:cNvSpPr>
            <p:nvPr/>
          </p:nvSpPr>
          <p:spPr bwMode="auto">
            <a:xfrm>
              <a:off x="240" y="2016"/>
              <a:ext cx="48" cy="336"/>
            </a:xfrm>
            <a:custGeom>
              <a:avLst/>
              <a:gdLst/>
              <a:ahLst/>
              <a:cxnLst>
                <a:cxn ang="0">
                  <a:pos x="48" y="0"/>
                </a:cxn>
                <a:cxn ang="0">
                  <a:pos x="0" y="192"/>
                </a:cxn>
                <a:cxn ang="0">
                  <a:pos x="48" y="336"/>
                </a:cxn>
              </a:cxnLst>
              <a:rect l="0" t="0" r="r" b="b"/>
              <a:pathLst>
                <a:path w="48" h="336">
                  <a:moveTo>
                    <a:pt x="48" y="0"/>
                  </a:moveTo>
                  <a:cubicBezTo>
                    <a:pt x="24" y="68"/>
                    <a:pt x="0" y="136"/>
                    <a:pt x="0" y="192"/>
                  </a:cubicBezTo>
                  <a:cubicBezTo>
                    <a:pt x="0" y="248"/>
                    <a:pt x="24" y="292"/>
                    <a:pt x="48" y="336"/>
                  </a:cubicBezTo>
                </a:path>
              </a:pathLst>
            </a:custGeom>
            <a:noFill/>
            <a:ln w="28575">
              <a:solidFill>
                <a:schemeClr val="tx1"/>
              </a:solidFill>
              <a:round/>
              <a:headEnd/>
              <a:tailEnd/>
            </a:ln>
            <a:effectLst/>
          </p:spPr>
          <p:txBody>
            <a:bodyPr/>
            <a:lstStyle/>
            <a:p>
              <a:endParaRPr lang="en-US"/>
            </a:p>
          </p:txBody>
        </p:sp>
        <p:sp>
          <p:nvSpPr>
            <p:cNvPr id="3123" name="Freeform 51"/>
            <p:cNvSpPr>
              <a:spLocks/>
            </p:cNvSpPr>
            <p:nvPr/>
          </p:nvSpPr>
          <p:spPr bwMode="auto">
            <a:xfrm>
              <a:off x="336" y="2016"/>
              <a:ext cx="1" cy="336"/>
            </a:xfrm>
            <a:custGeom>
              <a:avLst/>
              <a:gdLst/>
              <a:ahLst/>
              <a:cxnLst>
                <a:cxn ang="0">
                  <a:pos x="0" y="0"/>
                </a:cxn>
                <a:cxn ang="0">
                  <a:pos x="0" y="192"/>
                </a:cxn>
                <a:cxn ang="0">
                  <a:pos x="0" y="336"/>
                </a:cxn>
              </a:cxnLst>
              <a:rect l="0" t="0" r="r" b="b"/>
              <a:pathLst>
                <a:path w="1" h="336">
                  <a:moveTo>
                    <a:pt x="0" y="0"/>
                  </a:moveTo>
                  <a:cubicBezTo>
                    <a:pt x="0" y="68"/>
                    <a:pt x="0" y="136"/>
                    <a:pt x="0" y="192"/>
                  </a:cubicBezTo>
                  <a:cubicBezTo>
                    <a:pt x="0" y="248"/>
                    <a:pt x="0" y="292"/>
                    <a:pt x="0" y="336"/>
                  </a:cubicBezTo>
                </a:path>
              </a:pathLst>
            </a:custGeom>
            <a:noFill/>
            <a:ln w="28575">
              <a:solidFill>
                <a:schemeClr val="tx1"/>
              </a:solidFill>
              <a:round/>
              <a:headEnd/>
              <a:tailEnd/>
            </a:ln>
            <a:effectLst/>
          </p:spPr>
          <p:txBody>
            <a:bodyPr/>
            <a:lstStyle/>
            <a:p>
              <a:endParaRPr lang="en-US"/>
            </a:p>
          </p:txBody>
        </p:sp>
      </p:grpSp>
      <p:grpSp>
        <p:nvGrpSpPr>
          <p:cNvPr id="13" name="Group 52"/>
          <p:cNvGrpSpPr>
            <a:grpSpLocks/>
          </p:cNvGrpSpPr>
          <p:nvPr/>
        </p:nvGrpSpPr>
        <p:grpSpPr bwMode="auto">
          <a:xfrm>
            <a:off x="76200" y="4033838"/>
            <a:ext cx="152400" cy="766762"/>
            <a:chOff x="1392" y="2880"/>
            <a:chExt cx="144" cy="480"/>
          </a:xfrm>
        </p:grpSpPr>
        <p:sp>
          <p:nvSpPr>
            <p:cNvPr id="3125" name="Oval 53"/>
            <p:cNvSpPr>
              <a:spLocks noChangeArrowheads="1"/>
            </p:cNvSpPr>
            <p:nvPr/>
          </p:nvSpPr>
          <p:spPr bwMode="auto">
            <a:xfrm>
              <a:off x="1392" y="3216"/>
              <a:ext cx="144" cy="144"/>
            </a:xfrm>
            <a:prstGeom prst="ellipse">
              <a:avLst/>
            </a:prstGeom>
            <a:solidFill>
              <a:srgbClr val="003366"/>
            </a:solidFill>
            <a:ln w="28575">
              <a:solidFill>
                <a:schemeClr val="tx1"/>
              </a:solidFill>
              <a:round/>
              <a:headEnd/>
              <a:tailEnd/>
            </a:ln>
            <a:effectLst/>
          </p:spPr>
          <p:txBody>
            <a:bodyPr wrap="none" anchor="ctr"/>
            <a:lstStyle/>
            <a:p>
              <a:endParaRPr lang="en-US"/>
            </a:p>
          </p:txBody>
        </p:sp>
        <p:sp>
          <p:nvSpPr>
            <p:cNvPr id="3126" name="Freeform 54"/>
            <p:cNvSpPr>
              <a:spLocks/>
            </p:cNvSpPr>
            <p:nvPr/>
          </p:nvSpPr>
          <p:spPr bwMode="auto">
            <a:xfrm>
              <a:off x="1392" y="2880"/>
              <a:ext cx="48" cy="336"/>
            </a:xfrm>
            <a:custGeom>
              <a:avLst/>
              <a:gdLst/>
              <a:ahLst/>
              <a:cxnLst>
                <a:cxn ang="0">
                  <a:pos x="48" y="0"/>
                </a:cxn>
                <a:cxn ang="0">
                  <a:pos x="0" y="192"/>
                </a:cxn>
                <a:cxn ang="0">
                  <a:pos x="48" y="336"/>
                </a:cxn>
              </a:cxnLst>
              <a:rect l="0" t="0" r="r" b="b"/>
              <a:pathLst>
                <a:path w="48" h="336">
                  <a:moveTo>
                    <a:pt x="48" y="0"/>
                  </a:moveTo>
                  <a:cubicBezTo>
                    <a:pt x="24" y="68"/>
                    <a:pt x="0" y="136"/>
                    <a:pt x="0" y="192"/>
                  </a:cubicBezTo>
                  <a:cubicBezTo>
                    <a:pt x="0" y="248"/>
                    <a:pt x="24" y="292"/>
                    <a:pt x="48" y="336"/>
                  </a:cubicBezTo>
                </a:path>
              </a:pathLst>
            </a:custGeom>
            <a:noFill/>
            <a:ln w="28575">
              <a:solidFill>
                <a:schemeClr val="tx1"/>
              </a:solidFill>
              <a:round/>
              <a:headEnd/>
              <a:tailEnd/>
            </a:ln>
            <a:effectLst/>
          </p:spPr>
          <p:txBody>
            <a:bodyPr/>
            <a:lstStyle/>
            <a:p>
              <a:endParaRPr lang="en-US"/>
            </a:p>
          </p:txBody>
        </p:sp>
        <p:sp>
          <p:nvSpPr>
            <p:cNvPr id="3127" name="Freeform 55"/>
            <p:cNvSpPr>
              <a:spLocks/>
            </p:cNvSpPr>
            <p:nvPr/>
          </p:nvSpPr>
          <p:spPr bwMode="auto">
            <a:xfrm>
              <a:off x="1488" y="2880"/>
              <a:ext cx="1" cy="336"/>
            </a:xfrm>
            <a:custGeom>
              <a:avLst/>
              <a:gdLst/>
              <a:ahLst/>
              <a:cxnLst>
                <a:cxn ang="0">
                  <a:pos x="0" y="0"/>
                </a:cxn>
                <a:cxn ang="0">
                  <a:pos x="0" y="192"/>
                </a:cxn>
                <a:cxn ang="0">
                  <a:pos x="0" y="336"/>
                </a:cxn>
              </a:cxnLst>
              <a:rect l="0" t="0" r="r" b="b"/>
              <a:pathLst>
                <a:path w="1" h="336">
                  <a:moveTo>
                    <a:pt x="0" y="0"/>
                  </a:moveTo>
                  <a:cubicBezTo>
                    <a:pt x="0" y="68"/>
                    <a:pt x="0" y="136"/>
                    <a:pt x="0" y="192"/>
                  </a:cubicBezTo>
                  <a:cubicBezTo>
                    <a:pt x="0" y="248"/>
                    <a:pt x="0" y="292"/>
                    <a:pt x="0" y="336"/>
                  </a:cubicBezTo>
                </a:path>
              </a:pathLst>
            </a:custGeom>
            <a:noFill/>
            <a:ln w="28575">
              <a:solidFill>
                <a:schemeClr val="tx1"/>
              </a:solidFill>
              <a:round/>
              <a:headEnd/>
              <a:tailEnd/>
            </a:ln>
            <a:effectLst/>
          </p:spPr>
          <p:txBody>
            <a:bodyPr/>
            <a:lstStyle/>
            <a:p>
              <a:endParaRPr lang="en-US"/>
            </a:p>
          </p:txBody>
        </p:sp>
      </p:grpSp>
      <p:grpSp>
        <p:nvGrpSpPr>
          <p:cNvPr id="14" name="Group 56"/>
          <p:cNvGrpSpPr>
            <a:grpSpLocks/>
          </p:cNvGrpSpPr>
          <p:nvPr/>
        </p:nvGrpSpPr>
        <p:grpSpPr bwMode="auto">
          <a:xfrm>
            <a:off x="228600" y="4038600"/>
            <a:ext cx="152400" cy="766763"/>
            <a:chOff x="1392" y="2880"/>
            <a:chExt cx="144" cy="480"/>
          </a:xfrm>
        </p:grpSpPr>
        <p:sp>
          <p:nvSpPr>
            <p:cNvPr id="3129" name="Oval 57"/>
            <p:cNvSpPr>
              <a:spLocks noChangeArrowheads="1"/>
            </p:cNvSpPr>
            <p:nvPr/>
          </p:nvSpPr>
          <p:spPr bwMode="auto">
            <a:xfrm>
              <a:off x="1392" y="3216"/>
              <a:ext cx="144" cy="144"/>
            </a:xfrm>
            <a:prstGeom prst="ellipse">
              <a:avLst/>
            </a:prstGeom>
            <a:solidFill>
              <a:srgbClr val="003366"/>
            </a:solidFill>
            <a:ln w="28575">
              <a:solidFill>
                <a:schemeClr val="tx1"/>
              </a:solidFill>
              <a:round/>
              <a:headEnd/>
              <a:tailEnd/>
            </a:ln>
            <a:effectLst/>
          </p:spPr>
          <p:txBody>
            <a:bodyPr wrap="none" anchor="ctr"/>
            <a:lstStyle/>
            <a:p>
              <a:endParaRPr lang="en-US"/>
            </a:p>
          </p:txBody>
        </p:sp>
        <p:sp>
          <p:nvSpPr>
            <p:cNvPr id="3130" name="Freeform 58"/>
            <p:cNvSpPr>
              <a:spLocks/>
            </p:cNvSpPr>
            <p:nvPr/>
          </p:nvSpPr>
          <p:spPr bwMode="auto">
            <a:xfrm>
              <a:off x="1392" y="2880"/>
              <a:ext cx="48" cy="336"/>
            </a:xfrm>
            <a:custGeom>
              <a:avLst/>
              <a:gdLst/>
              <a:ahLst/>
              <a:cxnLst>
                <a:cxn ang="0">
                  <a:pos x="48" y="0"/>
                </a:cxn>
                <a:cxn ang="0">
                  <a:pos x="0" y="192"/>
                </a:cxn>
                <a:cxn ang="0">
                  <a:pos x="48" y="336"/>
                </a:cxn>
              </a:cxnLst>
              <a:rect l="0" t="0" r="r" b="b"/>
              <a:pathLst>
                <a:path w="48" h="336">
                  <a:moveTo>
                    <a:pt x="48" y="0"/>
                  </a:moveTo>
                  <a:cubicBezTo>
                    <a:pt x="24" y="68"/>
                    <a:pt x="0" y="136"/>
                    <a:pt x="0" y="192"/>
                  </a:cubicBezTo>
                  <a:cubicBezTo>
                    <a:pt x="0" y="248"/>
                    <a:pt x="24" y="292"/>
                    <a:pt x="48" y="336"/>
                  </a:cubicBezTo>
                </a:path>
              </a:pathLst>
            </a:custGeom>
            <a:noFill/>
            <a:ln w="28575">
              <a:solidFill>
                <a:schemeClr val="tx1"/>
              </a:solidFill>
              <a:round/>
              <a:headEnd/>
              <a:tailEnd/>
            </a:ln>
            <a:effectLst/>
          </p:spPr>
          <p:txBody>
            <a:bodyPr/>
            <a:lstStyle/>
            <a:p>
              <a:endParaRPr lang="en-US"/>
            </a:p>
          </p:txBody>
        </p:sp>
        <p:sp>
          <p:nvSpPr>
            <p:cNvPr id="3131" name="Freeform 59"/>
            <p:cNvSpPr>
              <a:spLocks/>
            </p:cNvSpPr>
            <p:nvPr/>
          </p:nvSpPr>
          <p:spPr bwMode="auto">
            <a:xfrm>
              <a:off x="1488" y="2880"/>
              <a:ext cx="1" cy="336"/>
            </a:xfrm>
            <a:custGeom>
              <a:avLst/>
              <a:gdLst/>
              <a:ahLst/>
              <a:cxnLst>
                <a:cxn ang="0">
                  <a:pos x="0" y="0"/>
                </a:cxn>
                <a:cxn ang="0">
                  <a:pos x="0" y="192"/>
                </a:cxn>
                <a:cxn ang="0">
                  <a:pos x="0" y="336"/>
                </a:cxn>
              </a:cxnLst>
              <a:rect l="0" t="0" r="r" b="b"/>
              <a:pathLst>
                <a:path w="1" h="336">
                  <a:moveTo>
                    <a:pt x="0" y="0"/>
                  </a:moveTo>
                  <a:cubicBezTo>
                    <a:pt x="0" y="68"/>
                    <a:pt x="0" y="136"/>
                    <a:pt x="0" y="192"/>
                  </a:cubicBezTo>
                  <a:cubicBezTo>
                    <a:pt x="0" y="248"/>
                    <a:pt x="0" y="292"/>
                    <a:pt x="0" y="336"/>
                  </a:cubicBezTo>
                </a:path>
              </a:pathLst>
            </a:custGeom>
            <a:noFill/>
            <a:ln w="28575">
              <a:solidFill>
                <a:schemeClr val="tx1"/>
              </a:solidFill>
              <a:round/>
              <a:headEnd/>
              <a:tailEnd/>
            </a:ln>
            <a:effectLst/>
          </p:spPr>
          <p:txBody>
            <a:bodyPr/>
            <a:lstStyle/>
            <a:p>
              <a:endParaRPr lang="en-US"/>
            </a:p>
          </p:txBody>
        </p:sp>
      </p:grpSp>
      <p:grpSp>
        <p:nvGrpSpPr>
          <p:cNvPr id="15" name="Group 60"/>
          <p:cNvGrpSpPr>
            <a:grpSpLocks/>
          </p:cNvGrpSpPr>
          <p:nvPr/>
        </p:nvGrpSpPr>
        <p:grpSpPr bwMode="auto">
          <a:xfrm>
            <a:off x="381000" y="4038600"/>
            <a:ext cx="152400" cy="766763"/>
            <a:chOff x="1392" y="2880"/>
            <a:chExt cx="144" cy="480"/>
          </a:xfrm>
        </p:grpSpPr>
        <p:sp>
          <p:nvSpPr>
            <p:cNvPr id="3133" name="Oval 61"/>
            <p:cNvSpPr>
              <a:spLocks noChangeArrowheads="1"/>
            </p:cNvSpPr>
            <p:nvPr/>
          </p:nvSpPr>
          <p:spPr bwMode="auto">
            <a:xfrm>
              <a:off x="1392" y="3216"/>
              <a:ext cx="144" cy="144"/>
            </a:xfrm>
            <a:prstGeom prst="ellipse">
              <a:avLst/>
            </a:prstGeom>
            <a:solidFill>
              <a:srgbClr val="003366"/>
            </a:solidFill>
            <a:ln w="28575">
              <a:solidFill>
                <a:schemeClr val="tx1"/>
              </a:solidFill>
              <a:round/>
              <a:headEnd/>
              <a:tailEnd/>
            </a:ln>
            <a:effectLst/>
          </p:spPr>
          <p:txBody>
            <a:bodyPr wrap="none" anchor="ctr"/>
            <a:lstStyle/>
            <a:p>
              <a:endParaRPr lang="en-US"/>
            </a:p>
          </p:txBody>
        </p:sp>
        <p:sp>
          <p:nvSpPr>
            <p:cNvPr id="3134" name="Freeform 62"/>
            <p:cNvSpPr>
              <a:spLocks/>
            </p:cNvSpPr>
            <p:nvPr/>
          </p:nvSpPr>
          <p:spPr bwMode="auto">
            <a:xfrm>
              <a:off x="1392" y="2880"/>
              <a:ext cx="48" cy="336"/>
            </a:xfrm>
            <a:custGeom>
              <a:avLst/>
              <a:gdLst/>
              <a:ahLst/>
              <a:cxnLst>
                <a:cxn ang="0">
                  <a:pos x="48" y="0"/>
                </a:cxn>
                <a:cxn ang="0">
                  <a:pos x="0" y="192"/>
                </a:cxn>
                <a:cxn ang="0">
                  <a:pos x="48" y="336"/>
                </a:cxn>
              </a:cxnLst>
              <a:rect l="0" t="0" r="r" b="b"/>
              <a:pathLst>
                <a:path w="48" h="336">
                  <a:moveTo>
                    <a:pt x="48" y="0"/>
                  </a:moveTo>
                  <a:cubicBezTo>
                    <a:pt x="24" y="68"/>
                    <a:pt x="0" y="136"/>
                    <a:pt x="0" y="192"/>
                  </a:cubicBezTo>
                  <a:cubicBezTo>
                    <a:pt x="0" y="248"/>
                    <a:pt x="24" y="292"/>
                    <a:pt x="48" y="336"/>
                  </a:cubicBezTo>
                </a:path>
              </a:pathLst>
            </a:custGeom>
            <a:noFill/>
            <a:ln w="28575">
              <a:solidFill>
                <a:schemeClr val="tx1"/>
              </a:solidFill>
              <a:round/>
              <a:headEnd/>
              <a:tailEnd/>
            </a:ln>
            <a:effectLst/>
          </p:spPr>
          <p:txBody>
            <a:bodyPr/>
            <a:lstStyle/>
            <a:p>
              <a:endParaRPr lang="en-US"/>
            </a:p>
          </p:txBody>
        </p:sp>
        <p:sp>
          <p:nvSpPr>
            <p:cNvPr id="3135" name="Freeform 63"/>
            <p:cNvSpPr>
              <a:spLocks/>
            </p:cNvSpPr>
            <p:nvPr/>
          </p:nvSpPr>
          <p:spPr bwMode="auto">
            <a:xfrm>
              <a:off x="1488" y="2880"/>
              <a:ext cx="1" cy="336"/>
            </a:xfrm>
            <a:custGeom>
              <a:avLst/>
              <a:gdLst/>
              <a:ahLst/>
              <a:cxnLst>
                <a:cxn ang="0">
                  <a:pos x="0" y="0"/>
                </a:cxn>
                <a:cxn ang="0">
                  <a:pos x="0" y="192"/>
                </a:cxn>
                <a:cxn ang="0">
                  <a:pos x="0" y="336"/>
                </a:cxn>
              </a:cxnLst>
              <a:rect l="0" t="0" r="r" b="b"/>
              <a:pathLst>
                <a:path w="1" h="336">
                  <a:moveTo>
                    <a:pt x="0" y="0"/>
                  </a:moveTo>
                  <a:cubicBezTo>
                    <a:pt x="0" y="68"/>
                    <a:pt x="0" y="136"/>
                    <a:pt x="0" y="192"/>
                  </a:cubicBezTo>
                  <a:cubicBezTo>
                    <a:pt x="0" y="248"/>
                    <a:pt x="0" y="292"/>
                    <a:pt x="0" y="336"/>
                  </a:cubicBezTo>
                </a:path>
              </a:pathLst>
            </a:custGeom>
            <a:noFill/>
            <a:ln w="28575">
              <a:solidFill>
                <a:schemeClr val="tx1"/>
              </a:solidFill>
              <a:round/>
              <a:headEnd/>
              <a:tailEnd/>
            </a:ln>
            <a:effectLst/>
          </p:spPr>
          <p:txBody>
            <a:bodyPr/>
            <a:lstStyle/>
            <a:p>
              <a:endParaRPr lang="en-US"/>
            </a:p>
          </p:txBody>
        </p:sp>
      </p:grpSp>
      <p:grpSp>
        <p:nvGrpSpPr>
          <p:cNvPr id="16" name="Group 64"/>
          <p:cNvGrpSpPr>
            <a:grpSpLocks/>
          </p:cNvGrpSpPr>
          <p:nvPr/>
        </p:nvGrpSpPr>
        <p:grpSpPr bwMode="auto">
          <a:xfrm>
            <a:off x="533400" y="4038600"/>
            <a:ext cx="152400" cy="766763"/>
            <a:chOff x="1392" y="2880"/>
            <a:chExt cx="144" cy="480"/>
          </a:xfrm>
        </p:grpSpPr>
        <p:sp>
          <p:nvSpPr>
            <p:cNvPr id="3137" name="Oval 65"/>
            <p:cNvSpPr>
              <a:spLocks noChangeArrowheads="1"/>
            </p:cNvSpPr>
            <p:nvPr/>
          </p:nvSpPr>
          <p:spPr bwMode="auto">
            <a:xfrm>
              <a:off x="1392" y="3216"/>
              <a:ext cx="144" cy="144"/>
            </a:xfrm>
            <a:prstGeom prst="ellipse">
              <a:avLst/>
            </a:prstGeom>
            <a:solidFill>
              <a:srgbClr val="003366"/>
            </a:solidFill>
            <a:ln w="28575">
              <a:solidFill>
                <a:schemeClr val="tx1"/>
              </a:solidFill>
              <a:round/>
              <a:headEnd/>
              <a:tailEnd/>
            </a:ln>
            <a:effectLst/>
          </p:spPr>
          <p:txBody>
            <a:bodyPr wrap="none" anchor="ctr"/>
            <a:lstStyle/>
            <a:p>
              <a:endParaRPr lang="en-US"/>
            </a:p>
          </p:txBody>
        </p:sp>
        <p:sp>
          <p:nvSpPr>
            <p:cNvPr id="3138" name="Freeform 66"/>
            <p:cNvSpPr>
              <a:spLocks/>
            </p:cNvSpPr>
            <p:nvPr/>
          </p:nvSpPr>
          <p:spPr bwMode="auto">
            <a:xfrm>
              <a:off x="1392" y="2880"/>
              <a:ext cx="48" cy="336"/>
            </a:xfrm>
            <a:custGeom>
              <a:avLst/>
              <a:gdLst/>
              <a:ahLst/>
              <a:cxnLst>
                <a:cxn ang="0">
                  <a:pos x="48" y="0"/>
                </a:cxn>
                <a:cxn ang="0">
                  <a:pos x="0" y="192"/>
                </a:cxn>
                <a:cxn ang="0">
                  <a:pos x="48" y="336"/>
                </a:cxn>
              </a:cxnLst>
              <a:rect l="0" t="0" r="r" b="b"/>
              <a:pathLst>
                <a:path w="48" h="336">
                  <a:moveTo>
                    <a:pt x="48" y="0"/>
                  </a:moveTo>
                  <a:cubicBezTo>
                    <a:pt x="24" y="68"/>
                    <a:pt x="0" y="136"/>
                    <a:pt x="0" y="192"/>
                  </a:cubicBezTo>
                  <a:cubicBezTo>
                    <a:pt x="0" y="248"/>
                    <a:pt x="24" y="292"/>
                    <a:pt x="48" y="336"/>
                  </a:cubicBezTo>
                </a:path>
              </a:pathLst>
            </a:custGeom>
            <a:noFill/>
            <a:ln w="28575">
              <a:solidFill>
                <a:schemeClr val="tx1"/>
              </a:solidFill>
              <a:round/>
              <a:headEnd/>
              <a:tailEnd/>
            </a:ln>
            <a:effectLst/>
          </p:spPr>
          <p:txBody>
            <a:bodyPr/>
            <a:lstStyle/>
            <a:p>
              <a:endParaRPr lang="en-US"/>
            </a:p>
          </p:txBody>
        </p:sp>
        <p:sp>
          <p:nvSpPr>
            <p:cNvPr id="3139" name="Freeform 67"/>
            <p:cNvSpPr>
              <a:spLocks/>
            </p:cNvSpPr>
            <p:nvPr/>
          </p:nvSpPr>
          <p:spPr bwMode="auto">
            <a:xfrm>
              <a:off x="1488" y="2880"/>
              <a:ext cx="1" cy="336"/>
            </a:xfrm>
            <a:custGeom>
              <a:avLst/>
              <a:gdLst/>
              <a:ahLst/>
              <a:cxnLst>
                <a:cxn ang="0">
                  <a:pos x="0" y="0"/>
                </a:cxn>
                <a:cxn ang="0">
                  <a:pos x="0" y="192"/>
                </a:cxn>
                <a:cxn ang="0">
                  <a:pos x="0" y="336"/>
                </a:cxn>
              </a:cxnLst>
              <a:rect l="0" t="0" r="r" b="b"/>
              <a:pathLst>
                <a:path w="1" h="336">
                  <a:moveTo>
                    <a:pt x="0" y="0"/>
                  </a:moveTo>
                  <a:cubicBezTo>
                    <a:pt x="0" y="68"/>
                    <a:pt x="0" y="136"/>
                    <a:pt x="0" y="192"/>
                  </a:cubicBezTo>
                  <a:cubicBezTo>
                    <a:pt x="0" y="248"/>
                    <a:pt x="0" y="292"/>
                    <a:pt x="0" y="336"/>
                  </a:cubicBezTo>
                </a:path>
              </a:pathLst>
            </a:custGeom>
            <a:noFill/>
            <a:ln w="28575">
              <a:solidFill>
                <a:schemeClr val="tx1"/>
              </a:solidFill>
              <a:round/>
              <a:headEnd/>
              <a:tailEnd/>
            </a:ln>
            <a:effectLst/>
          </p:spPr>
          <p:txBody>
            <a:bodyPr/>
            <a:lstStyle/>
            <a:p>
              <a:endParaRPr lang="en-US"/>
            </a:p>
          </p:txBody>
        </p:sp>
      </p:grpSp>
      <p:grpSp>
        <p:nvGrpSpPr>
          <p:cNvPr id="17" name="Group 68"/>
          <p:cNvGrpSpPr>
            <a:grpSpLocks/>
          </p:cNvGrpSpPr>
          <p:nvPr/>
        </p:nvGrpSpPr>
        <p:grpSpPr bwMode="auto">
          <a:xfrm>
            <a:off x="685800" y="4038600"/>
            <a:ext cx="152400" cy="766763"/>
            <a:chOff x="1392" y="2880"/>
            <a:chExt cx="144" cy="480"/>
          </a:xfrm>
        </p:grpSpPr>
        <p:sp>
          <p:nvSpPr>
            <p:cNvPr id="3141" name="Oval 69"/>
            <p:cNvSpPr>
              <a:spLocks noChangeArrowheads="1"/>
            </p:cNvSpPr>
            <p:nvPr/>
          </p:nvSpPr>
          <p:spPr bwMode="auto">
            <a:xfrm>
              <a:off x="1392" y="3216"/>
              <a:ext cx="144" cy="144"/>
            </a:xfrm>
            <a:prstGeom prst="ellipse">
              <a:avLst/>
            </a:prstGeom>
            <a:solidFill>
              <a:srgbClr val="003366"/>
            </a:solidFill>
            <a:ln w="28575">
              <a:solidFill>
                <a:schemeClr val="tx1"/>
              </a:solidFill>
              <a:round/>
              <a:headEnd/>
              <a:tailEnd/>
            </a:ln>
            <a:effectLst/>
          </p:spPr>
          <p:txBody>
            <a:bodyPr wrap="none" anchor="ctr"/>
            <a:lstStyle/>
            <a:p>
              <a:endParaRPr lang="en-US"/>
            </a:p>
          </p:txBody>
        </p:sp>
        <p:sp>
          <p:nvSpPr>
            <p:cNvPr id="3142" name="Freeform 70"/>
            <p:cNvSpPr>
              <a:spLocks/>
            </p:cNvSpPr>
            <p:nvPr/>
          </p:nvSpPr>
          <p:spPr bwMode="auto">
            <a:xfrm>
              <a:off x="1392" y="2880"/>
              <a:ext cx="48" cy="336"/>
            </a:xfrm>
            <a:custGeom>
              <a:avLst/>
              <a:gdLst/>
              <a:ahLst/>
              <a:cxnLst>
                <a:cxn ang="0">
                  <a:pos x="48" y="0"/>
                </a:cxn>
                <a:cxn ang="0">
                  <a:pos x="0" y="192"/>
                </a:cxn>
                <a:cxn ang="0">
                  <a:pos x="48" y="336"/>
                </a:cxn>
              </a:cxnLst>
              <a:rect l="0" t="0" r="r" b="b"/>
              <a:pathLst>
                <a:path w="48" h="336">
                  <a:moveTo>
                    <a:pt x="48" y="0"/>
                  </a:moveTo>
                  <a:cubicBezTo>
                    <a:pt x="24" y="68"/>
                    <a:pt x="0" y="136"/>
                    <a:pt x="0" y="192"/>
                  </a:cubicBezTo>
                  <a:cubicBezTo>
                    <a:pt x="0" y="248"/>
                    <a:pt x="24" y="292"/>
                    <a:pt x="48" y="336"/>
                  </a:cubicBezTo>
                </a:path>
              </a:pathLst>
            </a:custGeom>
            <a:noFill/>
            <a:ln w="28575">
              <a:solidFill>
                <a:schemeClr val="tx1"/>
              </a:solidFill>
              <a:round/>
              <a:headEnd/>
              <a:tailEnd/>
            </a:ln>
            <a:effectLst/>
          </p:spPr>
          <p:txBody>
            <a:bodyPr/>
            <a:lstStyle/>
            <a:p>
              <a:endParaRPr lang="en-US"/>
            </a:p>
          </p:txBody>
        </p:sp>
        <p:sp>
          <p:nvSpPr>
            <p:cNvPr id="3143" name="Freeform 71"/>
            <p:cNvSpPr>
              <a:spLocks/>
            </p:cNvSpPr>
            <p:nvPr/>
          </p:nvSpPr>
          <p:spPr bwMode="auto">
            <a:xfrm>
              <a:off x="1488" y="2880"/>
              <a:ext cx="1" cy="336"/>
            </a:xfrm>
            <a:custGeom>
              <a:avLst/>
              <a:gdLst/>
              <a:ahLst/>
              <a:cxnLst>
                <a:cxn ang="0">
                  <a:pos x="0" y="0"/>
                </a:cxn>
                <a:cxn ang="0">
                  <a:pos x="0" y="192"/>
                </a:cxn>
                <a:cxn ang="0">
                  <a:pos x="0" y="336"/>
                </a:cxn>
              </a:cxnLst>
              <a:rect l="0" t="0" r="r" b="b"/>
              <a:pathLst>
                <a:path w="1" h="336">
                  <a:moveTo>
                    <a:pt x="0" y="0"/>
                  </a:moveTo>
                  <a:cubicBezTo>
                    <a:pt x="0" y="68"/>
                    <a:pt x="0" y="136"/>
                    <a:pt x="0" y="192"/>
                  </a:cubicBezTo>
                  <a:cubicBezTo>
                    <a:pt x="0" y="248"/>
                    <a:pt x="0" y="292"/>
                    <a:pt x="0" y="336"/>
                  </a:cubicBezTo>
                </a:path>
              </a:pathLst>
            </a:custGeom>
            <a:noFill/>
            <a:ln w="28575">
              <a:solidFill>
                <a:schemeClr val="tx1"/>
              </a:solidFill>
              <a:round/>
              <a:headEnd/>
              <a:tailEnd/>
            </a:ln>
            <a:effectLst/>
          </p:spPr>
          <p:txBody>
            <a:bodyPr/>
            <a:lstStyle/>
            <a:p>
              <a:endParaRPr lang="en-US"/>
            </a:p>
          </p:txBody>
        </p:sp>
      </p:grpSp>
      <p:grpSp>
        <p:nvGrpSpPr>
          <p:cNvPr id="18" name="Group 72"/>
          <p:cNvGrpSpPr>
            <a:grpSpLocks/>
          </p:cNvGrpSpPr>
          <p:nvPr/>
        </p:nvGrpSpPr>
        <p:grpSpPr bwMode="auto">
          <a:xfrm>
            <a:off x="838200" y="4038600"/>
            <a:ext cx="152400" cy="766763"/>
            <a:chOff x="1392" y="2880"/>
            <a:chExt cx="144" cy="480"/>
          </a:xfrm>
        </p:grpSpPr>
        <p:sp>
          <p:nvSpPr>
            <p:cNvPr id="3145" name="Oval 73"/>
            <p:cNvSpPr>
              <a:spLocks noChangeArrowheads="1"/>
            </p:cNvSpPr>
            <p:nvPr/>
          </p:nvSpPr>
          <p:spPr bwMode="auto">
            <a:xfrm>
              <a:off x="1392" y="3216"/>
              <a:ext cx="144" cy="144"/>
            </a:xfrm>
            <a:prstGeom prst="ellipse">
              <a:avLst/>
            </a:prstGeom>
            <a:solidFill>
              <a:srgbClr val="003366"/>
            </a:solidFill>
            <a:ln w="28575">
              <a:solidFill>
                <a:schemeClr val="tx1"/>
              </a:solidFill>
              <a:round/>
              <a:headEnd/>
              <a:tailEnd/>
            </a:ln>
            <a:effectLst/>
          </p:spPr>
          <p:txBody>
            <a:bodyPr wrap="none" anchor="ctr"/>
            <a:lstStyle/>
            <a:p>
              <a:endParaRPr lang="en-US"/>
            </a:p>
          </p:txBody>
        </p:sp>
        <p:sp>
          <p:nvSpPr>
            <p:cNvPr id="3146" name="Freeform 74"/>
            <p:cNvSpPr>
              <a:spLocks/>
            </p:cNvSpPr>
            <p:nvPr/>
          </p:nvSpPr>
          <p:spPr bwMode="auto">
            <a:xfrm>
              <a:off x="1392" y="2880"/>
              <a:ext cx="48" cy="336"/>
            </a:xfrm>
            <a:custGeom>
              <a:avLst/>
              <a:gdLst/>
              <a:ahLst/>
              <a:cxnLst>
                <a:cxn ang="0">
                  <a:pos x="48" y="0"/>
                </a:cxn>
                <a:cxn ang="0">
                  <a:pos x="0" y="192"/>
                </a:cxn>
                <a:cxn ang="0">
                  <a:pos x="48" y="336"/>
                </a:cxn>
              </a:cxnLst>
              <a:rect l="0" t="0" r="r" b="b"/>
              <a:pathLst>
                <a:path w="48" h="336">
                  <a:moveTo>
                    <a:pt x="48" y="0"/>
                  </a:moveTo>
                  <a:cubicBezTo>
                    <a:pt x="24" y="68"/>
                    <a:pt x="0" y="136"/>
                    <a:pt x="0" y="192"/>
                  </a:cubicBezTo>
                  <a:cubicBezTo>
                    <a:pt x="0" y="248"/>
                    <a:pt x="24" y="292"/>
                    <a:pt x="48" y="336"/>
                  </a:cubicBezTo>
                </a:path>
              </a:pathLst>
            </a:custGeom>
            <a:noFill/>
            <a:ln w="28575">
              <a:solidFill>
                <a:schemeClr val="tx1"/>
              </a:solidFill>
              <a:round/>
              <a:headEnd/>
              <a:tailEnd/>
            </a:ln>
            <a:effectLst/>
          </p:spPr>
          <p:txBody>
            <a:bodyPr/>
            <a:lstStyle/>
            <a:p>
              <a:endParaRPr lang="en-US"/>
            </a:p>
          </p:txBody>
        </p:sp>
        <p:sp>
          <p:nvSpPr>
            <p:cNvPr id="3147" name="Freeform 75"/>
            <p:cNvSpPr>
              <a:spLocks/>
            </p:cNvSpPr>
            <p:nvPr/>
          </p:nvSpPr>
          <p:spPr bwMode="auto">
            <a:xfrm>
              <a:off x="1488" y="2880"/>
              <a:ext cx="1" cy="336"/>
            </a:xfrm>
            <a:custGeom>
              <a:avLst/>
              <a:gdLst/>
              <a:ahLst/>
              <a:cxnLst>
                <a:cxn ang="0">
                  <a:pos x="0" y="0"/>
                </a:cxn>
                <a:cxn ang="0">
                  <a:pos x="0" y="192"/>
                </a:cxn>
                <a:cxn ang="0">
                  <a:pos x="0" y="336"/>
                </a:cxn>
              </a:cxnLst>
              <a:rect l="0" t="0" r="r" b="b"/>
              <a:pathLst>
                <a:path w="1" h="336">
                  <a:moveTo>
                    <a:pt x="0" y="0"/>
                  </a:moveTo>
                  <a:cubicBezTo>
                    <a:pt x="0" y="68"/>
                    <a:pt x="0" y="136"/>
                    <a:pt x="0" y="192"/>
                  </a:cubicBezTo>
                  <a:cubicBezTo>
                    <a:pt x="0" y="248"/>
                    <a:pt x="0" y="292"/>
                    <a:pt x="0" y="336"/>
                  </a:cubicBezTo>
                </a:path>
              </a:pathLst>
            </a:custGeom>
            <a:noFill/>
            <a:ln w="28575">
              <a:solidFill>
                <a:schemeClr val="tx1"/>
              </a:solidFill>
              <a:round/>
              <a:headEnd/>
              <a:tailEnd/>
            </a:ln>
            <a:effectLst/>
          </p:spPr>
          <p:txBody>
            <a:bodyPr/>
            <a:lstStyle/>
            <a:p>
              <a:endParaRPr lang="en-US"/>
            </a:p>
          </p:txBody>
        </p:sp>
      </p:grpSp>
      <p:grpSp>
        <p:nvGrpSpPr>
          <p:cNvPr id="19" name="Group 76"/>
          <p:cNvGrpSpPr>
            <a:grpSpLocks/>
          </p:cNvGrpSpPr>
          <p:nvPr/>
        </p:nvGrpSpPr>
        <p:grpSpPr bwMode="auto">
          <a:xfrm>
            <a:off x="3657600" y="4033838"/>
            <a:ext cx="152400" cy="766762"/>
            <a:chOff x="1392" y="2880"/>
            <a:chExt cx="144" cy="480"/>
          </a:xfrm>
        </p:grpSpPr>
        <p:sp>
          <p:nvSpPr>
            <p:cNvPr id="3149" name="Oval 77"/>
            <p:cNvSpPr>
              <a:spLocks noChangeArrowheads="1"/>
            </p:cNvSpPr>
            <p:nvPr/>
          </p:nvSpPr>
          <p:spPr bwMode="auto">
            <a:xfrm>
              <a:off x="1392" y="3216"/>
              <a:ext cx="144" cy="144"/>
            </a:xfrm>
            <a:prstGeom prst="ellipse">
              <a:avLst/>
            </a:prstGeom>
            <a:solidFill>
              <a:srgbClr val="003366"/>
            </a:solidFill>
            <a:ln w="28575">
              <a:solidFill>
                <a:schemeClr val="tx1"/>
              </a:solidFill>
              <a:round/>
              <a:headEnd/>
              <a:tailEnd/>
            </a:ln>
            <a:effectLst/>
          </p:spPr>
          <p:txBody>
            <a:bodyPr wrap="none" anchor="ctr"/>
            <a:lstStyle/>
            <a:p>
              <a:endParaRPr lang="en-US"/>
            </a:p>
          </p:txBody>
        </p:sp>
        <p:sp>
          <p:nvSpPr>
            <p:cNvPr id="3150" name="Freeform 78"/>
            <p:cNvSpPr>
              <a:spLocks/>
            </p:cNvSpPr>
            <p:nvPr/>
          </p:nvSpPr>
          <p:spPr bwMode="auto">
            <a:xfrm>
              <a:off x="1392" y="2880"/>
              <a:ext cx="48" cy="336"/>
            </a:xfrm>
            <a:custGeom>
              <a:avLst/>
              <a:gdLst/>
              <a:ahLst/>
              <a:cxnLst>
                <a:cxn ang="0">
                  <a:pos x="48" y="0"/>
                </a:cxn>
                <a:cxn ang="0">
                  <a:pos x="0" y="192"/>
                </a:cxn>
                <a:cxn ang="0">
                  <a:pos x="48" y="336"/>
                </a:cxn>
              </a:cxnLst>
              <a:rect l="0" t="0" r="r" b="b"/>
              <a:pathLst>
                <a:path w="48" h="336">
                  <a:moveTo>
                    <a:pt x="48" y="0"/>
                  </a:moveTo>
                  <a:cubicBezTo>
                    <a:pt x="24" y="68"/>
                    <a:pt x="0" y="136"/>
                    <a:pt x="0" y="192"/>
                  </a:cubicBezTo>
                  <a:cubicBezTo>
                    <a:pt x="0" y="248"/>
                    <a:pt x="24" y="292"/>
                    <a:pt x="48" y="336"/>
                  </a:cubicBezTo>
                </a:path>
              </a:pathLst>
            </a:custGeom>
            <a:noFill/>
            <a:ln w="28575">
              <a:solidFill>
                <a:schemeClr val="tx1"/>
              </a:solidFill>
              <a:round/>
              <a:headEnd/>
              <a:tailEnd/>
            </a:ln>
            <a:effectLst/>
          </p:spPr>
          <p:txBody>
            <a:bodyPr/>
            <a:lstStyle/>
            <a:p>
              <a:endParaRPr lang="en-US"/>
            </a:p>
          </p:txBody>
        </p:sp>
        <p:sp>
          <p:nvSpPr>
            <p:cNvPr id="3151" name="Freeform 79"/>
            <p:cNvSpPr>
              <a:spLocks/>
            </p:cNvSpPr>
            <p:nvPr/>
          </p:nvSpPr>
          <p:spPr bwMode="auto">
            <a:xfrm>
              <a:off x="1488" y="2880"/>
              <a:ext cx="1" cy="336"/>
            </a:xfrm>
            <a:custGeom>
              <a:avLst/>
              <a:gdLst/>
              <a:ahLst/>
              <a:cxnLst>
                <a:cxn ang="0">
                  <a:pos x="0" y="0"/>
                </a:cxn>
                <a:cxn ang="0">
                  <a:pos x="0" y="192"/>
                </a:cxn>
                <a:cxn ang="0">
                  <a:pos x="0" y="336"/>
                </a:cxn>
              </a:cxnLst>
              <a:rect l="0" t="0" r="r" b="b"/>
              <a:pathLst>
                <a:path w="1" h="336">
                  <a:moveTo>
                    <a:pt x="0" y="0"/>
                  </a:moveTo>
                  <a:cubicBezTo>
                    <a:pt x="0" y="68"/>
                    <a:pt x="0" y="136"/>
                    <a:pt x="0" y="192"/>
                  </a:cubicBezTo>
                  <a:cubicBezTo>
                    <a:pt x="0" y="248"/>
                    <a:pt x="0" y="292"/>
                    <a:pt x="0" y="336"/>
                  </a:cubicBezTo>
                </a:path>
              </a:pathLst>
            </a:custGeom>
            <a:noFill/>
            <a:ln w="28575">
              <a:solidFill>
                <a:schemeClr val="tx1"/>
              </a:solidFill>
              <a:round/>
              <a:headEnd/>
              <a:tailEnd/>
            </a:ln>
            <a:effectLst/>
          </p:spPr>
          <p:txBody>
            <a:bodyPr/>
            <a:lstStyle/>
            <a:p>
              <a:endParaRPr lang="en-US"/>
            </a:p>
          </p:txBody>
        </p:sp>
      </p:grpSp>
      <p:grpSp>
        <p:nvGrpSpPr>
          <p:cNvPr id="20" name="Group 80"/>
          <p:cNvGrpSpPr>
            <a:grpSpLocks/>
          </p:cNvGrpSpPr>
          <p:nvPr/>
        </p:nvGrpSpPr>
        <p:grpSpPr bwMode="auto">
          <a:xfrm>
            <a:off x="3810000" y="4038600"/>
            <a:ext cx="152400" cy="766763"/>
            <a:chOff x="1392" y="2880"/>
            <a:chExt cx="144" cy="480"/>
          </a:xfrm>
        </p:grpSpPr>
        <p:sp>
          <p:nvSpPr>
            <p:cNvPr id="3153" name="Oval 81"/>
            <p:cNvSpPr>
              <a:spLocks noChangeArrowheads="1"/>
            </p:cNvSpPr>
            <p:nvPr/>
          </p:nvSpPr>
          <p:spPr bwMode="auto">
            <a:xfrm>
              <a:off x="1392" y="3216"/>
              <a:ext cx="144" cy="144"/>
            </a:xfrm>
            <a:prstGeom prst="ellipse">
              <a:avLst/>
            </a:prstGeom>
            <a:solidFill>
              <a:srgbClr val="003366"/>
            </a:solidFill>
            <a:ln w="28575">
              <a:solidFill>
                <a:schemeClr val="tx1"/>
              </a:solidFill>
              <a:round/>
              <a:headEnd/>
              <a:tailEnd/>
            </a:ln>
            <a:effectLst/>
          </p:spPr>
          <p:txBody>
            <a:bodyPr wrap="none" anchor="ctr"/>
            <a:lstStyle/>
            <a:p>
              <a:endParaRPr lang="en-US"/>
            </a:p>
          </p:txBody>
        </p:sp>
        <p:sp>
          <p:nvSpPr>
            <p:cNvPr id="3154" name="Freeform 82"/>
            <p:cNvSpPr>
              <a:spLocks/>
            </p:cNvSpPr>
            <p:nvPr/>
          </p:nvSpPr>
          <p:spPr bwMode="auto">
            <a:xfrm>
              <a:off x="1392" y="2880"/>
              <a:ext cx="48" cy="336"/>
            </a:xfrm>
            <a:custGeom>
              <a:avLst/>
              <a:gdLst/>
              <a:ahLst/>
              <a:cxnLst>
                <a:cxn ang="0">
                  <a:pos x="48" y="0"/>
                </a:cxn>
                <a:cxn ang="0">
                  <a:pos x="0" y="192"/>
                </a:cxn>
                <a:cxn ang="0">
                  <a:pos x="48" y="336"/>
                </a:cxn>
              </a:cxnLst>
              <a:rect l="0" t="0" r="r" b="b"/>
              <a:pathLst>
                <a:path w="48" h="336">
                  <a:moveTo>
                    <a:pt x="48" y="0"/>
                  </a:moveTo>
                  <a:cubicBezTo>
                    <a:pt x="24" y="68"/>
                    <a:pt x="0" y="136"/>
                    <a:pt x="0" y="192"/>
                  </a:cubicBezTo>
                  <a:cubicBezTo>
                    <a:pt x="0" y="248"/>
                    <a:pt x="24" y="292"/>
                    <a:pt x="48" y="336"/>
                  </a:cubicBezTo>
                </a:path>
              </a:pathLst>
            </a:custGeom>
            <a:noFill/>
            <a:ln w="28575">
              <a:solidFill>
                <a:schemeClr val="tx1"/>
              </a:solidFill>
              <a:round/>
              <a:headEnd/>
              <a:tailEnd/>
            </a:ln>
            <a:effectLst/>
          </p:spPr>
          <p:txBody>
            <a:bodyPr/>
            <a:lstStyle/>
            <a:p>
              <a:endParaRPr lang="en-US"/>
            </a:p>
          </p:txBody>
        </p:sp>
        <p:sp>
          <p:nvSpPr>
            <p:cNvPr id="3155" name="Freeform 83"/>
            <p:cNvSpPr>
              <a:spLocks/>
            </p:cNvSpPr>
            <p:nvPr/>
          </p:nvSpPr>
          <p:spPr bwMode="auto">
            <a:xfrm>
              <a:off x="1488" y="2880"/>
              <a:ext cx="1" cy="336"/>
            </a:xfrm>
            <a:custGeom>
              <a:avLst/>
              <a:gdLst/>
              <a:ahLst/>
              <a:cxnLst>
                <a:cxn ang="0">
                  <a:pos x="0" y="0"/>
                </a:cxn>
                <a:cxn ang="0">
                  <a:pos x="0" y="192"/>
                </a:cxn>
                <a:cxn ang="0">
                  <a:pos x="0" y="336"/>
                </a:cxn>
              </a:cxnLst>
              <a:rect l="0" t="0" r="r" b="b"/>
              <a:pathLst>
                <a:path w="1" h="336">
                  <a:moveTo>
                    <a:pt x="0" y="0"/>
                  </a:moveTo>
                  <a:cubicBezTo>
                    <a:pt x="0" y="68"/>
                    <a:pt x="0" y="136"/>
                    <a:pt x="0" y="192"/>
                  </a:cubicBezTo>
                  <a:cubicBezTo>
                    <a:pt x="0" y="248"/>
                    <a:pt x="0" y="292"/>
                    <a:pt x="0" y="336"/>
                  </a:cubicBezTo>
                </a:path>
              </a:pathLst>
            </a:custGeom>
            <a:noFill/>
            <a:ln w="28575">
              <a:solidFill>
                <a:schemeClr val="tx1"/>
              </a:solidFill>
              <a:round/>
              <a:headEnd/>
              <a:tailEnd/>
            </a:ln>
            <a:effectLst/>
          </p:spPr>
          <p:txBody>
            <a:bodyPr/>
            <a:lstStyle/>
            <a:p>
              <a:endParaRPr lang="en-US"/>
            </a:p>
          </p:txBody>
        </p:sp>
      </p:grpSp>
      <p:grpSp>
        <p:nvGrpSpPr>
          <p:cNvPr id="21" name="Group 84"/>
          <p:cNvGrpSpPr>
            <a:grpSpLocks/>
          </p:cNvGrpSpPr>
          <p:nvPr/>
        </p:nvGrpSpPr>
        <p:grpSpPr bwMode="auto">
          <a:xfrm>
            <a:off x="3962400" y="4038600"/>
            <a:ext cx="152400" cy="766763"/>
            <a:chOff x="1392" y="2880"/>
            <a:chExt cx="144" cy="480"/>
          </a:xfrm>
        </p:grpSpPr>
        <p:sp>
          <p:nvSpPr>
            <p:cNvPr id="3157" name="Oval 85"/>
            <p:cNvSpPr>
              <a:spLocks noChangeArrowheads="1"/>
            </p:cNvSpPr>
            <p:nvPr/>
          </p:nvSpPr>
          <p:spPr bwMode="auto">
            <a:xfrm>
              <a:off x="1392" y="3216"/>
              <a:ext cx="144" cy="144"/>
            </a:xfrm>
            <a:prstGeom prst="ellipse">
              <a:avLst/>
            </a:prstGeom>
            <a:solidFill>
              <a:srgbClr val="003366"/>
            </a:solidFill>
            <a:ln w="28575">
              <a:solidFill>
                <a:schemeClr val="tx1"/>
              </a:solidFill>
              <a:round/>
              <a:headEnd/>
              <a:tailEnd/>
            </a:ln>
            <a:effectLst/>
          </p:spPr>
          <p:txBody>
            <a:bodyPr wrap="none" anchor="ctr"/>
            <a:lstStyle/>
            <a:p>
              <a:endParaRPr lang="en-US"/>
            </a:p>
          </p:txBody>
        </p:sp>
        <p:sp>
          <p:nvSpPr>
            <p:cNvPr id="3158" name="Freeform 86"/>
            <p:cNvSpPr>
              <a:spLocks/>
            </p:cNvSpPr>
            <p:nvPr/>
          </p:nvSpPr>
          <p:spPr bwMode="auto">
            <a:xfrm>
              <a:off x="1392" y="2880"/>
              <a:ext cx="48" cy="336"/>
            </a:xfrm>
            <a:custGeom>
              <a:avLst/>
              <a:gdLst/>
              <a:ahLst/>
              <a:cxnLst>
                <a:cxn ang="0">
                  <a:pos x="48" y="0"/>
                </a:cxn>
                <a:cxn ang="0">
                  <a:pos x="0" y="192"/>
                </a:cxn>
                <a:cxn ang="0">
                  <a:pos x="48" y="336"/>
                </a:cxn>
              </a:cxnLst>
              <a:rect l="0" t="0" r="r" b="b"/>
              <a:pathLst>
                <a:path w="48" h="336">
                  <a:moveTo>
                    <a:pt x="48" y="0"/>
                  </a:moveTo>
                  <a:cubicBezTo>
                    <a:pt x="24" y="68"/>
                    <a:pt x="0" y="136"/>
                    <a:pt x="0" y="192"/>
                  </a:cubicBezTo>
                  <a:cubicBezTo>
                    <a:pt x="0" y="248"/>
                    <a:pt x="24" y="292"/>
                    <a:pt x="48" y="336"/>
                  </a:cubicBezTo>
                </a:path>
              </a:pathLst>
            </a:custGeom>
            <a:noFill/>
            <a:ln w="28575">
              <a:solidFill>
                <a:schemeClr val="tx1"/>
              </a:solidFill>
              <a:round/>
              <a:headEnd/>
              <a:tailEnd/>
            </a:ln>
            <a:effectLst/>
          </p:spPr>
          <p:txBody>
            <a:bodyPr/>
            <a:lstStyle/>
            <a:p>
              <a:endParaRPr lang="en-US"/>
            </a:p>
          </p:txBody>
        </p:sp>
        <p:sp>
          <p:nvSpPr>
            <p:cNvPr id="3159" name="Freeform 87"/>
            <p:cNvSpPr>
              <a:spLocks/>
            </p:cNvSpPr>
            <p:nvPr/>
          </p:nvSpPr>
          <p:spPr bwMode="auto">
            <a:xfrm>
              <a:off x="1488" y="2880"/>
              <a:ext cx="1" cy="336"/>
            </a:xfrm>
            <a:custGeom>
              <a:avLst/>
              <a:gdLst/>
              <a:ahLst/>
              <a:cxnLst>
                <a:cxn ang="0">
                  <a:pos x="0" y="0"/>
                </a:cxn>
                <a:cxn ang="0">
                  <a:pos x="0" y="192"/>
                </a:cxn>
                <a:cxn ang="0">
                  <a:pos x="0" y="336"/>
                </a:cxn>
              </a:cxnLst>
              <a:rect l="0" t="0" r="r" b="b"/>
              <a:pathLst>
                <a:path w="1" h="336">
                  <a:moveTo>
                    <a:pt x="0" y="0"/>
                  </a:moveTo>
                  <a:cubicBezTo>
                    <a:pt x="0" y="68"/>
                    <a:pt x="0" y="136"/>
                    <a:pt x="0" y="192"/>
                  </a:cubicBezTo>
                  <a:cubicBezTo>
                    <a:pt x="0" y="248"/>
                    <a:pt x="0" y="292"/>
                    <a:pt x="0" y="336"/>
                  </a:cubicBezTo>
                </a:path>
              </a:pathLst>
            </a:custGeom>
            <a:noFill/>
            <a:ln w="28575">
              <a:solidFill>
                <a:schemeClr val="tx1"/>
              </a:solidFill>
              <a:round/>
              <a:headEnd/>
              <a:tailEnd/>
            </a:ln>
            <a:effectLst/>
          </p:spPr>
          <p:txBody>
            <a:bodyPr/>
            <a:lstStyle/>
            <a:p>
              <a:endParaRPr lang="en-US"/>
            </a:p>
          </p:txBody>
        </p:sp>
      </p:grpSp>
      <p:grpSp>
        <p:nvGrpSpPr>
          <p:cNvPr id="22" name="Group 88"/>
          <p:cNvGrpSpPr>
            <a:grpSpLocks/>
          </p:cNvGrpSpPr>
          <p:nvPr/>
        </p:nvGrpSpPr>
        <p:grpSpPr bwMode="auto">
          <a:xfrm>
            <a:off x="4114800" y="4038600"/>
            <a:ext cx="152400" cy="766763"/>
            <a:chOff x="1392" y="2880"/>
            <a:chExt cx="144" cy="480"/>
          </a:xfrm>
        </p:grpSpPr>
        <p:sp>
          <p:nvSpPr>
            <p:cNvPr id="3161" name="Oval 89"/>
            <p:cNvSpPr>
              <a:spLocks noChangeArrowheads="1"/>
            </p:cNvSpPr>
            <p:nvPr/>
          </p:nvSpPr>
          <p:spPr bwMode="auto">
            <a:xfrm>
              <a:off x="1392" y="3216"/>
              <a:ext cx="144" cy="144"/>
            </a:xfrm>
            <a:prstGeom prst="ellipse">
              <a:avLst/>
            </a:prstGeom>
            <a:solidFill>
              <a:srgbClr val="003366"/>
            </a:solidFill>
            <a:ln w="28575">
              <a:solidFill>
                <a:schemeClr val="tx1"/>
              </a:solidFill>
              <a:round/>
              <a:headEnd/>
              <a:tailEnd/>
            </a:ln>
            <a:effectLst/>
          </p:spPr>
          <p:txBody>
            <a:bodyPr wrap="none" anchor="ctr"/>
            <a:lstStyle/>
            <a:p>
              <a:endParaRPr lang="en-US"/>
            </a:p>
          </p:txBody>
        </p:sp>
        <p:sp>
          <p:nvSpPr>
            <p:cNvPr id="3162" name="Freeform 90"/>
            <p:cNvSpPr>
              <a:spLocks/>
            </p:cNvSpPr>
            <p:nvPr/>
          </p:nvSpPr>
          <p:spPr bwMode="auto">
            <a:xfrm>
              <a:off x="1392" y="2880"/>
              <a:ext cx="48" cy="336"/>
            </a:xfrm>
            <a:custGeom>
              <a:avLst/>
              <a:gdLst/>
              <a:ahLst/>
              <a:cxnLst>
                <a:cxn ang="0">
                  <a:pos x="48" y="0"/>
                </a:cxn>
                <a:cxn ang="0">
                  <a:pos x="0" y="192"/>
                </a:cxn>
                <a:cxn ang="0">
                  <a:pos x="48" y="336"/>
                </a:cxn>
              </a:cxnLst>
              <a:rect l="0" t="0" r="r" b="b"/>
              <a:pathLst>
                <a:path w="48" h="336">
                  <a:moveTo>
                    <a:pt x="48" y="0"/>
                  </a:moveTo>
                  <a:cubicBezTo>
                    <a:pt x="24" y="68"/>
                    <a:pt x="0" y="136"/>
                    <a:pt x="0" y="192"/>
                  </a:cubicBezTo>
                  <a:cubicBezTo>
                    <a:pt x="0" y="248"/>
                    <a:pt x="24" y="292"/>
                    <a:pt x="48" y="336"/>
                  </a:cubicBezTo>
                </a:path>
              </a:pathLst>
            </a:custGeom>
            <a:noFill/>
            <a:ln w="28575">
              <a:solidFill>
                <a:schemeClr val="tx1"/>
              </a:solidFill>
              <a:round/>
              <a:headEnd/>
              <a:tailEnd/>
            </a:ln>
            <a:effectLst/>
          </p:spPr>
          <p:txBody>
            <a:bodyPr/>
            <a:lstStyle/>
            <a:p>
              <a:endParaRPr lang="en-US"/>
            </a:p>
          </p:txBody>
        </p:sp>
        <p:sp>
          <p:nvSpPr>
            <p:cNvPr id="3163" name="Freeform 91"/>
            <p:cNvSpPr>
              <a:spLocks/>
            </p:cNvSpPr>
            <p:nvPr/>
          </p:nvSpPr>
          <p:spPr bwMode="auto">
            <a:xfrm>
              <a:off x="1488" y="2880"/>
              <a:ext cx="1" cy="336"/>
            </a:xfrm>
            <a:custGeom>
              <a:avLst/>
              <a:gdLst/>
              <a:ahLst/>
              <a:cxnLst>
                <a:cxn ang="0">
                  <a:pos x="0" y="0"/>
                </a:cxn>
                <a:cxn ang="0">
                  <a:pos x="0" y="192"/>
                </a:cxn>
                <a:cxn ang="0">
                  <a:pos x="0" y="336"/>
                </a:cxn>
              </a:cxnLst>
              <a:rect l="0" t="0" r="r" b="b"/>
              <a:pathLst>
                <a:path w="1" h="336">
                  <a:moveTo>
                    <a:pt x="0" y="0"/>
                  </a:moveTo>
                  <a:cubicBezTo>
                    <a:pt x="0" y="68"/>
                    <a:pt x="0" y="136"/>
                    <a:pt x="0" y="192"/>
                  </a:cubicBezTo>
                  <a:cubicBezTo>
                    <a:pt x="0" y="248"/>
                    <a:pt x="0" y="292"/>
                    <a:pt x="0" y="336"/>
                  </a:cubicBezTo>
                </a:path>
              </a:pathLst>
            </a:custGeom>
            <a:noFill/>
            <a:ln w="28575">
              <a:solidFill>
                <a:schemeClr val="tx1"/>
              </a:solidFill>
              <a:round/>
              <a:headEnd/>
              <a:tailEnd/>
            </a:ln>
            <a:effectLst/>
          </p:spPr>
          <p:txBody>
            <a:bodyPr/>
            <a:lstStyle/>
            <a:p>
              <a:endParaRPr lang="en-US"/>
            </a:p>
          </p:txBody>
        </p:sp>
      </p:grpSp>
      <p:grpSp>
        <p:nvGrpSpPr>
          <p:cNvPr id="23" name="Group 92"/>
          <p:cNvGrpSpPr>
            <a:grpSpLocks/>
          </p:cNvGrpSpPr>
          <p:nvPr/>
        </p:nvGrpSpPr>
        <p:grpSpPr bwMode="auto">
          <a:xfrm>
            <a:off x="4267200" y="4038600"/>
            <a:ext cx="152400" cy="766763"/>
            <a:chOff x="1392" y="2880"/>
            <a:chExt cx="144" cy="480"/>
          </a:xfrm>
        </p:grpSpPr>
        <p:sp>
          <p:nvSpPr>
            <p:cNvPr id="3165" name="Oval 93"/>
            <p:cNvSpPr>
              <a:spLocks noChangeArrowheads="1"/>
            </p:cNvSpPr>
            <p:nvPr/>
          </p:nvSpPr>
          <p:spPr bwMode="auto">
            <a:xfrm>
              <a:off x="1392" y="3216"/>
              <a:ext cx="144" cy="144"/>
            </a:xfrm>
            <a:prstGeom prst="ellipse">
              <a:avLst/>
            </a:prstGeom>
            <a:solidFill>
              <a:srgbClr val="003366"/>
            </a:solidFill>
            <a:ln w="28575">
              <a:solidFill>
                <a:schemeClr val="tx1"/>
              </a:solidFill>
              <a:round/>
              <a:headEnd/>
              <a:tailEnd/>
            </a:ln>
            <a:effectLst/>
          </p:spPr>
          <p:txBody>
            <a:bodyPr wrap="none" anchor="ctr"/>
            <a:lstStyle/>
            <a:p>
              <a:endParaRPr lang="en-US"/>
            </a:p>
          </p:txBody>
        </p:sp>
        <p:sp>
          <p:nvSpPr>
            <p:cNvPr id="3166" name="Freeform 94"/>
            <p:cNvSpPr>
              <a:spLocks/>
            </p:cNvSpPr>
            <p:nvPr/>
          </p:nvSpPr>
          <p:spPr bwMode="auto">
            <a:xfrm>
              <a:off x="1392" y="2880"/>
              <a:ext cx="48" cy="336"/>
            </a:xfrm>
            <a:custGeom>
              <a:avLst/>
              <a:gdLst/>
              <a:ahLst/>
              <a:cxnLst>
                <a:cxn ang="0">
                  <a:pos x="48" y="0"/>
                </a:cxn>
                <a:cxn ang="0">
                  <a:pos x="0" y="192"/>
                </a:cxn>
                <a:cxn ang="0">
                  <a:pos x="48" y="336"/>
                </a:cxn>
              </a:cxnLst>
              <a:rect l="0" t="0" r="r" b="b"/>
              <a:pathLst>
                <a:path w="48" h="336">
                  <a:moveTo>
                    <a:pt x="48" y="0"/>
                  </a:moveTo>
                  <a:cubicBezTo>
                    <a:pt x="24" y="68"/>
                    <a:pt x="0" y="136"/>
                    <a:pt x="0" y="192"/>
                  </a:cubicBezTo>
                  <a:cubicBezTo>
                    <a:pt x="0" y="248"/>
                    <a:pt x="24" y="292"/>
                    <a:pt x="48" y="336"/>
                  </a:cubicBezTo>
                </a:path>
              </a:pathLst>
            </a:custGeom>
            <a:noFill/>
            <a:ln w="28575">
              <a:solidFill>
                <a:schemeClr val="tx1"/>
              </a:solidFill>
              <a:round/>
              <a:headEnd/>
              <a:tailEnd/>
            </a:ln>
            <a:effectLst/>
          </p:spPr>
          <p:txBody>
            <a:bodyPr/>
            <a:lstStyle/>
            <a:p>
              <a:endParaRPr lang="en-US"/>
            </a:p>
          </p:txBody>
        </p:sp>
        <p:sp>
          <p:nvSpPr>
            <p:cNvPr id="3167" name="Freeform 95"/>
            <p:cNvSpPr>
              <a:spLocks/>
            </p:cNvSpPr>
            <p:nvPr/>
          </p:nvSpPr>
          <p:spPr bwMode="auto">
            <a:xfrm>
              <a:off x="1488" y="2880"/>
              <a:ext cx="1" cy="336"/>
            </a:xfrm>
            <a:custGeom>
              <a:avLst/>
              <a:gdLst/>
              <a:ahLst/>
              <a:cxnLst>
                <a:cxn ang="0">
                  <a:pos x="0" y="0"/>
                </a:cxn>
                <a:cxn ang="0">
                  <a:pos x="0" y="192"/>
                </a:cxn>
                <a:cxn ang="0">
                  <a:pos x="0" y="336"/>
                </a:cxn>
              </a:cxnLst>
              <a:rect l="0" t="0" r="r" b="b"/>
              <a:pathLst>
                <a:path w="1" h="336">
                  <a:moveTo>
                    <a:pt x="0" y="0"/>
                  </a:moveTo>
                  <a:cubicBezTo>
                    <a:pt x="0" y="68"/>
                    <a:pt x="0" y="136"/>
                    <a:pt x="0" y="192"/>
                  </a:cubicBezTo>
                  <a:cubicBezTo>
                    <a:pt x="0" y="248"/>
                    <a:pt x="0" y="292"/>
                    <a:pt x="0" y="336"/>
                  </a:cubicBezTo>
                </a:path>
              </a:pathLst>
            </a:custGeom>
            <a:noFill/>
            <a:ln w="28575">
              <a:solidFill>
                <a:schemeClr val="tx1"/>
              </a:solidFill>
              <a:round/>
              <a:headEnd/>
              <a:tailEnd/>
            </a:ln>
            <a:effectLst/>
          </p:spPr>
          <p:txBody>
            <a:bodyPr/>
            <a:lstStyle/>
            <a:p>
              <a:endParaRPr lang="en-US"/>
            </a:p>
          </p:txBody>
        </p:sp>
      </p:grpSp>
      <p:grpSp>
        <p:nvGrpSpPr>
          <p:cNvPr id="24" name="Group 96"/>
          <p:cNvGrpSpPr>
            <a:grpSpLocks/>
          </p:cNvGrpSpPr>
          <p:nvPr/>
        </p:nvGrpSpPr>
        <p:grpSpPr bwMode="auto">
          <a:xfrm>
            <a:off x="4419600" y="4038600"/>
            <a:ext cx="152400" cy="766763"/>
            <a:chOff x="1392" y="2880"/>
            <a:chExt cx="144" cy="480"/>
          </a:xfrm>
        </p:grpSpPr>
        <p:sp>
          <p:nvSpPr>
            <p:cNvPr id="3169" name="Oval 97"/>
            <p:cNvSpPr>
              <a:spLocks noChangeArrowheads="1"/>
            </p:cNvSpPr>
            <p:nvPr/>
          </p:nvSpPr>
          <p:spPr bwMode="auto">
            <a:xfrm>
              <a:off x="1392" y="3216"/>
              <a:ext cx="144" cy="144"/>
            </a:xfrm>
            <a:prstGeom prst="ellipse">
              <a:avLst/>
            </a:prstGeom>
            <a:solidFill>
              <a:srgbClr val="003366"/>
            </a:solidFill>
            <a:ln w="28575">
              <a:solidFill>
                <a:schemeClr val="tx1"/>
              </a:solidFill>
              <a:round/>
              <a:headEnd/>
              <a:tailEnd/>
            </a:ln>
            <a:effectLst/>
          </p:spPr>
          <p:txBody>
            <a:bodyPr wrap="none" anchor="ctr"/>
            <a:lstStyle/>
            <a:p>
              <a:endParaRPr lang="en-US"/>
            </a:p>
          </p:txBody>
        </p:sp>
        <p:sp>
          <p:nvSpPr>
            <p:cNvPr id="3170" name="Freeform 98"/>
            <p:cNvSpPr>
              <a:spLocks/>
            </p:cNvSpPr>
            <p:nvPr/>
          </p:nvSpPr>
          <p:spPr bwMode="auto">
            <a:xfrm>
              <a:off x="1392" y="2880"/>
              <a:ext cx="48" cy="336"/>
            </a:xfrm>
            <a:custGeom>
              <a:avLst/>
              <a:gdLst/>
              <a:ahLst/>
              <a:cxnLst>
                <a:cxn ang="0">
                  <a:pos x="48" y="0"/>
                </a:cxn>
                <a:cxn ang="0">
                  <a:pos x="0" y="192"/>
                </a:cxn>
                <a:cxn ang="0">
                  <a:pos x="48" y="336"/>
                </a:cxn>
              </a:cxnLst>
              <a:rect l="0" t="0" r="r" b="b"/>
              <a:pathLst>
                <a:path w="48" h="336">
                  <a:moveTo>
                    <a:pt x="48" y="0"/>
                  </a:moveTo>
                  <a:cubicBezTo>
                    <a:pt x="24" y="68"/>
                    <a:pt x="0" y="136"/>
                    <a:pt x="0" y="192"/>
                  </a:cubicBezTo>
                  <a:cubicBezTo>
                    <a:pt x="0" y="248"/>
                    <a:pt x="24" y="292"/>
                    <a:pt x="48" y="336"/>
                  </a:cubicBezTo>
                </a:path>
              </a:pathLst>
            </a:custGeom>
            <a:noFill/>
            <a:ln w="28575">
              <a:solidFill>
                <a:schemeClr val="tx1"/>
              </a:solidFill>
              <a:round/>
              <a:headEnd/>
              <a:tailEnd/>
            </a:ln>
            <a:effectLst/>
          </p:spPr>
          <p:txBody>
            <a:bodyPr/>
            <a:lstStyle/>
            <a:p>
              <a:endParaRPr lang="en-US"/>
            </a:p>
          </p:txBody>
        </p:sp>
        <p:sp>
          <p:nvSpPr>
            <p:cNvPr id="3171" name="Freeform 99"/>
            <p:cNvSpPr>
              <a:spLocks/>
            </p:cNvSpPr>
            <p:nvPr/>
          </p:nvSpPr>
          <p:spPr bwMode="auto">
            <a:xfrm>
              <a:off x="1488" y="2880"/>
              <a:ext cx="1" cy="336"/>
            </a:xfrm>
            <a:custGeom>
              <a:avLst/>
              <a:gdLst/>
              <a:ahLst/>
              <a:cxnLst>
                <a:cxn ang="0">
                  <a:pos x="0" y="0"/>
                </a:cxn>
                <a:cxn ang="0">
                  <a:pos x="0" y="192"/>
                </a:cxn>
                <a:cxn ang="0">
                  <a:pos x="0" y="336"/>
                </a:cxn>
              </a:cxnLst>
              <a:rect l="0" t="0" r="r" b="b"/>
              <a:pathLst>
                <a:path w="1" h="336">
                  <a:moveTo>
                    <a:pt x="0" y="0"/>
                  </a:moveTo>
                  <a:cubicBezTo>
                    <a:pt x="0" y="68"/>
                    <a:pt x="0" y="136"/>
                    <a:pt x="0" y="192"/>
                  </a:cubicBezTo>
                  <a:cubicBezTo>
                    <a:pt x="0" y="248"/>
                    <a:pt x="0" y="292"/>
                    <a:pt x="0" y="336"/>
                  </a:cubicBezTo>
                </a:path>
              </a:pathLst>
            </a:custGeom>
            <a:noFill/>
            <a:ln w="28575">
              <a:solidFill>
                <a:schemeClr val="tx1"/>
              </a:solidFill>
              <a:round/>
              <a:headEnd/>
              <a:tailEnd/>
            </a:ln>
            <a:effectLst/>
          </p:spPr>
          <p:txBody>
            <a:bodyPr/>
            <a:lstStyle/>
            <a:p>
              <a:endParaRPr lang="en-US"/>
            </a:p>
          </p:txBody>
        </p:sp>
      </p:grpSp>
      <p:grpSp>
        <p:nvGrpSpPr>
          <p:cNvPr id="25" name="Group 100"/>
          <p:cNvGrpSpPr>
            <a:grpSpLocks/>
          </p:cNvGrpSpPr>
          <p:nvPr/>
        </p:nvGrpSpPr>
        <p:grpSpPr bwMode="auto">
          <a:xfrm>
            <a:off x="4572000" y="4038600"/>
            <a:ext cx="152400" cy="766763"/>
            <a:chOff x="1392" y="2880"/>
            <a:chExt cx="144" cy="480"/>
          </a:xfrm>
        </p:grpSpPr>
        <p:sp>
          <p:nvSpPr>
            <p:cNvPr id="3173" name="Oval 101"/>
            <p:cNvSpPr>
              <a:spLocks noChangeArrowheads="1"/>
            </p:cNvSpPr>
            <p:nvPr/>
          </p:nvSpPr>
          <p:spPr bwMode="auto">
            <a:xfrm>
              <a:off x="1392" y="3216"/>
              <a:ext cx="144" cy="144"/>
            </a:xfrm>
            <a:prstGeom prst="ellipse">
              <a:avLst/>
            </a:prstGeom>
            <a:solidFill>
              <a:srgbClr val="003366"/>
            </a:solidFill>
            <a:ln w="28575">
              <a:solidFill>
                <a:schemeClr val="tx1"/>
              </a:solidFill>
              <a:round/>
              <a:headEnd/>
              <a:tailEnd/>
            </a:ln>
            <a:effectLst/>
          </p:spPr>
          <p:txBody>
            <a:bodyPr wrap="none" anchor="ctr"/>
            <a:lstStyle/>
            <a:p>
              <a:endParaRPr lang="en-US"/>
            </a:p>
          </p:txBody>
        </p:sp>
        <p:sp>
          <p:nvSpPr>
            <p:cNvPr id="3174" name="Freeform 102"/>
            <p:cNvSpPr>
              <a:spLocks/>
            </p:cNvSpPr>
            <p:nvPr/>
          </p:nvSpPr>
          <p:spPr bwMode="auto">
            <a:xfrm>
              <a:off x="1392" y="2880"/>
              <a:ext cx="48" cy="336"/>
            </a:xfrm>
            <a:custGeom>
              <a:avLst/>
              <a:gdLst/>
              <a:ahLst/>
              <a:cxnLst>
                <a:cxn ang="0">
                  <a:pos x="48" y="0"/>
                </a:cxn>
                <a:cxn ang="0">
                  <a:pos x="0" y="192"/>
                </a:cxn>
                <a:cxn ang="0">
                  <a:pos x="48" y="336"/>
                </a:cxn>
              </a:cxnLst>
              <a:rect l="0" t="0" r="r" b="b"/>
              <a:pathLst>
                <a:path w="48" h="336">
                  <a:moveTo>
                    <a:pt x="48" y="0"/>
                  </a:moveTo>
                  <a:cubicBezTo>
                    <a:pt x="24" y="68"/>
                    <a:pt x="0" y="136"/>
                    <a:pt x="0" y="192"/>
                  </a:cubicBezTo>
                  <a:cubicBezTo>
                    <a:pt x="0" y="248"/>
                    <a:pt x="24" y="292"/>
                    <a:pt x="48" y="336"/>
                  </a:cubicBezTo>
                </a:path>
              </a:pathLst>
            </a:custGeom>
            <a:noFill/>
            <a:ln w="28575">
              <a:solidFill>
                <a:schemeClr val="tx1"/>
              </a:solidFill>
              <a:round/>
              <a:headEnd/>
              <a:tailEnd/>
            </a:ln>
            <a:effectLst/>
          </p:spPr>
          <p:txBody>
            <a:bodyPr/>
            <a:lstStyle/>
            <a:p>
              <a:endParaRPr lang="en-US"/>
            </a:p>
          </p:txBody>
        </p:sp>
        <p:sp>
          <p:nvSpPr>
            <p:cNvPr id="3175" name="Freeform 103"/>
            <p:cNvSpPr>
              <a:spLocks/>
            </p:cNvSpPr>
            <p:nvPr/>
          </p:nvSpPr>
          <p:spPr bwMode="auto">
            <a:xfrm>
              <a:off x="1488" y="2880"/>
              <a:ext cx="1" cy="336"/>
            </a:xfrm>
            <a:custGeom>
              <a:avLst/>
              <a:gdLst/>
              <a:ahLst/>
              <a:cxnLst>
                <a:cxn ang="0">
                  <a:pos x="0" y="0"/>
                </a:cxn>
                <a:cxn ang="0">
                  <a:pos x="0" y="192"/>
                </a:cxn>
                <a:cxn ang="0">
                  <a:pos x="0" y="336"/>
                </a:cxn>
              </a:cxnLst>
              <a:rect l="0" t="0" r="r" b="b"/>
              <a:pathLst>
                <a:path w="1" h="336">
                  <a:moveTo>
                    <a:pt x="0" y="0"/>
                  </a:moveTo>
                  <a:cubicBezTo>
                    <a:pt x="0" y="68"/>
                    <a:pt x="0" y="136"/>
                    <a:pt x="0" y="192"/>
                  </a:cubicBezTo>
                  <a:cubicBezTo>
                    <a:pt x="0" y="248"/>
                    <a:pt x="0" y="292"/>
                    <a:pt x="0" y="336"/>
                  </a:cubicBezTo>
                </a:path>
              </a:pathLst>
            </a:custGeom>
            <a:noFill/>
            <a:ln w="28575">
              <a:solidFill>
                <a:schemeClr val="tx1"/>
              </a:solidFill>
              <a:round/>
              <a:headEnd/>
              <a:tailEnd/>
            </a:ln>
            <a:effectLst/>
          </p:spPr>
          <p:txBody>
            <a:bodyPr/>
            <a:lstStyle/>
            <a:p>
              <a:endParaRPr lang="en-US"/>
            </a:p>
          </p:txBody>
        </p:sp>
      </p:grpSp>
      <p:grpSp>
        <p:nvGrpSpPr>
          <p:cNvPr id="26" name="Group 104"/>
          <p:cNvGrpSpPr>
            <a:grpSpLocks/>
          </p:cNvGrpSpPr>
          <p:nvPr/>
        </p:nvGrpSpPr>
        <p:grpSpPr bwMode="auto">
          <a:xfrm>
            <a:off x="4419600" y="3200400"/>
            <a:ext cx="152400" cy="762000"/>
            <a:chOff x="240" y="1872"/>
            <a:chExt cx="144" cy="480"/>
          </a:xfrm>
        </p:grpSpPr>
        <p:sp>
          <p:nvSpPr>
            <p:cNvPr id="3177" name="Oval 105"/>
            <p:cNvSpPr>
              <a:spLocks noChangeArrowheads="1"/>
            </p:cNvSpPr>
            <p:nvPr/>
          </p:nvSpPr>
          <p:spPr bwMode="auto">
            <a:xfrm>
              <a:off x="240" y="1872"/>
              <a:ext cx="144" cy="144"/>
            </a:xfrm>
            <a:prstGeom prst="ellipse">
              <a:avLst/>
            </a:prstGeom>
            <a:solidFill>
              <a:srgbClr val="003366"/>
            </a:solidFill>
            <a:ln w="28575">
              <a:solidFill>
                <a:schemeClr val="tx1"/>
              </a:solidFill>
              <a:round/>
              <a:headEnd/>
              <a:tailEnd/>
            </a:ln>
            <a:effectLst/>
          </p:spPr>
          <p:txBody>
            <a:bodyPr wrap="none" anchor="ctr"/>
            <a:lstStyle/>
            <a:p>
              <a:endParaRPr lang="en-US"/>
            </a:p>
          </p:txBody>
        </p:sp>
        <p:sp>
          <p:nvSpPr>
            <p:cNvPr id="3178" name="Freeform 106"/>
            <p:cNvSpPr>
              <a:spLocks/>
            </p:cNvSpPr>
            <p:nvPr/>
          </p:nvSpPr>
          <p:spPr bwMode="auto">
            <a:xfrm>
              <a:off x="240" y="2016"/>
              <a:ext cx="48" cy="336"/>
            </a:xfrm>
            <a:custGeom>
              <a:avLst/>
              <a:gdLst/>
              <a:ahLst/>
              <a:cxnLst>
                <a:cxn ang="0">
                  <a:pos x="48" y="0"/>
                </a:cxn>
                <a:cxn ang="0">
                  <a:pos x="0" y="192"/>
                </a:cxn>
                <a:cxn ang="0">
                  <a:pos x="48" y="336"/>
                </a:cxn>
              </a:cxnLst>
              <a:rect l="0" t="0" r="r" b="b"/>
              <a:pathLst>
                <a:path w="48" h="336">
                  <a:moveTo>
                    <a:pt x="48" y="0"/>
                  </a:moveTo>
                  <a:cubicBezTo>
                    <a:pt x="24" y="68"/>
                    <a:pt x="0" y="136"/>
                    <a:pt x="0" y="192"/>
                  </a:cubicBezTo>
                  <a:cubicBezTo>
                    <a:pt x="0" y="248"/>
                    <a:pt x="24" y="292"/>
                    <a:pt x="48" y="336"/>
                  </a:cubicBezTo>
                </a:path>
              </a:pathLst>
            </a:custGeom>
            <a:noFill/>
            <a:ln w="28575">
              <a:solidFill>
                <a:schemeClr val="tx1"/>
              </a:solidFill>
              <a:round/>
              <a:headEnd/>
              <a:tailEnd/>
            </a:ln>
            <a:effectLst/>
          </p:spPr>
          <p:txBody>
            <a:bodyPr/>
            <a:lstStyle/>
            <a:p>
              <a:endParaRPr lang="en-US"/>
            </a:p>
          </p:txBody>
        </p:sp>
        <p:sp>
          <p:nvSpPr>
            <p:cNvPr id="3179" name="Freeform 107"/>
            <p:cNvSpPr>
              <a:spLocks/>
            </p:cNvSpPr>
            <p:nvPr/>
          </p:nvSpPr>
          <p:spPr bwMode="auto">
            <a:xfrm>
              <a:off x="336" y="2016"/>
              <a:ext cx="1" cy="336"/>
            </a:xfrm>
            <a:custGeom>
              <a:avLst/>
              <a:gdLst/>
              <a:ahLst/>
              <a:cxnLst>
                <a:cxn ang="0">
                  <a:pos x="0" y="0"/>
                </a:cxn>
                <a:cxn ang="0">
                  <a:pos x="0" y="192"/>
                </a:cxn>
                <a:cxn ang="0">
                  <a:pos x="0" y="336"/>
                </a:cxn>
              </a:cxnLst>
              <a:rect l="0" t="0" r="r" b="b"/>
              <a:pathLst>
                <a:path w="1" h="336">
                  <a:moveTo>
                    <a:pt x="0" y="0"/>
                  </a:moveTo>
                  <a:cubicBezTo>
                    <a:pt x="0" y="68"/>
                    <a:pt x="0" y="136"/>
                    <a:pt x="0" y="192"/>
                  </a:cubicBezTo>
                  <a:cubicBezTo>
                    <a:pt x="0" y="248"/>
                    <a:pt x="0" y="292"/>
                    <a:pt x="0" y="336"/>
                  </a:cubicBezTo>
                </a:path>
              </a:pathLst>
            </a:custGeom>
            <a:noFill/>
            <a:ln w="28575">
              <a:solidFill>
                <a:schemeClr val="tx1"/>
              </a:solidFill>
              <a:round/>
              <a:headEnd/>
              <a:tailEnd/>
            </a:ln>
            <a:effectLst/>
          </p:spPr>
          <p:txBody>
            <a:bodyPr/>
            <a:lstStyle/>
            <a:p>
              <a:endParaRPr lang="en-US"/>
            </a:p>
          </p:txBody>
        </p:sp>
      </p:grpSp>
      <p:grpSp>
        <p:nvGrpSpPr>
          <p:cNvPr id="27" name="Group 108"/>
          <p:cNvGrpSpPr>
            <a:grpSpLocks/>
          </p:cNvGrpSpPr>
          <p:nvPr/>
        </p:nvGrpSpPr>
        <p:grpSpPr bwMode="auto">
          <a:xfrm>
            <a:off x="4572000" y="3200400"/>
            <a:ext cx="152400" cy="762000"/>
            <a:chOff x="240" y="1872"/>
            <a:chExt cx="144" cy="480"/>
          </a:xfrm>
        </p:grpSpPr>
        <p:sp>
          <p:nvSpPr>
            <p:cNvPr id="3181" name="Oval 109"/>
            <p:cNvSpPr>
              <a:spLocks noChangeArrowheads="1"/>
            </p:cNvSpPr>
            <p:nvPr/>
          </p:nvSpPr>
          <p:spPr bwMode="auto">
            <a:xfrm>
              <a:off x="240" y="1872"/>
              <a:ext cx="144" cy="144"/>
            </a:xfrm>
            <a:prstGeom prst="ellipse">
              <a:avLst/>
            </a:prstGeom>
            <a:solidFill>
              <a:srgbClr val="003366"/>
            </a:solidFill>
            <a:ln w="28575">
              <a:solidFill>
                <a:schemeClr val="tx1"/>
              </a:solidFill>
              <a:round/>
              <a:headEnd/>
              <a:tailEnd/>
            </a:ln>
            <a:effectLst/>
          </p:spPr>
          <p:txBody>
            <a:bodyPr wrap="none" anchor="ctr"/>
            <a:lstStyle/>
            <a:p>
              <a:endParaRPr lang="en-US"/>
            </a:p>
          </p:txBody>
        </p:sp>
        <p:sp>
          <p:nvSpPr>
            <p:cNvPr id="3182" name="Freeform 110"/>
            <p:cNvSpPr>
              <a:spLocks/>
            </p:cNvSpPr>
            <p:nvPr/>
          </p:nvSpPr>
          <p:spPr bwMode="auto">
            <a:xfrm>
              <a:off x="240" y="2016"/>
              <a:ext cx="48" cy="336"/>
            </a:xfrm>
            <a:custGeom>
              <a:avLst/>
              <a:gdLst/>
              <a:ahLst/>
              <a:cxnLst>
                <a:cxn ang="0">
                  <a:pos x="48" y="0"/>
                </a:cxn>
                <a:cxn ang="0">
                  <a:pos x="0" y="192"/>
                </a:cxn>
                <a:cxn ang="0">
                  <a:pos x="48" y="336"/>
                </a:cxn>
              </a:cxnLst>
              <a:rect l="0" t="0" r="r" b="b"/>
              <a:pathLst>
                <a:path w="48" h="336">
                  <a:moveTo>
                    <a:pt x="48" y="0"/>
                  </a:moveTo>
                  <a:cubicBezTo>
                    <a:pt x="24" y="68"/>
                    <a:pt x="0" y="136"/>
                    <a:pt x="0" y="192"/>
                  </a:cubicBezTo>
                  <a:cubicBezTo>
                    <a:pt x="0" y="248"/>
                    <a:pt x="24" y="292"/>
                    <a:pt x="48" y="336"/>
                  </a:cubicBezTo>
                </a:path>
              </a:pathLst>
            </a:custGeom>
            <a:noFill/>
            <a:ln w="28575">
              <a:solidFill>
                <a:schemeClr val="tx1"/>
              </a:solidFill>
              <a:round/>
              <a:headEnd/>
              <a:tailEnd/>
            </a:ln>
            <a:effectLst/>
          </p:spPr>
          <p:txBody>
            <a:bodyPr/>
            <a:lstStyle/>
            <a:p>
              <a:endParaRPr lang="en-US"/>
            </a:p>
          </p:txBody>
        </p:sp>
        <p:sp>
          <p:nvSpPr>
            <p:cNvPr id="3183" name="Freeform 111"/>
            <p:cNvSpPr>
              <a:spLocks/>
            </p:cNvSpPr>
            <p:nvPr/>
          </p:nvSpPr>
          <p:spPr bwMode="auto">
            <a:xfrm>
              <a:off x="336" y="2016"/>
              <a:ext cx="1" cy="336"/>
            </a:xfrm>
            <a:custGeom>
              <a:avLst/>
              <a:gdLst/>
              <a:ahLst/>
              <a:cxnLst>
                <a:cxn ang="0">
                  <a:pos x="0" y="0"/>
                </a:cxn>
                <a:cxn ang="0">
                  <a:pos x="0" y="192"/>
                </a:cxn>
                <a:cxn ang="0">
                  <a:pos x="0" y="336"/>
                </a:cxn>
              </a:cxnLst>
              <a:rect l="0" t="0" r="r" b="b"/>
              <a:pathLst>
                <a:path w="1" h="336">
                  <a:moveTo>
                    <a:pt x="0" y="0"/>
                  </a:moveTo>
                  <a:cubicBezTo>
                    <a:pt x="0" y="68"/>
                    <a:pt x="0" y="136"/>
                    <a:pt x="0" y="192"/>
                  </a:cubicBezTo>
                  <a:cubicBezTo>
                    <a:pt x="0" y="248"/>
                    <a:pt x="0" y="292"/>
                    <a:pt x="0" y="336"/>
                  </a:cubicBezTo>
                </a:path>
              </a:pathLst>
            </a:custGeom>
            <a:noFill/>
            <a:ln w="28575">
              <a:solidFill>
                <a:schemeClr val="tx1"/>
              </a:solidFill>
              <a:round/>
              <a:headEnd/>
              <a:tailEnd/>
            </a:ln>
            <a:effectLst/>
          </p:spPr>
          <p:txBody>
            <a:bodyPr/>
            <a:lstStyle/>
            <a:p>
              <a:endParaRPr lang="en-US"/>
            </a:p>
          </p:txBody>
        </p:sp>
      </p:grpSp>
      <p:sp>
        <p:nvSpPr>
          <p:cNvPr id="112" name="TextBox 111"/>
          <p:cNvSpPr txBox="1"/>
          <p:nvPr/>
        </p:nvSpPr>
        <p:spPr>
          <a:xfrm>
            <a:off x="5580112" y="4869160"/>
            <a:ext cx="3816424" cy="461665"/>
          </a:xfrm>
          <a:prstGeom prst="rect">
            <a:avLst/>
          </a:prstGeom>
          <a:noFill/>
        </p:spPr>
        <p:txBody>
          <a:bodyPr wrap="square" rtlCol="0">
            <a:spAutoFit/>
          </a:bodyPr>
          <a:lstStyle/>
          <a:p>
            <a:r>
              <a:rPr lang="en-GB" sz="2400" b="1" dirty="0" smtClean="0"/>
              <a:t>Where do we start?</a:t>
            </a:r>
            <a:endParaRPr lang="en-GB" sz="2400" b="1" dirty="0"/>
          </a:p>
        </p:txBody>
      </p:sp>
      <p:sp>
        <p:nvSpPr>
          <p:cNvPr id="114" name="Striped Right Arrow 113"/>
          <p:cNvSpPr/>
          <p:nvPr/>
        </p:nvSpPr>
        <p:spPr>
          <a:xfrm>
            <a:off x="3733800" y="4800600"/>
            <a:ext cx="16642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2959</TotalTime>
  <Words>4807</Words>
  <Application>Microsoft Office PowerPoint</Application>
  <PresentationFormat>On-screen Show (4:3)</PresentationFormat>
  <Paragraphs>1021</Paragraphs>
  <Slides>54</Slides>
  <Notes>1</Notes>
  <HiddenSlides>0</HiddenSlides>
  <MMClips>5</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54</vt:i4>
      </vt:variant>
    </vt:vector>
  </HeadingPairs>
  <TitlesOfParts>
    <vt:vector size="57" baseType="lpstr">
      <vt:lpstr>Office Theme</vt:lpstr>
      <vt:lpstr>CS ChemDraw Drawing</vt:lpstr>
      <vt:lpstr>Slide</vt:lpstr>
      <vt:lpstr>Slide 1</vt:lpstr>
      <vt:lpstr>Translation from design to the clinic</vt:lpstr>
      <vt:lpstr>Generating Pharmacologically relevant leads</vt:lpstr>
      <vt:lpstr>apelin</vt:lpstr>
      <vt:lpstr>What does apelin do?</vt:lpstr>
      <vt:lpstr>Slide 6</vt:lpstr>
      <vt:lpstr>Biased agonism – a new emerging concept in GPCR pharmacology</vt:lpstr>
      <vt:lpstr>Biased agonism – a new emerging concept in GPCR pharmacology</vt:lpstr>
      <vt:lpstr>Apelin-APJ System</vt:lpstr>
      <vt:lpstr>Peptides are difficult to analyse...so</vt:lpstr>
      <vt:lpstr>Slide 11</vt:lpstr>
      <vt:lpstr>Reported apelin analogs</vt:lpstr>
      <vt:lpstr>Using alanine scanning data</vt:lpstr>
      <vt:lpstr>Alanine scanning</vt:lpstr>
      <vt:lpstr>Alanine scanning</vt:lpstr>
      <vt:lpstr>Cyclisation</vt:lpstr>
      <vt:lpstr>Cyclic Peptide Design head to tail cyclisation – focusing on the RPRL motif</vt:lpstr>
      <vt:lpstr>Replica Exchange Molecular Dynamics</vt:lpstr>
      <vt:lpstr>A common feature among the active peptides was a β-turn at ‘RPRL’</vt:lpstr>
      <vt:lpstr>NOE Constraints / cyclo(1-6)CRPRLC</vt:lpstr>
      <vt:lpstr>Cyclic Peptide Design II investigate more about apelin binding</vt:lpstr>
      <vt:lpstr>Simulating cyclic apelin analogs</vt:lpstr>
      <vt:lpstr>Slide 23</vt:lpstr>
      <vt:lpstr>Slide 24</vt:lpstr>
      <vt:lpstr>Generating a pharmacophore</vt:lpstr>
      <vt:lpstr>Slide 26</vt:lpstr>
      <vt:lpstr>Slide 27</vt:lpstr>
      <vt:lpstr>Slide 28</vt:lpstr>
      <vt:lpstr>Slide 29</vt:lpstr>
      <vt:lpstr>Modulating agonism - antagonists</vt:lpstr>
      <vt:lpstr>Apelin simulations</vt:lpstr>
      <vt:lpstr>Slide 32</vt:lpstr>
      <vt:lpstr>Slide 33</vt:lpstr>
      <vt:lpstr>Bicyclic  analogs β-turn content</vt:lpstr>
      <vt:lpstr>Linker design</vt:lpstr>
      <vt:lpstr>Slide 36</vt:lpstr>
      <vt:lpstr>Additional ‘antagonists’ in testing (still doing the functional assays)</vt:lpstr>
      <vt:lpstr>How do they work? Binding and dynamics at the apelin receptor</vt:lpstr>
      <vt:lpstr>Interesting to compare with published mutagenesis data</vt:lpstr>
      <vt:lpstr>pyrApelin-13</vt:lpstr>
      <vt:lpstr>Pyr apelin-13 specific interactions QRPRL</vt:lpstr>
      <vt:lpstr>Pyr apelin-13 specific interactions QRPRL</vt:lpstr>
      <vt:lpstr>Pyr apelin-13 specific interactions QRPRL</vt:lpstr>
      <vt:lpstr>Pyr apelin-13 specific interactions SHKG</vt:lpstr>
      <vt:lpstr>Pyr apelin-13 specific interactions PMPF</vt:lpstr>
      <vt:lpstr>Mutations of APJ</vt:lpstr>
      <vt:lpstr>Mutations of APJ</vt:lpstr>
      <vt:lpstr>Mechanism of antagonism?</vt:lpstr>
      <vt:lpstr>Mechanism of antagonism?</vt:lpstr>
      <vt:lpstr>Biased agonism – a new emerging concept in GPCR pharmacology</vt:lpstr>
      <vt:lpstr>Slide 51</vt:lpstr>
      <vt:lpstr>Slide 52</vt:lpstr>
      <vt:lpstr>First human experiments. Forearm blood-flow study using agonist, antagonist and ‘biased’ agonist</vt:lpstr>
      <vt:lpstr>Acknowledgements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ACS Boston 2010</dc:title>
  <dc:creator>rcg28</dc:creator>
  <cp:lastModifiedBy>rcg28</cp:lastModifiedBy>
  <cp:revision>507</cp:revision>
  <dcterms:created xsi:type="dcterms:W3CDTF">2010-08-09T14:43:51Z</dcterms:created>
  <dcterms:modified xsi:type="dcterms:W3CDTF">2012-07-06T14:47:45Z</dcterms:modified>
</cp:coreProperties>
</file>